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e Subtítulo">
    <p:spTree>
      <p:nvGrpSpPr>
        <p:cNvPr id="1" name=""/>
        <p:cNvGrpSpPr/>
        <p:nvPr/>
      </p:nvGrpSpPr>
      <p:grpSpPr>
        <a:xfrm>
          <a:off x="0" y="0"/>
          <a:ext cx="0" cy="0"/>
          <a:chOff x="0" y="0"/>
          <a:chExt cx="0" cy="0"/>
        </a:xfrm>
      </p:grpSpPr>
      <p:sp>
        <p:nvSpPr>
          <p:cNvPr id="11" name="Texto do Título"/>
          <p:cNvSpPr txBox="1"/>
          <p:nvPr>
            <p:ph type="title"/>
          </p:nvPr>
        </p:nvSpPr>
        <p:spPr>
          <a:xfrm>
            <a:off x="1270000" y="1638300"/>
            <a:ext cx="10464800" cy="3302000"/>
          </a:xfrm>
          <a:prstGeom prst="rect">
            <a:avLst/>
          </a:prstGeom>
        </p:spPr>
        <p:txBody>
          <a:bodyPr anchor="b"/>
          <a:lstStyle/>
          <a:p>
            <a:pPr/>
            <a:r>
              <a:t>Texto do Título</a:t>
            </a:r>
          </a:p>
        </p:txBody>
      </p:sp>
      <p:sp>
        <p:nvSpPr>
          <p:cNvPr id="12" name="Nível de Corpo Um…"/>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ção">
    <p:spTree>
      <p:nvGrpSpPr>
        <p:cNvPr id="1" name=""/>
        <p:cNvGrpSpPr/>
        <p:nvPr/>
      </p:nvGrpSpPr>
      <p:grpSpPr>
        <a:xfrm>
          <a:off x="0" y="0"/>
          <a:ext cx="0" cy="0"/>
          <a:chOff x="0" y="0"/>
          <a:chExt cx="0" cy="0"/>
        </a:xfrm>
      </p:grpSpPr>
      <p:sp>
        <p:nvSpPr>
          <p:cNvPr id="93" name="–Jaime Silveira"/>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–Jaime Silveira</a:t>
            </a:r>
          </a:p>
        </p:txBody>
      </p:sp>
      <p:sp>
        <p:nvSpPr>
          <p:cNvPr id="94" name="“Digite uma citação aqui.”"/>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“Digite uma citação aqui.” </a:t>
            </a:r>
          </a:p>
        </p:txBody>
      </p:sp>
      <p:sp>
        <p:nvSpPr>
          <p:cNvPr id="95"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agem"/>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m Branco">
    <p:spTree>
      <p:nvGrpSpPr>
        <p:cNvPr id="1" name=""/>
        <p:cNvGrpSpPr/>
        <p:nvPr/>
      </p:nvGrpSpPr>
      <p:grpSpPr>
        <a:xfrm>
          <a:off x="0" y="0"/>
          <a:ext cx="0" cy="0"/>
          <a:chOff x="0" y="0"/>
          <a:chExt cx="0" cy="0"/>
        </a:xfrm>
      </p:grpSpPr>
      <p:sp>
        <p:nvSpPr>
          <p:cNvPr id="11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Horizontal">
    <p:spTree>
      <p:nvGrpSpPr>
        <p:cNvPr id="1" name=""/>
        <p:cNvGrpSpPr/>
        <p:nvPr/>
      </p:nvGrpSpPr>
      <p:grpSpPr>
        <a:xfrm>
          <a:off x="0" y="0"/>
          <a:ext cx="0" cy="0"/>
          <a:chOff x="0" y="0"/>
          <a:chExt cx="0" cy="0"/>
        </a:xfrm>
      </p:grpSpPr>
      <p:sp>
        <p:nvSpPr>
          <p:cNvPr id="20" name="Imagem"/>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exto do Título"/>
          <p:cNvSpPr txBox="1"/>
          <p:nvPr>
            <p:ph type="title"/>
          </p:nvPr>
        </p:nvSpPr>
        <p:spPr>
          <a:xfrm>
            <a:off x="1270000" y="6718300"/>
            <a:ext cx="10464800" cy="1422400"/>
          </a:xfrm>
          <a:prstGeom prst="rect">
            <a:avLst/>
          </a:prstGeom>
        </p:spPr>
        <p:txBody>
          <a:bodyPr anchor="b"/>
          <a:lstStyle/>
          <a:p>
            <a:pPr/>
            <a:r>
              <a:t>Texto do Título</a:t>
            </a:r>
          </a:p>
        </p:txBody>
      </p:sp>
      <p:sp>
        <p:nvSpPr>
          <p:cNvPr id="22" name="Nível de Corpo Um…"/>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2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 Centro">
    <p:spTree>
      <p:nvGrpSpPr>
        <p:cNvPr id="1" name=""/>
        <p:cNvGrpSpPr/>
        <p:nvPr/>
      </p:nvGrpSpPr>
      <p:grpSpPr>
        <a:xfrm>
          <a:off x="0" y="0"/>
          <a:ext cx="0" cy="0"/>
          <a:chOff x="0" y="0"/>
          <a:chExt cx="0" cy="0"/>
        </a:xfrm>
      </p:grpSpPr>
      <p:sp>
        <p:nvSpPr>
          <p:cNvPr id="30" name="Texto do Título"/>
          <p:cNvSpPr txBox="1"/>
          <p:nvPr>
            <p:ph type="title"/>
          </p:nvPr>
        </p:nvSpPr>
        <p:spPr>
          <a:xfrm>
            <a:off x="1270000" y="3225800"/>
            <a:ext cx="10464800" cy="3302000"/>
          </a:xfrm>
          <a:prstGeom prst="rect">
            <a:avLst/>
          </a:prstGeom>
        </p:spPr>
        <p:txBody>
          <a:bodyPr/>
          <a:lstStyle/>
          <a:p>
            <a:pPr/>
            <a:r>
              <a:t>Texto do Título</a:t>
            </a:r>
          </a:p>
        </p:txBody>
      </p:sp>
      <p:sp>
        <p:nvSpPr>
          <p:cNvPr id="3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cal">
    <p:spTree>
      <p:nvGrpSpPr>
        <p:cNvPr id="1" name=""/>
        <p:cNvGrpSpPr/>
        <p:nvPr/>
      </p:nvGrpSpPr>
      <p:grpSpPr>
        <a:xfrm>
          <a:off x="0" y="0"/>
          <a:ext cx="0" cy="0"/>
          <a:chOff x="0" y="0"/>
          <a:chExt cx="0" cy="0"/>
        </a:xfrm>
      </p:grpSpPr>
      <p:sp>
        <p:nvSpPr>
          <p:cNvPr id="38" name="Imagem"/>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exto do Título"/>
          <p:cNvSpPr txBox="1"/>
          <p:nvPr>
            <p:ph type="title"/>
          </p:nvPr>
        </p:nvSpPr>
        <p:spPr>
          <a:xfrm>
            <a:off x="952500" y="635000"/>
            <a:ext cx="5334000" cy="3987800"/>
          </a:xfrm>
          <a:prstGeom prst="rect">
            <a:avLst/>
          </a:prstGeom>
        </p:spPr>
        <p:txBody>
          <a:bodyPr anchor="b"/>
          <a:lstStyle>
            <a:lvl1pPr>
              <a:defRPr sz="6000"/>
            </a:lvl1pPr>
          </a:lstStyle>
          <a:p>
            <a:pPr/>
            <a:r>
              <a:t>Texto do Título</a:t>
            </a:r>
          </a:p>
        </p:txBody>
      </p:sp>
      <p:sp>
        <p:nvSpPr>
          <p:cNvPr id="40" name="Nível de Corpo Um…"/>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4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 Superior">
    <p:spTree>
      <p:nvGrpSpPr>
        <p:cNvPr id="1" name=""/>
        <p:cNvGrpSpPr/>
        <p:nvPr/>
      </p:nvGrpSpPr>
      <p:grpSpPr>
        <a:xfrm>
          <a:off x="0" y="0"/>
          <a:ext cx="0" cy="0"/>
          <a:chOff x="0" y="0"/>
          <a:chExt cx="0" cy="0"/>
        </a:xfrm>
      </p:grpSpPr>
      <p:sp>
        <p:nvSpPr>
          <p:cNvPr id="48" name="Texto do Título"/>
          <p:cNvSpPr txBox="1"/>
          <p:nvPr>
            <p:ph type="title"/>
          </p:nvPr>
        </p:nvSpPr>
        <p:spPr>
          <a:prstGeom prst="rect">
            <a:avLst/>
          </a:prstGeom>
        </p:spPr>
        <p:txBody>
          <a:bodyPr/>
          <a:lstStyle/>
          <a:p>
            <a:pPr/>
            <a:r>
              <a:t>Texto do Título</a:t>
            </a:r>
          </a:p>
        </p:txBody>
      </p:sp>
      <p:sp>
        <p:nvSpPr>
          <p:cNvPr id="49"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Marcadores">
    <p:spTree>
      <p:nvGrpSpPr>
        <p:cNvPr id="1" name=""/>
        <p:cNvGrpSpPr/>
        <p:nvPr/>
      </p:nvGrpSpPr>
      <p:grpSpPr>
        <a:xfrm>
          <a:off x="0" y="0"/>
          <a:ext cx="0" cy="0"/>
          <a:chOff x="0" y="0"/>
          <a:chExt cx="0" cy="0"/>
        </a:xfrm>
      </p:grpSpPr>
      <p:sp>
        <p:nvSpPr>
          <p:cNvPr id="56" name="Texto do Título"/>
          <p:cNvSpPr txBox="1"/>
          <p:nvPr>
            <p:ph type="title"/>
          </p:nvPr>
        </p:nvSpPr>
        <p:spPr>
          <a:prstGeom prst="rect">
            <a:avLst/>
          </a:prstGeom>
        </p:spPr>
        <p:txBody>
          <a:bodyPr/>
          <a:lstStyle/>
          <a:p>
            <a:pPr/>
            <a:r>
              <a:t>Texto do Título</a:t>
            </a:r>
          </a:p>
        </p:txBody>
      </p:sp>
      <p:sp>
        <p:nvSpPr>
          <p:cNvPr id="57" name="Nível de Corpo Um…"/>
          <p:cNvSpPr txBox="1"/>
          <p:nvPr>
            <p:ph type="body" idx="1"/>
          </p:nvPr>
        </p:nvSpPr>
        <p:spPr>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58"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Marcadores e Foto">
    <p:spTree>
      <p:nvGrpSpPr>
        <p:cNvPr id="1" name=""/>
        <p:cNvGrpSpPr/>
        <p:nvPr/>
      </p:nvGrpSpPr>
      <p:grpSpPr>
        <a:xfrm>
          <a:off x="0" y="0"/>
          <a:ext cx="0" cy="0"/>
          <a:chOff x="0" y="0"/>
          <a:chExt cx="0" cy="0"/>
        </a:xfrm>
      </p:grpSpPr>
      <p:sp>
        <p:nvSpPr>
          <p:cNvPr id="65" name="Imagem"/>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exto do Título"/>
          <p:cNvSpPr txBox="1"/>
          <p:nvPr>
            <p:ph type="title"/>
          </p:nvPr>
        </p:nvSpPr>
        <p:spPr>
          <a:prstGeom prst="rect">
            <a:avLst/>
          </a:prstGeom>
        </p:spPr>
        <p:txBody>
          <a:bodyPr/>
          <a:lstStyle/>
          <a:p>
            <a:pPr/>
            <a:r>
              <a:t>Texto do Título</a:t>
            </a:r>
          </a:p>
        </p:txBody>
      </p:sp>
      <p:sp>
        <p:nvSpPr>
          <p:cNvPr id="67" name="Nível de Corpo Um…"/>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68" name="Número do Slide"/>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rcadores">
    <p:spTree>
      <p:nvGrpSpPr>
        <p:cNvPr id="1" name=""/>
        <p:cNvGrpSpPr/>
        <p:nvPr/>
      </p:nvGrpSpPr>
      <p:grpSpPr>
        <a:xfrm>
          <a:off x="0" y="0"/>
          <a:ext cx="0" cy="0"/>
          <a:chOff x="0" y="0"/>
          <a:chExt cx="0" cy="0"/>
        </a:xfrm>
      </p:grpSpPr>
      <p:sp>
        <p:nvSpPr>
          <p:cNvPr id="75" name="Nível de Corpo Um…"/>
          <p:cNvSpPr txBox="1"/>
          <p:nvPr>
            <p:ph type="body" idx="1"/>
          </p:nvPr>
        </p:nvSpPr>
        <p:spPr>
          <a:xfrm>
            <a:off x="952500" y="1270000"/>
            <a:ext cx="11099800" cy="7213600"/>
          </a:xfrm>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76"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ês Fotos">
    <p:spTree>
      <p:nvGrpSpPr>
        <p:cNvPr id="1" name=""/>
        <p:cNvGrpSpPr/>
        <p:nvPr/>
      </p:nvGrpSpPr>
      <p:grpSpPr>
        <a:xfrm>
          <a:off x="0" y="0"/>
          <a:ext cx="0" cy="0"/>
          <a:chOff x="0" y="0"/>
          <a:chExt cx="0" cy="0"/>
        </a:xfrm>
      </p:grpSpPr>
      <p:sp>
        <p:nvSpPr>
          <p:cNvPr id="83" name="Imagem"/>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m"/>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m"/>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o Título"/>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do Título</a:t>
            </a:r>
          </a:p>
        </p:txBody>
      </p:sp>
      <p:sp>
        <p:nvSpPr>
          <p:cNvPr id="3" name="Nível de Corpo Um…"/>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LL para filtro de sinal e sincronismo"/>
          <p:cNvSpPr txBox="1"/>
          <p:nvPr>
            <p:ph type="ctrTitle"/>
          </p:nvPr>
        </p:nvSpPr>
        <p:spPr>
          <a:prstGeom prst="rect">
            <a:avLst/>
          </a:prstGeom>
        </p:spPr>
        <p:txBody>
          <a:bodyPr/>
          <a:lstStyle/>
          <a:p>
            <a:pPr/>
            <a:r>
              <a:t>PLL para filtro de sinal e sincronismo</a:t>
            </a:r>
          </a:p>
        </p:txBody>
      </p:sp>
      <p:sp>
        <p:nvSpPr>
          <p:cNvPr id="120" name="Wellington, Paulo e Ricardo"/>
          <p:cNvSpPr txBox="1"/>
          <p:nvPr>
            <p:ph type="subTitle" sz="quarter" idx="1"/>
          </p:nvPr>
        </p:nvSpPr>
        <p:spPr>
          <a:xfrm>
            <a:off x="1270000" y="5035550"/>
            <a:ext cx="10464800" cy="1130300"/>
          </a:xfrm>
          <a:prstGeom prst="rect">
            <a:avLst/>
          </a:prstGeom>
        </p:spPr>
        <p:txBody>
          <a:bodyPr/>
          <a:lstStyle/>
          <a:p>
            <a:pPr/>
            <a:r>
              <a:t>Wellington, Paulo e Ricardo</a:t>
            </a:r>
          </a:p>
        </p:txBody>
      </p:sp>
      <p:sp>
        <p:nvSpPr>
          <p:cNvPr id="121" name="DRAFT Version"/>
          <p:cNvSpPr/>
          <p:nvPr/>
        </p:nvSpPr>
        <p:spPr>
          <a:xfrm>
            <a:off x="4330700" y="6261099"/>
            <a:ext cx="5501581" cy="3051573"/>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DRAFT Version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Divisor de Frequência da Entrada"/>
          <p:cNvSpPr txBox="1"/>
          <p:nvPr>
            <p:ph type="title"/>
          </p:nvPr>
        </p:nvSpPr>
        <p:spPr>
          <a:prstGeom prst="rect">
            <a:avLst/>
          </a:prstGeom>
        </p:spPr>
        <p:txBody>
          <a:bodyPr/>
          <a:lstStyle>
            <a:lvl1pPr defTabSz="484886">
              <a:defRPr sz="6640"/>
            </a:lvl1pPr>
          </a:lstStyle>
          <a:p>
            <a:pPr/>
            <a:r>
              <a:t>Divisor de Frequência da Entrada</a:t>
            </a:r>
          </a:p>
        </p:txBody>
      </p:sp>
      <p:grpSp>
        <p:nvGrpSpPr>
          <p:cNvPr id="210" name="Galeria de Imagens"/>
          <p:cNvGrpSpPr/>
          <p:nvPr/>
        </p:nvGrpSpPr>
        <p:grpSpPr>
          <a:xfrm>
            <a:off x="289669" y="2590800"/>
            <a:ext cx="11762631" cy="6459439"/>
            <a:chOff x="0" y="0"/>
            <a:chExt cx="11762630" cy="6459438"/>
          </a:xfrm>
        </p:grpSpPr>
        <p:pic>
          <p:nvPicPr>
            <p:cNvPr id="208" name="Captura de Tela 2021-07-05 às 17.53.45.png" descr="Captura de Tela 2021-07-05 às 17.53.45.png"/>
            <p:cNvPicPr>
              <a:picLocks noChangeAspect="1"/>
            </p:cNvPicPr>
            <p:nvPr/>
          </p:nvPicPr>
          <p:blipFill>
            <a:blip r:embed="rId2">
              <a:extLst/>
            </a:blip>
            <a:srcRect l="0" t="5137" r="0" b="5137"/>
            <a:stretch>
              <a:fillRect/>
            </a:stretch>
          </p:blipFill>
          <p:spPr>
            <a:xfrm>
              <a:off x="0" y="0"/>
              <a:ext cx="11762631" cy="5920707"/>
            </a:xfrm>
            <a:prstGeom prst="rect">
              <a:avLst/>
            </a:prstGeom>
            <a:ln w="12700" cap="flat">
              <a:noFill/>
              <a:miter lim="400000"/>
            </a:ln>
            <a:effectLst/>
          </p:spPr>
        </p:pic>
        <p:sp>
          <p:nvSpPr>
            <p:cNvPr id="209" name="Divisor de Frequência para 25MHz"/>
            <p:cNvSpPr/>
            <p:nvPr/>
          </p:nvSpPr>
          <p:spPr>
            <a:xfrm>
              <a:off x="0" y="5996906"/>
              <a:ext cx="11762631"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Divisor de Frequência para 25MHz</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PFD"/>
          <p:cNvSpPr txBox="1"/>
          <p:nvPr>
            <p:ph type="title"/>
          </p:nvPr>
        </p:nvSpPr>
        <p:spPr>
          <a:prstGeom prst="rect">
            <a:avLst/>
          </a:prstGeom>
        </p:spPr>
        <p:txBody>
          <a:bodyPr/>
          <a:lstStyle/>
          <a:p>
            <a:pPr/>
            <a:r>
              <a:t>PFD</a:t>
            </a:r>
          </a:p>
        </p:txBody>
      </p:sp>
      <p:grpSp>
        <p:nvGrpSpPr>
          <p:cNvPr id="215" name="Galeria de Imagens"/>
          <p:cNvGrpSpPr/>
          <p:nvPr/>
        </p:nvGrpSpPr>
        <p:grpSpPr>
          <a:xfrm>
            <a:off x="952500" y="2603500"/>
            <a:ext cx="11099800" cy="6362700"/>
            <a:chOff x="0" y="0"/>
            <a:chExt cx="11099800" cy="6362700"/>
          </a:xfrm>
        </p:grpSpPr>
        <p:pic>
          <p:nvPicPr>
            <p:cNvPr id="213" name="Captura de Tela 2021-07-07 às 10.25.18.png" descr="Captura de Tela 2021-07-07 às 10.25.18.png"/>
            <p:cNvPicPr>
              <a:picLocks noChangeAspect="1"/>
            </p:cNvPicPr>
            <p:nvPr/>
          </p:nvPicPr>
          <p:blipFill>
            <a:blip r:embed="rId2">
              <a:extLst/>
            </a:blip>
            <a:srcRect l="10507" t="0" r="10507" b="0"/>
            <a:stretch>
              <a:fillRect/>
            </a:stretch>
          </p:blipFill>
          <p:spPr>
            <a:xfrm>
              <a:off x="0" y="0"/>
              <a:ext cx="11099800" cy="5823968"/>
            </a:xfrm>
            <a:prstGeom prst="rect">
              <a:avLst/>
            </a:prstGeom>
            <a:ln w="12700" cap="flat">
              <a:noFill/>
              <a:miter lim="400000"/>
            </a:ln>
            <a:effectLst/>
          </p:spPr>
        </p:pic>
        <p:sp>
          <p:nvSpPr>
            <p:cNvPr id="214" name="Esquema de combinação do Divfreq com o PFD"/>
            <p:cNvSpPr/>
            <p:nvPr/>
          </p:nvSpPr>
          <p:spPr>
            <a:xfrm>
              <a:off x="0" y="5900167"/>
              <a:ext cx="110998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Esquema de combinação do Divfreq com o PFD</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PFD"/>
          <p:cNvSpPr txBox="1"/>
          <p:nvPr>
            <p:ph type="title"/>
          </p:nvPr>
        </p:nvSpPr>
        <p:spPr>
          <a:prstGeom prst="rect">
            <a:avLst/>
          </a:prstGeom>
        </p:spPr>
        <p:txBody>
          <a:bodyPr/>
          <a:lstStyle/>
          <a:p>
            <a:pPr/>
            <a:r>
              <a:t>PFD</a:t>
            </a:r>
          </a:p>
        </p:txBody>
      </p:sp>
      <p:grpSp>
        <p:nvGrpSpPr>
          <p:cNvPr id="220" name="Galeria de Imagens"/>
          <p:cNvGrpSpPr/>
          <p:nvPr/>
        </p:nvGrpSpPr>
        <p:grpSpPr>
          <a:xfrm>
            <a:off x="1167705" y="2590800"/>
            <a:ext cx="10884595" cy="6362700"/>
            <a:chOff x="0" y="0"/>
            <a:chExt cx="10884594" cy="6362700"/>
          </a:xfrm>
        </p:grpSpPr>
        <p:pic>
          <p:nvPicPr>
            <p:cNvPr id="218" name="Captura de Tela 2021-07-05 às 19.29.51.png" descr="Captura de Tela 2021-07-05 às 19.29.51.png"/>
            <p:cNvPicPr>
              <a:picLocks noChangeAspect="1"/>
            </p:cNvPicPr>
            <p:nvPr/>
          </p:nvPicPr>
          <p:blipFill>
            <a:blip r:embed="rId2">
              <a:extLst/>
            </a:blip>
            <a:srcRect l="0" t="0" r="0" b="0"/>
            <a:stretch>
              <a:fillRect/>
            </a:stretch>
          </p:blipFill>
          <p:spPr>
            <a:xfrm>
              <a:off x="1352702" y="0"/>
              <a:ext cx="8179191" cy="5823968"/>
            </a:xfrm>
            <a:prstGeom prst="rect">
              <a:avLst/>
            </a:prstGeom>
            <a:ln w="12700" cap="flat">
              <a:noFill/>
              <a:miter lim="400000"/>
            </a:ln>
            <a:effectLst/>
          </p:spPr>
        </p:pic>
        <p:sp>
          <p:nvSpPr>
            <p:cNvPr id="219" name="REF está adiantado em relação a DIV"/>
            <p:cNvSpPr/>
            <p:nvPr/>
          </p:nvSpPr>
          <p:spPr>
            <a:xfrm>
              <a:off x="0" y="5900167"/>
              <a:ext cx="10884595"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REF está adiantado em relação a DIV</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PFD"/>
          <p:cNvSpPr txBox="1"/>
          <p:nvPr>
            <p:ph type="title"/>
          </p:nvPr>
        </p:nvSpPr>
        <p:spPr>
          <a:prstGeom prst="rect">
            <a:avLst/>
          </a:prstGeom>
        </p:spPr>
        <p:txBody>
          <a:bodyPr/>
          <a:lstStyle/>
          <a:p>
            <a:pPr/>
            <a:r>
              <a:t>PFD</a:t>
            </a:r>
          </a:p>
        </p:txBody>
      </p:sp>
      <p:grpSp>
        <p:nvGrpSpPr>
          <p:cNvPr id="225" name="Galeria de Imagens"/>
          <p:cNvGrpSpPr/>
          <p:nvPr/>
        </p:nvGrpSpPr>
        <p:grpSpPr>
          <a:xfrm>
            <a:off x="-952500" y="2590800"/>
            <a:ext cx="13004800" cy="6342013"/>
            <a:chOff x="0" y="0"/>
            <a:chExt cx="13004800" cy="6342012"/>
          </a:xfrm>
        </p:grpSpPr>
        <p:pic>
          <p:nvPicPr>
            <p:cNvPr id="223" name="Captura de Tela 2021-07-05 às 19.36.16.png" descr="Captura de Tela 2021-07-05 às 19.36.16.png"/>
            <p:cNvPicPr>
              <a:picLocks noChangeAspect="1"/>
            </p:cNvPicPr>
            <p:nvPr/>
          </p:nvPicPr>
          <p:blipFill>
            <a:blip r:embed="rId2">
              <a:extLst/>
            </a:blip>
            <a:srcRect l="0" t="0" r="0" b="0"/>
            <a:stretch>
              <a:fillRect/>
            </a:stretch>
          </p:blipFill>
          <p:spPr>
            <a:xfrm>
              <a:off x="2930855" y="0"/>
              <a:ext cx="7143090" cy="5803281"/>
            </a:xfrm>
            <a:prstGeom prst="rect">
              <a:avLst/>
            </a:prstGeom>
            <a:ln w="12700" cap="flat">
              <a:noFill/>
              <a:miter lim="400000"/>
            </a:ln>
            <a:effectLst/>
          </p:spPr>
        </p:pic>
        <p:sp>
          <p:nvSpPr>
            <p:cNvPr id="224" name="DIV está adiantado em relação a REF"/>
            <p:cNvSpPr/>
            <p:nvPr/>
          </p:nvSpPr>
          <p:spPr>
            <a:xfrm>
              <a:off x="0" y="5879480"/>
              <a:ext cx="130048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DIV está adiantado em relação a REF</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etector de Fase"/>
          <p:cNvSpPr/>
          <p:nvPr/>
        </p:nvSpPr>
        <p:spPr>
          <a:xfrm>
            <a:off x="2565400" y="719733"/>
            <a:ext cx="1945432"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Detector de Fase</a:t>
            </a:r>
          </a:p>
        </p:txBody>
      </p:sp>
      <p:sp>
        <p:nvSpPr>
          <p:cNvPr id="228" name="Filtro de Loop"/>
          <p:cNvSpPr/>
          <p:nvPr/>
        </p:nvSpPr>
        <p:spPr>
          <a:xfrm>
            <a:off x="6515100" y="783233"/>
            <a:ext cx="1270000"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Filtro de Loop</a:t>
            </a:r>
          </a:p>
        </p:txBody>
      </p:sp>
      <p:sp>
        <p:nvSpPr>
          <p:cNvPr id="229" name="VCO"/>
          <p:cNvSpPr/>
          <p:nvPr/>
        </p:nvSpPr>
        <p:spPr>
          <a:xfrm>
            <a:off x="9410700" y="783233"/>
            <a:ext cx="2294285"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VCO</a:t>
            </a:r>
          </a:p>
        </p:txBody>
      </p:sp>
      <p:sp>
        <p:nvSpPr>
          <p:cNvPr id="230" name="Senoide 60 Hz"/>
          <p:cNvSpPr txBox="1"/>
          <p:nvPr/>
        </p:nvSpPr>
        <p:spPr>
          <a:xfrm>
            <a:off x="193277" y="3325470"/>
            <a:ext cx="1416647" cy="829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Senoide 60 Hz</a:t>
            </a:r>
          </a:p>
        </p:txBody>
      </p:sp>
      <p:sp>
        <p:nvSpPr>
          <p:cNvPr id="231" name="Vo"/>
          <p:cNvSpPr txBox="1"/>
          <p:nvPr/>
        </p:nvSpPr>
        <p:spPr>
          <a:xfrm>
            <a:off x="7496403" y="2220570"/>
            <a:ext cx="47579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Vo</a:t>
            </a:r>
          </a:p>
        </p:txBody>
      </p:sp>
      <p:sp>
        <p:nvSpPr>
          <p:cNvPr id="232" name="Vout"/>
          <p:cNvSpPr txBox="1"/>
          <p:nvPr/>
        </p:nvSpPr>
        <p:spPr>
          <a:xfrm>
            <a:off x="11670385" y="2629711"/>
            <a:ext cx="76383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Vout</a:t>
            </a:r>
          </a:p>
        </p:txBody>
      </p:sp>
      <p:sp>
        <p:nvSpPr>
          <p:cNvPr id="233" name="Vref: Sinal de entrada do sistema. Sinal senoidal de base 60Hz, podendo vir com harmônicas.  Pd: Pulso representando a diferença de fase das frequências de entrada Vref e Vo. A largura do pulso Pd é proporcional a diferença de fase entre Vref e Vo, bem como sua frequência é igual a maior frequência de entrada.  Vf: Sinal filtrado gerado a partir do trem de pulsos vindos do Detector de Fase. As frequências de altas devem ser descartadas.  Vo: Saída do Oscilador Controlado por Voltagem. Diferentes frequências são geradas a partir de diferentes valores de voltagem. Como o sinal de entrada Vf possui amplitude constante (TTL ou CMOS), esse oscilado deverá ser controlado por um sinal digital de entrada e ter uma saída em fase com Vref.  Vout: Saída do sistema. Ela vem da saída do Oscilador, mas tem a característica de ser senoidal, com 60 Hz e em fase com Vref."/>
          <p:cNvSpPr txBox="1"/>
          <p:nvPr/>
        </p:nvSpPr>
        <p:spPr>
          <a:xfrm>
            <a:off x="3342479" y="3078390"/>
            <a:ext cx="9455352" cy="30176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400"/>
            </a:pPr>
            <a:r>
              <a:t>Vref: </a:t>
            </a:r>
            <a:r>
              <a:rPr b="0"/>
              <a:t>Sinal de entrada do sistema. Sinal senoidal de base 60Hz, podendo vir com harmônicas.</a:t>
            </a:r>
            <a:br/>
            <a:br/>
            <a:r>
              <a:t>Pd: </a:t>
            </a:r>
            <a:r>
              <a:rPr b="0"/>
              <a:t>Pulso representando a diferença de fase das frequências de entrada Vref e Vo. A largura do pulso Pd é proporcional a diferença de fase entre Vref e Vo, bem como sua frequência é igual a maior frequência de entrada.</a:t>
            </a:r>
            <a:br>
              <a:rPr b="0"/>
            </a:br>
            <a:br>
              <a:rPr b="0"/>
            </a:br>
            <a:r>
              <a:t>Vf:</a:t>
            </a:r>
            <a:r>
              <a:rPr b="0"/>
              <a:t> Sinal filtrado gerado a partir do trem de pulsos vindos do Detector de Fase. As frequências de altas devem ser descartadas.</a:t>
            </a:r>
            <a:br>
              <a:rPr b="0"/>
            </a:br>
            <a:br>
              <a:rPr b="0"/>
            </a:br>
            <a:r>
              <a:t>Vo: </a:t>
            </a:r>
            <a:r>
              <a:rPr b="0"/>
              <a:t>Saída do Oscilador Controlado por Voltagem. Diferentes frequências são geradas a partir de diferentes valores de voltagem. Como o sinal de entrada Vf possui amplitude constante (TTL ou CMOS), esse oscilado deverá ser controlado por um sinal digital de entrada e ter uma saída em fase com Vref.</a:t>
            </a:r>
            <a:br>
              <a:rPr b="0"/>
            </a:br>
            <a:br>
              <a:rPr b="0"/>
            </a:br>
            <a:r>
              <a:t>Vout: </a:t>
            </a:r>
            <a:r>
              <a:rPr b="0"/>
              <a:t>Saída do sistema. Ela vem da saída do Oscilador, mas tem a característica de ser senoidal, com 60 Hz e em fase com Vref.</a:t>
            </a:r>
          </a:p>
        </p:txBody>
      </p:sp>
      <p:sp>
        <p:nvSpPr>
          <p:cNvPr id="234" name="Harmônica:120 Hz"/>
          <p:cNvSpPr txBox="1"/>
          <p:nvPr/>
        </p:nvSpPr>
        <p:spPr>
          <a:xfrm>
            <a:off x="1474520" y="4921784"/>
            <a:ext cx="1826160" cy="829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Harmônica:120 Hz</a:t>
            </a:r>
          </a:p>
        </p:txBody>
      </p:sp>
      <p:sp>
        <p:nvSpPr>
          <p:cNvPr id="235" name="+"/>
          <p:cNvSpPr/>
          <p:nvPr/>
        </p:nvSpPr>
        <p:spPr>
          <a:xfrm>
            <a:off x="1955800" y="3105150"/>
            <a:ext cx="1270000"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cxnSp>
        <p:nvCxnSpPr>
          <p:cNvPr id="236" name="Linha de Conexão"/>
          <p:cNvCxnSpPr>
            <a:stCxn id="235" idx="0"/>
            <a:endCxn id="227" idx="0"/>
          </p:cNvCxnSpPr>
          <p:nvPr/>
        </p:nvCxnSpPr>
        <p:spPr>
          <a:xfrm flipV="1">
            <a:off x="2590800" y="1354733"/>
            <a:ext cx="947316" cy="2385417"/>
          </a:xfrm>
          <a:prstGeom prst="straightConnector1">
            <a:avLst/>
          </a:prstGeom>
          <a:ln w="25400">
            <a:solidFill>
              <a:srgbClr val="000000"/>
            </a:solidFill>
            <a:miter lim="400000"/>
          </a:ln>
        </p:spPr>
      </p:cxnSp>
      <p:cxnSp>
        <p:nvCxnSpPr>
          <p:cNvPr id="237" name="Linha de Conexão"/>
          <p:cNvCxnSpPr>
            <a:stCxn id="227" idx="0"/>
            <a:endCxn id="228" idx="0"/>
          </p:cNvCxnSpPr>
          <p:nvPr/>
        </p:nvCxnSpPr>
        <p:spPr>
          <a:xfrm>
            <a:off x="3538115" y="1354733"/>
            <a:ext cx="3611985" cy="63501"/>
          </a:xfrm>
          <a:prstGeom prst="straightConnector1">
            <a:avLst/>
          </a:prstGeom>
          <a:ln w="25400">
            <a:solidFill>
              <a:srgbClr val="000000"/>
            </a:solidFill>
            <a:miter lim="400000"/>
            <a:headEnd type="triangle" len="sm"/>
            <a:tailEnd type="arrow"/>
          </a:ln>
        </p:spPr>
      </p:cxnSp>
      <p:cxnSp>
        <p:nvCxnSpPr>
          <p:cNvPr id="238" name="Linha de Conexão"/>
          <p:cNvCxnSpPr>
            <a:stCxn id="228" idx="0"/>
            <a:endCxn id="229" idx="0"/>
          </p:cNvCxnSpPr>
          <p:nvPr/>
        </p:nvCxnSpPr>
        <p:spPr>
          <a:xfrm>
            <a:off x="7150100" y="1418233"/>
            <a:ext cx="3407743" cy="1"/>
          </a:xfrm>
          <a:prstGeom prst="straightConnector1">
            <a:avLst/>
          </a:prstGeom>
          <a:ln w="25400">
            <a:solidFill>
              <a:srgbClr val="000000"/>
            </a:solidFill>
            <a:miter lim="400000"/>
            <a:headEnd type="triangle" len="sm"/>
            <a:tailEnd type="arrow"/>
          </a:ln>
        </p:spPr>
      </p:cxnSp>
      <p:sp>
        <p:nvSpPr>
          <p:cNvPr id="239" name="Pd"/>
          <p:cNvSpPr txBox="1"/>
          <p:nvPr/>
        </p:nvSpPr>
        <p:spPr>
          <a:xfrm>
            <a:off x="5299148" y="899770"/>
            <a:ext cx="5038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Pd</a:t>
            </a:r>
          </a:p>
        </p:txBody>
      </p:sp>
      <p:cxnSp>
        <p:nvCxnSpPr>
          <p:cNvPr id="240" name="Linha de Conexão"/>
          <p:cNvCxnSpPr>
            <a:stCxn id="234" idx="0"/>
            <a:endCxn id="235" idx="0"/>
          </p:cNvCxnSpPr>
          <p:nvPr/>
        </p:nvCxnSpPr>
        <p:spPr>
          <a:xfrm flipV="1">
            <a:off x="2387600" y="3740150"/>
            <a:ext cx="203200" cy="1596314"/>
          </a:xfrm>
          <a:prstGeom prst="straightConnector1">
            <a:avLst/>
          </a:prstGeom>
          <a:ln w="25400">
            <a:solidFill>
              <a:srgbClr val="000000"/>
            </a:solidFill>
            <a:miter lim="400000"/>
          </a:ln>
        </p:spPr>
      </p:cxnSp>
      <p:cxnSp>
        <p:nvCxnSpPr>
          <p:cNvPr id="241" name="Linha de Conexão"/>
          <p:cNvCxnSpPr>
            <a:stCxn id="230" idx="0"/>
            <a:endCxn id="235" idx="0"/>
          </p:cNvCxnSpPr>
          <p:nvPr/>
        </p:nvCxnSpPr>
        <p:spPr>
          <a:xfrm flipV="1">
            <a:off x="901600" y="3740150"/>
            <a:ext cx="1689200" cy="1"/>
          </a:xfrm>
          <a:prstGeom prst="straightConnector1">
            <a:avLst/>
          </a:prstGeom>
          <a:ln w="25400">
            <a:solidFill>
              <a:srgbClr val="000000"/>
            </a:solidFill>
            <a:miter lim="400000"/>
          </a:ln>
        </p:spPr>
      </p:cxnSp>
      <p:cxnSp>
        <p:nvCxnSpPr>
          <p:cNvPr id="242" name="Linha de Conexão"/>
          <p:cNvCxnSpPr>
            <a:stCxn id="243" idx="0"/>
            <a:endCxn id="232" idx="0"/>
          </p:cNvCxnSpPr>
          <p:nvPr/>
        </p:nvCxnSpPr>
        <p:spPr>
          <a:xfrm>
            <a:off x="10481642" y="2796740"/>
            <a:ext cx="1570658" cy="63501"/>
          </a:xfrm>
          <a:prstGeom prst="straightConnector1">
            <a:avLst/>
          </a:prstGeom>
          <a:ln w="25400">
            <a:solidFill>
              <a:srgbClr val="000000"/>
            </a:solidFill>
            <a:miter lim="400000"/>
            <a:headEnd type="triangle" len="sm"/>
            <a:tailEnd type="arrow"/>
          </a:ln>
        </p:spPr>
      </p:cxnSp>
      <p:sp>
        <p:nvSpPr>
          <p:cNvPr id="243" name="Retângulo"/>
          <p:cNvSpPr/>
          <p:nvPr/>
        </p:nvSpPr>
        <p:spPr>
          <a:xfrm>
            <a:off x="10243746" y="2566211"/>
            <a:ext cx="475793" cy="461060"/>
          </a:xfrm>
          <a:prstGeom prst="rect">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cxnSp>
        <p:nvCxnSpPr>
          <p:cNvPr id="244" name="Linha de Conexão"/>
          <p:cNvCxnSpPr>
            <a:stCxn id="243" idx="0"/>
            <a:endCxn id="229" idx="0"/>
          </p:cNvCxnSpPr>
          <p:nvPr/>
        </p:nvCxnSpPr>
        <p:spPr>
          <a:xfrm flipV="1">
            <a:off x="10481642" y="1418233"/>
            <a:ext cx="76201" cy="1378508"/>
          </a:xfrm>
          <a:prstGeom prst="straightConnector1">
            <a:avLst/>
          </a:prstGeom>
          <a:ln w="25400">
            <a:solidFill>
              <a:srgbClr val="000000"/>
            </a:solidFill>
            <a:miter lim="400000"/>
            <a:headEnd type="arrow"/>
            <a:tailEnd type="triangle" len="sm"/>
          </a:ln>
        </p:spPr>
      </p:cxnSp>
      <p:cxnSp>
        <p:nvCxnSpPr>
          <p:cNvPr id="245" name="Linha de Conexão"/>
          <p:cNvCxnSpPr>
            <a:stCxn id="227" idx="0"/>
            <a:endCxn id="243" idx="0"/>
          </p:cNvCxnSpPr>
          <p:nvPr/>
        </p:nvCxnSpPr>
        <p:spPr>
          <a:xfrm>
            <a:off x="3538115" y="1354733"/>
            <a:ext cx="6943528" cy="1442008"/>
          </a:xfrm>
          <a:prstGeom prst="straightConnector1">
            <a:avLst/>
          </a:prstGeom>
          <a:ln w="25400">
            <a:solidFill>
              <a:srgbClr val="000000"/>
            </a:solidFill>
            <a:miter lim="400000"/>
            <a:headEnd type="arrow"/>
            <a:tailEnd type="triangle" len="sm"/>
          </a:ln>
        </p:spPr>
      </p:cxnSp>
      <p:sp>
        <p:nvSpPr>
          <p:cNvPr id="246" name="Vf"/>
          <p:cNvSpPr txBox="1"/>
          <p:nvPr/>
        </p:nvSpPr>
        <p:spPr>
          <a:xfrm>
            <a:off x="8393988" y="899770"/>
            <a:ext cx="4078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Vf</a:t>
            </a:r>
          </a:p>
        </p:txBody>
      </p:sp>
      <p:sp>
        <p:nvSpPr>
          <p:cNvPr id="247" name="Vref"/>
          <p:cNvSpPr txBox="1"/>
          <p:nvPr/>
        </p:nvSpPr>
        <p:spPr>
          <a:xfrm>
            <a:off x="1816709" y="2058211"/>
            <a:ext cx="68458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Vref</a:t>
            </a:r>
          </a:p>
        </p:txBody>
      </p:sp>
      <p:sp>
        <p:nvSpPr>
          <p:cNvPr id="248" name="+: gera um sinal com harmônicas…"/>
          <p:cNvSpPr txBox="1"/>
          <p:nvPr/>
        </p:nvSpPr>
        <p:spPr>
          <a:xfrm>
            <a:off x="440334" y="6147131"/>
            <a:ext cx="11962278" cy="15698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400"/>
            </a:pPr>
            <a:r>
              <a:t>+: </a:t>
            </a:r>
            <a:r>
              <a:rPr b="0"/>
              <a:t>gera um sinal com harmônicas</a:t>
            </a:r>
            <a:endParaRPr b="0"/>
          </a:p>
          <a:p>
            <a:pPr algn="l">
              <a:defRPr sz="1400"/>
            </a:pPr>
            <a:r>
              <a:t>Detector de Fase: </a:t>
            </a:r>
            <a:r>
              <a:rPr b="0"/>
              <a:t>indicará a diferença de fase entre os sinais Vref e Vo. Pode ser uma porta XOR ou um PFD feito com dois Flip-flops D e uma porta AND (Razavi, 1996)</a:t>
            </a:r>
            <a:br>
              <a:rPr b="0"/>
            </a:br>
            <a:r>
              <a:t>Filtro de Loop: </a:t>
            </a:r>
            <a:r>
              <a:rPr b="0"/>
              <a:t>Filtra sinais com altas frequências. Normalmente é um Filtro Passa Baixa, mas como é digital, pode ser um FIR (???) Deve ser dimensionado para cortar as frequências acima da base, 60 Hz.</a:t>
            </a:r>
            <a:br>
              <a:rPr b="0"/>
            </a:br>
            <a:r>
              <a:t>VCO: </a:t>
            </a:r>
            <a:r>
              <a:rPr b="0"/>
              <a:t>Permitirá a geração de um sinal com frequência proporcional ao valor de Vf (???). O VCO pode ser um NCO ou um DCO. O melhor a ser usado é o DCO (???).</a:t>
            </a:r>
          </a:p>
        </p:txBody>
      </p:sp>
      <p:sp>
        <p:nvSpPr>
          <p:cNvPr id="249" name="O fluxo é realmente isso? Os elementos do PLL devem ser esses mesmos?…"/>
          <p:cNvSpPr txBox="1"/>
          <p:nvPr/>
        </p:nvSpPr>
        <p:spPr>
          <a:xfrm>
            <a:off x="422502" y="7940572"/>
            <a:ext cx="12374405" cy="15190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77812" indent="-277812" algn="l">
              <a:buSzPct val="100000"/>
              <a:buAutoNum type="arabicParenBoth" startAt="1"/>
              <a:defRPr b="0" sz="1400">
                <a:solidFill>
                  <a:schemeClr val="accent5">
                    <a:lumOff val="-29866"/>
                  </a:schemeClr>
                </a:solidFill>
              </a:defRPr>
            </a:pPr>
            <a:r>
              <a:t>O fluxo é realmente isso? Os elementos do PLL devem ser esses mesmos? </a:t>
            </a:r>
          </a:p>
          <a:p>
            <a:pPr marL="277812" indent="-277812" algn="l">
              <a:buSzPct val="100000"/>
              <a:buAutoNum type="arabicParenBoth" startAt="1"/>
              <a:defRPr b="0" sz="1400">
                <a:solidFill>
                  <a:schemeClr val="accent5">
                    <a:lumOff val="-29866"/>
                  </a:schemeClr>
                </a:solidFill>
              </a:defRPr>
            </a:pPr>
            <a:r>
              <a:t>Essa saída é um sinal digital (Vout) que iria entrar no A/D, assim como o Vref deve vir de um A/D. É isso? </a:t>
            </a:r>
          </a:p>
          <a:p>
            <a:pPr marL="277812" indent="-277812" algn="l">
              <a:buSzPct val="100000"/>
              <a:buAutoNum type="arabicParenBoth" startAt="1"/>
              <a:defRPr b="0" sz="1400">
                <a:solidFill>
                  <a:schemeClr val="accent5">
                    <a:lumOff val="-29866"/>
                  </a:schemeClr>
                </a:solidFill>
              </a:defRPr>
            </a:pPr>
            <a:r>
              <a:t>Como não temos A/D ou D/A, vamos ter que simular tais sinais. Fizemos uma primeira tentativa, mas foi com o uso de um barramento de 8bits. Não soubemos se esse barramento deveria realmente entrar no Detector de Fase. </a:t>
            </a:r>
          </a:p>
          <a:p>
            <a:pPr marL="277812" indent="-277812" algn="l">
              <a:buSzPct val="100000"/>
              <a:buAutoNum type="arabicParenBoth" startAt="1"/>
              <a:defRPr b="0" sz="1400">
                <a:solidFill>
                  <a:schemeClr val="accent5">
                    <a:lumOff val="-29866"/>
                  </a:schemeClr>
                </a:solidFill>
              </a:defRPr>
            </a:pPr>
            <a:r>
              <a:t>O filtro FIR é o que deveria ser usado mesmo?</a:t>
            </a:r>
          </a:p>
          <a:p>
            <a:pPr marL="277812" indent="-277812" algn="l">
              <a:buSzPct val="100000"/>
              <a:buAutoNum type="arabicParenBoth" startAt="1"/>
              <a:defRPr b="0" sz="1400">
                <a:solidFill>
                  <a:schemeClr val="accent5">
                    <a:lumOff val="-29866"/>
                  </a:schemeClr>
                </a:solidFill>
              </a:defRPr>
            </a:pPr>
            <a:r>
              <a:t>O funcionamento do VCO digital deve ser relacionado a detecção da largura do pulso (Pf) gerada pelo Filtro de Loop, assim, a frequência gerada se aproximaria da frequência de saída desejada, 60Hz?</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Parâmetros do ADPLL"/>
          <p:cNvSpPr txBox="1"/>
          <p:nvPr>
            <p:ph type="title"/>
          </p:nvPr>
        </p:nvSpPr>
        <p:spPr>
          <a:prstGeom prst="rect">
            <a:avLst/>
          </a:prstGeom>
        </p:spPr>
        <p:txBody>
          <a:bodyPr/>
          <a:lstStyle/>
          <a:p>
            <a:pPr/>
            <a:r>
              <a:t>Parâmetros do ADPLL</a:t>
            </a:r>
          </a:p>
        </p:txBody>
      </p:sp>
      <p:sp>
        <p:nvSpPr>
          <p:cNvPr id="252" name="K, N, kclock, idclock…"/>
          <p:cNvSpPr txBox="1"/>
          <p:nvPr>
            <p:ph type="body" idx="1"/>
          </p:nvPr>
        </p:nvSpPr>
        <p:spPr>
          <a:prstGeom prst="rect">
            <a:avLst/>
          </a:prstGeom>
        </p:spPr>
        <p:txBody>
          <a:bodyPr/>
          <a:lstStyle/>
          <a:p>
            <a:pPr marL="311150" indent="-311150" defTabSz="408940">
              <a:spcBef>
                <a:spcPts val="2900"/>
              </a:spcBef>
              <a:defRPr sz="2240"/>
            </a:pPr>
            <a:r>
              <a:t>K, N, kclock, idclock</a:t>
            </a:r>
          </a:p>
          <a:p>
            <a:pPr marL="311150" indent="-311150" defTabSz="408940">
              <a:spcBef>
                <a:spcPts val="2900"/>
              </a:spcBef>
              <a:defRPr sz="2240"/>
            </a:pPr>
            <a:r>
              <a:t> fc = 60Hz;</a:t>
            </a:r>
          </a:p>
          <a:p>
            <a:pPr marL="311150" indent="-311150" defTabSz="408940">
              <a:spcBef>
                <a:spcPts val="2900"/>
              </a:spcBef>
              <a:defRPr sz="2240"/>
            </a:pPr>
            <a:r>
              <a:t>kclock = Mfc = 32.60 = 1920Hz</a:t>
            </a:r>
          </a:p>
          <a:p>
            <a:pPr marL="311150" indent="-311150" defTabSz="408940">
              <a:spcBef>
                <a:spcPts val="2900"/>
              </a:spcBef>
              <a:defRPr sz="2240"/>
            </a:pPr>
            <a:r>
              <a:t>idclock = 2Nfc = 2.4.60=480Hz</a:t>
            </a:r>
          </a:p>
          <a:p>
            <a:pPr marL="311150" indent="-311150" defTabSz="408940">
              <a:spcBef>
                <a:spcPts val="2900"/>
              </a:spcBef>
              <a:defRPr sz="2240"/>
            </a:pPr>
            <a:r>
              <a:t>M=2K</a:t>
            </a:r>
          </a:p>
          <a:p>
            <a:pPr marL="311150" indent="-311150" defTabSz="408940">
              <a:spcBef>
                <a:spcPts val="2900"/>
              </a:spcBef>
              <a:defRPr sz="2240"/>
            </a:pPr>
            <a:r>
              <a:t>Nmin=2M/K</a:t>
            </a:r>
          </a:p>
          <a:p>
            <a:pPr marL="311150" indent="-311150" defTabSz="408940">
              <a:spcBef>
                <a:spcPts val="2900"/>
              </a:spcBef>
              <a:defRPr sz="2240"/>
            </a:pPr>
            <a:r>
              <a:t>K=16</a:t>
            </a:r>
          </a:p>
          <a:p>
            <a:pPr marL="311150" indent="-311150" defTabSz="408940">
              <a:spcBef>
                <a:spcPts val="2900"/>
              </a:spcBef>
              <a:defRPr sz="2240"/>
            </a:pPr>
            <a:r>
              <a:t>M=32</a:t>
            </a:r>
          </a:p>
          <a:p>
            <a:pPr marL="311150" indent="-311150" defTabSz="408940">
              <a:spcBef>
                <a:spcPts val="2900"/>
              </a:spcBef>
              <a:defRPr sz="2240"/>
            </a:pPr>
            <a:r>
              <a:t>Nmin=2.32/16= 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Visão geral"/>
          <p:cNvSpPr txBox="1"/>
          <p:nvPr>
            <p:ph type="title"/>
          </p:nvPr>
        </p:nvSpPr>
        <p:spPr>
          <a:prstGeom prst="rect">
            <a:avLst/>
          </a:prstGeom>
        </p:spPr>
        <p:txBody>
          <a:bodyPr/>
          <a:lstStyle/>
          <a:p>
            <a:pPr/>
            <a:r>
              <a:t>Visão geral</a:t>
            </a:r>
          </a:p>
        </p:txBody>
      </p:sp>
      <p:sp>
        <p:nvSpPr>
          <p:cNvPr id="124" name="Um Phase Locked Loop(PLL) é um sistema de controle de circuito fechado (closed-loop) que mantém um sinal gerado com a mesma fase de um sinal de referência…"/>
          <p:cNvSpPr txBox="1"/>
          <p:nvPr>
            <p:ph type="body" idx="1"/>
          </p:nvPr>
        </p:nvSpPr>
        <p:spPr>
          <a:prstGeom prst="rect">
            <a:avLst/>
          </a:prstGeom>
        </p:spPr>
        <p:txBody>
          <a:bodyPr/>
          <a:lstStyle/>
          <a:p>
            <a:pPr marL="422275" indent="-422275" defTabSz="554990">
              <a:spcBef>
                <a:spcPts val="3900"/>
              </a:spcBef>
              <a:defRPr sz="3040"/>
            </a:pPr>
            <a:r>
              <a:t>Um Phase Locked Loop(PLL) é um sistema de controle de circuito fechado (closed-loop) que mantém um sinal gerado com a mesma fase de um sinal de referência</a:t>
            </a:r>
          </a:p>
          <a:p>
            <a:pPr marL="422275" indent="-422275" defTabSz="554990">
              <a:spcBef>
                <a:spcPts val="3900"/>
              </a:spcBef>
              <a:defRPr sz="3040"/>
            </a:pPr>
            <a:r>
              <a:t>Tem usos em Telecomunicações, transmissões em linhas cabeadas ou não, controle de Jitter.</a:t>
            </a:r>
          </a:p>
          <a:p>
            <a:pPr marL="422275" indent="-422275" defTabSz="554990">
              <a:spcBef>
                <a:spcPts val="3900"/>
              </a:spcBef>
              <a:defRPr sz="3040"/>
            </a:pPr>
            <a:r>
              <a:t>Um PLL pode ser totalmente analógico, parcialmente digital (Digital PLL ou DPLL) ou totalmente digital (All-Digital PLL ou ADPLL)</a:t>
            </a:r>
          </a:p>
          <a:p>
            <a:pPr marL="422275" indent="-422275" defTabSz="554990">
              <a:spcBef>
                <a:spcPts val="3900"/>
              </a:spcBef>
              <a:defRPr b="1" sz="3040"/>
            </a:pPr>
            <a:r>
              <a:t>Presente trabalho apresentará um ADPLL descrito em VHDL e implementado no FGPA XXXX.</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Problema"/>
          <p:cNvSpPr txBox="1"/>
          <p:nvPr>
            <p:ph type="title"/>
          </p:nvPr>
        </p:nvSpPr>
        <p:spPr>
          <a:prstGeom prst="rect">
            <a:avLst/>
          </a:prstGeom>
        </p:spPr>
        <p:txBody>
          <a:bodyPr/>
          <a:lstStyle/>
          <a:p>
            <a:pPr/>
            <a:r>
              <a:t>Problema</a:t>
            </a:r>
          </a:p>
        </p:txBody>
      </p:sp>
      <p:sp>
        <p:nvSpPr>
          <p:cNvPr id="127" name="Criar um PLL que possa recuperar a freqüência de rede de uma planta elétrica de alta potência a fim de manter o sincronismo entre o sinal que chega e o sinal distribuído na rede elétrica.…"/>
          <p:cNvSpPr txBox="1"/>
          <p:nvPr>
            <p:ph type="body" idx="1"/>
          </p:nvPr>
        </p:nvSpPr>
        <p:spPr>
          <a:prstGeom prst="rect">
            <a:avLst/>
          </a:prstGeom>
        </p:spPr>
        <p:txBody>
          <a:bodyPr/>
          <a:lstStyle/>
          <a:p>
            <a:pPr/>
            <a:r>
              <a:t>Criar um PLL que possa recuperar a freqüência de rede de uma planta elétrica de alta potência a fim de manter o sincronismo entre o sinal que chega e o sinal distribuído na rede elétrica.</a:t>
            </a:r>
          </a:p>
          <a:p>
            <a:pPr/>
            <a:r>
              <a:t>O sinal de referência do PLL será de 60 Hz ou uma de suas harmônicas. O sinal de saída do PLL deverá ser de 60Hz em fase com o sinal de referência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Phase Frequency Detector (PFD)"/>
          <p:cNvSpPr/>
          <p:nvPr/>
        </p:nvSpPr>
        <p:spPr>
          <a:xfrm>
            <a:off x="1203007" y="1897988"/>
            <a:ext cx="2294285"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Phase Frequency Detector (PFD)</a:t>
            </a:r>
          </a:p>
        </p:txBody>
      </p:sp>
      <p:sp>
        <p:nvSpPr>
          <p:cNvPr id="130" name="K Counter Loop Filter"/>
          <p:cNvSpPr/>
          <p:nvPr/>
        </p:nvSpPr>
        <p:spPr>
          <a:xfrm>
            <a:off x="4753034" y="2070100"/>
            <a:ext cx="2083512"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K Counter Loop Filter</a:t>
            </a:r>
          </a:p>
        </p:txBody>
      </p:sp>
      <p:sp>
        <p:nvSpPr>
          <p:cNvPr id="131" name="DCO"/>
          <p:cNvSpPr/>
          <p:nvPr/>
        </p:nvSpPr>
        <p:spPr>
          <a:xfrm>
            <a:off x="8636205" y="2235200"/>
            <a:ext cx="2294286"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DCO</a:t>
            </a:r>
          </a:p>
        </p:txBody>
      </p:sp>
      <p:sp>
        <p:nvSpPr>
          <p:cNvPr id="132" name="borrow"/>
          <p:cNvSpPr txBox="1"/>
          <p:nvPr/>
        </p:nvSpPr>
        <p:spPr>
          <a:xfrm>
            <a:off x="7780223" y="3592170"/>
            <a:ext cx="11527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borrow</a:t>
            </a:r>
          </a:p>
        </p:txBody>
      </p:sp>
      <p:sp>
        <p:nvSpPr>
          <p:cNvPr id="133" name="Idiot"/>
          <p:cNvSpPr txBox="1"/>
          <p:nvPr/>
        </p:nvSpPr>
        <p:spPr>
          <a:xfrm>
            <a:off x="12183687" y="2639670"/>
            <a:ext cx="7626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Idiot</a:t>
            </a:r>
          </a:p>
        </p:txBody>
      </p:sp>
      <p:cxnSp>
        <p:nvCxnSpPr>
          <p:cNvPr id="134" name="Linha de Conexão"/>
          <p:cNvCxnSpPr>
            <a:stCxn id="141" idx="0"/>
            <a:endCxn id="129" idx="0"/>
          </p:cNvCxnSpPr>
          <p:nvPr/>
        </p:nvCxnSpPr>
        <p:spPr>
          <a:xfrm>
            <a:off x="444500" y="2532988"/>
            <a:ext cx="1905650" cy="1"/>
          </a:xfrm>
          <a:prstGeom prst="straightConnector1">
            <a:avLst/>
          </a:prstGeom>
          <a:ln w="25400">
            <a:solidFill>
              <a:srgbClr val="000000"/>
            </a:solidFill>
            <a:miter lim="400000"/>
          </a:ln>
        </p:spPr>
      </p:cxnSp>
      <p:cxnSp>
        <p:nvCxnSpPr>
          <p:cNvPr id="135" name="Linha de Conexão"/>
          <p:cNvCxnSpPr>
            <a:stCxn id="129" idx="0"/>
            <a:endCxn id="137" idx="0"/>
          </p:cNvCxnSpPr>
          <p:nvPr/>
        </p:nvCxnSpPr>
        <p:spPr>
          <a:xfrm flipV="1">
            <a:off x="2350149" y="1358899"/>
            <a:ext cx="1882222" cy="1174090"/>
          </a:xfrm>
          <a:prstGeom prst="straightConnector1">
            <a:avLst/>
          </a:prstGeom>
          <a:ln w="25400">
            <a:solidFill>
              <a:srgbClr val="000000"/>
            </a:solidFill>
            <a:miter lim="400000"/>
            <a:headEnd type="triangle" len="sm"/>
            <a:tailEnd type="arrow"/>
          </a:ln>
        </p:spPr>
      </p:cxnSp>
      <p:cxnSp>
        <p:nvCxnSpPr>
          <p:cNvPr id="136" name="Linha de Conexão"/>
          <p:cNvCxnSpPr>
            <a:stCxn id="130" idx="0"/>
            <a:endCxn id="132" idx="0"/>
          </p:cNvCxnSpPr>
          <p:nvPr/>
        </p:nvCxnSpPr>
        <p:spPr>
          <a:xfrm>
            <a:off x="5794789" y="2705100"/>
            <a:ext cx="2561812" cy="1117600"/>
          </a:xfrm>
          <a:prstGeom prst="straightConnector1">
            <a:avLst/>
          </a:prstGeom>
          <a:ln w="25400">
            <a:solidFill>
              <a:srgbClr val="000000"/>
            </a:solidFill>
            <a:miter lim="400000"/>
            <a:headEnd type="triangle" len="sm"/>
            <a:tailEnd type="arrow"/>
          </a:ln>
        </p:spPr>
      </p:cxnSp>
      <p:sp>
        <p:nvSpPr>
          <p:cNvPr id="137" name="up"/>
          <p:cNvSpPr txBox="1"/>
          <p:nvPr/>
        </p:nvSpPr>
        <p:spPr>
          <a:xfrm>
            <a:off x="3991731" y="1128370"/>
            <a:ext cx="48128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a:t>
            </a:r>
          </a:p>
        </p:txBody>
      </p:sp>
      <p:cxnSp>
        <p:nvCxnSpPr>
          <p:cNvPr id="138" name="Linha de Conexão"/>
          <p:cNvCxnSpPr>
            <a:stCxn id="133" idx="0"/>
            <a:endCxn id="131" idx="0"/>
          </p:cNvCxnSpPr>
          <p:nvPr/>
        </p:nvCxnSpPr>
        <p:spPr>
          <a:xfrm flipH="1">
            <a:off x="9783347" y="2870199"/>
            <a:ext cx="2781646" cy="1"/>
          </a:xfrm>
          <a:prstGeom prst="straightConnector1">
            <a:avLst/>
          </a:prstGeom>
          <a:ln w="25400">
            <a:solidFill>
              <a:srgbClr val="000000"/>
            </a:solidFill>
            <a:miter lim="400000"/>
            <a:headEnd type="arrow"/>
            <a:tailEnd type="triangle" len="sm"/>
          </a:ln>
        </p:spPr>
      </p:cxnSp>
      <p:cxnSp>
        <p:nvCxnSpPr>
          <p:cNvPr id="139" name="Linha de Conexão"/>
          <p:cNvCxnSpPr>
            <a:stCxn id="142" idx="0"/>
            <a:endCxn id="131" idx="0"/>
          </p:cNvCxnSpPr>
          <p:nvPr/>
        </p:nvCxnSpPr>
        <p:spPr>
          <a:xfrm flipV="1">
            <a:off x="6179715" y="2870200"/>
            <a:ext cx="3603633" cy="3136900"/>
          </a:xfrm>
          <a:prstGeom prst="straightConnector1">
            <a:avLst/>
          </a:prstGeom>
          <a:ln w="25400">
            <a:solidFill>
              <a:srgbClr val="000000"/>
            </a:solidFill>
            <a:miter lim="400000"/>
            <a:headEnd type="arrow"/>
            <a:tailEnd type="triangle" len="sm"/>
          </a:ln>
        </p:spPr>
      </p:cxnSp>
      <p:sp>
        <p:nvSpPr>
          <p:cNvPr id="140" name="carry"/>
          <p:cNvSpPr txBox="1"/>
          <p:nvPr/>
        </p:nvSpPr>
        <p:spPr>
          <a:xfrm>
            <a:off x="7660487" y="1128370"/>
            <a:ext cx="8595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carry</a:t>
            </a:r>
          </a:p>
        </p:txBody>
      </p:sp>
      <p:sp>
        <p:nvSpPr>
          <p:cNvPr id="141" name="ref"/>
          <p:cNvSpPr txBox="1"/>
          <p:nvPr/>
        </p:nvSpPr>
        <p:spPr>
          <a:xfrm>
            <a:off x="192582" y="2302459"/>
            <a:ext cx="50383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a:t>
            </a:r>
          </a:p>
        </p:txBody>
      </p:sp>
      <p:sp>
        <p:nvSpPr>
          <p:cNvPr id="142" name="dcoout"/>
          <p:cNvSpPr txBox="1"/>
          <p:nvPr/>
        </p:nvSpPr>
        <p:spPr>
          <a:xfrm>
            <a:off x="5611721" y="5776570"/>
            <a:ext cx="11359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dcoout</a:t>
            </a:r>
          </a:p>
        </p:txBody>
      </p:sp>
      <p:cxnSp>
        <p:nvCxnSpPr>
          <p:cNvPr id="143" name="Linha de Conexão"/>
          <p:cNvCxnSpPr>
            <a:stCxn id="142" idx="0"/>
            <a:endCxn id="129" idx="0"/>
          </p:cNvCxnSpPr>
          <p:nvPr/>
        </p:nvCxnSpPr>
        <p:spPr>
          <a:xfrm flipH="1" flipV="1">
            <a:off x="2350149" y="2532988"/>
            <a:ext cx="3829567" cy="3474112"/>
          </a:xfrm>
          <a:prstGeom prst="straightConnector1">
            <a:avLst/>
          </a:prstGeom>
          <a:ln w="25400">
            <a:solidFill>
              <a:srgbClr val="000000"/>
            </a:solidFill>
            <a:miter lim="400000"/>
            <a:headEnd type="triangle" len="sm"/>
            <a:tailEnd type="arrow"/>
          </a:ln>
        </p:spPr>
      </p:cxnSp>
      <p:cxnSp>
        <p:nvCxnSpPr>
          <p:cNvPr id="144" name="Linha de Conexão"/>
          <p:cNvCxnSpPr>
            <a:stCxn id="145" idx="0"/>
            <a:endCxn id="129" idx="0"/>
          </p:cNvCxnSpPr>
          <p:nvPr/>
        </p:nvCxnSpPr>
        <p:spPr>
          <a:xfrm flipH="1" flipV="1">
            <a:off x="2350149" y="2532988"/>
            <a:ext cx="1760486" cy="1658012"/>
          </a:xfrm>
          <a:prstGeom prst="straightConnector1">
            <a:avLst/>
          </a:prstGeom>
          <a:ln w="25400">
            <a:solidFill>
              <a:srgbClr val="000000"/>
            </a:solidFill>
            <a:miter lim="400000"/>
            <a:headEnd type="arrow"/>
            <a:tailEnd type="triangle" len="sm"/>
          </a:ln>
        </p:spPr>
      </p:cxnSp>
      <p:sp>
        <p:nvSpPr>
          <p:cNvPr id="145" name="down"/>
          <p:cNvSpPr txBox="1"/>
          <p:nvPr/>
        </p:nvSpPr>
        <p:spPr>
          <a:xfrm>
            <a:off x="3652824" y="3960470"/>
            <a:ext cx="91562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down</a:t>
            </a:r>
          </a:p>
        </p:txBody>
      </p:sp>
      <p:cxnSp>
        <p:nvCxnSpPr>
          <p:cNvPr id="146" name="Linha de Conexão"/>
          <p:cNvCxnSpPr>
            <a:stCxn id="130" idx="0"/>
            <a:endCxn id="137" idx="0"/>
          </p:cNvCxnSpPr>
          <p:nvPr/>
        </p:nvCxnSpPr>
        <p:spPr>
          <a:xfrm flipH="1" flipV="1">
            <a:off x="4232370" y="1358899"/>
            <a:ext cx="1562420" cy="1346201"/>
          </a:xfrm>
          <a:prstGeom prst="straightConnector1">
            <a:avLst/>
          </a:prstGeom>
          <a:ln w="25400">
            <a:solidFill>
              <a:srgbClr val="000000"/>
            </a:solidFill>
            <a:miter lim="400000"/>
            <a:headEnd type="arrow"/>
            <a:tailEnd type="triangle" len="sm"/>
          </a:ln>
        </p:spPr>
      </p:cxnSp>
      <p:cxnSp>
        <p:nvCxnSpPr>
          <p:cNvPr id="147" name="Linha de Conexão"/>
          <p:cNvCxnSpPr>
            <a:stCxn id="130" idx="0"/>
            <a:endCxn id="145" idx="0"/>
          </p:cNvCxnSpPr>
          <p:nvPr/>
        </p:nvCxnSpPr>
        <p:spPr>
          <a:xfrm flipH="1">
            <a:off x="4110634" y="2705100"/>
            <a:ext cx="1684156" cy="1485900"/>
          </a:xfrm>
          <a:prstGeom prst="straightConnector1">
            <a:avLst/>
          </a:prstGeom>
          <a:ln w="25400">
            <a:solidFill>
              <a:srgbClr val="000000"/>
            </a:solidFill>
            <a:miter lim="400000"/>
            <a:headEnd type="arrow"/>
            <a:tailEnd type="triangle" len="sm"/>
          </a:ln>
        </p:spPr>
      </p:cxnSp>
      <p:cxnSp>
        <p:nvCxnSpPr>
          <p:cNvPr id="148" name="Linha de Conexão"/>
          <p:cNvCxnSpPr>
            <a:stCxn id="131" idx="0"/>
            <a:endCxn id="132" idx="0"/>
          </p:cNvCxnSpPr>
          <p:nvPr/>
        </p:nvCxnSpPr>
        <p:spPr>
          <a:xfrm flipH="1">
            <a:off x="8356600" y="2870200"/>
            <a:ext cx="1426748" cy="952500"/>
          </a:xfrm>
          <a:prstGeom prst="straightConnector1">
            <a:avLst/>
          </a:prstGeom>
          <a:ln w="25400">
            <a:solidFill>
              <a:srgbClr val="000000"/>
            </a:solidFill>
            <a:miter lim="400000"/>
            <a:headEnd type="arrow"/>
            <a:tailEnd type="triangle" len="sm"/>
          </a:ln>
        </p:spPr>
      </p:cxnSp>
      <p:cxnSp>
        <p:nvCxnSpPr>
          <p:cNvPr id="149" name="Linha de Conexão"/>
          <p:cNvCxnSpPr>
            <a:stCxn id="140" idx="0"/>
            <a:endCxn id="130" idx="0"/>
          </p:cNvCxnSpPr>
          <p:nvPr/>
        </p:nvCxnSpPr>
        <p:spPr>
          <a:xfrm flipH="1">
            <a:off x="5794789" y="1358899"/>
            <a:ext cx="2295467" cy="1346201"/>
          </a:xfrm>
          <a:prstGeom prst="straightConnector1">
            <a:avLst/>
          </a:prstGeom>
          <a:ln w="25400">
            <a:solidFill>
              <a:srgbClr val="000000"/>
            </a:solidFill>
            <a:miter lim="400000"/>
            <a:headEnd type="arrow"/>
            <a:tailEnd type="triangle" len="sm"/>
          </a:ln>
        </p:spPr>
      </p:cxnSp>
      <p:cxnSp>
        <p:nvCxnSpPr>
          <p:cNvPr id="150" name="Linha de Conexão"/>
          <p:cNvCxnSpPr>
            <a:stCxn id="131" idx="0"/>
            <a:endCxn id="140" idx="0"/>
          </p:cNvCxnSpPr>
          <p:nvPr/>
        </p:nvCxnSpPr>
        <p:spPr>
          <a:xfrm flipH="1" flipV="1">
            <a:off x="8090255" y="1358899"/>
            <a:ext cx="1693093" cy="1511301"/>
          </a:xfrm>
          <a:prstGeom prst="straightConnector1">
            <a:avLst/>
          </a:prstGeom>
          <a:ln w="25400">
            <a:solidFill>
              <a:srgbClr val="000000"/>
            </a:solidFill>
            <a:miter lim="400000"/>
            <a:headEnd type="arrow"/>
            <a:tailEnd type="triangle" len="sm"/>
          </a:ln>
        </p:spPr>
      </p:cxnSp>
      <p:sp>
        <p:nvSpPr>
          <p:cNvPr id="151" name="DivFreq"/>
          <p:cNvSpPr/>
          <p:nvPr/>
        </p:nvSpPr>
        <p:spPr>
          <a:xfrm>
            <a:off x="3612091" y="6792570"/>
            <a:ext cx="1270001"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DivFreq</a:t>
            </a:r>
          </a:p>
        </p:txBody>
      </p:sp>
      <p:cxnSp>
        <p:nvCxnSpPr>
          <p:cNvPr id="152" name="Linha de Conexão"/>
          <p:cNvCxnSpPr>
            <a:stCxn id="151" idx="0"/>
            <a:endCxn id="153" idx="0"/>
          </p:cNvCxnSpPr>
          <p:nvPr/>
        </p:nvCxnSpPr>
        <p:spPr>
          <a:xfrm flipV="1">
            <a:off x="4247091" y="7427570"/>
            <a:ext cx="3550710" cy="1"/>
          </a:xfrm>
          <a:prstGeom prst="straightConnector1">
            <a:avLst/>
          </a:prstGeom>
          <a:ln w="25400">
            <a:solidFill>
              <a:srgbClr val="000000"/>
            </a:solidFill>
            <a:miter lim="400000"/>
            <a:headEnd type="triangle" len="sm"/>
            <a:tailEnd type="arrow"/>
          </a:ln>
        </p:spPr>
      </p:cxnSp>
      <p:sp>
        <p:nvSpPr>
          <p:cNvPr id="153" name="ref"/>
          <p:cNvSpPr txBox="1"/>
          <p:nvPr/>
        </p:nvSpPr>
        <p:spPr>
          <a:xfrm>
            <a:off x="7545882" y="7197041"/>
            <a:ext cx="50383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a:t>
            </a:r>
          </a:p>
        </p:txBody>
      </p:sp>
      <p:sp>
        <p:nvSpPr>
          <p:cNvPr id="154" name="clk"/>
          <p:cNvSpPr txBox="1"/>
          <p:nvPr/>
        </p:nvSpPr>
        <p:spPr>
          <a:xfrm>
            <a:off x="1265275" y="7033870"/>
            <a:ext cx="54285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clk</a:t>
            </a:r>
          </a:p>
        </p:txBody>
      </p:sp>
      <p:cxnSp>
        <p:nvCxnSpPr>
          <p:cNvPr id="155" name="Linha de Conexão"/>
          <p:cNvCxnSpPr>
            <a:stCxn id="154" idx="0"/>
            <a:endCxn id="151" idx="0"/>
          </p:cNvCxnSpPr>
          <p:nvPr/>
        </p:nvCxnSpPr>
        <p:spPr>
          <a:xfrm>
            <a:off x="1536700" y="7264399"/>
            <a:ext cx="2710392" cy="163172"/>
          </a:xfrm>
          <a:prstGeom prst="straightConnector1">
            <a:avLst/>
          </a:prstGeom>
          <a:ln w="25400">
            <a:solidFill>
              <a:srgbClr val="000000"/>
            </a:solidFill>
            <a:miter lim="400000"/>
          </a:ln>
        </p:spPr>
      </p:cxn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Phase Frequency Detector"/>
          <p:cNvSpPr txBox="1"/>
          <p:nvPr>
            <p:ph type="title"/>
          </p:nvPr>
        </p:nvSpPr>
        <p:spPr>
          <a:xfrm>
            <a:off x="952500" y="7620000"/>
            <a:ext cx="11099800" cy="2159000"/>
          </a:xfrm>
          <a:prstGeom prst="rect">
            <a:avLst/>
          </a:prstGeom>
        </p:spPr>
        <p:txBody>
          <a:bodyPr/>
          <a:lstStyle>
            <a:lvl1pPr defTabSz="508254">
              <a:defRPr sz="6960"/>
            </a:lvl1pPr>
          </a:lstStyle>
          <a:p>
            <a:pPr/>
            <a:r>
              <a:t>Phase Frequency Detector</a:t>
            </a:r>
          </a:p>
        </p:txBody>
      </p:sp>
      <p:sp>
        <p:nvSpPr>
          <p:cNvPr id="158" name="Se a borda de subida de ref estiver adiantada em relação a borda de subida de div, o sinal up será posto em &quot;1&quot; e down vai para &quot;0&quot;.…"/>
          <p:cNvSpPr txBox="1"/>
          <p:nvPr>
            <p:ph type="body" sz="half" idx="1"/>
          </p:nvPr>
        </p:nvSpPr>
        <p:spPr>
          <a:xfrm>
            <a:off x="880417" y="5667992"/>
            <a:ext cx="9194851" cy="2873993"/>
          </a:xfrm>
          <a:prstGeom prst="rect">
            <a:avLst/>
          </a:prstGeom>
        </p:spPr>
        <p:txBody>
          <a:bodyPr/>
          <a:lstStyle/>
          <a:p>
            <a:pPr marL="297815" indent="-297815" defTabSz="391414">
              <a:spcBef>
                <a:spcPts val="2800"/>
              </a:spcBef>
              <a:defRPr sz="2144"/>
            </a:pPr>
            <a:r>
              <a:t>Se a borda de subida de </a:t>
            </a:r>
            <a:r>
              <a:rPr b="1"/>
              <a:t>ref </a:t>
            </a:r>
            <a:r>
              <a:t>estiver adiantada em relação a borda de subida de </a:t>
            </a:r>
            <a:r>
              <a:rPr b="1"/>
              <a:t>div</a:t>
            </a:r>
            <a:r>
              <a:t>, o sinal </a:t>
            </a:r>
            <a:r>
              <a:rPr b="1"/>
              <a:t>up</a:t>
            </a:r>
            <a:r>
              <a:t> será posto em "1" e </a:t>
            </a:r>
            <a:r>
              <a:rPr b="1"/>
              <a:t>down</a:t>
            </a:r>
            <a:r>
              <a:t> vai para "0".</a:t>
            </a:r>
          </a:p>
          <a:p>
            <a:pPr marL="297815" indent="-297815" defTabSz="391414">
              <a:spcBef>
                <a:spcPts val="2800"/>
              </a:spcBef>
              <a:defRPr sz="2144"/>
            </a:pPr>
            <a:r>
              <a:t>Se a borda de subida de </a:t>
            </a:r>
            <a:r>
              <a:rPr b="1"/>
              <a:t>div </a:t>
            </a:r>
            <a:r>
              <a:t>estiver adiantada em relação a borda de subida de </a:t>
            </a:r>
            <a:r>
              <a:rPr b="1"/>
              <a:t>ref</a:t>
            </a:r>
            <a:r>
              <a:t>, o sinal </a:t>
            </a:r>
            <a:r>
              <a:rPr b="1"/>
              <a:t>down</a:t>
            </a:r>
            <a:r>
              <a:t> será posto em "1" e </a:t>
            </a:r>
            <a:r>
              <a:rPr b="1"/>
              <a:t>up</a:t>
            </a:r>
            <a:r>
              <a:t> vai para "0".</a:t>
            </a:r>
          </a:p>
          <a:p>
            <a:pPr marL="297815" indent="-297815" defTabSz="391414">
              <a:spcBef>
                <a:spcPts val="2800"/>
              </a:spcBef>
              <a:defRPr sz="2144"/>
            </a:pPr>
            <a:r>
              <a:t>Os sinais </a:t>
            </a:r>
            <a:r>
              <a:rPr b="1"/>
              <a:t>up</a:t>
            </a:r>
            <a:r>
              <a:t> e </a:t>
            </a:r>
            <a:r>
              <a:rPr b="1"/>
              <a:t>down</a:t>
            </a:r>
            <a:r>
              <a:t> serão iguais a 0 se as fases de </a:t>
            </a:r>
            <a:r>
              <a:rPr b="1"/>
              <a:t>ref</a:t>
            </a:r>
            <a:r>
              <a:t> e </a:t>
            </a:r>
            <a:r>
              <a:rPr b="1"/>
              <a:t>div</a:t>
            </a:r>
            <a:r>
              <a:t> forem iguais.</a:t>
            </a:r>
          </a:p>
        </p:txBody>
      </p:sp>
      <p:sp>
        <p:nvSpPr>
          <p:cNvPr id="159" name="Linha"/>
          <p:cNvSpPr/>
          <p:nvPr/>
        </p:nvSpPr>
        <p:spPr>
          <a:xfrm>
            <a:off x="2059781" y="693799"/>
            <a:ext cx="3304282" cy="542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67"/>
                </a:moveTo>
                <a:lnTo>
                  <a:pt x="27" y="541"/>
                </a:lnTo>
                <a:lnTo>
                  <a:pt x="7678" y="1855"/>
                </a:lnTo>
                <a:lnTo>
                  <a:pt x="7770" y="21600"/>
                </a:lnTo>
                <a:lnTo>
                  <a:pt x="15129" y="20300"/>
                </a:lnTo>
                <a:lnTo>
                  <a:pt x="15047" y="0"/>
                </a:lnTo>
                <a:lnTo>
                  <a:pt x="21600" y="498"/>
                </a:lnTo>
                <a:lnTo>
                  <a:pt x="21594" y="19684"/>
                </a:lnTo>
              </a:path>
            </a:pathLst>
          </a:cu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0" name="Ref"/>
          <p:cNvSpPr txBox="1"/>
          <p:nvPr/>
        </p:nvSpPr>
        <p:spPr>
          <a:xfrm>
            <a:off x="1218590" y="594860"/>
            <a:ext cx="61082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a:t>
            </a:r>
          </a:p>
        </p:txBody>
      </p:sp>
      <p:sp>
        <p:nvSpPr>
          <p:cNvPr id="161" name="Linha"/>
          <p:cNvSpPr/>
          <p:nvPr/>
        </p:nvSpPr>
        <p:spPr>
          <a:xfrm>
            <a:off x="2567781" y="1366899"/>
            <a:ext cx="3304282" cy="542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67"/>
                </a:moveTo>
                <a:lnTo>
                  <a:pt x="27" y="541"/>
                </a:lnTo>
                <a:lnTo>
                  <a:pt x="7678" y="1855"/>
                </a:lnTo>
                <a:lnTo>
                  <a:pt x="7770" y="21600"/>
                </a:lnTo>
                <a:lnTo>
                  <a:pt x="15129" y="20300"/>
                </a:lnTo>
                <a:lnTo>
                  <a:pt x="15047" y="0"/>
                </a:lnTo>
                <a:lnTo>
                  <a:pt x="21600" y="498"/>
                </a:lnTo>
                <a:lnTo>
                  <a:pt x="21594" y="19684"/>
                </a:lnTo>
              </a:path>
            </a:pathLst>
          </a:cu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2" name="Up"/>
          <p:cNvSpPr txBox="1"/>
          <p:nvPr/>
        </p:nvSpPr>
        <p:spPr>
          <a:xfrm>
            <a:off x="7064705" y="594860"/>
            <a:ext cx="52639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a:t>
            </a:r>
          </a:p>
        </p:txBody>
      </p:sp>
      <p:sp>
        <p:nvSpPr>
          <p:cNvPr id="163" name="Linha"/>
          <p:cNvSpPr/>
          <p:nvPr/>
        </p:nvSpPr>
        <p:spPr>
          <a:xfrm>
            <a:off x="7888287" y="345688"/>
            <a:ext cx="1612196" cy="580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7631" y="21369"/>
                </a:lnTo>
                <a:lnTo>
                  <a:pt x="7637" y="769"/>
                </a:lnTo>
                <a:lnTo>
                  <a:pt x="12402" y="0"/>
                </a:lnTo>
                <a:lnTo>
                  <a:pt x="12373" y="20381"/>
                </a:lnTo>
                <a:lnTo>
                  <a:pt x="21600" y="19545"/>
                </a:lnTo>
              </a:path>
            </a:pathLst>
          </a:cu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4" name="Down"/>
          <p:cNvSpPr txBox="1"/>
          <p:nvPr/>
        </p:nvSpPr>
        <p:spPr>
          <a:xfrm>
            <a:off x="6951878" y="1407660"/>
            <a:ext cx="95524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Down</a:t>
            </a:r>
          </a:p>
        </p:txBody>
      </p:sp>
      <p:sp>
        <p:nvSpPr>
          <p:cNvPr id="165" name="Linha"/>
          <p:cNvSpPr/>
          <p:nvPr/>
        </p:nvSpPr>
        <p:spPr>
          <a:xfrm flipV="1">
            <a:off x="7955557" y="1714996"/>
            <a:ext cx="1629868" cy="24309"/>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6" name="Linha"/>
          <p:cNvSpPr/>
          <p:nvPr/>
        </p:nvSpPr>
        <p:spPr>
          <a:xfrm>
            <a:off x="2034381" y="2065399"/>
            <a:ext cx="3304282" cy="542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67"/>
                </a:moveTo>
                <a:lnTo>
                  <a:pt x="27" y="541"/>
                </a:lnTo>
                <a:lnTo>
                  <a:pt x="7678" y="1855"/>
                </a:lnTo>
                <a:lnTo>
                  <a:pt x="7770" y="21600"/>
                </a:lnTo>
                <a:lnTo>
                  <a:pt x="15129" y="20300"/>
                </a:lnTo>
                <a:lnTo>
                  <a:pt x="15047" y="0"/>
                </a:lnTo>
                <a:lnTo>
                  <a:pt x="21600" y="498"/>
                </a:lnTo>
                <a:lnTo>
                  <a:pt x="21594" y="19684"/>
                </a:lnTo>
              </a:path>
            </a:pathLst>
          </a:cu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7" name="Ref"/>
          <p:cNvSpPr txBox="1"/>
          <p:nvPr/>
        </p:nvSpPr>
        <p:spPr>
          <a:xfrm>
            <a:off x="1193190" y="1966460"/>
            <a:ext cx="61082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a:t>
            </a:r>
          </a:p>
        </p:txBody>
      </p:sp>
      <p:sp>
        <p:nvSpPr>
          <p:cNvPr id="168" name="Linha"/>
          <p:cNvSpPr/>
          <p:nvPr/>
        </p:nvSpPr>
        <p:spPr>
          <a:xfrm>
            <a:off x="1577181" y="2829657"/>
            <a:ext cx="3304282" cy="542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67"/>
                </a:moveTo>
                <a:lnTo>
                  <a:pt x="27" y="541"/>
                </a:lnTo>
                <a:lnTo>
                  <a:pt x="7678" y="1855"/>
                </a:lnTo>
                <a:lnTo>
                  <a:pt x="7770" y="21600"/>
                </a:lnTo>
                <a:lnTo>
                  <a:pt x="15129" y="20300"/>
                </a:lnTo>
                <a:lnTo>
                  <a:pt x="15047" y="0"/>
                </a:lnTo>
                <a:lnTo>
                  <a:pt x="21600" y="498"/>
                </a:lnTo>
                <a:lnTo>
                  <a:pt x="21594" y="19684"/>
                </a:lnTo>
              </a:path>
            </a:pathLst>
          </a:cu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9" name="Up"/>
          <p:cNvSpPr txBox="1"/>
          <p:nvPr/>
        </p:nvSpPr>
        <p:spPr>
          <a:xfrm>
            <a:off x="6861505" y="2296660"/>
            <a:ext cx="52639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a:t>
            </a:r>
          </a:p>
        </p:txBody>
      </p:sp>
      <p:sp>
        <p:nvSpPr>
          <p:cNvPr id="170" name="Linha"/>
          <p:cNvSpPr/>
          <p:nvPr/>
        </p:nvSpPr>
        <p:spPr>
          <a:xfrm>
            <a:off x="7964255" y="2862396"/>
            <a:ext cx="1612196" cy="5807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7631" y="21369"/>
                </a:lnTo>
                <a:lnTo>
                  <a:pt x="7637" y="769"/>
                </a:lnTo>
                <a:lnTo>
                  <a:pt x="12402" y="0"/>
                </a:lnTo>
                <a:lnTo>
                  <a:pt x="12373" y="20381"/>
                </a:lnTo>
                <a:lnTo>
                  <a:pt x="21600" y="19545"/>
                </a:lnTo>
              </a:path>
            </a:pathLst>
          </a:cu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1" name="Down"/>
          <p:cNvSpPr txBox="1"/>
          <p:nvPr/>
        </p:nvSpPr>
        <p:spPr>
          <a:xfrm>
            <a:off x="6748678" y="3109460"/>
            <a:ext cx="95524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Down</a:t>
            </a:r>
          </a:p>
        </p:txBody>
      </p:sp>
      <p:sp>
        <p:nvSpPr>
          <p:cNvPr id="172" name="Linha"/>
          <p:cNvSpPr/>
          <p:nvPr/>
        </p:nvSpPr>
        <p:spPr>
          <a:xfrm flipV="1">
            <a:off x="7790457" y="2532828"/>
            <a:ext cx="1629868" cy="24309"/>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3" name="Div"/>
          <p:cNvSpPr txBox="1"/>
          <p:nvPr/>
        </p:nvSpPr>
        <p:spPr>
          <a:xfrm>
            <a:off x="1235354" y="1407660"/>
            <a:ext cx="57729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Div</a:t>
            </a:r>
          </a:p>
        </p:txBody>
      </p:sp>
      <p:sp>
        <p:nvSpPr>
          <p:cNvPr id="174" name="Div"/>
          <p:cNvSpPr txBox="1"/>
          <p:nvPr/>
        </p:nvSpPr>
        <p:spPr>
          <a:xfrm>
            <a:off x="689254" y="2921844"/>
            <a:ext cx="5772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Div</a:t>
            </a:r>
          </a:p>
        </p:txBody>
      </p:sp>
      <p:sp>
        <p:nvSpPr>
          <p:cNvPr id="175" name="Linha"/>
          <p:cNvSpPr/>
          <p:nvPr/>
        </p:nvSpPr>
        <p:spPr>
          <a:xfrm>
            <a:off x="1742281" y="3595417"/>
            <a:ext cx="3304282" cy="542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67"/>
                </a:moveTo>
                <a:lnTo>
                  <a:pt x="27" y="541"/>
                </a:lnTo>
                <a:lnTo>
                  <a:pt x="7678" y="1855"/>
                </a:lnTo>
                <a:lnTo>
                  <a:pt x="7770" y="21600"/>
                </a:lnTo>
                <a:lnTo>
                  <a:pt x="15129" y="20300"/>
                </a:lnTo>
                <a:lnTo>
                  <a:pt x="15047" y="0"/>
                </a:lnTo>
                <a:lnTo>
                  <a:pt x="21600" y="498"/>
                </a:lnTo>
                <a:lnTo>
                  <a:pt x="21594" y="19684"/>
                </a:lnTo>
              </a:path>
            </a:pathLst>
          </a:cu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6" name="Ref"/>
          <p:cNvSpPr txBox="1"/>
          <p:nvPr/>
        </p:nvSpPr>
        <p:spPr>
          <a:xfrm>
            <a:off x="672490" y="3817226"/>
            <a:ext cx="61082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a:t>
            </a:r>
          </a:p>
        </p:txBody>
      </p:sp>
      <p:sp>
        <p:nvSpPr>
          <p:cNvPr id="177" name="Linha"/>
          <p:cNvSpPr/>
          <p:nvPr/>
        </p:nvSpPr>
        <p:spPr>
          <a:xfrm>
            <a:off x="1742281" y="4292415"/>
            <a:ext cx="3304282" cy="542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67"/>
                </a:moveTo>
                <a:lnTo>
                  <a:pt x="27" y="541"/>
                </a:lnTo>
                <a:lnTo>
                  <a:pt x="7678" y="1855"/>
                </a:lnTo>
                <a:lnTo>
                  <a:pt x="7770" y="21600"/>
                </a:lnTo>
                <a:lnTo>
                  <a:pt x="15129" y="20300"/>
                </a:lnTo>
                <a:lnTo>
                  <a:pt x="15047" y="0"/>
                </a:lnTo>
                <a:lnTo>
                  <a:pt x="21600" y="498"/>
                </a:lnTo>
                <a:lnTo>
                  <a:pt x="21594" y="19684"/>
                </a:lnTo>
              </a:path>
            </a:pathLst>
          </a:cu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8" name="Div"/>
          <p:cNvSpPr txBox="1"/>
          <p:nvPr/>
        </p:nvSpPr>
        <p:spPr>
          <a:xfrm>
            <a:off x="689254" y="4333175"/>
            <a:ext cx="5772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Div</a:t>
            </a:r>
          </a:p>
        </p:txBody>
      </p:sp>
      <p:sp>
        <p:nvSpPr>
          <p:cNvPr id="179" name="Up"/>
          <p:cNvSpPr txBox="1"/>
          <p:nvPr/>
        </p:nvSpPr>
        <p:spPr>
          <a:xfrm>
            <a:off x="6861505" y="3922260"/>
            <a:ext cx="52639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a:t>
            </a:r>
          </a:p>
        </p:txBody>
      </p:sp>
      <p:sp>
        <p:nvSpPr>
          <p:cNvPr id="180" name="Down"/>
          <p:cNvSpPr txBox="1"/>
          <p:nvPr/>
        </p:nvSpPr>
        <p:spPr>
          <a:xfrm>
            <a:off x="6748678" y="4735060"/>
            <a:ext cx="95524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Down</a:t>
            </a:r>
          </a:p>
        </p:txBody>
      </p:sp>
      <p:sp>
        <p:nvSpPr>
          <p:cNvPr id="181" name="Linha"/>
          <p:cNvSpPr/>
          <p:nvPr/>
        </p:nvSpPr>
        <p:spPr>
          <a:xfrm flipV="1">
            <a:off x="7955557" y="4242545"/>
            <a:ext cx="1629868" cy="24309"/>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82" name="Linha"/>
          <p:cNvSpPr/>
          <p:nvPr/>
        </p:nvSpPr>
        <p:spPr>
          <a:xfrm flipV="1">
            <a:off x="7955557" y="5066283"/>
            <a:ext cx="1629868" cy="24310"/>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6" name="Galeria de Imagens"/>
          <p:cNvGrpSpPr/>
          <p:nvPr/>
        </p:nvGrpSpPr>
        <p:grpSpPr>
          <a:xfrm>
            <a:off x="1282700" y="2461224"/>
            <a:ext cx="4591398" cy="4948334"/>
            <a:chOff x="0" y="371181"/>
            <a:chExt cx="4591397" cy="4948332"/>
          </a:xfrm>
        </p:grpSpPr>
        <p:pic>
          <p:nvPicPr>
            <p:cNvPr id="184" name="Captura de Tela 2021-07-05 às 17.18.33.png" descr="Captura de Tela 2021-07-05 às 17.18.33.png"/>
            <p:cNvPicPr>
              <a:picLocks noChangeAspect="1"/>
            </p:cNvPicPr>
            <p:nvPr/>
          </p:nvPicPr>
          <p:blipFill>
            <a:blip r:embed="rId2">
              <a:extLst/>
            </a:blip>
            <a:srcRect l="0" t="0" r="0" b="0"/>
            <a:stretch>
              <a:fillRect/>
            </a:stretch>
          </p:blipFill>
          <p:spPr>
            <a:xfrm>
              <a:off x="0" y="371181"/>
              <a:ext cx="4591398" cy="4038420"/>
            </a:xfrm>
            <a:prstGeom prst="rect">
              <a:avLst/>
            </a:prstGeom>
            <a:ln w="12700" cap="flat">
              <a:noFill/>
              <a:miter lim="400000"/>
            </a:ln>
            <a:effectLst/>
          </p:spPr>
        </p:pic>
        <p:sp>
          <p:nvSpPr>
            <p:cNvPr id="185" name="Circuito do PFD"/>
            <p:cNvSpPr/>
            <p:nvPr/>
          </p:nvSpPr>
          <p:spPr>
            <a:xfrm>
              <a:off x="0" y="4856981"/>
              <a:ext cx="4591398" cy="46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Circuito do PFD</a:t>
              </a:r>
            </a:p>
          </p:txBody>
        </p:sp>
      </p:grpSp>
      <p:sp>
        <p:nvSpPr>
          <p:cNvPr id="187" name="Phase Frequency Detector"/>
          <p:cNvSpPr txBox="1"/>
          <p:nvPr>
            <p:ph type="title"/>
          </p:nvPr>
        </p:nvSpPr>
        <p:spPr>
          <a:prstGeom prst="rect">
            <a:avLst/>
          </a:prstGeom>
        </p:spPr>
        <p:txBody>
          <a:bodyPr/>
          <a:lstStyle>
            <a:lvl1pPr defTabSz="508254">
              <a:defRPr sz="6960"/>
            </a:lvl1pPr>
          </a:lstStyle>
          <a:p>
            <a:pPr/>
            <a:r>
              <a:t>Phase Frequency Detector</a:t>
            </a:r>
          </a:p>
        </p:txBody>
      </p:sp>
      <p:grpSp>
        <p:nvGrpSpPr>
          <p:cNvPr id="190" name="Galeria de Imagens"/>
          <p:cNvGrpSpPr/>
          <p:nvPr/>
        </p:nvGrpSpPr>
        <p:grpSpPr>
          <a:xfrm>
            <a:off x="6718300" y="2490357"/>
            <a:ext cx="5334000" cy="6145643"/>
            <a:chOff x="0" y="217057"/>
            <a:chExt cx="5334000" cy="6145642"/>
          </a:xfrm>
        </p:grpSpPr>
        <p:pic>
          <p:nvPicPr>
            <p:cNvPr id="188" name="Captura de Tela 2021-07-05 às 17.09.10.png" descr="Captura de Tela 2021-07-05 às 17.09.10.png"/>
            <p:cNvPicPr>
              <a:picLocks noChangeAspect="1"/>
            </p:cNvPicPr>
            <p:nvPr/>
          </p:nvPicPr>
          <p:blipFill>
            <a:blip r:embed="rId3">
              <a:extLst/>
            </a:blip>
            <a:srcRect l="0" t="0" r="0" b="0"/>
            <a:stretch>
              <a:fillRect/>
            </a:stretch>
          </p:blipFill>
          <p:spPr>
            <a:xfrm>
              <a:off x="0" y="217057"/>
              <a:ext cx="5334000" cy="5389854"/>
            </a:xfrm>
            <a:prstGeom prst="rect">
              <a:avLst/>
            </a:prstGeom>
            <a:ln w="12700" cap="flat">
              <a:noFill/>
              <a:miter lim="400000"/>
            </a:ln>
            <a:effectLst/>
          </p:spPr>
        </p:pic>
        <p:sp>
          <p:nvSpPr>
            <p:cNvPr id="189" name="Teste"/>
            <p:cNvSpPr/>
            <p:nvPr/>
          </p:nvSpPr>
          <p:spPr>
            <a:xfrm>
              <a:off x="0" y="5900167"/>
              <a:ext cx="53340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Teste</a:t>
              </a:r>
            </a:p>
          </p:txBody>
        </p:sp>
      </p:grpSp>
      <p:sp>
        <p:nvSpPr>
          <p:cNvPr id="191" name="q1"/>
          <p:cNvSpPr txBox="1"/>
          <p:nvPr/>
        </p:nvSpPr>
        <p:spPr>
          <a:xfrm>
            <a:off x="3498799" y="3350870"/>
            <a:ext cx="4700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q1</a:t>
            </a:r>
          </a:p>
        </p:txBody>
      </p:sp>
      <p:sp>
        <p:nvSpPr>
          <p:cNvPr id="192" name="q2"/>
          <p:cNvSpPr txBox="1"/>
          <p:nvPr/>
        </p:nvSpPr>
        <p:spPr>
          <a:xfrm>
            <a:off x="3498799" y="5420970"/>
            <a:ext cx="4700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q2</a:t>
            </a:r>
          </a:p>
        </p:txBody>
      </p:sp>
      <p:sp>
        <p:nvSpPr>
          <p:cNvPr id="193" name="ref_signal"/>
          <p:cNvSpPr txBox="1"/>
          <p:nvPr/>
        </p:nvSpPr>
        <p:spPr>
          <a:xfrm>
            <a:off x="345338" y="3223870"/>
            <a:ext cx="15191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ref_signal</a:t>
            </a:r>
          </a:p>
        </p:txBody>
      </p:sp>
      <p:sp>
        <p:nvSpPr>
          <p:cNvPr id="194" name="div_signal"/>
          <p:cNvSpPr txBox="1"/>
          <p:nvPr/>
        </p:nvSpPr>
        <p:spPr>
          <a:xfrm>
            <a:off x="201421" y="5509870"/>
            <a:ext cx="15529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div_signal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Equações do ADPLL"/>
          <p:cNvSpPr txBox="1"/>
          <p:nvPr>
            <p:ph type="title"/>
          </p:nvPr>
        </p:nvSpPr>
        <p:spPr>
          <a:prstGeom prst="rect">
            <a:avLst/>
          </a:prstGeom>
        </p:spPr>
        <p:txBody>
          <a:bodyPr/>
          <a:lstStyle/>
          <a:p>
            <a:pPr defTabSz="484886">
              <a:defRPr sz="6640"/>
            </a:pPr>
            <a:br/>
            <a:r>
              <a:t>Equações do ADPLL</a:t>
            </a:r>
          </a:p>
        </p:txBody>
      </p:sp>
      <p:sp>
        <p:nvSpPr>
          <p:cNvPr id="197" name="fc = I/ D Clock/2 N Hz (1) M = 2N (2) M = 4K For xor phase detector 2K For J-K flip flop phase detector (3)…"/>
          <p:cNvSpPr txBox="1"/>
          <p:nvPr>
            <p:ph type="body" idx="1"/>
          </p:nvPr>
        </p:nvSpPr>
        <p:spPr>
          <a:prstGeom prst="rect">
            <a:avLst/>
          </a:prstGeom>
        </p:spPr>
        <p:txBody>
          <a:bodyPr/>
          <a:lstStyle/>
          <a:p>
            <a:pPr/>
            <a:r>
              <a:t>fc = I/ D Clock/2 N Hz (1)</a:t>
            </a:r>
            <a:br/>
            <a:r>
              <a:t>M = 2N (2)</a:t>
            </a:r>
            <a:br/>
            <a:r>
              <a:t>M = 4K For xor phase detector 2K For J-K flip flop phase detector (3)</a:t>
            </a:r>
          </a:p>
          <a:p>
            <a:pPr/>
            <a:r>
              <a:t>Tracking frequency range = M fc/2KN Hz (4)</a:t>
            </a:r>
          </a:p>
          <a:p>
            <a:pPr/>
            <a:r>
              <a:t>Nmin = 2M/K (5)</a:t>
            </a:r>
            <a:b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ítulo"/>
          <p:cNvSpPr txBox="1"/>
          <p:nvPr>
            <p:ph type="title"/>
          </p:nvPr>
        </p:nvSpPr>
        <p:spPr>
          <a:prstGeom prst="rect">
            <a:avLst/>
          </a:prstGeom>
        </p:spPr>
        <p:txBody>
          <a:bodyPr/>
          <a:lstStyle/>
          <a:p>
            <a:pPr defTabSz="484886">
              <a:defRPr sz="6640"/>
            </a:pPr>
          </a:p>
        </p:txBody>
      </p:sp>
      <p:sp>
        <p:nvSpPr>
          <p:cNvPr id="200" name="The digital phase locked loop presented in this application note has K= 8, N = 8 and M = 16. This loop was tested with a clock = 25 MHZ. The center frequency is 786 Khz. The lock BW is from 689 Khz to 909 KHz. From 763khz to 806 khz the lock is weak.The lock can be improved by utilizing a ripple cancellation circuit as described in reference [3]. The lock can also be improved by increasing the modulus of the K counter. However, the bandwidth will be reduced."/>
          <p:cNvSpPr txBox="1"/>
          <p:nvPr>
            <p:ph type="body" idx="1"/>
          </p:nvPr>
        </p:nvSpPr>
        <p:spPr>
          <a:prstGeom prst="rect">
            <a:avLst/>
          </a:prstGeom>
        </p:spPr>
        <p:txBody>
          <a:bodyPr/>
          <a:lstStyle/>
          <a:p>
            <a:pPr/>
            <a:r>
              <a:t>The digital phase locked loop presented in this application note has K= 8, N = 8 and M = 16. This loop was tested with a clock = 25 MHZ. The center frequency is 786 Khz. The lock BW is from 689 Khz to 909 KHz. From 763khz to 806 khz the lock is weak.The lock can be improved by utilizing a ripple cancellation circuit as described in reference [3]. The lock can also be improved by increasing the modulus of the K counter. However, the bandwidth will be reduced.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Divisor de Frquência da Entrada"/>
          <p:cNvSpPr txBox="1"/>
          <p:nvPr>
            <p:ph type="title"/>
          </p:nvPr>
        </p:nvSpPr>
        <p:spPr>
          <a:prstGeom prst="rect">
            <a:avLst/>
          </a:prstGeom>
        </p:spPr>
        <p:txBody>
          <a:bodyPr/>
          <a:lstStyle>
            <a:lvl1pPr defTabSz="484886">
              <a:defRPr sz="6640"/>
            </a:lvl1pPr>
          </a:lstStyle>
          <a:p>
            <a:pPr/>
            <a:r>
              <a:t>Divisor de Frquência da Entrada</a:t>
            </a:r>
          </a:p>
        </p:txBody>
      </p:sp>
      <p:grpSp>
        <p:nvGrpSpPr>
          <p:cNvPr id="205" name="Galeria de Imagens"/>
          <p:cNvGrpSpPr/>
          <p:nvPr/>
        </p:nvGrpSpPr>
        <p:grpSpPr>
          <a:xfrm>
            <a:off x="907231" y="3595491"/>
            <a:ext cx="11190338" cy="5358010"/>
            <a:chOff x="0" y="1004691"/>
            <a:chExt cx="11190337" cy="5358008"/>
          </a:xfrm>
        </p:grpSpPr>
        <p:pic>
          <p:nvPicPr>
            <p:cNvPr id="203" name="Captura de Tela 2021-07-05 às 17.55.57.png" descr="Captura de Tela 2021-07-05 às 17.55.57.png"/>
            <p:cNvPicPr>
              <a:picLocks noChangeAspect="1"/>
            </p:cNvPicPr>
            <p:nvPr/>
          </p:nvPicPr>
          <p:blipFill>
            <a:blip r:embed="rId2">
              <a:extLst/>
            </a:blip>
            <a:srcRect l="0" t="0" r="0" b="0"/>
            <a:stretch>
              <a:fillRect/>
            </a:stretch>
          </p:blipFill>
          <p:spPr>
            <a:xfrm>
              <a:off x="0" y="1004691"/>
              <a:ext cx="11190338" cy="3814586"/>
            </a:xfrm>
            <a:prstGeom prst="rect">
              <a:avLst/>
            </a:prstGeom>
            <a:ln w="12700" cap="flat">
              <a:noFill/>
              <a:miter lim="400000"/>
            </a:ln>
            <a:effectLst/>
          </p:spPr>
        </p:pic>
        <p:sp>
          <p:nvSpPr>
            <p:cNvPr id="204" name="Esquema do Divisor Frequência para a Frequência de entrada ref"/>
            <p:cNvSpPr/>
            <p:nvPr/>
          </p:nvSpPr>
          <p:spPr>
            <a:xfrm>
              <a:off x="0" y="5900167"/>
              <a:ext cx="11190338"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Esquema do Divisor Frequência para a Frequência de entrada </a:t>
              </a:r>
              <a:r>
                <a:rPr>
                  <a:solidFill>
                    <a:schemeClr val="accent1">
                      <a:hueOff val="114395"/>
                      <a:lumOff val="-24975"/>
                    </a:schemeClr>
                  </a:solidFill>
                </a:rPr>
                <a:t>ref</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