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696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AT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AT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AT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AT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AT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AT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AT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AT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de-AT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de-AT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5453FD89-ECCD-4D24-AA62-4CE753AEB584}" type="slidenum">
              <a:rPr lang="de-AT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68080" y="3323880"/>
            <a:ext cx="8928360" cy="7578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de-AT" sz="3200">
                <a:latin typeface="Purisa"/>
              </a:rPr>
              <a:t>Parser Combinators easy to use ???</a:t>
            </a:r>
            <a:endParaRPr/>
          </a:p>
        </p:txBody>
      </p:sp>
      <p:pic>
        <p:nvPicPr>
          <p:cNvPr descr="" id="3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8519040" y="5978160"/>
            <a:ext cx="1153800" cy="115380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1400" y="1614600"/>
            <a:ext cx="7085520" cy="5707440"/>
          </a:xfrm>
          <a:prstGeom prst="rect">
            <a:avLst/>
          </a:prstGeom>
        </p:spPr>
      </p:pic>
      <p:sp>
        <p:nvSpPr>
          <p:cNvPr id="40" name="TextShape 1"/>
          <p:cNvSpPr txBox="1"/>
          <p:nvPr/>
        </p:nvSpPr>
        <p:spPr>
          <a:xfrm>
            <a:off x="2000880" y="128880"/>
            <a:ext cx="7777800" cy="7578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de-AT" sz="3200">
                <a:latin typeface="Purisa"/>
              </a:rPr>
              <a:t>Define what you want to parse</a:t>
            </a:r>
            <a:endParaRPr/>
          </a:p>
        </p:txBody>
      </p:sp>
      <p:pic>
        <p:nvPicPr>
          <p:cNvPr descr="" id="4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8518680" y="5977800"/>
            <a:ext cx="1153800" cy="1153800"/>
          </a:xfrm>
          <a:prstGeom prst="rect">
            <a:avLst/>
          </a:prstGeom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68080" y="3173040"/>
            <a:ext cx="8894160" cy="2665440"/>
          </a:xfrm>
          <a:prstGeom prst="rect">
            <a:avLst/>
          </a:prstGeom>
        </p:spPr>
      </p:pic>
      <p:pic>
        <p:nvPicPr>
          <p:cNvPr descr="" id="4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97240" y="674280"/>
            <a:ext cx="1096200" cy="883080"/>
          </a:xfrm>
          <a:prstGeom prst="rect">
            <a:avLst/>
          </a:prstGeom>
        </p:spPr>
      </p:pic>
      <p:sp>
        <p:nvSpPr>
          <p:cNvPr id="44" name="TextShape 1"/>
          <p:cNvSpPr txBox="1"/>
          <p:nvPr/>
        </p:nvSpPr>
        <p:spPr>
          <a:xfrm>
            <a:off x="568080" y="2603520"/>
            <a:ext cx="9039600" cy="7578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de-AT" sz="3200">
                <a:latin typeface="Purisa"/>
              </a:rPr>
              <a:t>What will be the result of parsing ?</a:t>
            </a:r>
            <a:endParaRPr/>
          </a:p>
        </p:txBody>
      </p:sp>
      <p:pic>
        <p:nvPicPr>
          <p:cNvPr descr="" id="4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8518680" y="5977800"/>
            <a:ext cx="1153800" cy="115380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0880" y="2937960"/>
            <a:ext cx="7961040" cy="3559680"/>
          </a:xfrm>
          <a:prstGeom prst="rect">
            <a:avLst/>
          </a:prstGeom>
        </p:spPr>
      </p:pic>
      <p:pic>
        <p:nvPicPr>
          <p:cNvPr descr="" id="4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08040" y="1683000"/>
            <a:ext cx="2984760" cy="894600"/>
          </a:xfrm>
          <a:prstGeom prst="rect">
            <a:avLst/>
          </a:prstGeom>
        </p:spPr>
      </p:pic>
      <p:pic>
        <p:nvPicPr>
          <p:cNvPr descr="" id="4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97600" y="674640"/>
            <a:ext cx="1096200" cy="883080"/>
          </a:xfrm>
          <a:prstGeom prst="rect">
            <a:avLst/>
          </a:prstGeom>
        </p:spPr>
      </p:pic>
      <p:sp>
        <p:nvSpPr>
          <p:cNvPr id="49" name="TextShape 1"/>
          <p:cNvSpPr txBox="1"/>
          <p:nvPr/>
        </p:nvSpPr>
        <p:spPr>
          <a:xfrm>
            <a:off x="3440880" y="489240"/>
            <a:ext cx="7066080" cy="7578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de-AT" sz="3200">
                <a:latin typeface="Purisa"/>
              </a:rPr>
              <a:t>What does the BNF look like</a:t>
            </a:r>
            <a:endParaRPr/>
          </a:p>
        </p:txBody>
      </p:sp>
      <p:pic>
        <p:nvPicPr>
          <p:cNvPr descr="" id="50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8518680" y="5977800"/>
            <a:ext cx="1153800" cy="1153800"/>
          </a:xfrm>
          <a:prstGeom prst="rect">
            <a:avLst/>
          </a:prstGeom>
        </p:spPr>
      </p:pic>
      <p:sp>
        <p:nvSpPr>
          <p:cNvPr id="51" name="TextShape 2"/>
          <p:cNvSpPr txBox="1"/>
          <p:nvPr/>
        </p:nvSpPr>
        <p:spPr>
          <a:xfrm>
            <a:off x="6731640" y="880560"/>
            <a:ext cx="2983320" cy="4226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de-AT" sz="1600">
                <a:latin typeface="Purisa"/>
              </a:rPr>
              <a:t>BNF: Backus–Naur Form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8080" y="4055760"/>
            <a:ext cx="9694440" cy="3017520"/>
          </a:xfrm>
          <a:prstGeom prst="rect">
            <a:avLst/>
          </a:prstGeom>
        </p:spPr>
      </p:pic>
      <p:pic>
        <p:nvPicPr>
          <p:cNvPr descr="" id="5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08040" y="1683000"/>
            <a:ext cx="2984760" cy="894600"/>
          </a:xfrm>
          <a:prstGeom prst="rect">
            <a:avLst/>
          </a:prstGeom>
        </p:spPr>
      </p:pic>
      <p:pic>
        <p:nvPicPr>
          <p:cNvPr descr="" id="54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97600" y="674640"/>
            <a:ext cx="1096200" cy="883080"/>
          </a:xfrm>
          <a:prstGeom prst="rect">
            <a:avLst/>
          </a:prstGeom>
        </p:spPr>
      </p:pic>
      <p:sp>
        <p:nvSpPr>
          <p:cNvPr id="55" name="TextShape 1"/>
          <p:cNvSpPr txBox="1"/>
          <p:nvPr/>
        </p:nvSpPr>
        <p:spPr>
          <a:xfrm>
            <a:off x="208080" y="3323880"/>
            <a:ext cx="8358480" cy="7578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de-AT" sz="3200">
                <a:latin typeface="Purisa"/>
              </a:rPr>
              <a:t>BNF-Rules to Parser Combinators</a:t>
            </a:r>
            <a:endParaRPr/>
          </a:p>
        </p:txBody>
      </p:sp>
      <p:pic>
        <p:nvPicPr>
          <p:cNvPr descr="" id="56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8518680" y="5977800"/>
            <a:ext cx="1153800" cy="1153800"/>
          </a:xfrm>
          <a:prstGeom prst="rect">
            <a:avLst/>
          </a:prstGeom>
        </p:spPr>
      </p:pic>
      <p:sp>
        <p:nvSpPr>
          <p:cNvPr id="57" name="TextShape 2"/>
          <p:cNvSpPr txBox="1"/>
          <p:nvPr/>
        </p:nvSpPr>
        <p:spPr>
          <a:xfrm>
            <a:off x="5005080" y="2580120"/>
            <a:ext cx="5244840" cy="754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de-AT" sz="1600">
                <a:latin typeface="Purisa"/>
              </a:rPr>
              <a:t>Not to forget: extend </a:t>
            </a:r>
            <a:endParaRPr/>
          </a:p>
          <a:p>
            <a:r>
              <a:rPr b="1" lang="de-AT" sz="1600">
                <a:latin typeface="Purisa"/>
              </a:rPr>
              <a:t>scala.util.parsing.combinator.RegexParsers</a:t>
            </a:r>
            <a:endParaRPr/>
          </a:p>
        </p:txBody>
      </p:sp>
      <p:pic>
        <p:nvPicPr>
          <p:cNvPr descr="" id="58" name=""/>
          <p:cNvPicPr/>
          <p:nvPr/>
        </p:nvPicPr>
        <p:blipFill>
          <a:blip r:embed="rId5"/>
          <a:stretch>
            <a:fillRect/>
          </a:stretch>
        </p:blipFill>
        <p:spPr>
          <a:xfrm>
            <a:off x="3918960" y="411480"/>
            <a:ext cx="2327400" cy="104076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7480" y="4019040"/>
            <a:ext cx="9324720" cy="2806200"/>
          </a:xfrm>
          <a:prstGeom prst="rect">
            <a:avLst/>
          </a:prstGeom>
        </p:spPr>
      </p:pic>
      <p:pic>
        <p:nvPicPr>
          <p:cNvPr descr="" id="6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08040" y="1683360"/>
            <a:ext cx="2984760" cy="894600"/>
          </a:xfrm>
          <a:prstGeom prst="rect">
            <a:avLst/>
          </a:prstGeom>
        </p:spPr>
      </p:pic>
      <p:pic>
        <p:nvPicPr>
          <p:cNvPr descr="" id="6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97600" y="675000"/>
            <a:ext cx="1096200" cy="883080"/>
          </a:xfrm>
          <a:prstGeom prst="rect">
            <a:avLst/>
          </a:prstGeom>
        </p:spPr>
      </p:pic>
      <p:sp>
        <p:nvSpPr>
          <p:cNvPr id="62" name="TextShape 1"/>
          <p:cNvSpPr txBox="1"/>
          <p:nvPr/>
        </p:nvSpPr>
        <p:spPr>
          <a:xfrm>
            <a:off x="4700880" y="2541600"/>
            <a:ext cx="3515400" cy="7578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de-AT" sz="3200">
                <a:latin typeface="Purisa"/>
              </a:rPr>
              <a:t>How to call it</a:t>
            </a:r>
            <a:endParaRPr/>
          </a:p>
        </p:txBody>
      </p:sp>
      <p:pic>
        <p:nvPicPr>
          <p:cNvPr descr="" id="63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8518320" y="5977440"/>
            <a:ext cx="1153800" cy="1153800"/>
          </a:xfrm>
          <a:prstGeom prst="rect">
            <a:avLst/>
          </a:prstGeom>
        </p:spPr>
      </p:pic>
      <p:pic>
        <p:nvPicPr>
          <p:cNvPr descr="" id="64" name=""/>
          <p:cNvPicPr/>
          <p:nvPr/>
        </p:nvPicPr>
        <p:blipFill>
          <a:blip r:embed="rId5"/>
          <a:stretch>
            <a:fillRect/>
          </a:stretch>
        </p:blipFill>
        <p:spPr>
          <a:xfrm>
            <a:off x="5462280" y="1409040"/>
            <a:ext cx="4213080" cy="1311480"/>
          </a:xfrm>
          <a:prstGeom prst="rect">
            <a:avLst/>
          </a:prstGeom>
        </p:spPr>
      </p:pic>
      <p:pic>
        <p:nvPicPr>
          <p:cNvPr descr="" id="65" name=""/>
          <p:cNvPicPr/>
          <p:nvPr/>
        </p:nvPicPr>
        <p:blipFill>
          <a:blip r:embed="rId6"/>
          <a:stretch>
            <a:fillRect/>
          </a:stretch>
        </p:blipFill>
        <p:spPr>
          <a:xfrm>
            <a:off x="3919320" y="411840"/>
            <a:ext cx="2327400" cy="1040760"/>
          </a:xfrm>
          <a:prstGeom prst="rect">
            <a:avLst/>
          </a:prstGeom>
        </p:spPr>
      </p:pic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