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47"/>
  </p:notesMasterIdLst>
  <p:sldIdLst>
    <p:sldId id="257" r:id="rId4"/>
    <p:sldId id="262" r:id="rId5"/>
    <p:sldId id="258" r:id="rId6"/>
    <p:sldId id="261" r:id="rId7"/>
    <p:sldId id="259" r:id="rId8"/>
    <p:sldId id="260" r:id="rId9"/>
    <p:sldId id="267" r:id="rId10"/>
    <p:sldId id="263" r:id="rId11"/>
    <p:sldId id="264" r:id="rId12"/>
    <p:sldId id="265" r:id="rId13"/>
    <p:sldId id="268" r:id="rId14"/>
    <p:sldId id="266" r:id="rId15"/>
    <p:sldId id="269" r:id="rId16"/>
    <p:sldId id="270" r:id="rId17"/>
    <p:sldId id="271" r:id="rId18"/>
    <p:sldId id="284" r:id="rId19"/>
    <p:sldId id="272" r:id="rId20"/>
    <p:sldId id="273" r:id="rId21"/>
    <p:sldId id="274" r:id="rId22"/>
    <p:sldId id="281" r:id="rId23"/>
    <p:sldId id="282" r:id="rId24"/>
    <p:sldId id="283" r:id="rId25"/>
    <p:sldId id="285" r:id="rId26"/>
    <p:sldId id="286" r:id="rId27"/>
    <p:sldId id="288" r:id="rId28"/>
    <p:sldId id="287" r:id="rId29"/>
    <p:sldId id="289" r:id="rId30"/>
    <p:sldId id="290" r:id="rId31"/>
    <p:sldId id="291" r:id="rId32"/>
    <p:sldId id="292" r:id="rId33"/>
    <p:sldId id="353" r:id="rId34"/>
    <p:sldId id="293" r:id="rId35"/>
    <p:sldId id="294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4" r:id="rId44"/>
    <p:sldId id="303" r:id="rId45"/>
    <p:sldId id="307" r:id="rId46"/>
    <p:sldId id="305" r:id="rId47"/>
    <p:sldId id="306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2" r:id="rId62"/>
    <p:sldId id="321" r:id="rId63"/>
    <p:sldId id="343" r:id="rId64"/>
    <p:sldId id="344" r:id="rId65"/>
    <p:sldId id="345" r:id="rId66"/>
    <p:sldId id="323" r:id="rId67"/>
    <p:sldId id="325" r:id="rId68"/>
    <p:sldId id="326" r:id="rId69"/>
    <p:sldId id="327" r:id="rId70"/>
    <p:sldId id="328" r:id="rId71"/>
    <p:sldId id="329" r:id="rId72"/>
    <p:sldId id="331" r:id="rId73"/>
    <p:sldId id="333" r:id="rId74"/>
    <p:sldId id="330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7" r:id="rId85"/>
    <p:sldId id="346" r:id="rId86"/>
    <p:sldId id="348" r:id="rId87"/>
    <p:sldId id="349" r:id="rId88"/>
    <p:sldId id="350" r:id="rId89"/>
    <p:sldId id="351" r:id="rId90"/>
    <p:sldId id="352" r:id="rId91"/>
    <p:sldId id="354" r:id="rId92"/>
    <p:sldId id="355" r:id="rId93"/>
    <p:sldId id="356" r:id="rId94"/>
    <p:sldId id="357" r:id="rId95"/>
    <p:sldId id="358" r:id="rId96"/>
    <p:sldId id="360" r:id="rId97"/>
    <p:sldId id="359" r:id="rId98"/>
    <p:sldId id="361" r:id="rId99"/>
    <p:sldId id="362" r:id="rId100"/>
    <p:sldId id="363" r:id="rId101"/>
    <p:sldId id="364" r:id="rId102"/>
    <p:sldId id="365" r:id="rId103"/>
    <p:sldId id="366" r:id="rId104"/>
    <p:sldId id="367" r:id="rId105"/>
    <p:sldId id="368" r:id="rId106"/>
    <p:sldId id="370" r:id="rId107"/>
    <p:sldId id="371" r:id="rId108"/>
    <p:sldId id="374" r:id="rId109"/>
    <p:sldId id="375" r:id="rId110"/>
    <p:sldId id="372" r:id="rId111"/>
    <p:sldId id="376" r:id="rId112"/>
    <p:sldId id="373" r:id="rId113"/>
    <p:sldId id="377" r:id="rId114"/>
    <p:sldId id="378" r:id="rId115"/>
    <p:sldId id="379" r:id="rId116"/>
    <p:sldId id="380" r:id="rId117"/>
    <p:sldId id="381" r:id="rId118"/>
    <p:sldId id="382" r:id="rId119"/>
    <p:sldId id="383" r:id="rId120"/>
    <p:sldId id="384" r:id="rId121"/>
    <p:sldId id="385" r:id="rId122"/>
    <p:sldId id="386" r:id="rId123"/>
    <p:sldId id="387" r:id="rId124"/>
    <p:sldId id="388" r:id="rId125"/>
    <p:sldId id="389" r:id="rId126"/>
    <p:sldId id="390" r:id="rId127"/>
    <p:sldId id="391" r:id="rId128"/>
    <p:sldId id="392" r:id="rId129"/>
    <p:sldId id="393" r:id="rId130"/>
    <p:sldId id="394" r:id="rId131"/>
    <p:sldId id="395" r:id="rId132"/>
    <p:sldId id="396" r:id="rId133"/>
    <p:sldId id="397" r:id="rId134"/>
    <p:sldId id="398" r:id="rId135"/>
    <p:sldId id="399" r:id="rId136"/>
    <p:sldId id="400" r:id="rId137"/>
    <p:sldId id="401" r:id="rId138"/>
    <p:sldId id="410" r:id="rId139"/>
    <p:sldId id="403" r:id="rId140"/>
    <p:sldId id="404" r:id="rId141"/>
    <p:sldId id="405" r:id="rId142"/>
    <p:sldId id="406" r:id="rId143"/>
    <p:sldId id="407" r:id="rId144"/>
    <p:sldId id="408" r:id="rId145"/>
    <p:sldId id="409" r:id="rId146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B9"/>
    <a:srgbClr val="D74A0D"/>
    <a:srgbClr val="FFFFFF"/>
    <a:srgbClr val="F0BAA2"/>
    <a:srgbClr val="00FF00"/>
    <a:srgbClr val="0000FF"/>
    <a:srgbClr val="FF00FF"/>
    <a:srgbClr val="D9B9F9"/>
    <a:srgbClr val="FFD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53" Type="http://schemas.openxmlformats.org/officeDocument/2006/relationships/slide" Target="slides/slide50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149" Type="http://schemas.openxmlformats.org/officeDocument/2006/relationships/viewProps" Target="viewProps.xml"/><Relationship Id="rId5" Type="http://schemas.openxmlformats.org/officeDocument/2006/relationships/slide" Target="slides/slide2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slide" Target="slides/slide13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50" Type="http://schemas.openxmlformats.org/officeDocument/2006/relationships/theme" Target="theme/theme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45" Type="http://schemas.openxmlformats.org/officeDocument/2006/relationships/slide" Target="slides/slide14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51" Type="http://schemas.openxmlformats.org/officeDocument/2006/relationships/tableStyles" Target="tableStyles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slide" Target="slides/slide138.xml"/><Relationship Id="rId146" Type="http://schemas.openxmlformats.org/officeDocument/2006/relationships/slide" Target="slides/slide14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slide" Target="slides/slide140.xml"/><Relationship Id="rId148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6" Type="http://schemas.openxmlformats.org/officeDocument/2006/relationships/slide" Target="slides/slide13.xml"/><Relationship Id="rId37" Type="http://schemas.openxmlformats.org/officeDocument/2006/relationships/slide" Target="slides/slide34.xml"/><Relationship Id="rId58" Type="http://schemas.openxmlformats.org/officeDocument/2006/relationships/slide" Target="slides/slide55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44" Type="http://schemas.openxmlformats.org/officeDocument/2006/relationships/slide" Target="slides/slide141.xml"/><Relationship Id="rId90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418" cy="465743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902" y="0"/>
            <a:ext cx="2982418" cy="465743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r">
              <a:defRPr sz="1100"/>
            </a:lvl1pPr>
          </a:lstStyle>
          <a:p>
            <a:fld id="{3D46D049-226F-433F-9EF4-2FE65830E5C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3713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444" tIns="43722" rIns="87444" bIns="4372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481" y="4474508"/>
            <a:ext cx="5504853" cy="3659842"/>
          </a:xfrm>
          <a:prstGeom prst="rect">
            <a:avLst/>
          </a:prstGeom>
        </p:spPr>
        <p:txBody>
          <a:bodyPr vert="horz" lIns="87444" tIns="43722" rIns="87444" bIns="4372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8"/>
            <a:ext cx="2982418" cy="465742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902" y="8830658"/>
            <a:ext cx="2982418" cy="465742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r">
              <a:defRPr sz="1100"/>
            </a:lvl1pPr>
          </a:lstStyle>
          <a:p>
            <a:fld id="{19A04C4B-7B2C-4EE7-B997-75569B254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4C4B-7B2C-4EE7-B997-75569B2549A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1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4C4B-7B2C-4EE7-B997-75569B2549A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4C4B-7B2C-4EE7-B997-75569B2549A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1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4C4B-7B2C-4EE7-B997-75569B2549A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3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4C4B-7B2C-4EE7-B997-75569B2549A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5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6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6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16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" y="6356351"/>
            <a:ext cx="2641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C43C35D-F5E2-4877-A405-67A24E3E0C78}" type="datetime1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600" y="6356351"/>
            <a:ext cx="5994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356351"/>
            <a:ext cx="25400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3F174F4-D9B3-4E7A-8D14-5A82D97A84B1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879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tx2">
              <a:lumMod val="7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38200"/>
            <a:ext cx="11480800" cy="5562600"/>
          </a:xfrm>
        </p:spPr>
        <p:txBody>
          <a:bodyPr/>
          <a:lstStyle>
            <a:lvl1pPr>
              <a:defRPr sz="2500" baseline="0"/>
            </a:lvl1pPr>
            <a:lvl2pPr>
              <a:defRPr sz="2000" baseline="0"/>
            </a:lvl2pPr>
            <a:lvl3pPr>
              <a:defRPr sz="1500" baseline="0"/>
            </a:lvl3pPr>
            <a:lvl4pPr>
              <a:defRPr sz="1200" baseline="0"/>
            </a:lvl4pPr>
            <a:lvl5pPr>
              <a:defRPr sz="10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" y="6493915"/>
            <a:ext cx="2641600" cy="365125"/>
          </a:xfrm>
        </p:spPr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600" y="6493915"/>
            <a:ext cx="59944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3915"/>
            <a:ext cx="2641600" cy="365125"/>
          </a:xfrm>
        </p:spPr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65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8B71-8209-41A4-B5CB-1D3CBBB6DA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55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EB90-8F7F-4653-B25B-B25DC403CA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90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236-230E-4464-9AFB-462B0D6370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19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1EB9-2597-4EB5-A404-689A0C2700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31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AEA4-0EF9-4F7C-8159-014438D4A2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024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A8FC-3DF1-4B56-962A-9EF16CE28B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0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3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1119-D7D7-4E54-8697-B99252877C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63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6134-07FA-418B-BADC-5B1944BE267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52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C901-F343-4ED9-889D-587896B943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64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" y="6356351"/>
            <a:ext cx="2641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C43C35D-F5E2-4877-A405-67A24E3E0C78}" type="datetime1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600" y="6356351"/>
            <a:ext cx="5994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356351"/>
            <a:ext cx="25400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3F174F4-D9B3-4E7A-8D14-5A82D97A84B1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498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tx2">
              <a:lumMod val="7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38200"/>
            <a:ext cx="11480800" cy="5562600"/>
          </a:xfrm>
        </p:spPr>
        <p:txBody>
          <a:bodyPr/>
          <a:lstStyle>
            <a:lvl1pPr>
              <a:defRPr sz="2500" baseline="0"/>
            </a:lvl1pPr>
            <a:lvl2pPr>
              <a:defRPr sz="2000" baseline="0"/>
            </a:lvl2pPr>
            <a:lvl3pPr>
              <a:defRPr sz="1500" baseline="0"/>
            </a:lvl3pPr>
            <a:lvl4pPr>
              <a:defRPr sz="1200" baseline="0"/>
            </a:lvl4pPr>
            <a:lvl5pPr>
              <a:defRPr sz="10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" y="6493915"/>
            <a:ext cx="2641600" cy="365125"/>
          </a:xfrm>
        </p:spPr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600" y="6493915"/>
            <a:ext cx="59944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3915"/>
            <a:ext cx="2641600" cy="365125"/>
          </a:xfrm>
        </p:spPr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948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8B71-8209-41A4-B5CB-1D3CBBB6DA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787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EB90-8F7F-4653-B25B-B25DC403CA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78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236-230E-4464-9AFB-462B0D6370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84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1EB9-2597-4EB5-A404-689A0C2700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439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AEA4-0EF9-4F7C-8159-014438D4A2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011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A8FC-3DF1-4B56-962A-9EF16CE28B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0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1119-D7D7-4E54-8697-B99252877C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484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6134-07FA-418B-BADC-5B1944BE267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81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C901-F343-4ED9-889D-587896B943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0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6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2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5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2376-1D01-4B71-B0EC-1DB508EB11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9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3E742-3BB2-47E0-B5DE-0F50F26C9B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600" y="6356351"/>
            <a:ext cx="589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635635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5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3E742-3BB2-47E0-B5DE-0F50F26C9B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600" y="6356351"/>
            <a:ext cx="589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635635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9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2.png"/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105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0.png"/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0.png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emf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62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4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3.png"/><Relationship Id="rId5" Type="http://schemas.openxmlformats.org/officeDocument/2006/relationships/image" Target="../media/image620.png"/><Relationship Id="rId4" Type="http://schemas.openxmlformats.org/officeDocument/2006/relationships/image" Target="../media/image6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2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1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5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17" y="-308760"/>
            <a:ext cx="4977967" cy="3737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315948"/>
            <a:ext cx="3309962" cy="2488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18" y="3170709"/>
            <a:ext cx="4977967" cy="3737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01" y="3170709"/>
            <a:ext cx="4600539" cy="34541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69550" y="315948"/>
            <a:ext cx="175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Merom</a:t>
            </a:r>
            <a:r>
              <a:rPr lang="en-US" dirty="0" smtClean="0"/>
              <a:t>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0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5340" y="197509"/>
            <a:ext cx="7121195" cy="5346701"/>
            <a:chOff x="255340" y="197509"/>
            <a:chExt cx="7121195" cy="53467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0" y="197509"/>
              <a:ext cx="7121195" cy="53467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94315" y="3702763"/>
              <a:ext cx="1949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GNR (4 conductor)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94315" y="2305958"/>
              <a:ext cx="1718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GNR (corrected)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47892" y="2750599"/>
              <a:ext cx="176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Cu (4 conductor)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94315" y="1689219"/>
              <a:ext cx="1534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Cu (corrected)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9445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0" y="763804"/>
            <a:ext cx="7119000" cy="53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837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091354" y="1172252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91354" y="316873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1354" y="416930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1354" y="475364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67014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042036" y="1606003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42036" y="217227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42036" y="276253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42036" y="328826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21575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96000" y="2414954"/>
              <a:ext cx="89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Limited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96000" y="3645877"/>
              <a:ext cx="1088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Extensive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5999" y="4876800"/>
              <a:ext cx="1176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Interposer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3602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41749" y="761999"/>
            <a:ext cx="7108501" cy="5334001"/>
            <a:chOff x="2541749" y="761999"/>
            <a:chExt cx="7108501" cy="5334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1749" y="761999"/>
              <a:ext cx="7108501" cy="53340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60693" y="464047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60694" y="386130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60694" y="296008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0693" y="104944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24066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41749" y="761999"/>
            <a:ext cx="7108501" cy="5334001"/>
            <a:chOff x="2541749" y="761999"/>
            <a:chExt cx="7108501" cy="5334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1749" y="761999"/>
              <a:ext cx="7108501" cy="53340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60693" y="464047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60694" y="386130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60694" y="296008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0693" y="104944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0432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24815" y="277651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4816" y="199733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24816" y="149470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24815" y="90877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90617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950222" y="256550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69580" y="193872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64073" y="149470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24814" y="90877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71005"/>
            <a:ext cx="8585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TSVs vs ACTUAL area used for </a:t>
            </a:r>
            <a:r>
              <a:rPr lang="en-US" dirty="0" err="1" smtClean="0"/>
              <a:t>decap</a:t>
            </a:r>
            <a:endParaRPr lang="en-US" dirty="0" smtClean="0"/>
          </a:p>
          <a:p>
            <a:r>
              <a:rPr lang="en-US" dirty="0" smtClean="0"/>
              <a:t>Curves start and end at different points because </a:t>
            </a:r>
            <a:r>
              <a:rPr lang="en-US" dirty="0" err="1" smtClean="0"/>
              <a:t>decap</a:t>
            </a:r>
            <a:r>
              <a:rPr lang="en-US" dirty="0" smtClean="0"/>
              <a:t> ratio is a ratio of the area PER TIER</a:t>
            </a:r>
          </a:p>
          <a:p>
            <a:r>
              <a:rPr lang="en-US" dirty="0" smtClean="0"/>
              <a:t>Probably need to redo this one with actual area swept the same for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0654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41749" y="761999"/>
            <a:ext cx="7108501" cy="5334001"/>
            <a:chOff x="2541749" y="761999"/>
            <a:chExt cx="7108501" cy="5334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1749" y="761999"/>
              <a:ext cx="7108501" cy="53340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60693" y="1391622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5464" y="288367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55464" y="401405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465" y="461831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5802" y="1206956"/>
            <a:ext cx="250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temp limited to 90C</a:t>
            </a:r>
          </a:p>
          <a:p>
            <a:r>
              <a:rPr lang="en-US" dirty="0" smtClean="0"/>
              <a:t>Air cooling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3537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754477" y="130956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49248" y="257888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49248" y="377959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49249" y="452453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5802" y="1206956"/>
            <a:ext cx="250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temp limited to 90C</a:t>
            </a:r>
          </a:p>
          <a:p>
            <a:r>
              <a:rPr lang="en-US" dirty="0" smtClean="0"/>
              <a:t>Water cooling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3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42897" y="344384"/>
            <a:ext cx="9848089" cy="3834162"/>
            <a:chOff x="342897" y="344384"/>
            <a:chExt cx="9848089" cy="3834162"/>
          </a:xfrm>
        </p:grpSpPr>
        <p:grpSp>
          <p:nvGrpSpPr>
            <p:cNvPr id="14" name="Group 13"/>
            <p:cNvGrpSpPr/>
            <p:nvPr/>
          </p:nvGrpSpPr>
          <p:grpSpPr>
            <a:xfrm>
              <a:off x="342897" y="344384"/>
              <a:ext cx="9848089" cy="3834162"/>
              <a:chOff x="342897" y="344384"/>
              <a:chExt cx="9848089" cy="383416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084320" y="344384"/>
                <a:ext cx="5106666" cy="3834162"/>
                <a:chOff x="255340" y="197509"/>
                <a:chExt cx="7121195" cy="5346701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5340" y="197509"/>
                  <a:ext cx="7121195" cy="5346701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3634373" y="3653721"/>
                  <a:ext cx="2452919" cy="472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00FF"/>
                      </a:solidFill>
                    </a:rPr>
                    <a:t>GNR (4 conductor)</a:t>
                  </a:r>
                  <a:endParaRPr lang="en-US" sz="1600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3634373" y="2274517"/>
                  <a:ext cx="2165092" cy="472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00FF"/>
                      </a:solidFill>
                    </a:rPr>
                    <a:t>GNR (corrected)</a:t>
                  </a:r>
                  <a:endParaRPr lang="en-US" sz="1600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3634373" y="2785803"/>
                  <a:ext cx="2227146" cy="472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Cu (4 conductor)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34373" y="1602458"/>
                  <a:ext cx="1939320" cy="472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Cu (corrected)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42897" y="344384"/>
                <a:ext cx="5106666" cy="3834162"/>
                <a:chOff x="0" y="0"/>
                <a:chExt cx="7121195" cy="5346701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0"/>
                  <a:ext cx="7121195" cy="5346701"/>
                </a:xfrm>
                <a:prstGeom prst="rect">
                  <a:avLst/>
                </a:prstGeom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4227616" y="1710047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00FF"/>
                      </a:solidFill>
                    </a:rPr>
                    <a:t>GNR</a:t>
                  </a:r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227616" y="2824348"/>
                  <a:ext cx="429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Cu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15" name="TextBox 14"/>
            <p:cNvSpPr txBox="1"/>
            <p:nvPr/>
          </p:nvSpPr>
          <p:spPr>
            <a:xfrm>
              <a:off x="949207" y="3253839"/>
              <a:ext cx="54213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(a)</a:t>
              </a:r>
              <a:endParaRPr lang="en-US" sz="25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78393" y="3241964"/>
              <a:ext cx="55496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(b)</a:t>
              </a:r>
              <a:endParaRPr lang="en-US" sz="2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053119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802" y="1206956"/>
            <a:ext cx="2506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temp limited to 90C</a:t>
            </a:r>
          </a:p>
          <a:p>
            <a:r>
              <a:rPr lang="en-US" dirty="0" smtClean="0"/>
              <a:t>Air cooling – solid</a:t>
            </a:r>
          </a:p>
          <a:p>
            <a:r>
              <a:rPr lang="en-US" dirty="0" smtClean="0"/>
              <a:t>Water cooling - dashed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5464" y="117287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55464" y="250639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 tier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5464" y="383298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FF00"/>
                </a:solidFill>
              </a:rPr>
              <a:t>4 tier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5465" y="450968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b="1" dirty="0" smtClean="0">
                <a:solidFill>
                  <a:srgbClr val="FF0000"/>
                </a:solidFill>
              </a:rPr>
              <a:t> tier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0" y="763804"/>
            <a:ext cx="7119000" cy="533039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6409853" y="1142112"/>
            <a:ext cx="2593298" cy="649916"/>
            <a:chOff x="6301213" y="1142112"/>
            <a:chExt cx="2593298" cy="64991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301213" y="1611442"/>
              <a:ext cx="31687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554447" y="1422696"/>
              <a:ext cx="2340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Water cooled heat sink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301213" y="1330858"/>
              <a:ext cx="31687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554447" y="1142112"/>
              <a:ext cx="2030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Air cooled heat sink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01932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41749" y="761999"/>
            <a:ext cx="7108501" cy="5334001"/>
            <a:chOff x="2541749" y="761999"/>
            <a:chExt cx="7108501" cy="5334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1749" y="761999"/>
              <a:ext cx="7108501" cy="53340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926783" y="3716739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21554" y="283284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21554" y="206720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21555" y="119994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6693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0" y="763804"/>
            <a:ext cx="7119000" cy="5330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008185"/>
            <a:ext cx="12198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density for PSN purposes fixed at 2D value</a:t>
            </a:r>
          </a:p>
          <a:p>
            <a:r>
              <a:rPr lang="en-US" dirty="0" smtClean="0"/>
              <a:t>Only things changing here are</a:t>
            </a:r>
          </a:p>
          <a:p>
            <a:pPr marL="342900" indent="-342900">
              <a:buAutoNum type="arabicPeriod"/>
            </a:pPr>
            <a:r>
              <a:rPr lang="en-US" dirty="0" smtClean="0"/>
              <a:t>Total power, since area is changing (this shouldn’t impact things as the PSN stuff all depends on unit cells and power density)</a:t>
            </a:r>
          </a:p>
          <a:p>
            <a:pPr marL="342900" indent="-342900">
              <a:buAutoNum type="arabicPeriod"/>
            </a:pPr>
            <a:r>
              <a:rPr lang="en-US" dirty="0" smtClean="0"/>
              <a:t>Tier thickness (impacts TSV inductance for top tier power delivery)</a:t>
            </a:r>
          </a:p>
        </p:txBody>
      </p:sp>
    </p:spTree>
    <p:extLst>
      <p:ext uri="{BB962C8B-B14F-4D97-AF65-F5344CB8AC3E}">
        <p14:creationId xmlns:p14="http://schemas.microsoft.com/office/powerpoint/2010/main" val="36402429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0" y="763804"/>
            <a:ext cx="7119000" cy="5330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862" y="703385"/>
            <a:ext cx="644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what happens when the actual power density is used in PSN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1936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0" y="763804"/>
            <a:ext cx="7119000" cy="5330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631" y="201096"/>
            <a:ext cx="115257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tier area and power density are fixed at their 2D values</a:t>
            </a:r>
          </a:p>
          <a:p>
            <a:r>
              <a:rPr lang="en-US" dirty="0" smtClean="0"/>
              <a:t>The only thing changing between these cases is the distance between tiers, i.e. the TSV height, i.e. the TSV inductance</a:t>
            </a:r>
          </a:p>
          <a:p>
            <a:r>
              <a:rPr lang="en-US" dirty="0" smtClean="0"/>
              <a:t>This example requires more TSVs than the area free </a:t>
            </a:r>
            <a:r>
              <a:rPr lang="en-US" dirty="0" err="1" smtClean="0"/>
              <a:t>pdens</a:t>
            </a:r>
            <a:r>
              <a:rPr lang="en-US" dirty="0" smtClean="0"/>
              <a:t> fixed version because the area * pow density = total power</a:t>
            </a:r>
          </a:p>
          <a:p>
            <a:r>
              <a:rPr lang="en-US" dirty="0" smtClean="0"/>
              <a:t>So since the area is fixed at 2D values we’re basically just stacking identical 2D slices on top of each other</a:t>
            </a:r>
          </a:p>
          <a:p>
            <a:endParaRPr lang="en-US" dirty="0"/>
          </a:p>
          <a:p>
            <a:r>
              <a:rPr lang="en-US" dirty="0" smtClean="0"/>
              <a:t>By comparing this example to the actual area free </a:t>
            </a:r>
            <a:r>
              <a:rPr lang="en-US" dirty="0" err="1" smtClean="0"/>
              <a:t>pdens</a:t>
            </a:r>
            <a:r>
              <a:rPr lang="en-US" dirty="0" smtClean="0"/>
              <a:t> free example we can see that the inductance of the TSVs drives</a:t>
            </a:r>
          </a:p>
          <a:p>
            <a:r>
              <a:rPr lang="en-US" dirty="0" smtClean="0"/>
              <a:t>most of the spike for large die thicknesses, but not all of it. Some comes from the increase in power density due to wiring</a:t>
            </a:r>
          </a:p>
          <a:p>
            <a:r>
              <a:rPr lang="en-US" dirty="0" smtClean="0"/>
              <a:t>inefficiency in the thick-tier cases</a:t>
            </a:r>
          </a:p>
        </p:txBody>
      </p:sp>
    </p:spTree>
    <p:extLst>
      <p:ext uri="{BB962C8B-B14F-4D97-AF65-F5344CB8AC3E}">
        <p14:creationId xmlns:p14="http://schemas.microsoft.com/office/powerpoint/2010/main" val="59264715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0" y="763804"/>
            <a:ext cx="7119000" cy="5330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93993" y="3405191"/>
                <a:ext cx="623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=3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993" y="3405191"/>
                <a:ext cx="62350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r="-784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56609" y="3844236"/>
                <a:ext cx="623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=1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609" y="3844236"/>
                <a:ext cx="62350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77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6200000">
                <a:off x="4768863" y="3606464"/>
                <a:ext cx="567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68863" y="3606464"/>
                <a:ext cx="56765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4000" r="-20000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16200000">
                <a:off x="4912691" y="3560778"/>
                <a:ext cx="6590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12691" y="3560778"/>
                <a:ext cx="659027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4000" r="-2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6200000">
                <a:off x="5049361" y="3515093"/>
                <a:ext cx="750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49361" y="3515093"/>
                <a:ext cx="75039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4000" r="-20000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16200000">
                <a:off x="5328947" y="3152140"/>
                <a:ext cx="567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28947" y="3152140"/>
                <a:ext cx="56765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961" r="-19608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rot="16200000">
                <a:off x="5472775" y="3106454"/>
                <a:ext cx="6590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72775" y="3106454"/>
                <a:ext cx="659027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4000" r="-2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6200000">
                <a:off x="5609445" y="2870765"/>
                <a:ext cx="750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609445" y="2870765"/>
                <a:ext cx="75039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961" r="-19608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94744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035378" y="2971440"/>
                  <a:ext cx="798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=3.9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78" y="2971440"/>
                  <a:ext cx="79823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8197" r="-61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56609" y="3680114"/>
                  <a:ext cx="623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609" y="3680114"/>
                  <a:ext cx="6235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77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 rot="16200000">
                  <a:off x="4768863" y="3465788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768863" y="3465788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000" r="-20000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 rot="16200000">
                  <a:off x="4912691" y="3420102"/>
                  <a:ext cx="6590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912691" y="3420102"/>
                  <a:ext cx="659027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16200000">
                  <a:off x="5049361" y="3304079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49361" y="3304079"/>
                  <a:ext cx="75039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5328947" y="2800450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28947" y="2800450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r="-19608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 rot="16200000">
                  <a:off x="5472775" y="2754764"/>
                  <a:ext cx="6590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72775" y="2754764"/>
                  <a:ext cx="659027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5609445" y="2601136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09445" y="2601136"/>
                  <a:ext cx="75039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961" r="-19608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697038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035378" y="2971440"/>
                  <a:ext cx="798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=3.9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78" y="2971440"/>
                  <a:ext cx="79823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8197" r="-61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56609" y="3680114"/>
                  <a:ext cx="623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609" y="3680114"/>
                  <a:ext cx="6235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77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 rot="16200000">
                  <a:off x="4862647" y="3465788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62647" y="3465788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000" r="-20000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16200000">
                  <a:off x="5025915" y="3327525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25915" y="3327525"/>
                  <a:ext cx="75039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5364116" y="2812173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64116" y="2812173"/>
                  <a:ext cx="56765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961" r="-19608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5539107" y="2624582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9107" y="2624582"/>
                  <a:ext cx="75039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00028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035378" y="2971440"/>
                  <a:ext cx="798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=3.9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78" y="2971440"/>
                  <a:ext cx="79823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8197" r="-61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56609" y="3680114"/>
                  <a:ext cx="623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609" y="3680114"/>
                  <a:ext cx="6235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77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 rot="16200000">
                  <a:off x="4862647" y="3465788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62647" y="3465788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000" r="-20000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 rot="16200000">
                  <a:off x="5025915" y="3327525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25915" y="3327525"/>
                  <a:ext cx="75039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16200000">
                  <a:off x="5364116" y="2812173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64116" y="2812173"/>
                  <a:ext cx="56765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961" r="-19608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5539107" y="2624582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9107" y="2624582"/>
                  <a:ext cx="75039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641051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49" y="761999"/>
            <a:ext cx="7108501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6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7121195" cy="5346701"/>
            <a:chOff x="0" y="0"/>
            <a:chExt cx="7121195" cy="53467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121195" cy="53467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227616" y="171004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GNR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27616" y="2824348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Cu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03497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49" y="761999"/>
            <a:ext cx="7108501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6899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49" y="761999"/>
            <a:ext cx="7108501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4435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49" y="761999"/>
            <a:ext cx="7108501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2405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41749" y="761999"/>
            <a:ext cx="7108501" cy="5334001"/>
            <a:chOff x="2541749" y="761999"/>
            <a:chExt cx="7108501" cy="5334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1749" y="761999"/>
              <a:ext cx="7108501" cy="53340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31466" y="25307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9638" y="194561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09638" y="150589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99346" y="110940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01767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41749" y="761999"/>
            <a:ext cx="7108501" cy="5334001"/>
            <a:chOff x="2541749" y="761999"/>
            <a:chExt cx="7108501" cy="533400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1749" y="761999"/>
              <a:ext cx="7108501" cy="5334001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3409638" y="1109407"/>
              <a:ext cx="977717" cy="1790673"/>
              <a:chOff x="3409638" y="1109407"/>
              <a:chExt cx="977717" cy="179067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531466" y="253074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2D</a:t>
                </a:r>
                <a:endParaRPr lang="en-US" b="1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409638" y="1945613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2 tier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409638" y="1505899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FF00"/>
                    </a:solidFill>
                  </a:rPr>
                  <a:t>4 tier</a:t>
                </a:r>
                <a:endParaRPr lang="en-US" b="1" dirty="0">
                  <a:solidFill>
                    <a:srgbClr val="00FF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99346" y="1109407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8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tier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479270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42799" y="764099"/>
            <a:ext cx="7106401" cy="5329801"/>
            <a:chOff x="2542799" y="764099"/>
            <a:chExt cx="7106401" cy="53298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799" y="764099"/>
              <a:ext cx="7106401" cy="53298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59734" y="1294073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37904" y="208678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37904" y="271885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37905" y="324433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49268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42799" y="764099"/>
            <a:ext cx="7106401" cy="5329801"/>
            <a:chOff x="2542799" y="764099"/>
            <a:chExt cx="7106401" cy="53298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799" y="764099"/>
              <a:ext cx="7106401" cy="53298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02892" y="158630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81062" y="277494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81062" y="393491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81063" y="460179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64182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539220" y="761343"/>
            <a:ext cx="7113559" cy="5335313"/>
            <a:chOff x="2539220" y="761343"/>
            <a:chExt cx="7113559" cy="5335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220" y="761343"/>
              <a:ext cx="7113559" cy="5335313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6409853" y="1142112"/>
              <a:ext cx="2593298" cy="649916"/>
              <a:chOff x="6301213" y="1142112"/>
              <a:chExt cx="2593298" cy="649916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301213" y="1611442"/>
                <a:ext cx="3168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54447" y="1422696"/>
                <a:ext cx="2340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Water cooled heat sink</a:t>
                </a:r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301213" y="1330858"/>
                <a:ext cx="3168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6554447" y="1142112"/>
                <a:ext cx="2030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Air cooled heat sink</a:t>
                </a:r>
                <a:endParaRPr lang="en-US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479290" y="1676222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79290" y="245528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79290" y="372879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9290" y="449993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01375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39220" y="761343"/>
            <a:ext cx="7113559" cy="5335313"/>
            <a:chOff x="2539220" y="761343"/>
            <a:chExt cx="7113559" cy="5335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220" y="761343"/>
              <a:ext cx="7113559" cy="533531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3346419" y="4351183"/>
              <a:ext cx="1201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Air cooling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587781" y="4506450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Water cooling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563995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39220" y="761343"/>
            <a:ext cx="7113559" cy="5335313"/>
            <a:chOff x="2539220" y="761343"/>
            <a:chExt cx="7113559" cy="533531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220" y="761343"/>
              <a:ext cx="7113559" cy="533531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3346419" y="4661716"/>
              <a:ext cx="1201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Air cooling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3587781" y="4506450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Water cooling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5703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195"/>
            <a:ext cx="7131713" cy="53430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6750" y="85616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2D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56950" y="230142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 tier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734" y="230437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4 tier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948" y="306678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6FF07"/>
                </a:solidFill>
              </a:rPr>
              <a:t>8 tier</a:t>
            </a:r>
            <a:endParaRPr lang="en-US" b="1" dirty="0">
              <a:solidFill>
                <a:srgbClr val="36FF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414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39220" y="761343"/>
            <a:ext cx="7113559" cy="5335313"/>
            <a:chOff x="2539220" y="761343"/>
            <a:chExt cx="7113559" cy="5335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220" y="761343"/>
              <a:ext cx="7113559" cy="533531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3346419" y="4351183"/>
              <a:ext cx="1201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Air cooling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587781" y="2309158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Water cooling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1950122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542799" y="764099"/>
            <a:ext cx="7106401" cy="5329801"/>
            <a:chOff x="2542799" y="764099"/>
            <a:chExt cx="7106401" cy="53298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799" y="764099"/>
              <a:ext cx="7106401" cy="532980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71401" y="132842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9574" y="305966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49573" y="385929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49573" y="444247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732641" y="1047844"/>
              <a:ext cx="2593298" cy="649916"/>
              <a:chOff x="6409853" y="1142112"/>
              <a:chExt cx="2593298" cy="649916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6409853" y="1611442"/>
                <a:ext cx="3168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663087" y="1422696"/>
                <a:ext cx="2340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Water cooled heat sink</a:t>
                </a:r>
                <a:endParaRPr lang="en-US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6409853" y="1330858"/>
                <a:ext cx="3168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663087" y="1142112"/>
                <a:ext cx="2030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Air cooled heat sink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9075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68" y="73450"/>
            <a:ext cx="2752725" cy="358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853" y="216325"/>
            <a:ext cx="2724150" cy="3438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379" y="254425"/>
            <a:ext cx="2724150" cy="3400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2078" y="2889017"/>
            <a:ext cx="2742857" cy="36063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3295" y="3211194"/>
            <a:ext cx="2742857" cy="36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4035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396217" y="1422400"/>
            <a:ext cx="5501167" cy="4292600"/>
            <a:chOff x="3396217" y="1422400"/>
            <a:chExt cx="5501167" cy="4292600"/>
          </a:xfrm>
        </p:grpSpPr>
        <p:sp>
          <p:nvSpPr>
            <p:cNvPr id="22" name="Rectangle 21"/>
            <p:cNvSpPr/>
            <p:nvPr/>
          </p:nvSpPr>
          <p:spPr>
            <a:xfrm>
              <a:off x="3396217" y="1422400"/>
              <a:ext cx="5501167" cy="429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5550" y="1560512"/>
              <a:ext cx="4762500" cy="3686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2992197" y="3218933"/>
              <a:ext cx="117737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Power (W)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7522584" y="3218931"/>
              <a:ext cx="238026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Power Density (W/cm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31232" y="5246687"/>
              <a:ext cx="63113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Tiers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353300" y="2387600"/>
              <a:ext cx="177800" cy="533400"/>
            </a:xfrm>
            <a:prstGeom prst="ellipse">
              <a:avLst/>
            </a:prstGeom>
            <a:noFill/>
            <a:ln w="19050">
              <a:solidFill>
                <a:srgbClr val="D74A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>
              <a:off x="7442200" y="2387600"/>
              <a:ext cx="266700" cy="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rgbClr val="D74A0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7175500" y="4060331"/>
              <a:ext cx="177800" cy="533400"/>
            </a:xfrm>
            <a:prstGeom prst="ellipse">
              <a:avLst/>
            </a:prstGeom>
            <a:noFill/>
            <a:ln w="19050">
              <a:solidFill>
                <a:srgbClr val="006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0"/>
            </p:cNvCxnSpPr>
            <p:nvPr/>
          </p:nvCxnSpPr>
          <p:spPr>
            <a:xfrm flipH="1">
              <a:off x="6972300" y="4060331"/>
              <a:ext cx="292100" cy="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rgbClr val="0069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78763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542799" y="764099"/>
            <a:ext cx="7106401" cy="5329801"/>
            <a:chOff x="2542799" y="764099"/>
            <a:chExt cx="7106401" cy="53298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799" y="764099"/>
              <a:ext cx="7106401" cy="532980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696201" y="120142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74374" y="317396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74373" y="420219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74373" y="483617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2689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42799" y="764099"/>
            <a:ext cx="7106401" cy="5329801"/>
            <a:chOff x="2542799" y="764099"/>
            <a:chExt cx="7106401" cy="53298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799" y="764099"/>
              <a:ext cx="7106401" cy="53298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96201" y="120142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4374" y="317396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4373" y="420219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74373" y="483617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22204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84954" y="1053818"/>
            <a:ext cx="5035938" cy="4438384"/>
            <a:chOff x="-67139" y="1850987"/>
            <a:chExt cx="5035938" cy="4438384"/>
          </a:xfrm>
        </p:grpSpPr>
        <p:sp>
          <p:nvSpPr>
            <p:cNvPr id="5" name="TextBox 4"/>
            <p:cNvSpPr txBox="1"/>
            <p:nvPr/>
          </p:nvSpPr>
          <p:spPr>
            <a:xfrm>
              <a:off x="909835" y="6012372"/>
              <a:ext cx="30659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prstClr val="white">
                      <a:lumMod val="50000"/>
                    </a:prstClr>
                  </a:solidFill>
                  <a:latin typeface="Arial"/>
                </a:rPr>
                <a:t>R</a:t>
              </a:r>
              <a:r>
                <a:rPr lang="en-US" sz="1200" dirty="0" smtClean="0">
                  <a:solidFill>
                    <a:prstClr val="white">
                      <a:lumMod val="50000"/>
                    </a:prstClr>
                  </a:solidFill>
                  <a:latin typeface="Arial"/>
                </a:rPr>
                <a:t>outed WL data from S. </a:t>
              </a:r>
              <a:r>
                <a:rPr lang="en-US" sz="1200" dirty="0" err="1" smtClean="0">
                  <a:solidFill>
                    <a:prstClr val="white">
                      <a:lumMod val="50000"/>
                    </a:prstClr>
                  </a:solidFill>
                  <a:latin typeface="Arial"/>
                </a:rPr>
                <a:t>Panth</a:t>
              </a:r>
              <a:r>
                <a:rPr lang="en-US" sz="1200" dirty="0" smtClean="0">
                  <a:solidFill>
                    <a:prstClr val="white">
                      <a:lumMod val="50000"/>
                    </a:prstClr>
                  </a:solidFill>
                  <a:latin typeface="Arial"/>
                </a:rPr>
                <a:t>, DAC 2013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  <a:latin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7518" y="1850987"/>
              <a:ext cx="3586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Arial"/>
                </a:rPr>
                <a:t>Our compact model accurately predicts overall 3DIC wire length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-67139" y="2222435"/>
              <a:ext cx="5035938" cy="3779465"/>
              <a:chOff x="-67139" y="2222435"/>
              <a:chExt cx="5035938" cy="377946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67139" y="2222435"/>
                <a:ext cx="5035938" cy="3779465"/>
                <a:chOff x="228600" y="3318036"/>
                <a:chExt cx="4385337" cy="3291190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28600" y="3318036"/>
                  <a:ext cx="4385337" cy="3291190"/>
                </a:xfrm>
                <a:prstGeom prst="rect">
                  <a:avLst/>
                </a:prstGeom>
              </p:spPr>
            </p:pic>
            <p:sp>
              <p:nvSpPr>
                <p:cNvPr id="11" name="TextBox 10"/>
                <p:cNvSpPr txBox="1"/>
                <p:nvPr/>
              </p:nvSpPr>
              <p:spPr>
                <a:xfrm rot="16200000">
                  <a:off x="160372" y="5128361"/>
                  <a:ext cx="19159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Arial"/>
                    </a:rPr>
                    <a:t>Compact Simulation</a:t>
                  </a:r>
                  <a:endParaRPr lang="en-US" sz="1400" b="1" dirty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729142" y="5429622"/>
                  <a:ext cx="12666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black"/>
                      </a:solidFill>
                      <a:latin typeface="Arial"/>
                    </a:rPr>
                    <a:t>Fully Routed</a:t>
                  </a:r>
                  <a:endParaRPr lang="en-US" sz="1400" b="1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 rot="16200000">
                <a:off x="-161576" y="4596868"/>
                <a:ext cx="16855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prstClr val="white">
                        <a:lumMod val="50000"/>
                      </a:prstClr>
                    </a:solidFill>
                    <a:latin typeface="Arial"/>
                  </a:rPr>
                  <a:t>c</a:t>
                </a:r>
                <a:r>
                  <a:rPr lang="en-US" sz="1200" dirty="0" smtClean="0">
                    <a:solidFill>
                      <a:prstClr val="white">
                        <a:lumMod val="50000"/>
                      </a:prstClr>
                    </a:solidFill>
                    <a:latin typeface="Arial"/>
                  </a:rPr>
                  <a:t>f_fft_256_8 test case</a:t>
                </a:r>
                <a:endParaRPr lang="en-US" sz="1200" dirty="0">
                  <a:solidFill>
                    <a:prstClr val="white">
                      <a:lumMod val="50000"/>
                    </a:prstClr>
                  </a:solidFill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248551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11000" y="1206773"/>
            <a:ext cx="5922000" cy="4444454"/>
            <a:chOff x="1611000" y="1206773"/>
            <a:chExt cx="5922000" cy="444445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1000" y="1206773"/>
              <a:ext cx="5922000" cy="444445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514600" y="19050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2D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811296" y="5341376"/>
              <a:ext cx="152400" cy="1524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32235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11000" y="1206773"/>
            <a:ext cx="5922000" cy="4444454"/>
            <a:chOff x="1611000" y="1206773"/>
            <a:chExt cx="5922000" cy="44444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1000" y="1206773"/>
              <a:ext cx="5922000" cy="444445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14600" y="19050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2D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6811296" y="5341376"/>
              <a:ext cx="152400" cy="1524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03018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11000" y="1206773"/>
            <a:ext cx="5922000" cy="4444454"/>
            <a:chOff x="1611000" y="1206773"/>
            <a:chExt cx="5922000" cy="44444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1000" y="1206773"/>
              <a:ext cx="5922000" cy="444445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14600" y="19050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2D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6168" y="2274332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</a:rPr>
                <a:t>2 tier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811296" y="5341376"/>
              <a:ext cx="152400" cy="1524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960808" y="5341376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15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0" y="603079"/>
            <a:ext cx="7131713" cy="53430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5896" y="108477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50um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928335" y="1413164"/>
            <a:ext cx="1734271" cy="3849526"/>
            <a:chOff x="4928335" y="840755"/>
            <a:chExt cx="1734271" cy="442193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4928335" y="843090"/>
              <a:ext cx="0" cy="4419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662606" y="840755"/>
              <a:ext cx="0" cy="4419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300167" y="106752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300um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6745" y="123617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2D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4916" y="246560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 tier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4916" y="330210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4 tier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4915" y="387171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6FF07"/>
                </a:solidFill>
              </a:rPr>
              <a:t>8 tier</a:t>
            </a:r>
            <a:endParaRPr lang="en-US" b="1" dirty="0">
              <a:solidFill>
                <a:srgbClr val="36FF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3514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11000" y="1206773"/>
            <a:ext cx="5922000" cy="4444454"/>
            <a:chOff x="1611000" y="1206773"/>
            <a:chExt cx="5922000" cy="44444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1000" y="1206773"/>
              <a:ext cx="5922000" cy="444445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14600" y="19050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2D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6168" y="2274332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</a:rPr>
                <a:t>2 tier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64366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Arial"/>
                </a:rPr>
                <a:t>3 tier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811296" y="5341376"/>
              <a:ext cx="152400" cy="1524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960808" y="5341376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525732" y="5341376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31004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11000" y="1206773"/>
            <a:ext cx="5922000" cy="4444454"/>
            <a:chOff x="1611000" y="1206773"/>
            <a:chExt cx="5922000" cy="44444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1000" y="1206773"/>
              <a:ext cx="5922000" cy="444445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14600" y="19050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2D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6168" y="2274332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</a:rPr>
                <a:t>2 tier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64366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Arial"/>
                </a:rPr>
                <a:t>3 tier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12632" y="3012996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</a:rPr>
                <a:t>4 tier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811296" y="5341376"/>
              <a:ext cx="152400" cy="1524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960808" y="5341376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525732" y="5341376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233224" y="5341376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770733" y="3733800"/>
            <a:ext cx="268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/>
              </a:rPr>
              <a:t>34% Reduction in length of longest wire!</a:t>
            </a:r>
            <a:endParaRPr lang="en-US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9400" y="118996"/>
            <a:ext cx="22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Cf_fft_256_8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1630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135000" y="1206773"/>
            <a:ext cx="5922000" cy="4444454"/>
            <a:chOff x="3135000" y="1206773"/>
            <a:chExt cx="5922000" cy="44444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5000" y="1206773"/>
              <a:ext cx="5922000" cy="4444454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903785" y="2121877"/>
              <a:ext cx="459544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03785" y="3903785"/>
              <a:ext cx="459544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856893" y="2062560"/>
              <a:ext cx="2065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Microfluidic cooling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7902" y="3856893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Air Cooling</a:t>
              </a:r>
              <a:endParaRPr lang="en-US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605966" y="-27162"/>
            <a:ext cx="658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sink HTC required to keep </a:t>
            </a:r>
            <a:r>
              <a:rPr lang="en-US" dirty="0"/>
              <a:t>SB3D</a:t>
            </a:r>
            <a:r>
              <a:rPr lang="en-US" dirty="0" smtClean="0"/>
              <a:t> temp under 90C with f=3.5GHz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4888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00" y="1206773"/>
            <a:ext cx="5922000" cy="44444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1015" y="117231"/>
            <a:ext cx="691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consumption (excluding any heat sink power) for SB3D with f =3.5GHz and HTC from previous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39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6330" y="603078"/>
            <a:ext cx="7131713" cy="5343083"/>
            <a:chOff x="226330" y="603078"/>
            <a:chExt cx="7131713" cy="534308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330" y="603078"/>
              <a:ext cx="7131713" cy="5343083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330301" y="1067524"/>
              <a:ext cx="4811763" cy="4195166"/>
              <a:chOff x="2330301" y="1067524"/>
              <a:chExt cx="4811763" cy="419516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565896" y="1084778"/>
                <a:ext cx="724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50um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928335" y="1413164"/>
                <a:ext cx="1734271" cy="3849526"/>
                <a:chOff x="4928335" y="840755"/>
                <a:chExt cx="1734271" cy="442193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V="1">
                  <a:off x="4928335" y="843090"/>
                  <a:ext cx="0" cy="44196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6662606" y="840755"/>
                  <a:ext cx="0" cy="44196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6300167" y="1067524"/>
                <a:ext cx="84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300um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452129" y="117382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2D</a:t>
                </a:r>
                <a:endParaRPr lang="en-US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30301" y="3041227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2 tier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330301" y="3710738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4 tier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31896" y="4311097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6FF07"/>
                    </a:solidFill>
                  </a:rPr>
                  <a:t>8 tier</a:t>
                </a:r>
                <a:endParaRPr lang="en-US" b="1" dirty="0">
                  <a:solidFill>
                    <a:srgbClr val="36FF07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435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330" y="599460"/>
            <a:ext cx="7121195" cy="5346701"/>
            <a:chOff x="226330" y="599460"/>
            <a:chExt cx="7121195" cy="534670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330" y="599460"/>
              <a:ext cx="7121195" cy="5346701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330301" y="1173828"/>
              <a:ext cx="689604" cy="3506601"/>
              <a:chOff x="2330301" y="1173828"/>
              <a:chExt cx="689604" cy="3506601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452129" y="117382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2D</a:t>
                </a:r>
                <a:endParaRPr lang="en-US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30301" y="3041227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2 tier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330301" y="3710738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4 tier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31896" y="4311097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6FF07"/>
                    </a:solidFill>
                  </a:rPr>
                  <a:t>8 tier</a:t>
                </a:r>
                <a:endParaRPr lang="en-US" b="1" dirty="0">
                  <a:solidFill>
                    <a:srgbClr val="36FF07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394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50223" y="510210"/>
            <a:ext cx="5638800" cy="5629265"/>
            <a:chOff x="3124200" y="973348"/>
            <a:chExt cx="5638800" cy="5629265"/>
          </a:xfrm>
        </p:grpSpPr>
        <p:sp>
          <p:nvSpPr>
            <p:cNvPr id="5" name="Rectangle 4"/>
            <p:cNvSpPr/>
            <p:nvPr/>
          </p:nvSpPr>
          <p:spPr>
            <a:xfrm>
              <a:off x="6438899" y="1740111"/>
              <a:ext cx="1143000" cy="476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wire parameters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38899" y="2397336"/>
              <a:ext cx="1143000" cy="390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wiring power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81923" y="2397336"/>
              <a:ext cx="981077" cy="390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logic power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38898" y="4969079"/>
              <a:ext cx="1143000" cy="4048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Generate thermal map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6476999" y="5535814"/>
              <a:ext cx="1066799" cy="106679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Max temp OK?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38899" y="2959311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Determine power TSV requirements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38899" y="1035261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Determine signal TSV requirements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Diamond 11"/>
            <p:cNvSpPr/>
            <p:nvPr/>
          </p:nvSpPr>
          <p:spPr>
            <a:xfrm>
              <a:off x="6476999" y="3702261"/>
              <a:ext cx="1066799" cy="106679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TSVs OK?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2"/>
              <a:endCxn id="5" idx="0"/>
            </p:cNvCxnSpPr>
            <p:nvPr/>
          </p:nvCxnSpPr>
          <p:spPr>
            <a:xfrm>
              <a:off x="7010399" y="1568661"/>
              <a:ext cx="0" cy="1714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  <a:endCxn id="6" idx="0"/>
            </p:cNvCxnSpPr>
            <p:nvPr/>
          </p:nvCxnSpPr>
          <p:spPr>
            <a:xfrm>
              <a:off x="7010399" y="2216361"/>
              <a:ext cx="0" cy="1809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2"/>
              <a:endCxn id="10" idx="0"/>
            </p:cNvCxnSpPr>
            <p:nvPr/>
          </p:nvCxnSpPr>
          <p:spPr>
            <a:xfrm>
              <a:off x="7010399" y="2787860"/>
              <a:ext cx="0" cy="1714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2"/>
              <a:endCxn id="12" idx="0"/>
            </p:cNvCxnSpPr>
            <p:nvPr/>
          </p:nvCxnSpPr>
          <p:spPr>
            <a:xfrm>
              <a:off x="7010399" y="3492711"/>
              <a:ext cx="0" cy="209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8" idx="0"/>
            </p:cNvCxnSpPr>
            <p:nvPr/>
          </p:nvCxnSpPr>
          <p:spPr>
            <a:xfrm flipH="1">
              <a:off x="7010398" y="4769060"/>
              <a:ext cx="1" cy="2000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9" idx="0"/>
            </p:cNvCxnSpPr>
            <p:nvPr/>
          </p:nvCxnSpPr>
          <p:spPr>
            <a:xfrm>
              <a:off x="7010398" y="5373895"/>
              <a:ext cx="1" cy="1619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2"/>
              <a:endCxn id="10" idx="3"/>
            </p:cNvCxnSpPr>
            <p:nvPr/>
          </p:nvCxnSpPr>
          <p:spPr>
            <a:xfrm rot="5400000">
              <a:off x="7708106" y="2661654"/>
              <a:ext cx="438151" cy="690563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7848596" y="5802513"/>
              <a:ext cx="838204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Done!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153024" y="3852278"/>
              <a:ext cx="1085848" cy="1319209"/>
              <a:chOff x="2486024" y="3486151"/>
              <a:chExt cx="1085848" cy="131920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486024" y="4019549"/>
                <a:ext cx="1085848" cy="3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TSV diameter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486024" y="3657600"/>
                <a:ext cx="1085848" cy="361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die thickness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486024" y="4405310"/>
                <a:ext cx="1085848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Increase die area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486024" y="3486151"/>
                <a:ext cx="1085848" cy="171449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Choose one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838575" y="3852278"/>
              <a:ext cx="1143000" cy="1304922"/>
              <a:chOff x="1171575" y="3486151"/>
              <a:chExt cx="1143000" cy="13049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171575" y="4005262"/>
                <a:ext cx="1143000" cy="3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logic activity factor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171575" y="3657600"/>
                <a:ext cx="1143000" cy="347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clock frequency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71575" y="4391023"/>
                <a:ext cx="11430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Change wire material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71575" y="3486151"/>
                <a:ext cx="1143000" cy="171449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Choose one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124200" y="973348"/>
              <a:ext cx="1828800" cy="1800225"/>
              <a:chOff x="381000" y="1590675"/>
              <a:chExt cx="1981200" cy="180022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371600" y="179070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Clock frequency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1000" y="29908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TSV size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71600" y="21907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Activity factor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81000" y="179070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Rent parameters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81000" y="21907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Die thickness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371600" y="2590801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Transistor parameters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371600" y="29908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Wire materials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81000" y="2590801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Die area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81000" y="1590675"/>
                <a:ext cx="1981200" cy="20002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Inputs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5124448" y="1035261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Update system parameters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>
              <a:stCxn id="49" idx="0"/>
            </p:cNvCxnSpPr>
            <p:nvPr/>
          </p:nvCxnSpPr>
          <p:spPr>
            <a:xfrm rot="5400000" flipH="1" flipV="1">
              <a:off x="3832627" y="2150872"/>
              <a:ext cx="2278855" cy="1123959"/>
            </a:xfrm>
            <a:prstGeom prst="bentConnector3">
              <a:avLst>
                <a:gd name="adj1" fmla="val 14796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4" idx="1"/>
            </p:cNvCxnSpPr>
            <p:nvPr/>
          </p:nvCxnSpPr>
          <p:spPr>
            <a:xfrm>
              <a:off x="4972054" y="1301961"/>
              <a:ext cx="1523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2" idx="1"/>
            </p:cNvCxnSpPr>
            <p:nvPr/>
          </p:nvCxnSpPr>
          <p:spPr>
            <a:xfrm flipH="1">
              <a:off x="6238872" y="4235661"/>
              <a:ext cx="2381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53" idx="0"/>
              <a:endCxn id="24" idx="2"/>
            </p:cNvCxnSpPr>
            <p:nvPr/>
          </p:nvCxnSpPr>
          <p:spPr>
            <a:xfrm flipV="1">
              <a:off x="5695948" y="1568661"/>
              <a:ext cx="0" cy="22836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9" idx="1"/>
              <a:endCxn id="48" idx="2"/>
            </p:cNvCxnSpPr>
            <p:nvPr/>
          </p:nvCxnSpPr>
          <p:spPr>
            <a:xfrm rot="10800000">
              <a:off x="4410075" y="5157200"/>
              <a:ext cx="2066924" cy="912014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3"/>
              <a:endCxn id="20" idx="1"/>
            </p:cNvCxnSpPr>
            <p:nvPr/>
          </p:nvCxnSpPr>
          <p:spPr>
            <a:xfrm flipV="1">
              <a:off x="7543798" y="6069213"/>
              <a:ext cx="30479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4" idx="3"/>
              <a:endCxn id="11" idx="1"/>
            </p:cNvCxnSpPr>
            <p:nvPr/>
          </p:nvCxnSpPr>
          <p:spPr>
            <a:xfrm>
              <a:off x="6267448" y="1301961"/>
              <a:ext cx="1714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4" idx="0"/>
              <a:endCxn id="7" idx="0"/>
            </p:cNvCxnSpPr>
            <p:nvPr/>
          </p:nvCxnSpPr>
          <p:spPr>
            <a:xfrm rot="16200000" flipH="1">
              <a:off x="6303167" y="428041"/>
              <a:ext cx="1362075" cy="2576514"/>
            </a:xfrm>
            <a:prstGeom prst="bentConnector3">
              <a:avLst>
                <a:gd name="adj1" fmla="val -1678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024688" y="4694463"/>
              <a:ext cx="392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yes</a:t>
              </a:r>
              <a:endParaRPr lang="en-US" sz="1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55672" y="5785757"/>
              <a:ext cx="392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yes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24322" y="3937811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74225" y="5785756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22441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065035" y="501717"/>
            <a:ext cx="5218991" cy="6255275"/>
            <a:chOff x="1065035" y="501717"/>
            <a:chExt cx="5218991" cy="6255275"/>
          </a:xfrm>
        </p:grpSpPr>
        <p:sp>
          <p:nvSpPr>
            <p:cNvPr id="5" name="Rectangle 4"/>
            <p:cNvSpPr/>
            <p:nvPr/>
          </p:nvSpPr>
          <p:spPr>
            <a:xfrm>
              <a:off x="3959925" y="1894490"/>
              <a:ext cx="1143000" cy="476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wire parameters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9925" y="2551715"/>
              <a:ext cx="1143000" cy="390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wiring power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02949" y="2551715"/>
              <a:ext cx="981077" cy="390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logic power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9924" y="5123458"/>
              <a:ext cx="1143000" cy="4048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Generate thermal map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3998025" y="5690193"/>
              <a:ext cx="1066799" cy="106679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Max temp OK?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59925" y="3113690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Determine power TSV requirements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59925" y="1189640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Determine signal TSV requirements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Diamond 11"/>
            <p:cNvSpPr/>
            <p:nvPr/>
          </p:nvSpPr>
          <p:spPr>
            <a:xfrm>
              <a:off x="3998025" y="3856640"/>
              <a:ext cx="1066799" cy="106679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TSVs OK?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2"/>
              <a:endCxn id="5" idx="0"/>
            </p:cNvCxnSpPr>
            <p:nvPr/>
          </p:nvCxnSpPr>
          <p:spPr>
            <a:xfrm>
              <a:off x="4531425" y="1723040"/>
              <a:ext cx="0" cy="1714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  <a:endCxn id="6" idx="0"/>
            </p:cNvCxnSpPr>
            <p:nvPr/>
          </p:nvCxnSpPr>
          <p:spPr>
            <a:xfrm>
              <a:off x="4531425" y="2370740"/>
              <a:ext cx="0" cy="1809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2"/>
              <a:endCxn id="10" idx="0"/>
            </p:cNvCxnSpPr>
            <p:nvPr/>
          </p:nvCxnSpPr>
          <p:spPr>
            <a:xfrm>
              <a:off x="4531425" y="2942239"/>
              <a:ext cx="0" cy="1714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2"/>
              <a:endCxn id="12" idx="0"/>
            </p:cNvCxnSpPr>
            <p:nvPr/>
          </p:nvCxnSpPr>
          <p:spPr>
            <a:xfrm>
              <a:off x="4531425" y="3647090"/>
              <a:ext cx="0" cy="209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8" idx="0"/>
            </p:cNvCxnSpPr>
            <p:nvPr/>
          </p:nvCxnSpPr>
          <p:spPr>
            <a:xfrm flipH="1">
              <a:off x="4531424" y="4923439"/>
              <a:ext cx="1" cy="2000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9" idx="0"/>
            </p:cNvCxnSpPr>
            <p:nvPr/>
          </p:nvCxnSpPr>
          <p:spPr>
            <a:xfrm>
              <a:off x="4531424" y="5528274"/>
              <a:ext cx="1" cy="1619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2"/>
              <a:endCxn id="10" idx="3"/>
            </p:cNvCxnSpPr>
            <p:nvPr/>
          </p:nvCxnSpPr>
          <p:spPr>
            <a:xfrm rot="5400000">
              <a:off x="5229132" y="2816033"/>
              <a:ext cx="438151" cy="690563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369622" y="5956892"/>
              <a:ext cx="838204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Done!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674050" y="4006657"/>
              <a:ext cx="1085848" cy="1319209"/>
              <a:chOff x="2486024" y="3486151"/>
              <a:chExt cx="1085848" cy="131920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486024" y="4019549"/>
                <a:ext cx="1085848" cy="3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TSV diameter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486024" y="3657600"/>
                <a:ext cx="1085848" cy="361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die thickness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486024" y="4405310"/>
                <a:ext cx="1085848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Increase die area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486024" y="3486151"/>
                <a:ext cx="1085848" cy="171449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Choose one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359601" y="4006657"/>
              <a:ext cx="1143000" cy="1304922"/>
              <a:chOff x="1171575" y="3486151"/>
              <a:chExt cx="1143000" cy="13049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171575" y="4005262"/>
                <a:ext cx="1143000" cy="3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logic activity factor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171575" y="3657600"/>
                <a:ext cx="1143000" cy="347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clock frequency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71575" y="4391023"/>
                <a:ext cx="11430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Change wire material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71575" y="3486151"/>
                <a:ext cx="1143000" cy="171449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Choose one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065035" y="501717"/>
              <a:ext cx="1828800" cy="1800225"/>
              <a:chOff x="381000" y="1590675"/>
              <a:chExt cx="1981200" cy="180022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371600" y="179070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Clock frequency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1000" y="29908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TSV size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71600" y="21907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Activity factor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81000" y="179070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Rent parameters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81000" y="21907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Die thickness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371600" y="2590801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Transistor parameters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371600" y="29908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Wire materials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81000" y="2590801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Die area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81000" y="1590675"/>
                <a:ext cx="1981200" cy="20002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Inputs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3959924" y="501717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Update system parameters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endCxn id="24" idx="1"/>
            </p:cNvCxnSpPr>
            <p:nvPr/>
          </p:nvCxnSpPr>
          <p:spPr>
            <a:xfrm>
              <a:off x="2893835" y="768417"/>
              <a:ext cx="10660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2" idx="1"/>
            </p:cNvCxnSpPr>
            <p:nvPr/>
          </p:nvCxnSpPr>
          <p:spPr>
            <a:xfrm flipH="1">
              <a:off x="3759898" y="4390040"/>
              <a:ext cx="2381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9" idx="1"/>
              <a:endCxn id="48" idx="2"/>
            </p:cNvCxnSpPr>
            <p:nvPr/>
          </p:nvCxnSpPr>
          <p:spPr>
            <a:xfrm rot="10800000">
              <a:off x="1931101" y="5311579"/>
              <a:ext cx="2066924" cy="912014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3"/>
              <a:endCxn id="20" idx="1"/>
            </p:cNvCxnSpPr>
            <p:nvPr/>
          </p:nvCxnSpPr>
          <p:spPr>
            <a:xfrm flipV="1">
              <a:off x="5064824" y="6223592"/>
              <a:ext cx="30479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4" idx="2"/>
              <a:endCxn id="11" idx="0"/>
            </p:cNvCxnSpPr>
            <p:nvPr/>
          </p:nvCxnSpPr>
          <p:spPr>
            <a:xfrm>
              <a:off x="4531424" y="1035117"/>
              <a:ext cx="1" cy="1545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4" idx="3"/>
              <a:endCxn id="7" idx="0"/>
            </p:cNvCxnSpPr>
            <p:nvPr/>
          </p:nvCxnSpPr>
          <p:spPr>
            <a:xfrm>
              <a:off x="5102924" y="768417"/>
              <a:ext cx="690564" cy="1783298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45714" y="4848842"/>
              <a:ext cx="392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yes</a:t>
              </a:r>
              <a:endParaRPr lang="en-US" sz="1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76698" y="5940136"/>
              <a:ext cx="392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yes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45348" y="4092190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95251" y="5940135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</a:t>
              </a:r>
              <a:endParaRPr lang="en-US" sz="1200" b="1" dirty="0"/>
            </a:p>
          </p:txBody>
        </p:sp>
        <p:cxnSp>
          <p:nvCxnSpPr>
            <p:cNvPr id="70" name="Elbow Connector 69"/>
            <p:cNvCxnSpPr>
              <a:stCxn id="53" idx="0"/>
            </p:cNvCxnSpPr>
            <p:nvPr/>
          </p:nvCxnSpPr>
          <p:spPr>
            <a:xfrm rot="5400000" flipH="1" flipV="1">
              <a:off x="2046757" y="2097812"/>
              <a:ext cx="3079063" cy="738628"/>
            </a:xfrm>
            <a:prstGeom prst="bentConnector3">
              <a:avLst>
                <a:gd name="adj1" fmla="val 10003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49" idx="0"/>
            </p:cNvCxnSpPr>
            <p:nvPr/>
          </p:nvCxnSpPr>
          <p:spPr>
            <a:xfrm rot="5400000" flipH="1" flipV="1">
              <a:off x="2260904" y="3050588"/>
              <a:ext cx="626267" cy="1285873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53" idx="0"/>
            </p:cNvCxnSpPr>
            <p:nvPr/>
          </p:nvCxnSpPr>
          <p:spPr>
            <a:xfrm rot="5400000" flipH="1" flipV="1">
              <a:off x="2737154" y="3526837"/>
              <a:ext cx="959640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04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358285" y="640743"/>
            <a:ext cx="4933991" cy="5525957"/>
            <a:chOff x="1358285" y="640743"/>
            <a:chExt cx="4933991" cy="5525957"/>
          </a:xfrm>
        </p:grpSpPr>
        <p:sp>
          <p:nvSpPr>
            <p:cNvPr id="5" name="Rectangle 4"/>
            <p:cNvSpPr/>
            <p:nvPr/>
          </p:nvSpPr>
          <p:spPr>
            <a:xfrm>
              <a:off x="3959925" y="1968122"/>
              <a:ext cx="1143000" cy="402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wire parameters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9925" y="2551715"/>
              <a:ext cx="1143000" cy="390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wiring power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02949" y="2551715"/>
              <a:ext cx="981077" cy="390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logic power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9924" y="4774208"/>
              <a:ext cx="1143000" cy="4048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Generate thermal map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59925" y="3113690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Determine power TSV requirements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59925" y="1189640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Determine signal TSV requirements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Diamond 11"/>
            <p:cNvSpPr/>
            <p:nvPr/>
          </p:nvSpPr>
          <p:spPr>
            <a:xfrm>
              <a:off x="4114838" y="3788356"/>
              <a:ext cx="833171" cy="833171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2"/>
              <a:endCxn id="5" idx="0"/>
            </p:cNvCxnSpPr>
            <p:nvPr/>
          </p:nvCxnSpPr>
          <p:spPr>
            <a:xfrm>
              <a:off x="4531425" y="1723040"/>
              <a:ext cx="0" cy="2450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  <a:endCxn id="6" idx="0"/>
            </p:cNvCxnSpPr>
            <p:nvPr/>
          </p:nvCxnSpPr>
          <p:spPr>
            <a:xfrm>
              <a:off x="4531425" y="2370740"/>
              <a:ext cx="0" cy="1809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2"/>
              <a:endCxn id="10" idx="0"/>
            </p:cNvCxnSpPr>
            <p:nvPr/>
          </p:nvCxnSpPr>
          <p:spPr>
            <a:xfrm>
              <a:off x="4531425" y="2942239"/>
              <a:ext cx="0" cy="1714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2"/>
              <a:endCxn id="12" idx="0"/>
            </p:cNvCxnSpPr>
            <p:nvPr/>
          </p:nvCxnSpPr>
          <p:spPr>
            <a:xfrm flipH="1">
              <a:off x="4531424" y="3647090"/>
              <a:ext cx="1" cy="14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8" idx="0"/>
            </p:cNvCxnSpPr>
            <p:nvPr/>
          </p:nvCxnSpPr>
          <p:spPr>
            <a:xfrm>
              <a:off x="4531424" y="4621527"/>
              <a:ext cx="0" cy="1526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63" idx="0"/>
            </p:cNvCxnSpPr>
            <p:nvPr/>
          </p:nvCxnSpPr>
          <p:spPr>
            <a:xfrm>
              <a:off x="4531424" y="5179024"/>
              <a:ext cx="0" cy="1545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2"/>
              <a:endCxn id="10" idx="3"/>
            </p:cNvCxnSpPr>
            <p:nvPr/>
          </p:nvCxnSpPr>
          <p:spPr>
            <a:xfrm rot="5400000">
              <a:off x="5229132" y="2816033"/>
              <a:ext cx="438151" cy="690563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674050" y="3873307"/>
              <a:ext cx="1085848" cy="1319209"/>
              <a:chOff x="2486024" y="3486151"/>
              <a:chExt cx="1085848" cy="131920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486024" y="4019549"/>
                <a:ext cx="1085848" cy="3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TSV diameter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486024" y="3657600"/>
                <a:ext cx="1085848" cy="361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die thickness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486024" y="4405310"/>
                <a:ext cx="1085848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Increase die area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486024" y="3486151"/>
                <a:ext cx="1085848" cy="171449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Choose one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359601" y="3873307"/>
              <a:ext cx="1143000" cy="1304922"/>
              <a:chOff x="1171575" y="3486151"/>
              <a:chExt cx="1143000" cy="13049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171575" y="4005262"/>
                <a:ext cx="1143000" cy="3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logic activity factor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171575" y="3657600"/>
                <a:ext cx="1143000" cy="347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clock frequency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71575" y="4391023"/>
                <a:ext cx="11430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Change wire material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71575" y="3486151"/>
                <a:ext cx="1143000" cy="171449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Choose one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58285" y="664493"/>
              <a:ext cx="1828800" cy="1800225"/>
              <a:chOff x="381000" y="1590675"/>
              <a:chExt cx="1981200" cy="180022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371600" y="179070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Clock frequency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1000" y="29908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TSV size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71600" y="21907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Activity factor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81000" y="179070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Rent parameters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81000" y="21907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Die thickness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371600" y="2590801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Transistor parameters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371600" y="29908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Wire materials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81000" y="2590801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Die area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81000" y="1590675"/>
                <a:ext cx="1981200" cy="20002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Inputs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3959924" y="640743"/>
              <a:ext cx="1143000" cy="3943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Update system parameters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2" idx="1"/>
            </p:cNvCxnSpPr>
            <p:nvPr/>
          </p:nvCxnSpPr>
          <p:spPr>
            <a:xfrm flipH="1">
              <a:off x="3759899" y="4204942"/>
              <a:ext cx="3549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63" idx="1"/>
              <a:endCxn id="48" idx="2"/>
            </p:cNvCxnSpPr>
            <p:nvPr/>
          </p:nvCxnSpPr>
          <p:spPr>
            <a:xfrm rot="10800000">
              <a:off x="1931102" y="5178229"/>
              <a:ext cx="2183737" cy="571886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3" idx="3"/>
              <a:endCxn id="115" idx="1"/>
            </p:cNvCxnSpPr>
            <p:nvPr/>
          </p:nvCxnSpPr>
          <p:spPr>
            <a:xfrm>
              <a:off x="4948009" y="5750115"/>
              <a:ext cx="363190" cy="49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4" idx="2"/>
              <a:endCxn id="11" idx="0"/>
            </p:cNvCxnSpPr>
            <p:nvPr/>
          </p:nvCxnSpPr>
          <p:spPr>
            <a:xfrm>
              <a:off x="4531424" y="1035117"/>
              <a:ext cx="1" cy="1545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4" idx="3"/>
              <a:endCxn id="7" idx="0"/>
            </p:cNvCxnSpPr>
            <p:nvPr/>
          </p:nvCxnSpPr>
          <p:spPr>
            <a:xfrm>
              <a:off x="5102924" y="837930"/>
              <a:ext cx="690564" cy="1713785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625084" y="4481203"/>
              <a:ext cx="392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yes</a:t>
              </a:r>
              <a:endParaRPr lang="en-US" sz="1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93099" y="5424106"/>
              <a:ext cx="392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yes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59898" y="3820533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7315" y="5497401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</a:t>
              </a:r>
              <a:endParaRPr lang="en-US" sz="1200" b="1" dirty="0"/>
            </a:p>
          </p:txBody>
        </p:sp>
        <p:cxnSp>
          <p:nvCxnSpPr>
            <p:cNvPr id="70" name="Elbow Connector 69"/>
            <p:cNvCxnSpPr/>
            <p:nvPr/>
          </p:nvCxnSpPr>
          <p:spPr>
            <a:xfrm rot="5400000" flipH="1" flipV="1">
              <a:off x="2504371" y="1804879"/>
              <a:ext cx="2374606" cy="536499"/>
            </a:xfrm>
            <a:prstGeom prst="bentConnector3">
              <a:avLst>
                <a:gd name="adj1" fmla="val 10001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49" idx="0"/>
            </p:cNvCxnSpPr>
            <p:nvPr/>
          </p:nvCxnSpPr>
          <p:spPr>
            <a:xfrm rot="5400000" flipH="1" flipV="1">
              <a:off x="2365696" y="2819142"/>
              <a:ext cx="619571" cy="1488761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289270" y="3974109"/>
              <a:ext cx="4771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TSVs</a:t>
              </a:r>
            </a:p>
            <a:p>
              <a:pPr algn="ctr"/>
              <a:r>
                <a:rPr lang="en-US" sz="1200" b="1" dirty="0" smtClean="0"/>
                <a:t>OK?</a:t>
              </a:r>
              <a:endParaRPr lang="en-US" sz="1200" b="1" dirty="0"/>
            </a:p>
          </p:txBody>
        </p:sp>
        <p:sp>
          <p:nvSpPr>
            <p:cNvPr id="63" name="Diamond 62"/>
            <p:cNvSpPr/>
            <p:nvPr/>
          </p:nvSpPr>
          <p:spPr>
            <a:xfrm>
              <a:off x="4114838" y="5333529"/>
              <a:ext cx="833171" cy="833171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61025" y="5422352"/>
              <a:ext cx="5336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Max</a:t>
              </a:r>
            </a:p>
            <a:p>
              <a:pPr algn="ctr"/>
              <a:r>
                <a:rPr lang="en-US" sz="1200" b="1" dirty="0" smtClean="0"/>
                <a:t>Temp</a:t>
              </a:r>
            </a:p>
            <a:p>
              <a:pPr algn="ctr"/>
              <a:r>
                <a:rPr lang="en-US" sz="1200" b="1" dirty="0" smtClean="0"/>
                <a:t>OK?</a:t>
              </a:r>
              <a:endParaRPr lang="en-US" sz="1200" b="1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311193" y="4527144"/>
              <a:ext cx="981083" cy="1566712"/>
              <a:chOff x="11196938" y="4330509"/>
              <a:chExt cx="981083" cy="15667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1196942" y="4330509"/>
                <a:ext cx="981077" cy="200026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Outputs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1196942" y="4530535"/>
                <a:ext cx="981077" cy="2271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Total TSVs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1196940" y="4757658"/>
                <a:ext cx="981077" cy="2271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TSV size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1196939" y="4986170"/>
                <a:ext cx="981077" cy="2271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Frequency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1196944" y="5213293"/>
                <a:ext cx="981077" cy="2271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Power draw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1196944" y="5440416"/>
                <a:ext cx="981077" cy="2271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Max temp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1196938" y="5670098"/>
                <a:ext cx="981077" cy="2271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Power noise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53" idx="0"/>
            </p:cNvCxnSpPr>
            <p:nvPr/>
          </p:nvCxnSpPr>
          <p:spPr>
            <a:xfrm flipV="1">
              <a:off x="3216974" y="3247041"/>
              <a:ext cx="0" cy="626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3187085" y="764505"/>
              <a:ext cx="7728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72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069550" y="315948"/>
            <a:ext cx="175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Merom</a:t>
            </a:r>
            <a:r>
              <a:rPr lang="en-US" dirty="0" smtClean="0"/>
              <a:t> test case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52356" y="685280"/>
            <a:ext cx="8287929" cy="3737533"/>
            <a:chOff x="652356" y="685280"/>
            <a:chExt cx="8287929" cy="37375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2318" y="685280"/>
              <a:ext cx="4977967" cy="3737533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652356" y="1226860"/>
              <a:ext cx="4357370" cy="2488116"/>
              <a:chOff x="652356" y="1226860"/>
              <a:chExt cx="4357370" cy="2488116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356" y="1226860"/>
                <a:ext cx="3309962" cy="2488116"/>
              </a:xfrm>
              <a:prstGeom prst="rect">
                <a:avLst/>
              </a:prstGeom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652356" y="3206338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(a)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557358" y="322475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(b)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944593" y="685280"/>
                  <a:ext cx="5183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593" y="685280"/>
                  <a:ext cx="51834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2780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609894" y="5210049"/>
            <a:ext cx="2449421" cy="1829339"/>
            <a:chOff x="5857169" y="2219210"/>
            <a:chExt cx="2449421" cy="1829339"/>
          </a:xfrm>
        </p:grpSpPr>
        <p:grpSp>
          <p:nvGrpSpPr>
            <p:cNvPr id="60" name="Group 59"/>
            <p:cNvGrpSpPr/>
            <p:nvPr/>
          </p:nvGrpSpPr>
          <p:grpSpPr>
            <a:xfrm>
              <a:off x="5857170" y="2704737"/>
              <a:ext cx="2425907" cy="897434"/>
              <a:chOff x="4371975" y="3038474"/>
              <a:chExt cx="4976416" cy="1379460"/>
            </a:xfrm>
          </p:grpSpPr>
          <p:sp>
            <p:nvSpPr>
              <p:cNvPr id="70" name="Cube 69"/>
              <p:cNvSpPr/>
              <p:nvPr/>
            </p:nvSpPr>
            <p:spPr>
              <a:xfrm>
                <a:off x="5048250" y="3038474"/>
                <a:ext cx="2209800" cy="736023"/>
              </a:xfrm>
              <a:prstGeom prst="cube">
                <a:avLst>
                  <a:gd name="adj" fmla="val 68449"/>
                </a:avLst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ube 70"/>
              <p:cNvSpPr/>
              <p:nvPr/>
            </p:nvSpPr>
            <p:spPr>
              <a:xfrm>
                <a:off x="6962775" y="3038474"/>
                <a:ext cx="2385616" cy="736024"/>
              </a:xfrm>
              <a:prstGeom prst="cube">
                <a:avLst>
                  <a:gd name="adj" fmla="val 68449"/>
                </a:avLst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ube 71"/>
              <p:cNvSpPr/>
              <p:nvPr/>
            </p:nvSpPr>
            <p:spPr>
              <a:xfrm>
                <a:off x="4371975" y="3681909"/>
                <a:ext cx="2209800" cy="736025"/>
              </a:xfrm>
              <a:prstGeom prst="cube">
                <a:avLst>
                  <a:gd name="adj" fmla="val 68449"/>
                </a:avLst>
              </a:prstGeom>
              <a:solidFill>
                <a:schemeClr val="accent2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ube 72"/>
              <p:cNvSpPr/>
              <p:nvPr/>
            </p:nvSpPr>
            <p:spPr>
              <a:xfrm>
                <a:off x="6091430" y="3663656"/>
                <a:ext cx="2471548" cy="736023"/>
              </a:xfrm>
              <a:prstGeom prst="cube">
                <a:avLst>
                  <a:gd name="adj" fmla="val 68449"/>
                </a:avLst>
              </a:prstGeom>
              <a:solidFill>
                <a:srgbClr val="00B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857170" y="2471341"/>
              <a:ext cx="2449419" cy="885559"/>
              <a:chOff x="4371975" y="2384443"/>
              <a:chExt cx="5024648" cy="1361207"/>
            </a:xfrm>
          </p:grpSpPr>
          <p:sp>
            <p:nvSpPr>
              <p:cNvPr id="66" name="Cube 65"/>
              <p:cNvSpPr/>
              <p:nvPr/>
            </p:nvSpPr>
            <p:spPr>
              <a:xfrm>
                <a:off x="5048250" y="2384443"/>
                <a:ext cx="2408998" cy="736021"/>
              </a:xfrm>
              <a:prstGeom prst="cube">
                <a:avLst>
                  <a:gd name="adj" fmla="val 68449"/>
                </a:avLst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ube 66"/>
              <p:cNvSpPr/>
              <p:nvPr/>
            </p:nvSpPr>
            <p:spPr>
              <a:xfrm>
                <a:off x="6962773" y="2384443"/>
                <a:ext cx="2433850" cy="736023"/>
              </a:xfrm>
              <a:prstGeom prst="cube">
                <a:avLst>
                  <a:gd name="adj" fmla="val 68449"/>
                </a:avLst>
              </a:prstGeom>
              <a:solidFill>
                <a:schemeClr val="accent2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ube 68"/>
              <p:cNvSpPr/>
              <p:nvPr/>
            </p:nvSpPr>
            <p:spPr>
              <a:xfrm>
                <a:off x="4371975" y="3009625"/>
                <a:ext cx="4191000" cy="736025"/>
              </a:xfrm>
              <a:prstGeom prst="cube">
                <a:avLst>
                  <a:gd name="adj" fmla="val 68449"/>
                </a:avLst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Cube 62"/>
            <p:cNvSpPr/>
            <p:nvPr/>
          </p:nvSpPr>
          <p:spPr>
            <a:xfrm>
              <a:off x="6244933" y="2228987"/>
              <a:ext cx="1348814" cy="478833"/>
            </a:xfrm>
            <a:prstGeom prst="cube">
              <a:avLst>
                <a:gd name="adj" fmla="val 68449"/>
              </a:avLst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ube 63"/>
            <p:cNvSpPr/>
            <p:nvPr/>
          </p:nvSpPr>
          <p:spPr>
            <a:xfrm>
              <a:off x="5857170" y="2628473"/>
              <a:ext cx="1318260" cy="478834"/>
            </a:xfrm>
            <a:prstGeom prst="cube">
              <a:avLst>
                <a:gd name="adj" fmla="val 684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ube 64"/>
            <p:cNvSpPr/>
            <p:nvPr/>
          </p:nvSpPr>
          <p:spPr>
            <a:xfrm>
              <a:off x="6932187" y="2219210"/>
              <a:ext cx="1374403" cy="885558"/>
            </a:xfrm>
            <a:prstGeom prst="cube">
              <a:avLst>
                <a:gd name="adj" fmla="val 83044"/>
              </a:avLst>
            </a:prstGeom>
            <a:solidFill>
              <a:schemeClr val="accent2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857169" y="3617662"/>
              <a:ext cx="511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(d)</a:t>
              </a:r>
              <a:endParaRPr lang="en-US" sz="22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58622" y="805242"/>
            <a:ext cx="5500617" cy="2990697"/>
            <a:chOff x="2858622" y="805242"/>
            <a:chExt cx="5500617" cy="2990697"/>
          </a:xfrm>
        </p:grpSpPr>
        <p:sp>
          <p:nvSpPr>
            <p:cNvPr id="11" name="Cube 10"/>
            <p:cNvSpPr/>
            <p:nvPr/>
          </p:nvSpPr>
          <p:spPr>
            <a:xfrm>
              <a:off x="2864328" y="810868"/>
              <a:ext cx="2871848" cy="973925"/>
            </a:xfrm>
            <a:prstGeom prst="cube">
              <a:avLst>
                <a:gd name="adj" fmla="val 901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87391" y="805242"/>
              <a:ext cx="2871848" cy="979551"/>
              <a:chOff x="6248400" y="489666"/>
              <a:chExt cx="3619500" cy="1295128"/>
            </a:xfrm>
          </p:grpSpPr>
          <p:sp>
            <p:nvSpPr>
              <p:cNvPr id="36" name="Cube 35"/>
              <p:cNvSpPr/>
              <p:nvPr/>
            </p:nvSpPr>
            <p:spPr>
              <a:xfrm>
                <a:off x="6248400" y="489666"/>
                <a:ext cx="3619500" cy="1287690"/>
              </a:xfrm>
              <a:prstGeom prst="cube">
                <a:avLst>
                  <a:gd name="adj" fmla="val 901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Cube 36"/>
              <p:cNvSpPr/>
              <p:nvPr/>
            </p:nvSpPr>
            <p:spPr>
              <a:xfrm>
                <a:off x="6248400" y="1031738"/>
                <a:ext cx="2317562" cy="744430"/>
              </a:xfrm>
              <a:prstGeom prst="cube">
                <a:avLst>
                  <a:gd name="adj" fmla="val 83458"/>
                </a:avLst>
              </a:prstGeom>
              <a:solidFill>
                <a:schemeClr val="accent2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ube 37"/>
              <p:cNvSpPr/>
              <p:nvPr/>
            </p:nvSpPr>
            <p:spPr>
              <a:xfrm>
                <a:off x="7930581" y="1031738"/>
                <a:ext cx="1403424" cy="753056"/>
              </a:xfrm>
              <a:prstGeom prst="cube">
                <a:avLst>
                  <a:gd name="adj" fmla="val 83458"/>
                </a:avLst>
              </a:prstGeom>
              <a:solidFill>
                <a:srgbClr val="00B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2892903" y="1756218"/>
              <a:ext cx="5004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(a)</a:t>
              </a:r>
              <a:endParaRPr lang="en-US" sz="22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87391" y="1756218"/>
              <a:ext cx="511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(b)</a:t>
              </a:r>
              <a:endParaRPr lang="en-US" sz="22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74748" y="3365052"/>
              <a:ext cx="4796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(c)</a:t>
              </a:r>
              <a:endParaRPr lang="en-US" sz="2200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858622" y="2152241"/>
              <a:ext cx="2340200" cy="1227266"/>
              <a:chOff x="2729811" y="2271714"/>
              <a:chExt cx="2340200" cy="1227266"/>
            </a:xfrm>
          </p:grpSpPr>
          <p:sp>
            <p:nvSpPr>
              <p:cNvPr id="78" name="Cube 77"/>
              <p:cNvSpPr/>
              <p:nvPr/>
            </p:nvSpPr>
            <p:spPr>
              <a:xfrm>
                <a:off x="2729811" y="2645913"/>
                <a:ext cx="2340200" cy="853067"/>
              </a:xfrm>
              <a:prstGeom prst="cube">
                <a:avLst>
                  <a:gd name="adj" fmla="val 901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ube 76"/>
              <p:cNvSpPr/>
              <p:nvPr/>
            </p:nvSpPr>
            <p:spPr>
              <a:xfrm>
                <a:off x="2729811" y="2454051"/>
                <a:ext cx="2340200" cy="853067"/>
              </a:xfrm>
              <a:prstGeom prst="cube">
                <a:avLst>
                  <a:gd name="adj" fmla="val 901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/>
              <p:cNvSpPr/>
              <p:nvPr/>
            </p:nvSpPr>
            <p:spPr>
              <a:xfrm>
                <a:off x="2729811" y="2271714"/>
                <a:ext cx="2340200" cy="853067"/>
              </a:xfrm>
              <a:prstGeom prst="cube">
                <a:avLst>
                  <a:gd name="adj" fmla="val 901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5458816" y="3365052"/>
              <a:ext cx="511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(d)</a:t>
              </a:r>
              <a:endParaRPr lang="en-US" sz="2200" b="1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487391" y="2173012"/>
              <a:ext cx="2489474" cy="1206495"/>
              <a:chOff x="5393276" y="2261466"/>
              <a:chExt cx="2489474" cy="1206495"/>
            </a:xfrm>
          </p:grpSpPr>
          <p:sp>
            <p:nvSpPr>
              <p:cNvPr id="94" name="Cube 93"/>
              <p:cNvSpPr/>
              <p:nvPr/>
            </p:nvSpPr>
            <p:spPr>
              <a:xfrm>
                <a:off x="5803458" y="2556039"/>
                <a:ext cx="2079292" cy="478835"/>
              </a:xfrm>
              <a:prstGeom prst="cube">
                <a:avLst>
                  <a:gd name="adj" fmla="val 81710"/>
                </a:avLst>
              </a:prstGeom>
              <a:solidFill>
                <a:schemeClr val="accent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ube 81"/>
              <p:cNvSpPr/>
              <p:nvPr/>
            </p:nvSpPr>
            <p:spPr>
              <a:xfrm>
                <a:off x="5395507" y="2989126"/>
                <a:ext cx="1275958" cy="478835"/>
              </a:xfrm>
              <a:prstGeom prst="cube">
                <a:avLst>
                  <a:gd name="adj" fmla="val 81710"/>
                </a:avLst>
              </a:prstGeom>
              <a:solidFill>
                <a:schemeClr val="accent2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ube 92"/>
              <p:cNvSpPr/>
              <p:nvPr/>
            </p:nvSpPr>
            <p:spPr>
              <a:xfrm>
                <a:off x="6379588" y="2989126"/>
                <a:ext cx="1077235" cy="478835"/>
              </a:xfrm>
              <a:prstGeom prst="cube">
                <a:avLst>
                  <a:gd name="adj" fmla="val 81710"/>
                </a:avLst>
              </a:prstGeom>
              <a:solidFill>
                <a:srgbClr val="00B050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ube 94"/>
              <p:cNvSpPr/>
              <p:nvPr/>
            </p:nvSpPr>
            <p:spPr>
              <a:xfrm>
                <a:off x="6379588" y="2445495"/>
                <a:ext cx="1481285" cy="864428"/>
              </a:xfrm>
              <a:prstGeom prst="cube">
                <a:avLst>
                  <a:gd name="adj" fmla="val 90638"/>
                </a:avLst>
              </a:prstGeom>
              <a:solidFill>
                <a:schemeClr val="accent2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Cube 95"/>
              <p:cNvSpPr/>
              <p:nvPr/>
            </p:nvSpPr>
            <p:spPr>
              <a:xfrm>
                <a:off x="5754118" y="2445495"/>
                <a:ext cx="1308562" cy="483830"/>
              </a:xfrm>
              <a:prstGeom prst="cube">
                <a:avLst>
                  <a:gd name="adj" fmla="val 83342"/>
                </a:avLst>
              </a:prstGeom>
              <a:solidFill>
                <a:srgbClr val="00B050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Cube 96"/>
              <p:cNvSpPr/>
              <p:nvPr/>
            </p:nvSpPr>
            <p:spPr>
              <a:xfrm>
                <a:off x="5393276" y="2911921"/>
                <a:ext cx="1208422" cy="404074"/>
              </a:xfrm>
              <a:prstGeom prst="cube">
                <a:avLst>
                  <a:gd name="adj" fmla="val 81442"/>
                </a:avLst>
              </a:prstGeom>
              <a:solidFill>
                <a:schemeClr val="accent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ube 91"/>
              <p:cNvSpPr/>
              <p:nvPr/>
            </p:nvSpPr>
            <p:spPr>
              <a:xfrm>
                <a:off x="5723120" y="2261466"/>
                <a:ext cx="2137753" cy="562079"/>
              </a:xfrm>
              <a:prstGeom prst="cube">
                <a:avLst>
                  <a:gd name="adj" fmla="val 848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ube 97"/>
              <p:cNvSpPr/>
              <p:nvPr/>
            </p:nvSpPr>
            <p:spPr>
              <a:xfrm>
                <a:off x="5393276" y="2775144"/>
                <a:ext cx="1972653" cy="382961"/>
              </a:xfrm>
              <a:prstGeom prst="cube">
                <a:avLst>
                  <a:gd name="adj" fmla="val 76892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308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7" y="584199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93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5402" y="755649"/>
            <a:ext cx="7121195" cy="5346701"/>
            <a:chOff x="2535402" y="755649"/>
            <a:chExt cx="7121195" cy="53467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5402" y="755649"/>
              <a:ext cx="7121195" cy="53467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30649" y="493825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44925" y="438425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4924" y="401492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4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44924" y="347249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36FF07"/>
                  </a:solidFill>
                </a:rPr>
                <a:t>8 tier</a:t>
              </a:r>
              <a:endParaRPr lang="en-US" b="1" dirty="0">
                <a:solidFill>
                  <a:srgbClr val="36FF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54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95347" y="942975"/>
            <a:ext cx="10761400" cy="4222136"/>
            <a:chOff x="95347" y="942975"/>
            <a:chExt cx="10761400" cy="4222136"/>
          </a:xfrm>
        </p:grpSpPr>
        <p:grpSp>
          <p:nvGrpSpPr>
            <p:cNvPr id="4" name="Group 3"/>
            <p:cNvGrpSpPr/>
            <p:nvPr/>
          </p:nvGrpSpPr>
          <p:grpSpPr>
            <a:xfrm>
              <a:off x="95347" y="942975"/>
              <a:ext cx="5623403" cy="4222136"/>
              <a:chOff x="226330" y="599460"/>
              <a:chExt cx="7121195" cy="534670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6330" y="599460"/>
                <a:ext cx="7121195" cy="5346701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2330301" y="1173828"/>
                <a:ext cx="801808" cy="3565997"/>
                <a:chOff x="2330301" y="1173828"/>
                <a:chExt cx="801808" cy="3565997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2452129" y="1173828"/>
                  <a:ext cx="530226" cy="428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2D</a:t>
                  </a:r>
                  <a:endParaRPr lang="en-US" sz="1600" b="1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330301" y="3041227"/>
                  <a:ext cx="800212" cy="428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2 tier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330301" y="3710738"/>
                  <a:ext cx="800212" cy="428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00FF"/>
                      </a:solidFill>
                    </a:rPr>
                    <a:t>4 tier</a:t>
                  </a:r>
                  <a:endParaRPr lang="en-US" sz="1600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331897" y="4311097"/>
                  <a:ext cx="800212" cy="428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36FF07"/>
                      </a:solidFill>
                    </a:rPr>
                    <a:t>8 tier</a:t>
                  </a:r>
                  <a:endParaRPr lang="en-US" sz="1600" b="1" dirty="0">
                    <a:solidFill>
                      <a:srgbClr val="36FF07"/>
                    </a:solidFill>
                  </a:endParaRPr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5233344" y="942975"/>
              <a:ext cx="5623403" cy="4222136"/>
              <a:chOff x="2535402" y="755649"/>
              <a:chExt cx="7121195" cy="5346701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5402" y="755649"/>
                <a:ext cx="7121195" cy="5346701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087712" y="4938250"/>
                <a:ext cx="530226" cy="428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2D</a:t>
                </a:r>
                <a:endParaRPr lang="en-US" sz="16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044925" y="4384251"/>
                <a:ext cx="800211" cy="428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</a:rPr>
                  <a:t>2 tier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44924" y="4014921"/>
                <a:ext cx="800211" cy="428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</a:rPr>
                  <a:t>4 tier</a:t>
                </a:r>
                <a:endParaRPr lang="en-US" sz="1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044924" y="3472494"/>
                <a:ext cx="800211" cy="428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36FF07"/>
                    </a:solidFill>
                  </a:rPr>
                  <a:t>8 tier</a:t>
                </a:r>
                <a:endParaRPr lang="en-US" sz="1600" b="1" dirty="0">
                  <a:solidFill>
                    <a:srgbClr val="36FF07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093784" y="479577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50393" y="479577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4646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91305" y="2615236"/>
            <a:ext cx="2871848" cy="973925"/>
          </a:xfrm>
          <a:prstGeom prst="cube">
            <a:avLst>
              <a:gd name="adj" fmla="val 90115"/>
            </a:avLst>
          </a:prstGeom>
          <a:solidFill>
            <a:srgbClr val="8064A2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33825" y="2615236"/>
            <a:ext cx="2871848" cy="980187"/>
            <a:chOff x="6248400" y="489666"/>
            <a:chExt cx="3619500" cy="1295969"/>
          </a:xfrm>
        </p:grpSpPr>
        <p:sp>
          <p:nvSpPr>
            <p:cNvPr id="6" name="Cube 5"/>
            <p:cNvSpPr/>
            <p:nvPr/>
          </p:nvSpPr>
          <p:spPr>
            <a:xfrm>
              <a:off x="6248400" y="489666"/>
              <a:ext cx="3619500" cy="1287690"/>
            </a:xfrm>
            <a:prstGeom prst="cube">
              <a:avLst>
                <a:gd name="adj" fmla="val 90115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" name="Cube 6"/>
            <p:cNvSpPr/>
            <p:nvPr/>
          </p:nvSpPr>
          <p:spPr>
            <a:xfrm>
              <a:off x="6248400" y="1031738"/>
              <a:ext cx="2317562" cy="744430"/>
            </a:xfrm>
            <a:prstGeom prst="cube">
              <a:avLst>
                <a:gd name="adj" fmla="val 83458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" name="Cube 7"/>
            <p:cNvSpPr/>
            <p:nvPr/>
          </p:nvSpPr>
          <p:spPr>
            <a:xfrm>
              <a:off x="7941664" y="1032578"/>
              <a:ext cx="1403424" cy="753057"/>
            </a:xfrm>
            <a:prstGeom prst="cube">
              <a:avLst>
                <a:gd name="adj" fmla="val 83458"/>
              </a:avLst>
            </a:prstGeom>
            <a:solidFill>
              <a:srgbClr val="00B050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63608" y="3847975"/>
            <a:ext cx="2151110" cy="922137"/>
            <a:chOff x="4086700" y="4139034"/>
            <a:chExt cx="2151110" cy="922137"/>
          </a:xfrm>
        </p:grpSpPr>
        <p:sp>
          <p:nvSpPr>
            <p:cNvPr id="10" name="Cube 9"/>
            <p:cNvSpPr/>
            <p:nvPr/>
          </p:nvSpPr>
          <p:spPr>
            <a:xfrm>
              <a:off x="4493570" y="4268339"/>
              <a:ext cx="1744240" cy="382880"/>
            </a:xfrm>
            <a:prstGeom prst="cube">
              <a:avLst>
                <a:gd name="adj" fmla="val 8669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Cube 10"/>
            <p:cNvSpPr/>
            <p:nvPr/>
          </p:nvSpPr>
          <p:spPr>
            <a:xfrm>
              <a:off x="4086700" y="4669555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Cube 11"/>
            <p:cNvSpPr/>
            <p:nvPr/>
          </p:nvSpPr>
          <p:spPr>
            <a:xfrm>
              <a:off x="5105400" y="4670506"/>
              <a:ext cx="749797" cy="390665"/>
            </a:xfrm>
            <a:prstGeom prst="cube">
              <a:avLst>
                <a:gd name="adj" fmla="val 86709"/>
              </a:avLst>
            </a:prstGeom>
            <a:solidFill>
              <a:srgbClr val="00B050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Cube 12"/>
            <p:cNvSpPr/>
            <p:nvPr/>
          </p:nvSpPr>
          <p:spPr>
            <a:xfrm>
              <a:off x="4493570" y="4139034"/>
              <a:ext cx="1744240" cy="382880"/>
            </a:xfrm>
            <a:prstGeom prst="cube">
              <a:avLst>
                <a:gd name="adj" fmla="val 8669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Cube 13"/>
            <p:cNvSpPr/>
            <p:nvPr/>
          </p:nvSpPr>
          <p:spPr>
            <a:xfrm>
              <a:off x="4086700" y="4540250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Cube 14"/>
            <p:cNvSpPr/>
            <p:nvPr/>
          </p:nvSpPr>
          <p:spPr>
            <a:xfrm>
              <a:off x="5105400" y="4541201"/>
              <a:ext cx="749797" cy="390665"/>
            </a:xfrm>
            <a:prstGeom prst="cube">
              <a:avLst>
                <a:gd name="adj" fmla="val 86709"/>
              </a:avLst>
            </a:prstGeom>
            <a:solidFill>
              <a:srgbClr val="00B050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60712" y="5082018"/>
            <a:ext cx="1281886" cy="716533"/>
            <a:chOff x="5594623" y="4616897"/>
            <a:chExt cx="2155823" cy="1205036"/>
          </a:xfrm>
        </p:grpSpPr>
        <p:sp>
          <p:nvSpPr>
            <p:cNvPr id="17" name="Cube 16"/>
            <p:cNvSpPr/>
            <p:nvPr/>
          </p:nvSpPr>
          <p:spPr>
            <a:xfrm>
              <a:off x="6001493" y="5029101"/>
              <a:ext cx="1744240" cy="382880"/>
            </a:xfrm>
            <a:prstGeom prst="cube">
              <a:avLst>
                <a:gd name="adj" fmla="val 8669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Cube 17"/>
            <p:cNvSpPr/>
            <p:nvPr/>
          </p:nvSpPr>
          <p:spPr>
            <a:xfrm>
              <a:off x="5594623" y="5430317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Cube 18"/>
            <p:cNvSpPr/>
            <p:nvPr/>
          </p:nvSpPr>
          <p:spPr>
            <a:xfrm>
              <a:off x="6613323" y="5431268"/>
              <a:ext cx="749797" cy="390665"/>
            </a:xfrm>
            <a:prstGeom prst="cube">
              <a:avLst>
                <a:gd name="adj" fmla="val 86709"/>
              </a:avLst>
            </a:prstGeom>
            <a:solidFill>
              <a:srgbClr val="00B050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Cube 19"/>
            <p:cNvSpPr/>
            <p:nvPr/>
          </p:nvSpPr>
          <p:spPr>
            <a:xfrm>
              <a:off x="6001493" y="4899796"/>
              <a:ext cx="1744240" cy="382880"/>
            </a:xfrm>
            <a:prstGeom prst="cube">
              <a:avLst>
                <a:gd name="adj" fmla="val 8669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Cube 20"/>
            <p:cNvSpPr/>
            <p:nvPr/>
          </p:nvSpPr>
          <p:spPr>
            <a:xfrm>
              <a:off x="5594623" y="5301012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6613323" y="5301963"/>
              <a:ext cx="749797" cy="390665"/>
            </a:xfrm>
            <a:prstGeom prst="cube">
              <a:avLst>
                <a:gd name="adj" fmla="val 86709"/>
              </a:avLst>
            </a:prstGeom>
            <a:solidFill>
              <a:srgbClr val="00B050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Cube 22"/>
            <p:cNvSpPr/>
            <p:nvPr/>
          </p:nvSpPr>
          <p:spPr>
            <a:xfrm>
              <a:off x="6006206" y="4756428"/>
              <a:ext cx="1744240" cy="382880"/>
            </a:xfrm>
            <a:prstGeom prst="cube">
              <a:avLst>
                <a:gd name="adj" fmla="val 8669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Cube 23"/>
            <p:cNvSpPr/>
            <p:nvPr/>
          </p:nvSpPr>
          <p:spPr>
            <a:xfrm>
              <a:off x="5599336" y="5157644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Cube 24"/>
            <p:cNvSpPr/>
            <p:nvPr/>
          </p:nvSpPr>
          <p:spPr>
            <a:xfrm>
              <a:off x="6618036" y="5158595"/>
              <a:ext cx="749797" cy="390665"/>
            </a:xfrm>
            <a:prstGeom prst="cube">
              <a:avLst>
                <a:gd name="adj" fmla="val 86709"/>
              </a:avLst>
            </a:prstGeom>
            <a:solidFill>
              <a:srgbClr val="00B050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Cube 25"/>
            <p:cNvSpPr/>
            <p:nvPr/>
          </p:nvSpPr>
          <p:spPr>
            <a:xfrm>
              <a:off x="6001493" y="4616897"/>
              <a:ext cx="1744240" cy="382880"/>
            </a:xfrm>
            <a:prstGeom prst="cube">
              <a:avLst>
                <a:gd name="adj" fmla="val 8669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Cube 26"/>
            <p:cNvSpPr/>
            <p:nvPr/>
          </p:nvSpPr>
          <p:spPr>
            <a:xfrm>
              <a:off x="5594623" y="5018113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Cube 27"/>
            <p:cNvSpPr/>
            <p:nvPr/>
          </p:nvSpPr>
          <p:spPr>
            <a:xfrm>
              <a:off x="6613323" y="5019064"/>
              <a:ext cx="749797" cy="390665"/>
            </a:xfrm>
            <a:prstGeom prst="cube">
              <a:avLst>
                <a:gd name="adj" fmla="val 86709"/>
              </a:avLst>
            </a:prstGeom>
            <a:solidFill>
              <a:srgbClr val="00B050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Cube 28"/>
          <p:cNvSpPr/>
          <p:nvPr/>
        </p:nvSpPr>
        <p:spPr>
          <a:xfrm>
            <a:off x="6476345" y="3019694"/>
            <a:ext cx="1838841" cy="563038"/>
          </a:xfrm>
          <a:prstGeom prst="cube">
            <a:avLst>
              <a:gd name="adj" fmla="val 83458"/>
            </a:avLst>
          </a:prstGeom>
          <a:solidFill>
            <a:srgbClr val="ED7D31"/>
          </a:solidFill>
          <a:ln w="12700" cap="flat" cmpd="sng" algn="ctr">
            <a:solidFill>
              <a:srgbClr val="A5A5A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476345" y="4249191"/>
            <a:ext cx="1278990" cy="520921"/>
            <a:chOff x="6705600" y="4060513"/>
            <a:chExt cx="1278990" cy="520921"/>
          </a:xfrm>
        </p:grpSpPr>
        <p:sp>
          <p:nvSpPr>
            <p:cNvPr id="31" name="Cube 30"/>
            <p:cNvSpPr/>
            <p:nvPr/>
          </p:nvSpPr>
          <p:spPr>
            <a:xfrm>
              <a:off x="6705600" y="4189818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Cube 31"/>
            <p:cNvSpPr/>
            <p:nvPr/>
          </p:nvSpPr>
          <p:spPr>
            <a:xfrm>
              <a:off x="6705600" y="4060513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76345" y="5326708"/>
            <a:ext cx="763309" cy="477964"/>
            <a:chOff x="6931398" y="5078752"/>
            <a:chExt cx="763309" cy="477964"/>
          </a:xfrm>
        </p:grpSpPr>
        <p:sp>
          <p:nvSpPr>
            <p:cNvPr id="34" name="Cube 33"/>
            <p:cNvSpPr/>
            <p:nvPr/>
          </p:nvSpPr>
          <p:spPr>
            <a:xfrm>
              <a:off x="6931398" y="5323855"/>
              <a:ext cx="760507" cy="232861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Cube 34"/>
            <p:cNvSpPr/>
            <p:nvPr/>
          </p:nvSpPr>
          <p:spPr>
            <a:xfrm>
              <a:off x="6931398" y="5246968"/>
              <a:ext cx="760507" cy="232861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Cube 35"/>
            <p:cNvSpPr/>
            <p:nvPr/>
          </p:nvSpPr>
          <p:spPr>
            <a:xfrm>
              <a:off x="6934200" y="5161720"/>
              <a:ext cx="760507" cy="232861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Cube 36"/>
            <p:cNvSpPr/>
            <p:nvPr/>
          </p:nvSpPr>
          <p:spPr>
            <a:xfrm>
              <a:off x="6931398" y="5078752"/>
              <a:ext cx="760507" cy="232861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Cube 37"/>
          <p:cNvSpPr/>
          <p:nvPr/>
        </p:nvSpPr>
        <p:spPr>
          <a:xfrm>
            <a:off x="3798166" y="1619528"/>
            <a:ext cx="1838841" cy="563039"/>
          </a:xfrm>
          <a:prstGeom prst="cube">
            <a:avLst>
              <a:gd name="adj" fmla="val 83458"/>
            </a:avLst>
          </a:prstGeom>
          <a:solidFill>
            <a:srgbClr val="ED7D31"/>
          </a:solidFill>
          <a:ln w="12700" cap="flat" cmpd="sng" algn="ctr">
            <a:solidFill>
              <a:srgbClr val="A5A5A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Cube 38"/>
          <p:cNvSpPr/>
          <p:nvPr/>
        </p:nvSpPr>
        <p:spPr>
          <a:xfrm>
            <a:off x="5226509" y="1620163"/>
            <a:ext cx="1113530" cy="569564"/>
          </a:xfrm>
          <a:prstGeom prst="cube">
            <a:avLst>
              <a:gd name="adj" fmla="val 83458"/>
            </a:avLst>
          </a:prstGeom>
          <a:solidFill>
            <a:srgbClr val="00B050"/>
          </a:solidFill>
          <a:ln w="12700" cap="flat" cmpd="sng" algn="ctr">
            <a:solidFill>
              <a:srgbClr val="A5A5A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0" name="Cube 39"/>
          <p:cNvSpPr/>
          <p:nvPr/>
        </p:nvSpPr>
        <p:spPr>
          <a:xfrm>
            <a:off x="3786089" y="1372343"/>
            <a:ext cx="2553949" cy="570007"/>
          </a:xfrm>
          <a:prstGeom prst="cube">
            <a:avLst>
              <a:gd name="adj" fmla="val 81846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767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17068" y="2051468"/>
            <a:ext cx="4771261" cy="967256"/>
            <a:chOff x="2817068" y="2051468"/>
            <a:chExt cx="4771261" cy="967256"/>
          </a:xfrm>
        </p:grpSpPr>
        <p:grpSp>
          <p:nvGrpSpPr>
            <p:cNvPr id="73" name="Group 72"/>
            <p:cNvGrpSpPr/>
            <p:nvPr/>
          </p:nvGrpSpPr>
          <p:grpSpPr>
            <a:xfrm>
              <a:off x="2838198" y="2051468"/>
              <a:ext cx="4750131" cy="724392"/>
              <a:chOff x="2838198" y="2051468"/>
              <a:chExt cx="4750131" cy="724392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838200" y="2052454"/>
                <a:ext cx="4750129" cy="53439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838199" y="2503717"/>
                <a:ext cx="4750129" cy="83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838199" y="2635140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838198" y="2721433"/>
                <a:ext cx="4750129" cy="544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230088" y="2052454"/>
                <a:ext cx="403761" cy="53439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838196" y="2051468"/>
                <a:ext cx="403761" cy="53439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011381" y="2051468"/>
                <a:ext cx="403761" cy="53439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372715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327193" y="268017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154008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983415" y="2579727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108486" y="268017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935301" y="2678596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037426" y="2635139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053707" y="2633851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4096303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577964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200574" y="2584508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423067" y="2589271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39784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824505" y="2594566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Oval 73"/>
            <p:cNvSpPr/>
            <p:nvPr/>
          </p:nvSpPr>
          <p:spPr>
            <a:xfrm>
              <a:off x="2817068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233848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644913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050629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461694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878474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289539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695255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21560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548231" y="2820604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966916" y="2820604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372632" y="2820604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17068" y="3063468"/>
            <a:ext cx="4771261" cy="967256"/>
            <a:chOff x="2817068" y="3063468"/>
            <a:chExt cx="4771261" cy="967256"/>
          </a:xfrm>
        </p:grpSpPr>
        <p:grpSp>
          <p:nvGrpSpPr>
            <p:cNvPr id="39" name="Group 38"/>
            <p:cNvGrpSpPr/>
            <p:nvPr/>
          </p:nvGrpSpPr>
          <p:grpSpPr>
            <a:xfrm>
              <a:off x="2838198" y="3063468"/>
              <a:ext cx="4750131" cy="724392"/>
              <a:chOff x="2838198" y="2051468"/>
              <a:chExt cx="4750131" cy="72439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38200" y="2052454"/>
                <a:ext cx="4750129" cy="53439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838199" y="2503717"/>
                <a:ext cx="4750129" cy="83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838199" y="2635140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838198" y="2721433"/>
                <a:ext cx="4750129" cy="544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230088" y="2052454"/>
                <a:ext cx="403761" cy="53439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838196" y="2051468"/>
                <a:ext cx="403761" cy="53439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11381" y="2051468"/>
                <a:ext cx="403761" cy="53439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372715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327193" y="268017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154008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983415" y="2579727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108486" y="268017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935301" y="2678596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037426" y="2635139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053707" y="2633851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096303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577964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200574" y="2584508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423067" y="2589271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839784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824505" y="2594566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2817068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233848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44913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050629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61694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878474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289539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695255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121560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548231" y="3832604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966916" y="3832604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372632" y="3832604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2838200" y="1053382"/>
            <a:ext cx="4750129" cy="5343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38199" y="1504645"/>
            <a:ext cx="4750129" cy="8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38199" y="1636068"/>
            <a:ext cx="1116582" cy="457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38198" y="1722361"/>
            <a:ext cx="4750129" cy="544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72715" y="1587772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27193" y="1681102"/>
            <a:ext cx="209550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54008" y="1587772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83415" y="1580655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08486" y="1681102"/>
            <a:ext cx="209550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35301" y="1679524"/>
            <a:ext cx="209550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37426" y="1636067"/>
            <a:ext cx="1534620" cy="457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53707" y="1634779"/>
            <a:ext cx="1534620" cy="457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096303" y="1587772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577964" y="1587772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200574" y="1585436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423067" y="1590199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39784" y="1587772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24505" y="1595494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7068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33848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44913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50629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61694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78474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89539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695255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21560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48231" y="1821532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66916" y="1821532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72632" y="1821532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59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/>
          <p:cNvGrpSpPr/>
          <p:nvPr/>
        </p:nvGrpSpPr>
        <p:grpSpPr>
          <a:xfrm>
            <a:off x="178122" y="328987"/>
            <a:ext cx="6222671" cy="3308710"/>
            <a:chOff x="178122" y="328987"/>
            <a:chExt cx="6222671" cy="3308710"/>
          </a:xfrm>
        </p:grpSpPr>
        <p:grpSp>
          <p:nvGrpSpPr>
            <p:cNvPr id="150" name="Group 149"/>
            <p:cNvGrpSpPr/>
            <p:nvPr/>
          </p:nvGrpSpPr>
          <p:grpSpPr>
            <a:xfrm>
              <a:off x="912116" y="328987"/>
              <a:ext cx="4752410" cy="3016512"/>
              <a:chOff x="2835919" y="1053382"/>
              <a:chExt cx="4752410" cy="3016512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835919" y="3795214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835919" y="2784792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838198" y="1776788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2838198" y="1053382"/>
                <a:ext cx="4750131" cy="2977342"/>
                <a:chOff x="2838198" y="1053382"/>
                <a:chExt cx="4750131" cy="2977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2838198" y="2051468"/>
                  <a:ext cx="4750131" cy="967256"/>
                  <a:chOff x="2838198" y="2051468"/>
                  <a:chExt cx="4750131" cy="967256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838198" y="2051468"/>
                    <a:ext cx="4750131" cy="724392"/>
                    <a:chOff x="2838198" y="2051468"/>
                    <a:chExt cx="4750131" cy="724392"/>
                  </a:xfrm>
                </p:grpSpPr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3230088" y="2052454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6838196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5011381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4" name="Oval 33"/>
                  <p:cNvSpPr/>
                  <p:nvPr/>
                </p:nvSpPr>
                <p:spPr>
                  <a:xfrm>
                    <a:off x="285269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3233848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644913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405062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46169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487847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528953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/>
                  <p:cNvSpPr/>
                  <p:nvPr/>
                </p:nvSpPr>
                <p:spPr>
                  <a:xfrm>
                    <a:off x="569525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6121560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/>
                  <p:cNvSpPr/>
                  <p:nvPr/>
                </p:nvSpPr>
                <p:spPr>
                  <a:xfrm>
                    <a:off x="6548231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6966916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7372632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2838198" y="3063468"/>
                  <a:ext cx="4750131" cy="967256"/>
                  <a:chOff x="2838198" y="3063468"/>
                  <a:chExt cx="4750131" cy="967256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838198" y="3063468"/>
                    <a:ext cx="4750131" cy="724392"/>
                    <a:chOff x="2838198" y="2051468"/>
                    <a:chExt cx="4750131" cy="724392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3230088" y="2052454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6838196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5011381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Rectangle 66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6" name="Oval 75"/>
                  <p:cNvSpPr/>
                  <p:nvPr/>
                </p:nvSpPr>
                <p:spPr>
                  <a:xfrm>
                    <a:off x="2852695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3233848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3644913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4050629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/>
                  <p:cNvSpPr/>
                  <p:nvPr/>
                </p:nvSpPr>
                <p:spPr>
                  <a:xfrm>
                    <a:off x="4461694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4878474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>
                    <a:off x="5289539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5695255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6121560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6548231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6966916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7372632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2838198" y="1053382"/>
                  <a:ext cx="4750131" cy="966270"/>
                  <a:chOff x="2838198" y="2052454"/>
                  <a:chExt cx="4750131" cy="966270"/>
                </a:xfrm>
              </p:grpSpPr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838198" y="2052454"/>
                    <a:ext cx="4750131" cy="723406"/>
                    <a:chOff x="2838198" y="2052454"/>
                    <a:chExt cx="4750131" cy="723406"/>
                  </a:xfrm>
                </p:grpSpPr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Rectangle 117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2" name="Oval 91"/>
                  <p:cNvSpPr/>
                  <p:nvPr/>
                </p:nvSpPr>
                <p:spPr>
                  <a:xfrm>
                    <a:off x="285269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3233848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3644913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405062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446169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487847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528953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569525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6121560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6548231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6966916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7372632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26" name="Rectangle 125"/>
            <p:cNvSpPr/>
            <p:nvPr/>
          </p:nvSpPr>
          <p:spPr>
            <a:xfrm>
              <a:off x="178122" y="3365228"/>
              <a:ext cx="6222671" cy="2724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809618" y="3431292"/>
              <a:ext cx="4750129" cy="196133"/>
              <a:chOff x="2733421" y="4155687"/>
              <a:chExt cx="4750129" cy="196133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733422" y="4211100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733421" y="4297393"/>
                <a:ext cx="4750129" cy="544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267938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222416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49231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878638" y="4155687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03709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830524" y="4254556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932649" y="4211099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948930" y="4209811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991526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447318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6095797" y="4160468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318290" y="4165231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273500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719728" y="4170526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Rectangle 144"/>
            <p:cNvSpPr/>
            <p:nvPr/>
          </p:nvSpPr>
          <p:spPr>
            <a:xfrm>
              <a:off x="2856011" y="3376383"/>
              <a:ext cx="1116582" cy="457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055238" y="3376382"/>
              <a:ext cx="1534620" cy="457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3606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3200395" y="2349328"/>
            <a:ext cx="4750131" cy="875696"/>
            <a:chOff x="3200395" y="2349328"/>
            <a:chExt cx="4750131" cy="875696"/>
          </a:xfrm>
        </p:grpSpPr>
        <p:grpSp>
          <p:nvGrpSpPr>
            <p:cNvPr id="94" name="Group 93"/>
            <p:cNvGrpSpPr/>
            <p:nvPr/>
          </p:nvGrpSpPr>
          <p:grpSpPr>
            <a:xfrm>
              <a:off x="3200396" y="2889152"/>
              <a:ext cx="4750130" cy="335872"/>
              <a:chOff x="3200396" y="2889152"/>
              <a:chExt cx="4750130" cy="33587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3200396" y="2889152"/>
                <a:ext cx="4750130" cy="335872"/>
                <a:chOff x="3200396" y="2889152"/>
                <a:chExt cx="4750130" cy="33587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3200396" y="2933701"/>
                  <a:ext cx="4750130" cy="289746"/>
                  <a:chOff x="3200396" y="2616199"/>
                  <a:chExt cx="4750130" cy="317501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3200397" y="2729287"/>
                    <a:ext cx="4750129" cy="20441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3200396" y="2616199"/>
                    <a:ext cx="4750129" cy="113087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3200396" y="3096171"/>
                  <a:ext cx="1116582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734912" y="2933701"/>
                  <a:ext cx="101262" cy="15989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689390" y="3179305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591605" y="2933701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541928" y="2889152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470683" y="3179305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297498" y="3177727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399623" y="3096170"/>
                  <a:ext cx="1534620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6415904" y="3094882"/>
                  <a:ext cx="1534620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33900" y="2933701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7860664" y="2936128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201981" y="2933701"/>
                  <a:ext cx="93655" cy="15989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186702" y="3032599"/>
                  <a:ext cx="130276" cy="6871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Rectangle 91"/>
              <p:cNvSpPr/>
              <p:nvPr/>
            </p:nvSpPr>
            <p:spPr>
              <a:xfrm>
                <a:off x="5315608" y="3035300"/>
                <a:ext cx="131298" cy="6601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6521721" y="3032599"/>
                <a:ext cx="130276" cy="6871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200396" y="2639801"/>
              <a:ext cx="4750130" cy="291323"/>
              <a:chOff x="3200396" y="2933701"/>
              <a:chExt cx="4750130" cy="291323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3200396" y="2933701"/>
                <a:ext cx="4750130" cy="291323"/>
                <a:chOff x="3200396" y="2933701"/>
                <a:chExt cx="4750130" cy="291323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3200396" y="2933701"/>
                  <a:ext cx="4750130" cy="289746"/>
                  <a:chOff x="3200396" y="2616199"/>
                  <a:chExt cx="4750130" cy="317501"/>
                </a:xfrm>
              </p:grpSpPr>
              <p:sp>
                <p:nvSpPr>
                  <p:cNvPr id="114" name="Rectangle 113"/>
                  <p:cNvSpPr/>
                  <p:nvPr/>
                </p:nvSpPr>
                <p:spPr>
                  <a:xfrm>
                    <a:off x="3200397" y="2729287"/>
                    <a:ext cx="4750129" cy="20441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3200396" y="2616199"/>
                    <a:ext cx="4750129" cy="113087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" name="Rectangle 99"/>
                <p:cNvSpPr/>
                <p:nvPr/>
              </p:nvSpPr>
              <p:spPr>
                <a:xfrm>
                  <a:off x="3200396" y="3096171"/>
                  <a:ext cx="1116582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689390" y="3179305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5591605" y="2933701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421012" y="2939284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5470683" y="3179305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6482083" y="3165909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4399623" y="3096170"/>
                  <a:ext cx="1534620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6104051" y="3094882"/>
                  <a:ext cx="1846473" cy="6687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4533900" y="2933701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5015561" y="2933701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201981" y="2933701"/>
                  <a:ext cx="93655" cy="15989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4186702" y="3032599"/>
                  <a:ext cx="130276" cy="6871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>
                <a:off x="5315608" y="3035300"/>
                <a:ext cx="131298" cy="6601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521721" y="3032599"/>
                <a:ext cx="130276" cy="6871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3200395" y="2349328"/>
              <a:ext cx="4750130" cy="291323"/>
              <a:chOff x="3200396" y="2933701"/>
              <a:chExt cx="4750130" cy="291323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3200396" y="2933701"/>
                <a:ext cx="4750130" cy="291323"/>
                <a:chOff x="3200396" y="2933701"/>
                <a:chExt cx="4750130" cy="291323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3200396" y="2933701"/>
                  <a:ext cx="4750130" cy="289746"/>
                  <a:chOff x="3200396" y="2616199"/>
                  <a:chExt cx="4750130" cy="317501"/>
                </a:xfrm>
              </p:grpSpPr>
              <p:sp>
                <p:nvSpPr>
                  <p:cNvPr id="135" name="Rectangle 134"/>
                  <p:cNvSpPr/>
                  <p:nvPr/>
                </p:nvSpPr>
                <p:spPr>
                  <a:xfrm>
                    <a:off x="3200397" y="2729287"/>
                    <a:ext cx="4750129" cy="20441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3200396" y="2616199"/>
                    <a:ext cx="4750129" cy="113087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1" name="Rectangle 120"/>
                <p:cNvSpPr/>
                <p:nvPr/>
              </p:nvSpPr>
              <p:spPr>
                <a:xfrm>
                  <a:off x="3200396" y="3096171"/>
                  <a:ext cx="1116582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200814" y="3178454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5470683" y="3179305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7297498" y="3177727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4399623" y="3096170"/>
                  <a:ext cx="1534620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6415904" y="3094882"/>
                  <a:ext cx="1534620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186702" y="3032599"/>
                  <a:ext cx="130276" cy="6871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5315608" y="3035300"/>
                <a:ext cx="131298" cy="6601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521721" y="3032599"/>
                <a:ext cx="130276" cy="6871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Rectangle 136"/>
            <p:cNvSpPr/>
            <p:nvPr/>
          </p:nvSpPr>
          <p:spPr>
            <a:xfrm>
              <a:off x="3489884" y="2448226"/>
              <a:ext cx="130276" cy="6871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668362" y="2448226"/>
              <a:ext cx="130276" cy="6871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596535" y="2448226"/>
              <a:ext cx="130276" cy="6871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166476" y="2738383"/>
              <a:ext cx="130276" cy="6871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467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/>
          <p:cNvGrpSpPr/>
          <p:nvPr/>
        </p:nvGrpSpPr>
        <p:grpSpPr>
          <a:xfrm>
            <a:off x="2561530" y="2349328"/>
            <a:ext cx="6222671" cy="1377052"/>
            <a:chOff x="2561530" y="2349328"/>
            <a:chExt cx="6222671" cy="1377052"/>
          </a:xfrm>
        </p:grpSpPr>
        <p:sp>
          <p:nvSpPr>
            <p:cNvPr id="197" name="Rectangle 196"/>
            <p:cNvSpPr/>
            <p:nvPr/>
          </p:nvSpPr>
          <p:spPr>
            <a:xfrm>
              <a:off x="3198811" y="3224457"/>
              <a:ext cx="4750129" cy="2251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3200395" y="2349328"/>
              <a:ext cx="4750131" cy="875696"/>
              <a:chOff x="3200395" y="2349328"/>
              <a:chExt cx="4750131" cy="875696"/>
            </a:xfrm>
          </p:grpSpPr>
          <p:grpSp>
            <p:nvGrpSpPr>
              <p:cNvPr id="120" name="Group 119"/>
              <p:cNvGrpSpPr/>
              <p:nvPr/>
            </p:nvGrpSpPr>
            <p:grpSpPr>
              <a:xfrm rot="10800000">
                <a:off x="3200395" y="2349328"/>
                <a:ext cx="4750131" cy="875696"/>
                <a:chOff x="3200395" y="2349328"/>
                <a:chExt cx="4750131" cy="875696"/>
              </a:xfrm>
            </p:grpSpPr>
            <p:grpSp>
              <p:nvGrpSpPr>
                <p:cNvPr id="121" name="Group 120"/>
                <p:cNvGrpSpPr/>
                <p:nvPr/>
              </p:nvGrpSpPr>
              <p:grpSpPr>
                <a:xfrm>
                  <a:off x="3200396" y="2889152"/>
                  <a:ext cx="4750130" cy="335872"/>
                  <a:chOff x="3200396" y="2889152"/>
                  <a:chExt cx="4750130" cy="335872"/>
                </a:xfrm>
              </p:grpSpPr>
              <p:grpSp>
                <p:nvGrpSpPr>
                  <p:cNvPr id="159" name="Group 158"/>
                  <p:cNvGrpSpPr/>
                  <p:nvPr/>
                </p:nvGrpSpPr>
                <p:grpSpPr>
                  <a:xfrm>
                    <a:off x="3200396" y="2889152"/>
                    <a:ext cx="4750130" cy="335872"/>
                    <a:chOff x="3200396" y="2889152"/>
                    <a:chExt cx="4750130" cy="335872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3200396" y="2933701"/>
                      <a:ext cx="4750130" cy="289746"/>
                      <a:chOff x="3200396" y="2616199"/>
                      <a:chExt cx="4750130" cy="317501"/>
                    </a:xfrm>
                  </p:grpSpPr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3200397" y="2729287"/>
                        <a:ext cx="4750129" cy="2044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3200396" y="2616199"/>
                        <a:ext cx="4750129" cy="1130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3200396" y="3096171"/>
                      <a:ext cx="1116582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3734912" y="2933701"/>
                      <a:ext cx="101262" cy="15989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3689390" y="3179305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Rectangle 165"/>
                    <p:cNvSpPr/>
                    <p:nvPr/>
                  </p:nvSpPr>
                  <p:spPr>
                    <a:xfrm>
                      <a:off x="5591605" y="2933701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" name="Rectangle 166"/>
                    <p:cNvSpPr/>
                    <p:nvPr/>
                  </p:nvSpPr>
                  <p:spPr>
                    <a:xfrm>
                      <a:off x="6541928" y="2889152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Rectangle 167"/>
                    <p:cNvSpPr/>
                    <p:nvPr/>
                  </p:nvSpPr>
                  <p:spPr>
                    <a:xfrm>
                      <a:off x="5470683" y="3179305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7297498" y="3177727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4399623" y="3096170"/>
                      <a:ext cx="1534620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6415904" y="3094882"/>
                      <a:ext cx="1534620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Rectangle 171"/>
                    <p:cNvSpPr/>
                    <p:nvPr/>
                  </p:nvSpPr>
                  <p:spPr>
                    <a:xfrm>
                      <a:off x="4533900" y="2933701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Rectangle 172"/>
                    <p:cNvSpPr/>
                    <p:nvPr/>
                  </p:nvSpPr>
                  <p:spPr>
                    <a:xfrm>
                      <a:off x="7860664" y="2936128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Rectangle 173"/>
                    <p:cNvSpPr/>
                    <p:nvPr/>
                  </p:nvSpPr>
                  <p:spPr>
                    <a:xfrm>
                      <a:off x="3201981" y="2933701"/>
                      <a:ext cx="93655" cy="15989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4186702" y="3032599"/>
                      <a:ext cx="130276" cy="687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5315608" y="3035300"/>
                    <a:ext cx="131298" cy="66017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521721" y="3032599"/>
                    <a:ext cx="130276" cy="6871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/>
                <p:cNvGrpSpPr/>
                <p:nvPr/>
              </p:nvGrpSpPr>
              <p:grpSpPr>
                <a:xfrm>
                  <a:off x="3200396" y="2639801"/>
                  <a:ext cx="4750130" cy="291323"/>
                  <a:chOff x="3200396" y="2933701"/>
                  <a:chExt cx="4750130" cy="291323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3200396" y="2933701"/>
                    <a:ext cx="4750130" cy="291323"/>
                    <a:chOff x="3200396" y="2933701"/>
                    <a:chExt cx="4750130" cy="291323"/>
                  </a:xfrm>
                </p:grpSpPr>
                <p:grpSp>
                  <p:nvGrpSpPr>
                    <p:cNvPr id="144" name="Group 143"/>
                    <p:cNvGrpSpPr/>
                    <p:nvPr/>
                  </p:nvGrpSpPr>
                  <p:grpSpPr>
                    <a:xfrm>
                      <a:off x="3200396" y="2933701"/>
                      <a:ext cx="4750130" cy="289746"/>
                      <a:chOff x="3200396" y="2616199"/>
                      <a:chExt cx="4750130" cy="317501"/>
                    </a:xfrm>
                  </p:grpSpPr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3200397" y="2729287"/>
                        <a:ext cx="4750129" cy="2044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3200396" y="2616199"/>
                        <a:ext cx="4750129" cy="1130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3200396" y="3096171"/>
                      <a:ext cx="1116582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3689390" y="3179305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Rectangle 146"/>
                    <p:cNvSpPr/>
                    <p:nvPr/>
                  </p:nvSpPr>
                  <p:spPr>
                    <a:xfrm>
                      <a:off x="5591605" y="2933701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Rectangle 147"/>
                    <p:cNvSpPr/>
                    <p:nvPr/>
                  </p:nvSpPr>
                  <p:spPr>
                    <a:xfrm>
                      <a:off x="7421012" y="2939284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5470683" y="3179305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Rectangle 149"/>
                    <p:cNvSpPr/>
                    <p:nvPr/>
                  </p:nvSpPr>
                  <p:spPr>
                    <a:xfrm>
                      <a:off x="6482083" y="3165909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4399623" y="3096170"/>
                      <a:ext cx="1534620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6104051" y="3094882"/>
                      <a:ext cx="1846473" cy="6687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Rectangle 152"/>
                    <p:cNvSpPr/>
                    <p:nvPr/>
                  </p:nvSpPr>
                  <p:spPr>
                    <a:xfrm>
                      <a:off x="4533900" y="2933701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Rectangle 153"/>
                    <p:cNvSpPr/>
                    <p:nvPr/>
                  </p:nvSpPr>
                  <p:spPr>
                    <a:xfrm>
                      <a:off x="5015561" y="2933701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" name="Rectangle 154"/>
                    <p:cNvSpPr/>
                    <p:nvPr/>
                  </p:nvSpPr>
                  <p:spPr>
                    <a:xfrm>
                      <a:off x="3201981" y="2933701"/>
                      <a:ext cx="93655" cy="15989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" name="Rectangle 155"/>
                    <p:cNvSpPr/>
                    <p:nvPr/>
                  </p:nvSpPr>
                  <p:spPr>
                    <a:xfrm>
                      <a:off x="4186702" y="3032599"/>
                      <a:ext cx="130276" cy="687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2" name="Rectangle 141"/>
                  <p:cNvSpPr/>
                  <p:nvPr/>
                </p:nvSpPr>
                <p:spPr>
                  <a:xfrm>
                    <a:off x="5315608" y="3035300"/>
                    <a:ext cx="131298" cy="66017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6521721" y="3032599"/>
                    <a:ext cx="130276" cy="6871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3" name="Group 122"/>
                <p:cNvGrpSpPr/>
                <p:nvPr/>
              </p:nvGrpSpPr>
              <p:grpSpPr>
                <a:xfrm>
                  <a:off x="3200395" y="2349328"/>
                  <a:ext cx="4750130" cy="291323"/>
                  <a:chOff x="3200396" y="2933701"/>
                  <a:chExt cx="4750130" cy="291323"/>
                </a:xfrm>
              </p:grpSpPr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3200396" y="2933701"/>
                    <a:ext cx="4750130" cy="291323"/>
                    <a:chOff x="3200396" y="2933701"/>
                    <a:chExt cx="4750130" cy="291323"/>
                  </a:xfrm>
                </p:grpSpPr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3200396" y="2933701"/>
                      <a:ext cx="4750130" cy="289746"/>
                      <a:chOff x="3200396" y="2616199"/>
                      <a:chExt cx="4750130" cy="317501"/>
                    </a:xfrm>
                  </p:grpSpPr>
                  <p:sp>
                    <p:nvSpPr>
                      <p:cNvPr id="139" name="Rectangle 138"/>
                      <p:cNvSpPr/>
                      <p:nvPr/>
                    </p:nvSpPr>
                    <p:spPr>
                      <a:xfrm>
                        <a:off x="3200397" y="2729287"/>
                        <a:ext cx="4750129" cy="2044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0" name="Rectangle 139"/>
                      <p:cNvSpPr/>
                      <p:nvPr/>
                    </p:nvSpPr>
                    <p:spPr>
                      <a:xfrm>
                        <a:off x="3200396" y="2616199"/>
                        <a:ext cx="4750129" cy="1130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3200396" y="3096171"/>
                      <a:ext cx="1116582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3200814" y="317845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5470683" y="3179305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7297498" y="3177727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Rectangle 135"/>
                    <p:cNvSpPr/>
                    <p:nvPr/>
                  </p:nvSpPr>
                  <p:spPr>
                    <a:xfrm>
                      <a:off x="4399623" y="3096170"/>
                      <a:ext cx="1534620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6415904" y="3094882"/>
                      <a:ext cx="1534620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Rectangle 137"/>
                    <p:cNvSpPr/>
                    <p:nvPr/>
                  </p:nvSpPr>
                  <p:spPr>
                    <a:xfrm>
                      <a:off x="4186702" y="3032599"/>
                      <a:ext cx="130276" cy="687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5315608" y="3035300"/>
                    <a:ext cx="131298" cy="66017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6521721" y="3032599"/>
                    <a:ext cx="130276" cy="6871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4" name="Rectangle 123"/>
                <p:cNvSpPr/>
                <p:nvPr/>
              </p:nvSpPr>
              <p:spPr>
                <a:xfrm>
                  <a:off x="3489884" y="2448226"/>
                  <a:ext cx="130276" cy="6871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4668362" y="2448226"/>
                  <a:ext cx="130276" cy="6871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7596535" y="2448226"/>
                  <a:ext cx="130276" cy="6871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6166476" y="2738383"/>
                  <a:ext cx="130276" cy="6871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8" name="Rectangle 177"/>
              <p:cNvSpPr/>
              <p:nvPr/>
            </p:nvSpPr>
            <p:spPr>
              <a:xfrm rot="10800000">
                <a:off x="3803195" y="3061012"/>
                <a:ext cx="89860" cy="15989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 rot="10800000">
                <a:off x="5480809" y="3061012"/>
                <a:ext cx="89860" cy="15989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 rot="10800000">
                <a:off x="7237008" y="3061013"/>
                <a:ext cx="89860" cy="15989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 rot="10800000">
                <a:off x="6049839" y="3061012"/>
                <a:ext cx="89860" cy="15989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3200395" y="3237546"/>
              <a:ext cx="4753684" cy="203276"/>
              <a:chOff x="2817068" y="1816376"/>
              <a:chExt cx="4753684" cy="203276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2817068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3233848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3644913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4050629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4461694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4878474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5289539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5695255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121560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6548231" y="1821532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66916" y="1821532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7372632" y="1821532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8" name="Rectangle 197"/>
            <p:cNvSpPr/>
            <p:nvPr/>
          </p:nvSpPr>
          <p:spPr>
            <a:xfrm>
              <a:off x="2561530" y="3453911"/>
              <a:ext cx="6222671" cy="2724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3193026" y="3519975"/>
              <a:ext cx="4750129" cy="196133"/>
              <a:chOff x="2733421" y="4155687"/>
              <a:chExt cx="4750129" cy="196133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2733422" y="4211100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733421" y="4297393"/>
                <a:ext cx="4750129" cy="544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3267938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222416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5049231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6878638" y="4155687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5003709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6830524" y="4254556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3932649" y="4211099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5948930" y="4209811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3991526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447318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6095797" y="4160468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7318290" y="4165231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273500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3719728" y="4170526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6" name="Rectangle 215"/>
            <p:cNvSpPr/>
            <p:nvPr/>
          </p:nvSpPr>
          <p:spPr>
            <a:xfrm>
              <a:off x="5239419" y="3465066"/>
              <a:ext cx="1116582" cy="457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6438646" y="3465065"/>
              <a:ext cx="1534620" cy="457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5261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/>
          <p:cNvGrpSpPr/>
          <p:nvPr/>
        </p:nvGrpSpPr>
        <p:grpSpPr>
          <a:xfrm>
            <a:off x="2464123" y="3009899"/>
            <a:ext cx="7269232" cy="1897797"/>
            <a:chOff x="343222" y="2081587"/>
            <a:chExt cx="12673527" cy="3308710"/>
          </a:xfrm>
        </p:grpSpPr>
        <p:grpSp>
          <p:nvGrpSpPr>
            <p:cNvPr id="4" name="Group 3"/>
            <p:cNvGrpSpPr/>
            <p:nvPr/>
          </p:nvGrpSpPr>
          <p:grpSpPr>
            <a:xfrm>
              <a:off x="343222" y="2081587"/>
              <a:ext cx="6222671" cy="3308710"/>
              <a:chOff x="178122" y="328987"/>
              <a:chExt cx="6222671" cy="330871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12116" y="328987"/>
                <a:ext cx="4752410" cy="3016512"/>
                <a:chOff x="2835919" y="1053382"/>
                <a:chExt cx="4752410" cy="301651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2835919" y="3795214"/>
                  <a:ext cx="4750129" cy="2746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835919" y="2784792"/>
                  <a:ext cx="4750129" cy="2746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38198" y="1776788"/>
                  <a:ext cx="4750129" cy="2746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2838198" y="1053382"/>
                  <a:ext cx="4750131" cy="2977342"/>
                  <a:chOff x="2838198" y="1053382"/>
                  <a:chExt cx="4750131" cy="2977342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2838198" y="2051468"/>
                    <a:ext cx="4750131" cy="967256"/>
                    <a:chOff x="2838198" y="2051468"/>
                    <a:chExt cx="4750131" cy="967256"/>
                  </a:xfrm>
                </p:grpSpPr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2838198" y="2051468"/>
                      <a:ext cx="4750131" cy="724392"/>
                      <a:chOff x="2838198" y="2051468"/>
                      <a:chExt cx="4750131" cy="724392"/>
                    </a:xfrm>
                  </p:grpSpPr>
                  <p:sp>
                    <p:nvSpPr>
                      <p:cNvPr id="111" name="Rectangle 110"/>
                      <p:cNvSpPr/>
                      <p:nvPr/>
                    </p:nvSpPr>
                    <p:spPr>
                      <a:xfrm>
                        <a:off x="2838200" y="2052454"/>
                        <a:ext cx="4750129" cy="5343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2" name="Rectangle 111"/>
                      <p:cNvSpPr/>
                      <p:nvPr/>
                    </p:nvSpPr>
                    <p:spPr>
                      <a:xfrm>
                        <a:off x="2838199" y="2503717"/>
                        <a:ext cx="4750129" cy="8312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3" name="Rectangle 112"/>
                      <p:cNvSpPr/>
                      <p:nvPr/>
                    </p:nvSpPr>
                    <p:spPr>
                      <a:xfrm>
                        <a:off x="2838199" y="2635140"/>
                        <a:ext cx="1116582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4" name="Rectangle 113"/>
                      <p:cNvSpPr/>
                      <p:nvPr/>
                    </p:nvSpPr>
                    <p:spPr>
                      <a:xfrm>
                        <a:off x="2838198" y="2721433"/>
                        <a:ext cx="4750129" cy="5442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3230088" y="2052454"/>
                        <a:ext cx="403761" cy="53439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6838196" y="2051468"/>
                        <a:ext cx="403761" cy="53439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7" name="Rectangle 116"/>
                      <p:cNvSpPr/>
                      <p:nvPr/>
                    </p:nvSpPr>
                    <p:spPr>
                      <a:xfrm>
                        <a:off x="5011381" y="2051468"/>
                        <a:ext cx="403761" cy="53439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8" name="Rectangle 117"/>
                      <p:cNvSpPr/>
                      <p:nvPr/>
                    </p:nvSpPr>
                    <p:spPr>
                      <a:xfrm>
                        <a:off x="3372715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9" name="Rectangle 118"/>
                      <p:cNvSpPr/>
                      <p:nvPr/>
                    </p:nvSpPr>
                    <p:spPr>
                      <a:xfrm>
                        <a:off x="3327193" y="2680174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5154008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1" name="Rectangle 120"/>
                      <p:cNvSpPr/>
                      <p:nvPr/>
                    </p:nvSpPr>
                    <p:spPr>
                      <a:xfrm>
                        <a:off x="6983415" y="2579727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5108486" y="2680174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3" name="Rectangle 122"/>
                      <p:cNvSpPr/>
                      <p:nvPr/>
                    </p:nvSpPr>
                    <p:spPr>
                      <a:xfrm>
                        <a:off x="6935301" y="2678596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4" name="Rectangle 123"/>
                      <p:cNvSpPr/>
                      <p:nvPr/>
                    </p:nvSpPr>
                    <p:spPr>
                      <a:xfrm>
                        <a:off x="4037426" y="2635139"/>
                        <a:ext cx="153462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5" name="Rectangle 124"/>
                      <p:cNvSpPr/>
                      <p:nvPr/>
                    </p:nvSpPr>
                    <p:spPr>
                      <a:xfrm>
                        <a:off x="6053707" y="2633851"/>
                        <a:ext cx="153462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6" name="Rectangle 125"/>
                      <p:cNvSpPr/>
                      <p:nvPr/>
                    </p:nvSpPr>
                    <p:spPr>
                      <a:xfrm>
                        <a:off x="4096303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7" name="Rectangle 126"/>
                      <p:cNvSpPr/>
                      <p:nvPr/>
                    </p:nvSpPr>
                    <p:spPr>
                      <a:xfrm>
                        <a:off x="4577964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8" name="Rectangle 127"/>
                      <p:cNvSpPr/>
                      <p:nvPr/>
                    </p:nvSpPr>
                    <p:spPr>
                      <a:xfrm>
                        <a:off x="6200574" y="2584508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9" name="Rectangle 128"/>
                      <p:cNvSpPr/>
                      <p:nvPr/>
                    </p:nvSpPr>
                    <p:spPr>
                      <a:xfrm>
                        <a:off x="7423067" y="2589271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Rectangle 129"/>
                      <p:cNvSpPr/>
                      <p:nvPr/>
                    </p:nvSpPr>
                    <p:spPr>
                      <a:xfrm>
                        <a:off x="2839784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1" name="Rectangle 130"/>
                      <p:cNvSpPr/>
                      <p:nvPr/>
                    </p:nvSpPr>
                    <p:spPr>
                      <a:xfrm>
                        <a:off x="3824505" y="2594566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99" name="Oval 98"/>
                    <p:cNvSpPr/>
                    <p:nvPr/>
                  </p:nvSpPr>
                  <p:spPr>
                    <a:xfrm>
                      <a:off x="2852695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Oval 99"/>
                    <p:cNvSpPr/>
                    <p:nvPr/>
                  </p:nvSpPr>
                  <p:spPr>
                    <a:xfrm>
                      <a:off x="3233848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" name="Oval 100"/>
                    <p:cNvSpPr/>
                    <p:nvPr/>
                  </p:nvSpPr>
                  <p:spPr>
                    <a:xfrm>
                      <a:off x="3644913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4050629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4461694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4878474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Oval 104"/>
                    <p:cNvSpPr/>
                    <p:nvPr/>
                  </p:nvSpPr>
                  <p:spPr>
                    <a:xfrm>
                      <a:off x="5289539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5695255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6121560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6548231" y="2820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6966916" y="2820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7372632" y="2820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2838198" y="3063468"/>
                    <a:ext cx="4750131" cy="967256"/>
                    <a:chOff x="2838198" y="3063468"/>
                    <a:chExt cx="4750131" cy="967256"/>
                  </a:xfrm>
                </p:grpSpPr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2838198" y="3063468"/>
                      <a:ext cx="4750131" cy="724392"/>
                      <a:chOff x="2838198" y="2051468"/>
                      <a:chExt cx="4750131" cy="724392"/>
                    </a:xfrm>
                  </p:grpSpPr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2838200" y="2052454"/>
                        <a:ext cx="4750129" cy="5343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2838199" y="2503717"/>
                        <a:ext cx="4750129" cy="8312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2838199" y="2635140"/>
                        <a:ext cx="1116582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" name="Rectangle 79"/>
                      <p:cNvSpPr/>
                      <p:nvPr/>
                    </p:nvSpPr>
                    <p:spPr>
                      <a:xfrm>
                        <a:off x="2838198" y="2721433"/>
                        <a:ext cx="4750129" cy="5442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" name="Rectangle 80"/>
                      <p:cNvSpPr/>
                      <p:nvPr/>
                    </p:nvSpPr>
                    <p:spPr>
                      <a:xfrm>
                        <a:off x="3230088" y="2052454"/>
                        <a:ext cx="403761" cy="53439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" name="Rectangle 81"/>
                      <p:cNvSpPr/>
                      <p:nvPr/>
                    </p:nvSpPr>
                    <p:spPr>
                      <a:xfrm>
                        <a:off x="6838196" y="2051468"/>
                        <a:ext cx="403761" cy="53439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3" name="Rectangle 82"/>
                      <p:cNvSpPr/>
                      <p:nvPr/>
                    </p:nvSpPr>
                    <p:spPr>
                      <a:xfrm>
                        <a:off x="5011381" y="2051468"/>
                        <a:ext cx="403761" cy="53439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4" name="Rectangle 83"/>
                      <p:cNvSpPr/>
                      <p:nvPr/>
                    </p:nvSpPr>
                    <p:spPr>
                      <a:xfrm>
                        <a:off x="3372715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5" name="Rectangle 84"/>
                      <p:cNvSpPr/>
                      <p:nvPr/>
                    </p:nvSpPr>
                    <p:spPr>
                      <a:xfrm>
                        <a:off x="3327193" y="2680174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6" name="Rectangle 85"/>
                      <p:cNvSpPr/>
                      <p:nvPr/>
                    </p:nvSpPr>
                    <p:spPr>
                      <a:xfrm>
                        <a:off x="5154008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7" name="Rectangle 86"/>
                      <p:cNvSpPr/>
                      <p:nvPr/>
                    </p:nvSpPr>
                    <p:spPr>
                      <a:xfrm>
                        <a:off x="6983415" y="2579727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5108486" y="2680174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" name="Rectangle 88"/>
                      <p:cNvSpPr/>
                      <p:nvPr/>
                    </p:nvSpPr>
                    <p:spPr>
                      <a:xfrm>
                        <a:off x="6935301" y="2678596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0" name="Rectangle 89"/>
                      <p:cNvSpPr/>
                      <p:nvPr/>
                    </p:nvSpPr>
                    <p:spPr>
                      <a:xfrm>
                        <a:off x="4037426" y="2635139"/>
                        <a:ext cx="153462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Rectangle 90"/>
                      <p:cNvSpPr/>
                      <p:nvPr/>
                    </p:nvSpPr>
                    <p:spPr>
                      <a:xfrm>
                        <a:off x="6053707" y="2633851"/>
                        <a:ext cx="153462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4096303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3" name="Rectangle 92"/>
                      <p:cNvSpPr/>
                      <p:nvPr/>
                    </p:nvSpPr>
                    <p:spPr>
                      <a:xfrm>
                        <a:off x="4577964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" name="Rectangle 93"/>
                      <p:cNvSpPr/>
                      <p:nvPr/>
                    </p:nvSpPr>
                    <p:spPr>
                      <a:xfrm>
                        <a:off x="6200574" y="2584508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5" name="Rectangle 94"/>
                      <p:cNvSpPr/>
                      <p:nvPr/>
                    </p:nvSpPr>
                    <p:spPr>
                      <a:xfrm>
                        <a:off x="7423067" y="2589271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6" name="Rectangle 95"/>
                      <p:cNvSpPr/>
                      <p:nvPr/>
                    </p:nvSpPr>
                    <p:spPr>
                      <a:xfrm>
                        <a:off x="2839784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7" name="Rectangle 96"/>
                      <p:cNvSpPr/>
                      <p:nvPr/>
                    </p:nvSpPr>
                    <p:spPr>
                      <a:xfrm>
                        <a:off x="3824505" y="2594566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5" name="Oval 64"/>
                    <p:cNvSpPr/>
                    <p:nvPr/>
                  </p:nvSpPr>
                  <p:spPr>
                    <a:xfrm>
                      <a:off x="2852695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/>
                    <p:cNvSpPr/>
                    <p:nvPr/>
                  </p:nvSpPr>
                  <p:spPr>
                    <a:xfrm>
                      <a:off x="3233848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3644913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4050629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4461694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4878474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/>
                    <p:cNvSpPr/>
                    <p:nvPr/>
                  </p:nvSpPr>
                  <p:spPr>
                    <a:xfrm>
                      <a:off x="5289539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Oval 71"/>
                    <p:cNvSpPr/>
                    <p:nvPr/>
                  </p:nvSpPr>
                  <p:spPr>
                    <a:xfrm>
                      <a:off x="5695255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6121560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>
                    <a:xfrm>
                      <a:off x="6548231" y="3832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6966916" y="3832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7372632" y="3832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2838198" y="1053382"/>
                    <a:ext cx="4750131" cy="966270"/>
                    <a:chOff x="2838198" y="2052454"/>
                    <a:chExt cx="4750131" cy="966270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2838198" y="2052454"/>
                      <a:ext cx="4750131" cy="723406"/>
                      <a:chOff x="2838198" y="2052454"/>
                      <a:chExt cx="4750131" cy="723406"/>
                    </a:xfrm>
                  </p:grpSpPr>
                  <p:sp>
                    <p:nvSpPr>
                      <p:cNvPr id="46" name="Rectangle 45"/>
                      <p:cNvSpPr/>
                      <p:nvPr/>
                    </p:nvSpPr>
                    <p:spPr>
                      <a:xfrm>
                        <a:off x="2838200" y="2052454"/>
                        <a:ext cx="4750129" cy="5343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2838199" y="2503717"/>
                        <a:ext cx="4750129" cy="8312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2838199" y="2635140"/>
                        <a:ext cx="1116582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2838198" y="2721433"/>
                        <a:ext cx="4750129" cy="5442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" name="Rectangle 49"/>
                      <p:cNvSpPr/>
                      <p:nvPr/>
                    </p:nvSpPr>
                    <p:spPr>
                      <a:xfrm>
                        <a:off x="3372715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" name="Rectangle 50"/>
                      <p:cNvSpPr/>
                      <p:nvPr/>
                    </p:nvSpPr>
                    <p:spPr>
                      <a:xfrm>
                        <a:off x="3327193" y="2680174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Rectangle 51"/>
                      <p:cNvSpPr/>
                      <p:nvPr/>
                    </p:nvSpPr>
                    <p:spPr>
                      <a:xfrm>
                        <a:off x="5154008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Rectangle 52"/>
                      <p:cNvSpPr/>
                      <p:nvPr/>
                    </p:nvSpPr>
                    <p:spPr>
                      <a:xfrm>
                        <a:off x="6983415" y="2579727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Rectangle 53"/>
                      <p:cNvSpPr/>
                      <p:nvPr/>
                    </p:nvSpPr>
                    <p:spPr>
                      <a:xfrm>
                        <a:off x="5108486" y="2680174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" name="Rectangle 54"/>
                      <p:cNvSpPr/>
                      <p:nvPr/>
                    </p:nvSpPr>
                    <p:spPr>
                      <a:xfrm>
                        <a:off x="6935301" y="2678596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Rectangle 55"/>
                      <p:cNvSpPr/>
                      <p:nvPr/>
                    </p:nvSpPr>
                    <p:spPr>
                      <a:xfrm>
                        <a:off x="4037426" y="2635139"/>
                        <a:ext cx="153462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Rectangle 56"/>
                      <p:cNvSpPr/>
                      <p:nvPr/>
                    </p:nvSpPr>
                    <p:spPr>
                      <a:xfrm>
                        <a:off x="6053707" y="2633851"/>
                        <a:ext cx="153462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4096303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4577964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6200574" y="2584508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7423067" y="2589271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2839784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3824505" y="2594566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4" name="Oval 33"/>
                    <p:cNvSpPr/>
                    <p:nvPr/>
                  </p:nvSpPr>
                  <p:spPr>
                    <a:xfrm>
                      <a:off x="2852695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3233848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3644913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4050629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4461694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4878474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5289539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5695255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6121560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6548231" y="2820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6966916" y="2820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7372632" y="2820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6" name="Rectangle 5"/>
              <p:cNvSpPr/>
              <p:nvPr/>
            </p:nvSpPr>
            <p:spPr>
              <a:xfrm>
                <a:off x="178122" y="3365228"/>
                <a:ext cx="6222671" cy="2724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09618" y="3431292"/>
                <a:ext cx="4750129" cy="196133"/>
                <a:chOff x="2733421" y="4155687"/>
                <a:chExt cx="4750129" cy="196133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733422" y="4211100"/>
                  <a:ext cx="111658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733421" y="4297393"/>
                  <a:ext cx="4750129" cy="5442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267938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222416" y="4256134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5049231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878638" y="4155687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5003709" y="4256134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6830524" y="4254556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32649" y="4211099"/>
                  <a:ext cx="153462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5948930" y="4209811"/>
                  <a:ext cx="153462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991526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473187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095797" y="4160468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7318290" y="4165231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735007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719728" y="4170526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2856011" y="3376383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055238" y="3376382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6794078" y="4013245"/>
              <a:ext cx="6222671" cy="1377052"/>
              <a:chOff x="2561530" y="2349328"/>
              <a:chExt cx="6222671" cy="1377052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3198811" y="3224457"/>
                <a:ext cx="4750129" cy="2251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3200395" y="2349328"/>
                <a:ext cx="4750131" cy="875696"/>
                <a:chOff x="3200395" y="2349328"/>
                <a:chExt cx="4750131" cy="875696"/>
              </a:xfrm>
            </p:grpSpPr>
            <p:grpSp>
              <p:nvGrpSpPr>
                <p:cNvPr id="168" name="Group 167"/>
                <p:cNvGrpSpPr/>
                <p:nvPr/>
              </p:nvGrpSpPr>
              <p:grpSpPr>
                <a:xfrm rot="10800000">
                  <a:off x="3200395" y="2349328"/>
                  <a:ext cx="4750131" cy="875696"/>
                  <a:chOff x="3200395" y="2349328"/>
                  <a:chExt cx="4750131" cy="875696"/>
                </a:xfrm>
              </p:grpSpPr>
              <p:grpSp>
                <p:nvGrpSpPr>
                  <p:cNvPr id="173" name="Group 172"/>
                  <p:cNvGrpSpPr/>
                  <p:nvPr/>
                </p:nvGrpSpPr>
                <p:grpSpPr>
                  <a:xfrm>
                    <a:off x="3200396" y="2889152"/>
                    <a:ext cx="4750130" cy="335872"/>
                    <a:chOff x="3200396" y="2889152"/>
                    <a:chExt cx="4750130" cy="335872"/>
                  </a:xfrm>
                </p:grpSpPr>
                <p:grpSp>
                  <p:nvGrpSpPr>
                    <p:cNvPr id="211" name="Group 210"/>
                    <p:cNvGrpSpPr/>
                    <p:nvPr/>
                  </p:nvGrpSpPr>
                  <p:grpSpPr>
                    <a:xfrm>
                      <a:off x="3200396" y="2889152"/>
                      <a:ext cx="4750130" cy="335872"/>
                      <a:chOff x="3200396" y="2889152"/>
                      <a:chExt cx="4750130" cy="335872"/>
                    </a:xfrm>
                  </p:grpSpPr>
                  <p:grpSp>
                    <p:nvGrpSpPr>
                      <p:cNvPr id="214" name="Group 213"/>
                      <p:cNvGrpSpPr/>
                      <p:nvPr/>
                    </p:nvGrpSpPr>
                    <p:grpSpPr>
                      <a:xfrm>
                        <a:off x="3200396" y="2933701"/>
                        <a:ext cx="4750130" cy="289746"/>
                        <a:chOff x="3200396" y="2616199"/>
                        <a:chExt cx="4750130" cy="317501"/>
                      </a:xfrm>
                    </p:grpSpPr>
                    <p:sp>
                      <p:nvSpPr>
                        <p:cNvPr id="228" name="Rectangle 227"/>
                        <p:cNvSpPr/>
                        <p:nvPr/>
                      </p:nvSpPr>
                      <p:spPr>
                        <a:xfrm>
                          <a:off x="3200397" y="2729287"/>
                          <a:ext cx="4750129" cy="20441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9" name="Rectangle 228"/>
                        <p:cNvSpPr/>
                        <p:nvPr/>
                      </p:nvSpPr>
                      <p:spPr>
                        <a:xfrm>
                          <a:off x="3200396" y="2616199"/>
                          <a:ext cx="4750129" cy="113087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3200396" y="3096171"/>
                        <a:ext cx="1116582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3734912" y="2933701"/>
                        <a:ext cx="101262" cy="15989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3689390" y="3179305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5591605" y="2933701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9" name="Rectangle 218"/>
                      <p:cNvSpPr/>
                      <p:nvPr/>
                    </p:nvSpPr>
                    <p:spPr>
                      <a:xfrm>
                        <a:off x="6541928" y="2889152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0" name="Rectangle 219"/>
                      <p:cNvSpPr/>
                      <p:nvPr/>
                    </p:nvSpPr>
                    <p:spPr>
                      <a:xfrm>
                        <a:off x="5470683" y="3179305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" name="Rectangle 220"/>
                      <p:cNvSpPr/>
                      <p:nvPr/>
                    </p:nvSpPr>
                    <p:spPr>
                      <a:xfrm>
                        <a:off x="7297498" y="3177727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2" name="Rectangle 221"/>
                      <p:cNvSpPr/>
                      <p:nvPr/>
                    </p:nvSpPr>
                    <p:spPr>
                      <a:xfrm>
                        <a:off x="4399623" y="3096170"/>
                        <a:ext cx="1534620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3" name="Rectangle 222"/>
                      <p:cNvSpPr/>
                      <p:nvPr/>
                    </p:nvSpPr>
                    <p:spPr>
                      <a:xfrm>
                        <a:off x="6415904" y="3094882"/>
                        <a:ext cx="1534620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4" name="Rectangle 223"/>
                      <p:cNvSpPr/>
                      <p:nvPr/>
                    </p:nvSpPr>
                    <p:spPr>
                      <a:xfrm>
                        <a:off x="4533900" y="2933701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5" name="Rectangle 224"/>
                      <p:cNvSpPr/>
                      <p:nvPr/>
                    </p:nvSpPr>
                    <p:spPr>
                      <a:xfrm>
                        <a:off x="7860664" y="2936128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6" name="Rectangle 225"/>
                      <p:cNvSpPr/>
                      <p:nvPr/>
                    </p:nvSpPr>
                    <p:spPr>
                      <a:xfrm>
                        <a:off x="3201981" y="2933701"/>
                        <a:ext cx="93655" cy="15989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7" name="Rectangle 226"/>
                      <p:cNvSpPr/>
                      <p:nvPr/>
                    </p:nvSpPr>
                    <p:spPr>
                      <a:xfrm>
                        <a:off x="4186702" y="3032599"/>
                        <a:ext cx="130276" cy="6871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12" name="Rectangle 211"/>
                    <p:cNvSpPr/>
                    <p:nvPr/>
                  </p:nvSpPr>
                  <p:spPr>
                    <a:xfrm>
                      <a:off x="5315608" y="3035300"/>
                      <a:ext cx="131298" cy="6601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6521721" y="3032599"/>
                      <a:ext cx="130276" cy="687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/>
                  <p:cNvGrpSpPr/>
                  <p:nvPr/>
                </p:nvGrpSpPr>
                <p:grpSpPr>
                  <a:xfrm>
                    <a:off x="3200396" y="2639801"/>
                    <a:ext cx="4750130" cy="291323"/>
                    <a:chOff x="3200396" y="2933701"/>
                    <a:chExt cx="4750130" cy="291323"/>
                  </a:xfrm>
                </p:grpSpPr>
                <p:grpSp>
                  <p:nvGrpSpPr>
                    <p:cNvPr id="193" name="Group 192"/>
                    <p:cNvGrpSpPr/>
                    <p:nvPr/>
                  </p:nvGrpSpPr>
                  <p:grpSpPr>
                    <a:xfrm>
                      <a:off x="3200396" y="2933701"/>
                      <a:ext cx="4750130" cy="291323"/>
                      <a:chOff x="3200396" y="2933701"/>
                      <a:chExt cx="4750130" cy="291323"/>
                    </a:xfrm>
                  </p:grpSpPr>
                  <p:grpSp>
                    <p:nvGrpSpPr>
                      <p:cNvPr id="196" name="Group 195"/>
                      <p:cNvGrpSpPr/>
                      <p:nvPr/>
                    </p:nvGrpSpPr>
                    <p:grpSpPr>
                      <a:xfrm>
                        <a:off x="3200396" y="2933701"/>
                        <a:ext cx="4750130" cy="289746"/>
                        <a:chOff x="3200396" y="2616199"/>
                        <a:chExt cx="4750130" cy="317501"/>
                      </a:xfrm>
                    </p:grpSpPr>
                    <p:sp>
                      <p:nvSpPr>
                        <p:cNvPr id="209" name="Rectangle 208"/>
                        <p:cNvSpPr/>
                        <p:nvPr/>
                      </p:nvSpPr>
                      <p:spPr>
                        <a:xfrm>
                          <a:off x="3200397" y="2729287"/>
                          <a:ext cx="4750129" cy="20441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0" name="Rectangle 209"/>
                        <p:cNvSpPr/>
                        <p:nvPr/>
                      </p:nvSpPr>
                      <p:spPr>
                        <a:xfrm>
                          <a:off x="3200396" y="2616199"/>
                          <a:ext cx="4750129" cy="113087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3200396" y="3096171"/>
                        <a:ext cx="1116582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3689390" y="3179305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5591605" y="2933701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7421012" y="2939284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5470683" y="3179305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6482083" y="3165909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3" name="Rectangle 202"/>
                      <p:cNvSpPr/>
                      <p:nvPr/>
                    </p:nvSpPr>
                    <p:spPr>
                      <a:xfrm>
                        <a:off x="4399623" y="3096170"/>
                        <a:ext cx="1534620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4" name="Rectangle 203"/>
                      <p:cNvSpPr/>
                      <p:nvPr/>
                    </p:nvSpPr>
                    <p:spPr>
                      <a:xfrm>
                        <a:off x="6104051" y="3094882"/>
                        <a:ext cx="1846473" cy="6687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5" name="Rectangle 204"/>
                      <p:cNvSpPr/>
                      <p:nvPr/>
                    </p:nvSpPr>
                    <p:spPr>
                      <a:xfrm>
                        <a:off x="4533900" y="2933701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5015561" y="2933701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3201981" y="2933701"/>
                        <a:ext cx="93655" cy="15989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4186702" y="3032599"/>
                        <a:ext cx="130276" cy="6871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5315608" y="3035300"/>
                      <a:ext cx="131298" cy="6601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" name="Rectangle 194"/>
                    <p:cNvSpPr/>
                    <p:nvPr/>
                  </p:nvSpPr>
                  <p:spPr>
                    <a:xfrm>
                      <a:off x="6521721" y="3032599"/>
                      <a:ext cx="130276" cy="687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5" name="Group 174"/>
                  <p:cNvGrpSpPr/>
                  <p:nvPr/>
                </p:nvGrpSpPr>
                <p:grpSpPr>
                  <a:xfrm>
                    <a:off x="3200395" y="2349328"/>
                    <a:ext cx="4750130" cy="291323"/>
                    <a:chOff x="3200396" y="2933701"/>
                    <a:chExt cx="4750130" cy="291323"/>
                  </a:xfrm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3200396" y="2933701"/>
                      <a:ext cx="4750130" cy="291323"/>
                      <a:chOff x="3200396" y="2933701"/>
                      <a:chExt cx="4750130" cy="291323"/>
                    </a:xfrm>
                  </p:grpSpPr>
                  <p:grpSp>
                    <p:nvGrpSpPr>
                      <p:cNvPr id="183" name="Group 182"/>
                      <p:cNvGrpSpPr/>
                      <p:nvPr/>
                    </p:nvGrpSpPr>
                    <p:grpSpPr>
                      <a:xfrm>
                        <a:off x="3200396" y="2933701"/>
                        <a:ext cx="4750130" cy="289746"/>
                        <a:chOff x="3200396" y="2616199"/>
                        <a:chExt cx="4750130" cy="317501"/>
                      </a:xfrm>
                    </p:grpSpPr>
                    <p:sp>
                      <p:nvSpPr>
                        <p:cNvPr id="191" name="Rectangle 190"/>
                        <p:cNvSpPr/>
                        <p:nvPr/>
                      </p:nvSpPr>
                      <p:spPr>
                        <a:xfrm>
                          <a:off x="3200397" y="2729287"/>
                          <a:ext cx="4750129" cy="20441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2" name="Rectangle 191"/>
                        <p:cNvSpPr/>
                        <p:nvPr/>
                      </p:nvSpPr>
                      <p:spPr>
                        <a:xfrm>
                          <a:off x="3200396" y="2616199"/>
                          <a:ext cx="4750129" cy="113087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84" name="Rectangle 183"/>
                      <p:cNvSpPr/>
                      <p:nvPr/>
                    </p:nvSpPr>
                    <p:spPr>
                      <a:xfrm>
                        <a:off x="3200396" y="3096171"/>
                        <a:ext cx="1116582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5" name="Rectangle 184"/>
                      <p:cNvSpPr/>
                      <p:nvPr/>
                    </p:nvSpPr>
                    <p:spPr>
                      <a:xfrm>
                        <a:off x="3200814" y="3178454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6" name="Rectangle 185"/>
                      <p:cNvSpPr/>
                      <p:nvPr/>
                    </p:nvSpPr>
                    <p:spPr>
                      <a:xfrm>
                        <a:off x="5470683" y="3179305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7" name="Rectangle 186"/>
                      <p:cNvSpPr/>
                      <p:nvPr/>
                    </p:nvSpPr>
                    <p:spPr>
                      <a:xfrm>
                        <a:off x="7297498" y="3177727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8" name="Rectangle 187"/>
                      <p:cNvSpPr/>
                      <p:nvPr/>
                    </p:nvSpPr>
                    <p:spPr>
                      <a:xfrm>
                        <a:off x="4399623" y="3096170"/>
                        <a:ext cx="1534620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9" name="Rectangle 188"/>
                      <p:cNvSpPr/>
                      <p:nvPr/>
                    </p:nvSpPr>
                    <p:spPr>
                      <a:xfrm>
                        <a:off x="6415904" y="3094882"/>
                        <a:ext cx="1534620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0" name="Rectangle 189"/>
                      <p:cNvSpPr/>
                      <p:nvPr/>
                    </p:nvSpPr>
                    <p:spPr>
                      <a:xfrm>
                        <a:off x="4186702" y="3032599"/>
                        <a:ext cx="130276" cy="6871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5315608" y="3035300"/>
                      <a:ext cx="131298" cy="6601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Rectangle 181"/>
                    <p:cNvSpPr/>
                    <p:nvPr/>
                  </p:nvSpPr>
                  <p:spPr>
                    <a:xfrm>
                      <a:off x="6521721" y="3032599"/>
                      <a:ext cx="130276" cy="687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6" name="Rectangle 175"/>
                  <p:cNvSpPr/>
                  <p:nvPr/>
                </p:nvSpPr>
                <p:spPr>
                  <a:xfrm>
                    <a:off x="3489884" y="2448226"/>
                    <a:ext cx="130276" cy="6871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>
                  <a:xfrm>
                    <a:off x="4668362" y="2448226"/>
                    <a:ext cx="130276" cy="6871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>
                  <a:xfrm>
                    <a:off x="7596535" y="2448226"/>
                    <a:ext cx="130276" cy="6871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6166476" y="2738383"/>
                    <a:ext cx="130276" cy="6871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9" name="Rectangle 168"/>
                <p:cNvSpPr/>
                <p:nvPr/>
              </p:nvSpPr>
              <p:spPr>
                <a:xfrm rot="10800000">
                  <a:off x="3803195" y="3061012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 rot="10800000">
                  <a:off x="5480809" y="3061012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 rot="10800000">
                  <a:off x="7237008" y="3061013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 rot="10800000">
                  <a:off x="6049839" y="3061012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200395" y="3237546"/>
                <a:ext cx="4753684" cy="203276"/>
                <a:chOff x="2817068" y="1816376"/>
                <a:chExt cx="4753684" cy="203276"/>
              </a:xfrm>
            </p:grpSpPr>
            <p:sp>
              <p:nvSpPr>
                <p:cNvPr id="156" name="Oval 155"/>
                <p:cNvSpPr/>
                <p:nvPr/>
              </p:nvSpPr>
              <p:spPr>
                <a:xfrm>
                  <a:off x="2817068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3233848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644913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4050629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4461694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4878474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5289539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5695255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6121560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6548231" y="1821532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6966916" y="1821532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7372632" y="1821532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6" name="Rectangle 135"/>
              <p:cNvSpPr/>
              <p:nvPr/>
            </p:nvSpPr>
            <p:spPr>
              <a:xfrm>
                <a:off x="2561530" y="3453911"/>
                <a:ext cx="6222671" cy="2724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3193026" y="3519975"/>
                <a:ext cx="4750129" cy="196133"/>
                <a:chOff x="2733421" y="4155687"/>
                <a:chExt cx="4750129" cy="196133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2733422" y="4211100"/>
                  <a:ext cx="111658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2733421" y="4297393"/>
                  <a:ext cx="4750129" cy="5442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3267938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3222416" y="4256134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5049231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6878638" y="4155687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5003709" y="4256134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6830524" y="4254556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932649" y="4211099"/>
                  <a:ext cx="153462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5948930" y="4209811"/>
                  <a:ext cx="153462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991526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4473187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6095797" y="4160468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7318290" y="4165231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2735007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719728" y="4170526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Rectangle 137"/>
              <p:cNvSpPr/>
              <p:nvPr/>
            </p:nvSpPr>
            <p:spPr>
              <a:xfrm>
                <a:off x="5239419" y="3465066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6438646" y="3465065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697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688" y="118034"/>
            <a:ext cx="4443330" cy="3336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710" y="3311649"/>
            <a:ext cx="4443329" cy="3336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5" y="819037"/>
            <a:ext cx="3892553" cy="1934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75" y="3311648"/>
            <a:ext cx="4443329" cy="33361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79148" y="268447"/>
            <a:ext cx="227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Sandy bridge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04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81000" y="3679922"/>
            <a:ext cx="8382001" cy="2644678"/>
            <a:chOff x="381000" y="3679922"/>
            <a:chExt cx="8382001" cy="2644678"/>
          </a:xfrm>
          <a:noFill/>
        </p:grpSpPr>
        <p:grpSp>
          <p:nvGrpSpPr>
            <p:cNvPr id="4" name="Group 3"/>
            <p:cNvGrpSpPr/>
            <p:nvPr/>
          </p:nvGrpSpPr>
          <p:grpSpPr>
            <a:xfrm>
              <a:off x="381000" y="4143181"/>
              <a:ext cx="2695435" cy="2181419"/>
              <a:chOff x="381000" y="4143181"/>
              <a:chExt cx="2695435" cy="2181419"/>
            </a:xfrm>
            <a:grpFill/>
          </p:grpSpPr>
          <p:sp>
            <p:nvSpPr>
              <p:cNvPr id="5" name="TextBox 4"/>
              <p:cNvSpPr txBox="1">
                <a:spLocks noChangeArrowheads="1"/>
              </p:cNvSpPr>
              <p:nvPr/>
            </p:nvSpPr>
            <p:spPr bwMode="auto">
              <a:xfrm>
                <a:off x="669027" y="5802313"/>
                <a:ext cx="2119383" cy="5222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>
                    <a:cs typeface="Times New Roman" pitchFamily="18" charset="0"/>
                  </a:rPr>
                  <a:t>Conventional Packaging </a:t>
                </a:r>
              </a:p>
              <a:p>
                <a:pPr algn="ctr" eaLnBrk="1" hangingPunct="1"/>
                <a:r>
                  <a:rPr lang="en-US" sz="1400" b="1" dirty="0">
                    <a:cs typeface="Times New Roman" pitchFamily="18" charset="0"/>
                  </a:rPr>
                  <a:t>Using Organic Substrate</a:t>
                </a: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" y="4143181"/>
                <a:ext cx="2695435" cy="16575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3223099" y="3816174"/>
              <a:ext cx="2696619" cy="2292328"/>
              <a:chOff x="3223099" y="3816174"/>
              <a:chExt cx="2696619" cy="2292328"/>
            </a:xfrm>
            <a:grpFill/>
          </p:grpSpPr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>
                <a:off x="3577430" y="5800725"/>
                <a:ext cx="1973263" cy="3077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>
                    <a:cs typeface="Times New Roman" pitchFamily="18" charset="0"/>
                  </a:rPr>
                  <a:t>2.5D </a:t>
                </a:r>
                <a:r>
                  <a:rPr lang="en-US" sz="1400" b="1" dirty="0" smtClean="0">
                    <a:cs typeface="Times New Roman" pitchFamily="18" charset="0"/>
                  </a:rPr>
                  <a:t>(Silicon Interposer)</a:t>
                </a:r>
                <a:endParaRPr lang="en-US" sz="1400" b="1" dirty="0">
                  <a:cs typeface="Times New Roman" pitchFamily="18" charset="0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3099" y="3816174"/>
                <a:ext cx="2696619" cy="19845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6066382" y="3679922"/>
              <a:ext cx="2696619" cy="2430168"/>
              <a:chOff x="6066382" y="3679922"/>
              <a:chExt cx="2696619" cy="2430168"/>
            </a:xfrm>
            <a:grpFill/>
          </p:grpSpPr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6348061" y="5802313"/>
                <a:ext cx="2133260" cy="307777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 smtClean="0">
                    <a:cs typeface="Times New Roman" pitchFamily="18" charset="0"/>
                  </a:rPr>
                  <a:t>3DIC + Interposer</a:t>
                </a:r>
                <a:endParaRPr lang="en-US" sz="1400" b="1" dirty="0">
                  <a:cs typeface="Times New Roman" pitchFamily="18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6066382" y="3679922"/>
                <a:ext cx="2696619" cy="2120803"/>
                <a:chOff x="6280152" y="3130550"/>
                <a:chExt cx="3613150" cy="2841625"/>
              </a:xfrm>
              <a:grpFill/>
            </p:grpSpPr>
            <p:pic>
              <p:nvPicPr>
                <p:cNvPr id="13" name="Picture 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80152" y="3313112"/>
                  <a:ext cx="3613150" cy="26590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4" name="Group 13"/>
                <p:cNvGrpSpPr/>
                <p:nvPr/>
              </p:nvGrpSpPr>
              <p:grpSpPr>
                <a:xfrm>
                  <a:off x="7356476" y="3130550"/>
                  <a:ext cx="1476375" cy="420687"/>
                  <a:chOff x="7356476" y="3130550"/>
                  <a:chExt cx="1476375" cy="420687"/>
                </a:xfrm>
                <a:grpFill/>
              </p:grpSpPr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6476" y="3132137"/>
                    <a:ext cx="696913" cy="4159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35939" y="3132137"/>
                    <a:ext cx="696912" cy="4159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6476" y="3130550"/>
                    <a:ext cx="695325" cy="41910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32764" y="3132137"/>
                    <a:ext cx="696912" cy="41910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15545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64123" y="3009899"/>
            <a:ext cx="3569175" cy="1897797"/>
            <a:chOff x="178122" y="328987"/>
            <a:chExt cx="6222671" cy="3308710"/>
          </a:xfrm>
        </p:grpSpPr>
        <p:grpSp>
          <p:nvGrpSpPr>
            <p:cNvPr id="5" name="Group 4"/>
            <p:cNvGrpSpPr/>
            <p:nvPr/>
          </p:nvGrpSpPr>
          <p:grpSpPr>
            <a:xfrm>
              <a:off x="912116" y="328987"/>
              <a:ext cx="4752410" cy="3016512"/>
              <a:chOff x="2835919" y="1053382"/>
              <a:chExt cx="4752410" cy="301651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835919" y="3795214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835919" y="2784792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38198" y="1776788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2838198" y="1053382"/>
                <a:ext cx="4750131" cy="2977342"/>
                <a:chOff x="2838198" y="1053382"/>
                <a:chExt cx="4750131" cy="2977342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838198" y="2051468"/>
                  <a:ext cx="4750131" cy="967256"/>
                  <a:chOff x="2838198" y="2051468"/>
                  <a:chExt cx="4750131" cy="967256"/>
                </a:xfrm>
              </p:grpSpPr>
              <p:grpSp>
                <p:nvGrpSpPr>
                  <p:cNvPr id="98" name="Group 97"/>
                  <p:cNvGrpSpPr/>
                  <p:nvPr/>
                </p:nvGrpSpPr>
                <p:grpSpPr>
                  <a:xfrm>
                    <a:off x="2838198" y="2051468"/>
                    <a:ext cx="4750131" cy="724392"/>
                    <a:chOff x="2838198" y="2051468"/>
                    <a:chExt cx="4750131" cy="724392"/>
                  </a:xfrm>
                </p:grpSpPr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3230088" y="2052454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838196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5011381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Rectangle 117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9" name="Oval 98"/>
                  <p:cNvSpPr/>
                  <p:nvPr/>
                </p:nvSpPr>
                <p:spPr>
                  <a:xfrm>
                    <a:off x="285269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3233848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3644913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405062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446169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487847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528953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69525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6121560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6548231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6966916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7372632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2838198" y="3063468"/>
                  <a:ext cx="4750131" cy="967256"/>
                  <a:chOff x="2838198" y="3063468"/>
                  <a:chExt cx="4750131" cy="967256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2838198" y="3063468"/>
                    <a:ext cx="4750131" cy="724392"/>
                    <a:chOff x="2838198" y="2051468"/>
                    <a:chExt cx="4750131" cy="724392"/>
                  </a:xfrm>
                </p:grpSpPr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3230088" y="2052454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6838196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5011381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Rectangle 91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Rectangle 94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5" name="Oval 64"/>
                  <p:cNvSpPr/>
                  <p:nvPr/>
                </p:nvSpPr>
                <p:spPr>
                  <a:xfrm>
                    <a:off x="2852695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3233848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3644913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4050629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4461694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4878474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5289539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5695255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6121560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6548231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6966916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7372632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2838198" y="1053382"/>
                  <a:ext cx="4750131" cy="966270"/>
                  <a:chOff x="2838198" y="2052454"/>
                  <a:chExt cx="4750131" cy="966270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838198" y="2052454"/>
                    <a:ext cx="4750131" cy="723406"/>
                    <a:chOff x="2838198" y="2052454"/>
                    <a:chExt cx="4750131" cy="723406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4" name="Oval 33"/>
                  <p:cNvSpPr/>
                  <p:nvPr/>
                </p:nvSpPr>
                <p:spPr>
                  <a:xfrm>
                    <a:off x="285269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3233848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3644913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05062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446169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487847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528953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569525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6121560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6548231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6966916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7372632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6" name="Rectangle 5"/>
            <p:cNvSpPr/>
            <p:nvPr/>
          </p:nvSpPr>
          <p:spPr>
            <a:xfrm>
              <a:off x="178122" y="3365228"/>
              <a:ext cx="6222671" cy="2724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09618" y="3431292"/>
              <a:ext cx="4750129" cy="196133"/>
              <a:chOff x="2733421" y="4155687"/>
              <a:chExt cx="4750129" cy="19613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33422" y="4211100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33421" y="4297393"/>
                <a:ext cx="4750129" cy="544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67938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22416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049231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878638" y="4155687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03709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830524" y="4254556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932649" y="4211099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948930" y="4209811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991526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7318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95797" y="4160468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18290" y="4165231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73500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19728" y="4170526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856011" y="3376383"/>
              <a:ext cx="1116582" cy="457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55238" y="3376382"/>
              <a:ext cx="1534620" cy="457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2" name="Rectangle 411"/>
          <p:cNvSpPr/>
          <p:nvPr/>
        </p:nvSpPr>
        <p:spPr>
          <a:xfrm>
            <a:off x="2666845" y="515069"/>
            <a:ext cx="2724561" cy="4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/>
          <p:cNvSpPr/>
          <p:nvPr/>
        </p:nvSpPr>
        <p:spPr>
          <a:xfrm>
            <a:off x="2666845" y="590450"/>
            <a:ext cx="640445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2666844" y="639946"/>
            <a:ext cx="2724561" cy="312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>
            <a:off x="2973430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2947320" y="616281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3995137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5044442" y="558667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>
            <a:off x="3969027" y="616281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016845" y="615376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3354693" y="590450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4511183" y="589711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3388463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3664732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/>
          <p:cNvSpPr/>
          <p:nvPr/>
        </p:nvSpPr>
        <p:spPr>
          <a:xfrm>
            <a:off x="4595423" y="56140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5296616" y="56414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/>
        </p:nvSpPr>
        <p:spPr>
          <a:xfrm>
            <a:off x="2667754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3232566" y="567178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/>
          <p:cNvSpPr/>
          <p:nvPr/>
        </p:nvSpPr>
        <p:spPr>
          <a:xfrm>
            <a:off x="2666845" y="698126"/>
            <a:ext cx="2724561" cy="4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2666845" y="773507"/>
            <a:ext cx="640445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2666844" y="823003"/>
            <a:ext cx="2724561" cy="312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2973430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2947320" y="799338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3995137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/>
          <p:cNvSpPr/>
          <p:nvPr/>
        </p:nvSpPr>
        <p:spPr>
          <a:xfrm>
            <a:off x="5044442" y="741724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3969027" y="799338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/>
          <p:cNvSpPr/>
          <p:nvPr/>
        </p:nvSpPr>
        <p:spPr>
          <a:xfrm>
            <a:off x="5016845" y="798433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3354693" y="773507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4511183" y="772768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3388463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/>
          <p:cNvSpPr/>
          <p:nvPr/>
        </p:nvSpPr>
        <p:spPr>
          <a:xfrm>
            <a:off x="3664732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4595423" y="74446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>
            <a:off x="5296616" y="747198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667754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/>
        </p:nvSpPr>
        <p:spPr>
          <a:xfrm>
            <a:off x="3232566" y="750235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666845" y="880241"/>
            <a:ext cx="2724561" cy="4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/>
          <p:cNvSpPr/>
          <p:nvPr/>
        </p:nvSpPr>
        <p:spPr>
          <a:xfrm>
            <a:off x="2666845" y="955622"/>
            <a:ext cx="640445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2666844" y="1005118"/>
            <a:ext cx="2724561" cy="312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>
            <a:off x="2973430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2947320" y="981453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3995137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5044442" y="92383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3969027" y="981453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5016845" y="980548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3354693" y="955622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4511183" y="954883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/>
          <p:cNvSpPr/>
          <p:nvPr/>
        </p:nvSpPr>
        <p:spPr>
          <a:xfrm>
            <a:off x="3388463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3664732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/>
          <p:cNvSpPr/>
          <p:nvPr/>
        </p:nvSpPr>
        <p:spPr>
          <a:xfrm>
            <a:off x="4595423" y="92658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5296616" y="929313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2667754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3232566" y="932350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2621511" y="1193331"/>
            <a:ext cx="3569175" cy="1562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7" name="Group 486"/>
          <p:cNvGrpSpPr/>
          <p:nvPr/>
        </p:nvGrpSpPr>
        <p:grpSpPr>
          <a:xfrm>
            <a:off x="6550561" y="564268"/>
            <a:ext cx="2726599" cy="647372"/>
            <a:chOff x="6513520" y="1810469"/>
            <a:chExt cx="2726599" cy="647372"/>
          </a:xfrm>
        </p:grpSpPr>
        <p:grpSp>
          <p:nvGrpSpPr>
            <p:cNvPr id="488" name="Group 487"/>
            <p:cNvGrpSpPr/>
            <p:nvPr/>
          </p:nvGrpSpPr>
          <p:grpSpPr>
            <a:xfrm>
              <a:off x="6513520" y="1810469"/>
              <a:ext cx="2726071" cy="521267"/>
              <a:chOff x="6513520" y="1810469"/>
              <a:chExt cx="2726071" cy="521267"/>
            </a:xfrm>
          </p:grpSpPr>
          <p:sp>
            <p:nvSpPr>
              <p:cNvPr id="502" name="Rectangle 501"/>
              <p:cNvSpPr/>
              <p:nvPr/>
            </p:nvSpPr>
            <p:spPr>
              <a:xfrm>
                <a:off x="6513521" y="1810469"/>
                <a:ext cx="2724561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6513521" y="1885850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6513520" y="1935346"/>
                <a:ext cx="2724561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6820106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6793996" y="1911681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8008518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7815703" y="1911681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8863521" y="1910776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7201369" y="1885850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8357859" y="1885111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7235139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8442099" y="185680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9143292" y="185954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6514430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7079242" y="1862578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6513521" y="1993526"/>
                <a:ext cx="2724561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6513521" y="2068907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6513520" y="2118403"/>
                <a:ext cx="2724561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6820106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793996" y="209473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841813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815703" y="209473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7755408" y="2070348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7235139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7511408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8442099" y="203986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6514430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7108247" y="1977873"/>
                <a:ext cx="27432" cy="8439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6513521" y="2175641"/>
                <a:ext cx="2724561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6513521" y="2251022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6513520" y="2300518"/>
                <a:ext cx="2724561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6820106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6793996" y="227685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7841813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8891118" y="221923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7815703" y="227685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8863521" y="227594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7201369" y="2251022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8357859" y="2250283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7235139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7511408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8442099" y="222198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9143292" y="2224713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6514430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7079242" y="2227750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6840756" y="2149813"/>
                <a:ext cx="27432" cy="731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8828111" y="2066860"/>
                <a:ext cx="411480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8891118" y="2037124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8863521" y="209383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9143292" y="2042598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7201369" y="2069032"/>
                <a:ext cx="502920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8891118" y="1854067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8463393" y="1965882"/>
                <a:ext cx="27432" cy="680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860810" y="2152709"/>
                <a:ext cx="27432" cy="6922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8910281" y="1965622"/>
                <a:ext cx="27432" cy="680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9164525" y="2151563"/>
                <a:ext cx="27432" cy="680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9" name="Group 488"/>
            <p:cNvGrpSpPr/>
            <p:nvPr/>
          </p:nvGrpSpPr>
          <p:grpSpPr>
            <a:xfrm>
              <a:off x="6513520" y="2341247"/>
              <a:ext cx="2726599" cy="116594"/>
              <a:chOff x="2817064" y="1816377"/>
              <a:chExt cx="4753688" cy="203278"/>
            </a:xfrm>
          </p:grpSpPr>
          <p:sp>
            <p:nvSpPr>
              <p:cNvPr id="490" name="Oval 489"/>
              <p:cNvSpPr/>
              <p:nvPr/>
            </p:nvSpPr>
            <p:spPr>
              <a:xfrm>
                <a:off x="2817064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Oval 490"/>
              <p:cNvSpPr/>
              <p:nvPr/>
            </p:nvSpPr>
            <p:spPr>
              <a:xfrm>
                <a:off x="3233843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3644909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4050624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4461688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4878469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5289533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5695247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6121553" y="1816377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6548221" y="182152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6966908" y="1821534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7372632" y="1821531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3" name="Group 562"/>
          <p:cNvGrpSpPr/>
          <p:nvPr/>
        </p:nvGrpSpPr>
        <p:grpSpPr>
          <a:xfrm>
            <a:off x="7886284" y="3581591"/>
            <a:ext cx="1572769" cy="644415"/>
            <a:chOff x="6513520" y="1677119"/>
            <a:chExt cx="1572769" cy="644415"/>
          </a:xfrm>
        </p:grpSpPr>
        <p:grpSp>
          <p:nvGrpSpPr>
            <p:cNvPr id="562" name="Group 561"/>
            <p:cNvGrpSpPr/>
            <p:nvPr/>
          </p:nvGrpSpPr>
          <p:grpSpPr>
            <a:xfrm>
              <a:off x="6519234" y="2207897"/>
              <a:ext cx="1555602" cy="113637"/>
              <a:chOff x="6519234" y="2207897"/>
              <a:chExt cx="1555602" cy="113637"/>
            </a:xfrm>
          </p:grpSpPr>
          <p:sp>
            <p:nvSpPr>
              <p:cNvPr id="473" name="Oval 472"/>
              <p:cNvSpPr/>
              <p:nvPr/>
            </p:nvSpPr>
            <p:spPr>
              <a:xfrm>
                <a:off x="6519234" y="2207897"/>
                <a:ext cx="113637" cy="113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6767815" y="2207897"/>
                <a:ext cx="113637" cy="113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Oval 474"/>
              <p:cNvSpPr/>
              <p:nvPr/>
            </p:nvSpPr>
            <p:spPr>
              <a:xfrm>
                <a:off x="7013118" y="2207897"/>
                <a:ext cx="113637" cy="113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7250590" y="2207897"/>
                <a:ext cx="113637" cy="113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7481604" y="2207897"/>
                <a:ext cx="113637" cy="113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7730185" y="2207897"/>
                <a:ext cx="113637" cy="113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Oval 478"/>
              <p:cNvSpPr/>
              <p:nvPr/>
            </p:nvSpPr>
            <p:spPr>
              <a:xfrm>
                <a:off x="7961199" y="2207897"/>
                <a:ext cx="113637" cy="113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1" name="Group 560"/>
            <p:cNvGrpSpPr/>
            <p:nvPr/>
          </p:nvGrpSpPr>
          <p:grpSpPr>
            <a:xfrm>
              <a:off x="6513520" y="1677119"/>
              <a:ext cx="1572769" cy="521267"/>
              <a:chOff x="6513520" y="1677119"/>
              <a:chExt cx="1572769" cy="521267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6513521" y="1677119"/>
                <a:ext cx="1572768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6513521" y="1752500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6513520" y="1801996"/>
                <a:ext cx="1572768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6820106" y="172479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6793996" y="1778331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8008518" y="172479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7815703" y="1778331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7201369" y="1752500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7235139" y="172479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6514430" y="172479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079242" y="1729228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6513521" y="1860176"/>
                <a:ext cx="1572768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6513521" y="1935557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6513520" y="1985053"/>
                <a:ext cx="1572768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6820106" y="190785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6793996" y="196138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7841813" y="190785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7815703" y="196138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7755408" y="1936998"/>
                <a:ext cx="329184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7235139" y="190785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7511408" y="190785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6514430" y="190785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7108247" y="1844523"/>
                <a:ext cx="27432" cy="8439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6513521" y="2042291"/>
                <a:ext cx="1572768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6513521" y="2117672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6513520" y="2167168"/>
                <a:ext cx="1572768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6820106" y="208997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6793996" y="214350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7841813" y="208997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7815703" y="214350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7201369" y="2117672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7235139" y="208997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7511408" y="208997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6514430" y="208997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7079242" y="2094400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6840756" y="2016463"/>
                <a:ext cx="27432" cy="731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7201369" y="1935682"/>
                <a:ext cx="502920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7860810" y="2019359"/>
                <a:ext cx="27432" cy="6922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6840756" y="1835068"/>
                <a:ext cx="27432" cy="731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7509700" y="1961223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7528896" y="2018611"/>
                <a:ext cx="27432" cy="6922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64" name="Rectangle 563"/>
          <p:cNvSpPr/>
          <p:nvPr/>
        </p:nvSpPr>
        <p:spPr>
          <a:xfrm>
            <a:off x="6888082" y="4679671"/>
            <a:ext cx="3569175" cy="1562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Motherboard</a:t>
            </a:r>
            <a:endParaRPr lang="en-US" dirty="0"/>
          </a:p>
        </p:txBody>
      </p:sp>
      <p:sp>
        <p:nvSpPr>
          <p:cNvPr id="565" name="Rectangle 564"/>
          <p:cNvSpPr/>
          <p:nvPr/>
        </p:nvSpPr>
        <p:spPr>
          <a:xfrm>
            <a:off x="6888082" y="4260474"/>
            <a:ext cx="3569175" cy="1562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 Substrate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27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3184" y="2493817"/>
            <a:ext cx="3491346" cy="27432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PLACEHOLDER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92143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23234" y="1378890"/>
            <a:ext cx="3101641" cy="2459339"/>
            <a:chOff x="1023234" y="1378890"/>
            <a:chExt cx="3101641" cy="2459339"/>
          </a:xfrm>
        </p:grpSpPr>
        <p:grpSp>
          <p:nvGrpSpPr>
            <p:cNvPr id="5" name="Group 4"/>
            <p:cNvGrpSpPr/>
            <p:nvPr/>
          </p:nvGrpSpPr>
          <p:grpSpPr>
            <a:xfrm>
              <a:off x="1278279" y="1378891"/>
              <a:ext cx="2846596" cy="2165887"/>
              <a:chOff x="3048000" y="1828800"/>
              <a:chExt cx="3505200" cy="26670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3200400" y="1828800"/>
                <a:ext cx="0" cy="2667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3048000" y="4343400"/>
                <a:ext cx="35052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 rot="16200000">
              <a:off x="609364" y="2395070"/>
              <a:ext cx="1127678" cy="299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Temperature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63292" y="3561230"/>
              <a:ext cx="12249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Die thickness</a:t>
              </a:r>
              <a:endParaRPr lang="en-US" sz="12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711457" y="2133600"/>
              <a:ext cx="2174743" cy="10605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749751" y="3276600"/>
              <a:ext cx="2136449" cy="9988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92660" y="2133600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2 tier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60064" y="3007289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</a:rPr>
                <a:t>2d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1723475" y="1378890"/>
              <a:ext cx="1994503" cy="1437371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08403" y="1673422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C000"/>
                  </a:solidFill>
                </a:rPr>
                <a:t>4 tier</a:t>
              </a:r>
              <a:endParaRPr lang="en-US" sz="14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45084" y="1401934"/>
            <a:ext cx="3101641" cy="2523855"/>
            <a:chOff x="-9254" y="922857"/>
            <a:chExt cx="3819254" cy="3107790"/>
          </a:xfrm>
        </p:grpSpPr>
        <p:grpSp>
          <p:nvGrpSpPr>
            <p:cNvPr id="17" name="Group 16"/>
            <p:cNvGrpSpPr/>
            <p:nvPr/>
          </p:nvGrpSpPr>
          <p:grpSpPr>
            <a:xfrm>
              <a:off x="304800" y="922857"/>
              <a:ext cx="3505200" cy="2667000"/>
              <a:chOff x="3048000" y="1828800"/>
              <a:chExt cx="3505200" cy="26670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3200400" y="1828800"/>
                <a:ext cx="0" cy="2667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3048000" y="4343400"/>
                <a:ext cx="35052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 rot="16200000">
              <a:off x="-518881" y="1810825"/>
              <a:ext cx="138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Temperature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5800" y="3462168"/>
              <a:ext cx="440570" cy="341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2D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98278" y="3462168"/>
              <a:ext cx="606721" cy="568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3D </a:t>
              </a:r>
              <a:r>
                <a:rPr lang="en-US" sz="1200" dirty="0" err="1" smtClean="0"/>
                <a:t>SoC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4065" y="3462168"/>
              <a:ext cx="709135" cy="568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M3D 2T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10377" y="3462167"/>
              <a:ext cx="709135" cy="568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M3D 4T</a:t>
              </a:r>
              <a:endParaRPr lang="en-US" sz="12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838200" y="990600"/>
              <a:ext cx="2526744" cy="21674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838200" y="2209802"/>
              <a:ext cx="2526744" cy="1109128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286000" y="1255754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air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94622" y="1976772"/>
              <a:ext cx="616515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</a:rPr>
                <a:t>water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4437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On-chip communication power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1984" y="147769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2D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0156" y="332496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 tier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00155" y="426296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4 tier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0154" y="480341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6FF07"/>
                </a:solidFill>
              </a:rPr>
              <a:t>8 tier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68244" y="918316"/>
            <a:ext cx="7131713" cy="5343083"/>
            <a:chOff x="2568244" y="918316"/>
            <a:chExt cx="7131713" cy="5343083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8244" y="918316"/>
              <a:ext cx="7131713" cy="534308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080611" y="140619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58783" y="328306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58783" y="421120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58781" y="473500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3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Single-sided Air Cooling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4" y="757459"/>
            <a:ext cx="7131713" cy="5343083"/>
            <a:chOff x="2530144" y="757459"/>
            <a:chExt cx="7131713" cy="53430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4" y="757459"/>
              <a:ext cx="7131713" cy="5343083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3550924" y="1100573"/>
              <a:ext cx="1874479" cy="917487"/>
              <a:chOff x="392471" y="800092"/>
              <a:chExt cx="1874479" cy="91748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92471" y="1143000"/>
                <a:ext cx="1874479" cy="574579"/>
                <a:chOff x="392471" y="1143000"/>
                <a:chExt cx="1874479" cy="574579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392471" y="1143000"/>
                  <a:ext cx="1874479" cy="376460"/>
                  <a:chOff x="2781300" y="3931111"/>
                  <a:chExt cx="1874479" cy="376460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781300" y="4119341"/>
                    <a:ext cx="187447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2781300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2872738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2964176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3055614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3147052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3238490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329928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3421366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3512804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3604242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3695680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3787118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3878556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3969994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4061432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4152870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4244308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335746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4427184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4518622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4610060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47" y="1519460"/>
                  <a:ext cx="1348725" cy="198119"/>
                  <a:chOff x="3025775" y="4343400"/>
                  <a:chExt cx="1348725" cy="198119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3025775" y="4343400"/>
                    <a:ext cx="1348725" cy="1524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3059061" y="4495800"/>
                    <a:ext cx="1282152" cy="45719"/>
                    <a:chOff x="3064524" y="4500563"/>
                    <a:chExt cx="1282152" cy="45719"/>
                  </a:xfrm>
                  <a:solidFill>
                    <a:schemeClr val="tx1"/>
                  </a:solidFill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3064524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3176927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3289330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3401733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3514136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3626539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3738942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3851345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3963748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4076151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4188554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4300957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5" name="TextBox 14"/>
              <p:cNvSpPr txBox="1"/>
              <p:nvPr/>
            </p:nvSpPr>
            <p:spPr>
              <a:xfrm>
                <a:off x="704885" y="800092"/>
                <a:ext cx="1201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prstClr val="black"/>
                    </a:solidFill>
                  </a:rPr>
                  <a:t>Air cooling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5425403" y="3243609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 (26W)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48316" y="2627965"/>
              <a:ext cx="1507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 (19.2W)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48316" y="2228330"/>
              <a:ext cx="1507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 (16.8W)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48316" y="1670768"/>
              <a:ext cx="1507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 (15.9W)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768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Single-sided Water Cooling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530144" y="757459"/>
            <a:ext cx="7131713" cy="5343083"/>
            <a:chOff x="2530144" y="757459"/>
            <a:chExt cx="7131713" cy="53430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4" y="757459"/>
              <a:ext cx="7131713" cy="5343083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3645337" y="1246183"/>
              <a:ext cx="2438400" cy="865347"/>
              <a:chOff x="2807319" y="852232"/>
              <a:chExt cx="2438400" cy="86534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3352157" y="1519460"/>
                <a:ext cx="1348725" cy="198119"/>
                <a:chOff x="3025775" y="4343400"/>
                <a:chExt cx="1348725" cy="198119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3025775" y="4343400"/>
                  <a:ext cx="1348725" cy="152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3059061" y="4495800"/>
                  <a:ext cx="1282152" cy="45719"/>
                  <a:chOff x="3064524" y="4500563"/>
                  <a:chExt cx="1282152" cy="45719"/>
                </a:xfrm>
                <a:solidFill>
                  <a:schemeClr val="tx1"/>
                </a:solidFill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3064524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3176927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3289330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3401733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3514136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3626539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3738942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3851345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3963748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4076151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4188554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4300957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3285130" y="852232"/>
                <a:ext cx="1504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prstClr val="black"/>
                    </a:solidFill>
                  </a:rPr>
                  <a:t>Liquid cooling</a:t>
                </a: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807319" y="1233494"/>
                <a:ext cx="2438400" cy="228600"/>
                <a:chOff x="3188319" y="4048600"/>
                <a:chExt cx="2438400" cy="2286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3188319" y="4048600"/>
                  <a:ext cx="2438400" cy="228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340719" y="4105750"/>
                  <a:ext cx="2133600" cy="1143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3352157" y="1461912"/>
                <a:ext cx="1348725" cy="5754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469844" y="379258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69845" y="324971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69845" y="287315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69845" y="242157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893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Double-sided Water Cooling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530144" y="757459"/>
            <a:ext cx="7131713" cy="5343083"/>
            <a:chOff x="2530144" y="757459"/>
            <a:chExt cx="7131713" cy="53430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4" y="757459"/>
              <a:ext cx="7131713" cy="5343083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3640233" y="1348841"/>
              <a:ext cx="2783583" cy="1674999"/>
              <a:chOff x="4280506" y="3898766"/>
              <a:chExt cx="2783583" cy="167499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975911" y="4834168"/>
                <a:ext cx="1348725" cy="198119"/>
                <a:chOff x="3025775" y="4343400"/>
                <a:chExt cx="1348725" cy="198119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025775" y="4343400"/>
                  <a:ext cx="1348725" cy="152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3059061" y="4495800"/>
                  <a:ext cx="1282152" cy="45719"/>
                  <a:chOff x="3064524" y="4500563"/>
                  <a:chExt cx="1282152" cy="45719"/>
                </a:xfrm>
                <a:solidFill>
                  <a:schemeClr val="tx1"/>
                </a:solidFill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3064524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3176927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3289330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3401733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3514136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3626539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3738942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3851345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3963748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4076151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4188554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4300957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4280506" y="3898766"/>
                <a:ext cx="2783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prstClr val="black"/>
                    </a:solidFill>
                  </a:rPr>
                  <a:t>Double-sided liquid cooling</a:t>
                </a: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396154" y="5032287"/>
                <a:ext cx="2438400" cy="228600"/>
                <a:chOff x="3188319" y="4048600"/>
                <a:chExt cx="2438400" cy="2286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3188319" y="4048600"/>
                  <a:ext cx="2438400" cy="228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340719" y="4105750"/>
                  <a:ext cx="2133600" cy="1143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4372961" y="5204433"/>
                <a:ext cx="2485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Water-cooled interposer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4396154" y="4547324"/>
                <a:ext cx="2438400" cy="228600"/>
                <a:chOff x="3188319" y="4048600"/>
                <a:chExt cx="2438400" cy="2286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3188319" y="4048600"/>
                  <a:ext cx="2438400" cy="228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340719" y="4105750"/>
                  <a:ext cx="2133600" cy="1143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4975911" y="4776620"/>
                <a:ext cx="1348725" cy="5754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68363" y="4218316"/>
                <a:ext cx="23576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Water-cooled heat sink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8212853" y="4065129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12853" y="369249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12853" y="340519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12853" y="283917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59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sweeps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8B71-8209-41A4-B5CB-1D3CBBB6DA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00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few slides are 32nm sandy bridge frequency sweeps</a:t>
            </a:r>
          </a:p>
          <a:p>
            <a:r>
              <a:rPr lang="en-US" dirty="0" smtClean="0"/>
              <a:t>All cases assume a 1um layer thickness (i.e. ultimate monolithic integration)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5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0" y="458766"/>
            <a:ext cx="7121195" cy="5346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0188" y="558140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comparison of several Intel processors</a:t>
            </a:r>
          </a:p>
          <a:p>
            <a:r>
              <a:rPr lang="en-US" dirty="0" smtClean="0"/>
              <a:t>Maybe present this as a table instead?</a:t>
            </a:r>
          </a:p>
          <a:p>
            <a:r>
              <a:rPr lang="en-US" dirty="0" smtClean="0"/>
              <a:t>Could also pull in number of metal layers that way</a:t>
            </a:r>
          </a:p>
        </p:txBody>
      </p:sp>
    </p:spTree>
    <p:extLst>
      <p:ext uri="{BB962C8B-B14F-4D97-AF65-F5344CB8AC3E}">
        <p14:creationId xmlns:p14="http://schemas.microsoft.com/office/powerpoint/2010/main" val="3865967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355641" y="2047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89808" y="283107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45803" y="359378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1798" y="409647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32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011636" y="127169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23627" y="152801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06084" y="189734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88541" y="215367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4862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011636" y="142493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60010" y="173960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94965" y="212096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9274" y="249029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995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90104" y="1995054"/>
            <a:ext cx="9095322" cy="3535471"/>
            <a:chOff x="790104" y="1995054"/>
            <a:chExt cx="9095322" cy="3535471"/>
          </a:xfrm>
        </p:grpSpPr>
        <p:grpSp>
          <p:nvGrpSpPr>
            <p:cNvPr id="7" name="Group 6"/>
            <p:cNvGrpSpPr/>
            <p:nvPr/>
          </p:nvGrpSpPr>
          <p:grpSpPr>
            <a:xfrm>
              <a:off x="790104" y="1995054"/>
              <a:ext cx="4718992" cy="3535471"/>
              <a:chOff x="2530143" y="757458"/>
              <a:chExt cx="7131713" cy="534308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30143" y="757458"/>
                <a:ext cx="7131713" cy="534308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477446" y="1488361"/>
                <a:ext cx="589172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</a:rPr>
                  <a:t>2D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789436" y="1744686"/>
                <a:ext cx="872615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2 tier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271894" y="2114018"/>
                <a:ext cx="872615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00FF"/>
                    </a:solidFill>
                  </a:rPr>
                  <a:t>4 tier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754351" y="2370342"/>
                <a:ext cx="872615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36FF07"/>
                    </a:solidFill>
                  </a:rPr>
                  <a:t>8 tier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166434" y="1995054"/>
              <a:ext cx="4718992" cy="3535471"/>
              <a:chOff x="2530143" y="757458"/>
              <a:chExt cx="7131713" cy="5343083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0143" y="757458"/>
                <a:ext cx="7131713" cy="5343083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705948" y="1513797"/>
                <a:ext cx="589172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</a:rPr>
                  <a:t>2D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054323" y="1828470"/>
                <a:ext cx="872615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2 tier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89277" y="2209823"/>
                <a:ext cx="872615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00FF"/>
                    </a:solidFill>
                  </a:rPr>
                  <a:t>4 tier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993586" y="2579155"/>
                <a:ext cx="872615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36FF07"/>
                    </a:solidFill>
                  </a:rPr>
                  <a:t>8 tier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778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Air cooling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095999" y="2728532"/>
              <a:ext cx="444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9143" y="235944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69737" y="200639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39304" y="156984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9732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89807" y="1990955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67978" y="256899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67978" y="305522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67977" y="344860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466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Water-cooled heat sink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238503" y="3274796"/>
              <a:ext cx="444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71647" y="290570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19119" y="255201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76810" y="214758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478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Water cooled heat sink + water cooled interposer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416633" y="3714068"/>
              <a:ext cx="444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60985" y="352512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46313" y="32687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56192" y="294708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625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54934" y="2821315"/>
              <a:ext cx="1201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Air cooling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29745" y="2150215"/>
              <a:ext cx="1538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Water Cooling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29745" y="1257100"/>
              <a:ext cx="2859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Double-sided Water Cooling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513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583521" y="3945386"/>
              <a:ext cx="444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71646" y="35043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71647" y="227619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71647" y="127758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274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8" y="102506"/>
            <a:ext cx="7121195" cy="5346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5933" y="558140"/>
            <a:ext cx="5536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Sandy bridge power reduction through chip folding</a:t>
            </a:r>
          </a:p>
          <a:p>
            <a:r>
              <a:rPr lang="en-US" dirty="0" smtClean="0"/>
              <a:t>Single core folded into increasingly high number of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337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694730" y="4293826"/>
              <a:ext cx="444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82855" y="371578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82854" y="295308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2854" y="254791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345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7200" y="2775969"/>
            <a:ext cx="5246194" cy="3934646"/>
            <a:chOff x="457200" y="3573769"/>
            <a:chExt cx="4182461" cy="3136846"/>
          </a:xfrm>
        </p:grpSpPr>
        <p:pic>
          <p:nvPicPr>
            <p:cNvPr id="8" name="Picture 7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573769"/>
              <a:ext cx="4182461" cy="31368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883965" y="4559689"/>
              <a:ext cx="548506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36FF07"/>
                  </a:solidFill>
                </a:rPr>
                <a:t>8 tier</a:t>
              </a:r>
              <a:endParaRPr lang="en-US" b="1" dirty="0">
                <a:solidFill>
                  <a:srgbClr val="36FF07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83965" y="4916070"/>
              <a:ext cx="548506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</a:t>
              </a:r>
              <a:r>
                <a:rPr lang="en-US" b="1" dirty="0" smtClean="0">
                  <a:solidFill>
                    <a:srgbClr val="0000FF"/>
                  </a:solidFill>
                </a:rPr>
                <a:t>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81180" y="5244050"/>
              <a:ext cx="548506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1180" y="5488730"/>
              <a:ext cx="356810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72324" y="2776155"/>
            <a:ext cx="5245945" cy="3934460"/>
            <a:chOff x="4424707" y="3576588"/>
            <a:chExt cx="4182263" cy="3136698"/>
          </a:xfrm>
        </p:grpSpPr>
        <p:pic>
          <p:nvPicPr>
            <p:cNvPr id="15" name="Picture 1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4707" y="3576588"/>
              <a:ext cx="4182263" cy="3136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7011246" y="3959684"/>
              <a:ext cx="548506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36FF07"/>
                  </a:solidFill>
                </a:rPr>
                <a:t>8 tier</a:t>
              </a:r>
              <a:endParaRPr lang="en-US" b="1" dirty="0">
                <a:solidFill>
                  <a:srgbClr val="36FF07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11246" y="4627492"/>
              <a:ext cx="548506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</a:t>
              </a:r>
              <a:r>
                <a:rPr lang="en-US" b="1" dirty="0" smtClean="0">
                  <a:solidFill>
                    <a:srgbClr val="0000FF"/>
                  </a:solidFill>
                </a:rPr>
                <a:t>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11246" y="5146627"/>
              <a:ext cx="548506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11246" y="5488730"/>
              <a:ext cx="356810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61803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45417" y="2710086"/>
                <a:ext cx="894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417" y="2710086"/>
                <a:ext cx="89473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14346" y="2047320"/>
                <a:ext cx="756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 smtClean="0">
                    <a:solidFill>
                      <a:srgbClr val="0000FF"/>
                    </a:solidFill>
                  </a:rPr>
                  <a:t>1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346" y="2047320"/>
                <a:ext cx="75687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56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14346" y="1419649"/>
                <a:ext cx="894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346" y="1419649"/>
                <a:ext cx="89473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14844" y="1419649"/>
                <a:ext cx="756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b="1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 smtClean="0">
                    <a:solidFill>
                      <a:srgbClr val="00FF00"/>
                    </a:solidFill>
                  </a:rPr>
                  <a:t>1</a:t>
                </a:r>
                <a:endParaRPr lang="en-US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44" y="1419649"/>
                <a:ext cx="756874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r="-56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6095999" y="1888177"/>
            <a:ext cx="325252" cy="8219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5999" y="1531866"/>
            <a:ext cx="235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Water-cooled heat sink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675750" y="2894752"/>
            <a:ext cx="325252" cy="8219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51687" y="3631537"/>
            <a:ext cx="204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Air-cooled heat sink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001002" y="4709513"/>
            <a:ext cx="1937045" cy="682383"/>
            <a:chOff x="6507677" y="4552988"/>
            <a:chExt cx="1937045" cy="68238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507678" y="4726379"/>
              <a:ext cx="6175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507677" y="5056909"/>
              <a:ext cx="617517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198868" y="4552988"/>
                  <a:ext cx="12458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100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b="1" dirty="0" smtClean="0"/>
                    <a:t> die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868" y="4552988"/>
                  <a:ext cx="124585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412" t="-10000" r="-34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198868" y="4866039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1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b="1" dirty="0" smtClean="0"/>
                    <a:t> die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868" y="4866039"/>
                  <a:ext cx="101181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422" t="-10000" r="-421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1335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grpSp>
          <p:nvGrpSpPr>
            <p:cNvPr id="21" name="Group 20"/>
            <p:cNvGrpSpPr/>
            <p:nvPr/>
          </p:nvGrpSpPr>
          <p:grpSpPr>
            <a:xfrm>
              <a:off x="2530143" y="757458"/>
              <a:ext cx="7131713" cy="5343083"/>
              <a:chOff x="2530143" y="757458"/>
              <a:chExt cx="7131713" cy="534308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30143" y="757458"/>
                <a:ext cx="7131713" cy="5343083"/>
              </a:xfrm>
              <a:prstGeom prst="rect">
                <a:avLst/>
              </a:prstGeom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6953500" y="1154521"/>
                <a:ext cx="1937045" cy="682383"/>
                <a:chOff x="6507677" y="4552988"/>
                <a:chExt cx="1937045" cy="682383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507678" y="4726379"/>
                  <a:ext cx="61751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6507677" y="5056909"/>
                  <a:ext cx="61751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7198868" y="4552988"/>
                      <a:ext cx="12458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/>
                        <a:t>100</a:t>
                      </a:r>
                      <a14:m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oMath>
                      </a14:m>
                      <a:r>
                        <a:rPr lang="en-US" b="1" dirty="0" smtClean="0"/>
                        <a:t> die</a:t>
                      </a:r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98868" y="4552988"/>
                      <a:ext cx="124585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3922" t="-8197" r="-3922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98868" y="4866039"/>
                      <a:ext cx="101181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/>
                        <a:t>1</a:t>
                      </a:r>
                      <a14:m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oMath>
                      </a14:m>
                      <a:r>
                        <a:rPr lang="en-US" b="1" dirty="0" smtClean="0"/>
                        <a:t> die</a:t>
                      </a:r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98868" y="4866039"/>
                      <a:ext cx="101181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4819" t="-10000" r="-4819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514346" y="4709513"/>
                  <a:ext cx="894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346" y="4709513"/>
                  <a:ext cx="8947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514346" y="3888810"/>
                  <a:ext cx="756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b="1" dirty="0" smtClean="0">
                      <a:solidFill>
                        <a:srgbClr val="0000FF"/>
                      </a:solidFill>
                    </a:rPr>
                    <a:t>1</a:t>
                  </a:r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346" y="3888810"/>
                  <a:ext cx="7568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9836" r="-56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514346" y="2867114"/>
                  <a:ext cx="894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b="1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346" y="2867114"/>
                  <a:ext cx="89473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514346" y="2264105"/>
                  <a:ext cx="756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b="1" dirty="0" smtClean="0">
                      <a:solidFill>
                        <a:srgbClr val="00FF00"/>
                      </a:solidFill>
                    </a:rPr>
                    <a:t>1</a:t>
                  </a:r>
                  <a:endParaRPr lang="en-US" b="1" dirty="0">
                    <a:solidFill>
                      <a:srgbClr val="00FF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346" y="2264105"/>
                  <a:ext cx="75687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8197" r="-56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>
              <a:off x="6142210" y="3847187"/>
              <a:ext cx="325252" cy="8219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57423" y="3428999"/>
              <a:ext cx="2357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Water-cooled heat sink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230655" y="4385321"/>
              <a:ext cx="325252" cy="8219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41510" y="5115679"/>
              <a:ext cx="2048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Air-cooled heat sink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7197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093993" y="3405191"/>
                  <a:ext cx="623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=3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993" y="3405191"/>
                  <a:ext cx="6235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784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556609" y="3844236"/>
                  <a:ext cx="623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609" y="3844236"/>
                  <a:ext cx="6235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77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 rot="16200000">
                  <a:off x="4768863" y="3606464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768863" y="3606464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000" r="-20000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4912691" y="3560778"/>
                  <a:ext cx="6590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912691" y="3560778"/>
                  <a:ext cx="659027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5049361" y="3515093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49361" y="3515093"/>
                  <a:ext cx="75039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5328947" y="3152140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28947" y="3152140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r="-19608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16200000">
                  <a:off x="5472775" y="3106454"/>
                  <a:ext cx="6590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72775" y="3106454"/>
                  <a:ext cx="659027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 rot="16200000">
                  <a:off x="5609445" y="2870765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09445" y="2870765"/>
                  <a:ext cx="75039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961" r="-19608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/>
          <p:cNvSpPr txBox="1"/>
          <p:nvPr/>
        </p:nvSpPr>
        <p:spPr>
          <a:xfrm>
            <a:off x="3551815" y="691286"/>
            <a:ext cx="489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dielectric and die thickness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69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76124" y="2854131"/>
                <a:ext cx="623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=3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124" y="2854131"/>
                <a:ext cx="62350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78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7218" y="3293641"/>
                <a:ext cx="623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=1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218" y="3293641"/>
                <a:ext cx="62350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77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16200000">
                <a:off x="3384301" y="3816464"/>
                <a:ext cx="567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84301" y="3816464"/>
                <a:ext cx="56765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961" r="-19608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6200000">
                <a:off x="3528129" y="3770778"/>
                <a:ext cx="6590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28129" y="3770778"/>
                <a:ext cx="659027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4000" r="-2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664799" y="3725093"/>
                <a:ext cx="750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64799" y="3725093"/>
                <a:ext cx="75039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961" r="-19608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16200000">
                <a:off x="3934182" y="3444774"/>
                <a:ext cx="567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34182" y="3444774"/>
                <a:ext cx="56765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4000" r="-20000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rot="16200000">
                <a:off x="4078010" y="3399088"/>
                <a:ext cx="6590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78010" y="3399088"/>
                <a:ext cx="659027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4000" r="-2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 rot="16200000">
                <a:off x="4214680" y="3353403"/>
                <a:ext cx="750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214680" y="3353403"/>
                <a:ext cx="75039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4000" r="-20000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551815" y="691286"/>
            <a:ext cx="489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dielectric and die thickness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54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038348" y="3032231"/>
                  <a:ext cx="798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=3.9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348" y="3032231"/>
                  <a:ext cx="79823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8197" r="-687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556609" y="3844236"/>
                  <a:ext cx="623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609" y="3844236"/>
                  <a:ext cx="6235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77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4768863" y="3606464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768863" y="3606464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000" r="-20000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 rot="16200000">
                  <a:off x="4912691" y="3560778"/>
                  <a:ext cx="6590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912691" y="3560778"/>
                  <a:ext cx="659027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5049361" y="3515093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49361" y="3515093"/>
                  <a:ext cx="75039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5328947" y="3048904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28947" y="3048904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r="-19608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5472775" y="2811490"/>
                  <a:ext cx="6590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72775" y="2811490"/>
                  <a:ext cx="659027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18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16200000">
                  <a:off x="5622895" y="2769963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22895" y="2769963"/>
                  <a:ext cx="75039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3551815" y="691286"/>
            <a:ext cx="489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dielectric and die thickness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955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038348" y="2224696"/>
                  <a:ext cx="798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=3.9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348" y="2224696"/>
                  <a:ext cx="79823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9836" r="-687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586106" y="2629857"/>
                  <a:ext cx="623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106" y="2629857"/>
                  <a:ext cx="6235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77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4786663" y="2099700"/>
                  <a:ext cx="5597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786663" y="2099700"/>
                  <a:ext cx="559769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 rot="16200000">
                  <a:off x="5338164" y="1914021"/>
                  <a:ext cx="5597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38164" y="1914021"/>
                  <a:ext cx="55976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5022452" y="3149139"/>
                  <a:ext cx="4603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22452" y="3149139"/>
                  <a:ext cx="46038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5203979" y="3444322"/>
                  <a:ext cx="4603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03979" y="3444322"/>
                  <a:ext cx="460382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16200000">
                  <a:off x="5583642" y="2750403"/>
                  <a:ext cx="4603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83642" y="2750403"/>
                  <a:ext cx="460382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 rot="16200000">
                  <a:off x="5750421" y="3163574"/>
                  <a:ext cx="4603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750421" y="3163574"/>
                  <a:ext cx="460382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/>
          <p:cNvSpPr txBox="1"/>
          <p:nvPr/>
        </p:nvSpPr>
        <p:spPr>
          <a:xfrm>
            <a:off x="2381666" y="660817"/>
            <a:ext cx="85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dielectric, </a:t>
            </a:r>
            <a:r>
              <a:rPr lang="en-US" dirty="0" err="1" smtClean="0"/>
              <a:t>decap</a:t>
            </a:r>
            <a:r>
              <a:rPr lang="en-US" dirty="0" smtClean="0"/>
              <a:t> area allocated on interposer, and number of tiers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6400" y="2165558"/>
            <a:ext cx="153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1um substrate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039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 rot="16200000">
                  <a:off x="3535295" y="1671357"/>
                  <a:ext cx="61427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535295" y="1671357"/>
                  <a:ext cx="614271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16200000">
                  <a:off x="3914728" y="2388405"/>
                  <a:ext cx="5004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14728" y="2388405"/>
                  <a:ext cx="500457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4207757" y="2890949"/>
                  <a:ext cx="5004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207757" y="2890949"/>
                  <a:ext cx="500457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/>
          <p:cNvSpPr txBox="1"/>
          <p:nvPr/>
        </p:nvSpPr>
        <p:spPr>
          <a:xfrm>
            <a:off x="2381666" y="660817"/>
            <a:ext cx="753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</a:t>
            </a:r>
            <a:r>
              <a:rPr lang="en-US" dirty="0" err="1" smtClean="0"/>
              <a:t>decap</a:t>
            </a:r>
            <a:r>
              <a:rPr lang="en-US" dirty="0"/>
              <a:t> </a:t>
            </a:r>
            <a:r>
              <a:rPr lang="en-US" dirty="0" smtClean="0"/>
              <a:t>area allocated on interposer and number of tiers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6400" y="2165558"/>
            <a:ext cx="153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1um substrate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89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 rot="16200000">
                  <a:off x="3535296" y="1679279"/>
                  <a:ext cx="61427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535296" y="1679279"/>
                  <a:ext cx="614271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16200000">
                  <a:off x="3914729" y="2381574"/>
                  <a:ext cx="5004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14729" y="2381574"/>
                  <a:ext cx="500457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4207758" y="2898868"/>
                  <a:ext cx="5004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207758" y="2898868"/>
                  <a:ext cx="500457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/>
          <p:cNvSpPr txBox="1"/>
          <p:nvPr/>
        </p:nvSpPr>
        <p:spPr>
          <a:xfrm>
            <a:off x="406400" y="2165558"/>
            <a:ext cx="16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10um substrate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81666" y="660817"/>
            <a:ext cx="753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</a:t>
            </a:r>
            <a:r>
              <a:rPr lang="en-US" dirty="0" err="1" smtClean="0"/>
              <a:t>decap</a:t>
            </a:r>
            <a:r>
              <a:rPr lang="en-US" dirty="0"/>
              <a:t> </a:t>
            </a:r>
            <a:r>
              <a:rPr lang="en-US" dirty="0" smtClean="0"/>
              <a:t>area allocated on interposer and number of tiers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9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188" y="558140"/>
            <a:ext cx="509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Sandy bridge minimum die thickness required for chip folding with 20:1 AR TSVs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3" y="102506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495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16200000">
                <a:off x="3535296" y="2519935"/>
                <a:ext cx="6142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0.01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35296" y="2519935"/>
                <a:ext cx="614271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6200000">
                <a:off x="3914729" y="3060000"/>
                <a:ext cx="5004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4729" y="3060000"/>
                <a:ext cx="500457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16200000">
                <a:off x="4207758" y="3459307"/>
                <a:ext cx="5004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207758" y="3459307"/>
                <a:ext cx="500457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06400" y="2165558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100um substrate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81666" y="660817"/>
            <a:ext cx="753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</a:t>
            </a:r>
            <a:r>
              <a:rPr lang="en-US" dirty="0" err="1" smtClean="0"/>
              <a:t>decap</a:t>
            </a:r>
            <a:r>
              <a:rPr lang="en-US" dirty="0"/>
              <a:t> </a:t>
            </a:r>
            <a:r>
              <a:rPr lang="en-US" dirty="0" smtClean="0"/>
              <a:t>area allocated on interposer and number of tiers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300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16200000">
                <a:off x="3573768" y="2567435"/>
                <a:ext cx="5373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73768" y="2567435"/>
                <a:ext cx="537327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6200000">
                <a:off x="3810828" y="3000625"/>
                <a:ext cx="6607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10828" y="3000625"/>
                <a:ext cx="660758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16200000">
                <a:off x="4054017" y="3328680"/>
                <a:ext cx="7841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54017" y="3328680"/>
                <a:ext cx="784189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06400" y="2165558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100um substrate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81666" y="660817"/>
            <a:ext cx="753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</a:t>
            </a:r>
            <a:r>
              <a:rPr lang="en-US" dirty="0" err="1" smtClean="0"/>
              <a:t>decap</a:t>
            </a:r>
            <a:r>
              <a:rPr lang="en-US" dirty="0"/>
              <a:t> </a:t>
            </a:r>
            <a:r>
              <a:rPr lang="en-US" dirty="0" smtClean="0"/>
              <a:t>area allocated on interposer and number of tiers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07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018" y="1591294"/>
            <a:ext cx="16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50um substrate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771408" y="238694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42460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018" y="1591294"/>
            <a:ext cx="16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0um substrate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277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358244" y="2280062"/>
                  <a:ext cx="812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a14:m>
                  <a:r>
                    <a:rPr lang="en-US" b="1" dirty="0" smtClean="0"/>
                    <a:t>=3.9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244" y="2280062"/>
                  <a:ext cx="812979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8197" r="-52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358244" y="2858102"/>
                  <a:ext cx="812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a14:m>
                  <a:r>
                    <a:rPr lang="en-US" b="1" dirty="0" smtClean="0">
                      <a:solidFill>
                        <a:srgbClr val="0000FF"/>
                      </a:solidFill>
                    </a:rPr>
                    <a:t>=3.0</a:t>
                  </a:r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244" y="2858102"/>
                  <a:ext cx="81297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526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358243" y="3361152"/>
                  <a:ext cx="812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a14:m>
                  <a:r>
                    <a:rPr lang="en-US" b="1" dirty="0" smtClean="0">
                      <a:solidFill>
                        <a:srgbClr val="00FF00"/>
                      </a:solidFill>
                    </a:rPr>
                    <a:t>=2.0</a:t>
                  </a:r>
                  <a:endParaRPr lang="en-US" b="1" dirty="0">
                    <a:solidFill>
                      <a:srgbClr val="00FF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243" y="3361152"/>
                  <a:ext cx="81297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r="-52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358242" y="3796978"/>
                  <a:ext cx="812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a14:m>
                  <a:r>
                    <a:rPr lang="en-US" b="1" dirty="0" smtClean="0">
                      <a:solidFill>
                        <a:srgbClr val="FF0000"/>
                      </a:solidFill>
                    </a:rPr>
                    <a:t>=1.0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242" y="3796978"/>
                  <a:ext cx="81297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0000" r="-526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212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882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490857" y="36576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9355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491346" y="2256313"/>
              <a:ext cx="8595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AF = 10%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59382" y="2981214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AF = 1%</a:t>
              </a:r>
              <a:endParaRPr lang="en-US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4623111" y="3182602"/>
              <a:ext cx="888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20:1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4815372" y="3587851"/>
              <a:ext cx="888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10:1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5050575" y="3996767"/>
              <a:ext cx="797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AR = 5:1</a:t>
              </a:r>
              <a:endParaRPr lang="en-US" sz="1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 rot="5400000">
              <a:off x="5182527" y="3888812"/>
              <a:ext cx="888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AR = 20:1</a:t>
              </a:r>
              <a:endParaRPr 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5362913" y="4305936"/>
              <a:ext cx="888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10:1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5598116" y="4714852"/>
              <a:ext cx="797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5:1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2457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1346" y="2256313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10%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59382" y="2981214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1%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3240766" y="2795019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20:1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3433027" y="3224018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10:1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3668230" y="3609184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AR = 5:1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3800182" y="3501229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AR = 20:1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3980568" y="3942103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10:1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5400000">
            <a:off x="4215771" y="4351019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5:1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6491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491346" y="2256313"/>
              <a:ext cx="8595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AF = 10%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59382" y="2981214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AF = 1%</a:t>
              </a:r>
              <a:endParaRPr lang="en-US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3311298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20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3502074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10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3737276" y="4868980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AR = 5</a:t>
              </a:r>
              <a:endParaRPr lang="en-US" sz="1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 rot="5400000">
              <a:off x="3871346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AR = 20</a:t>
              </a:r>
              <a:endParaRPr 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4046369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10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4281571" y="4868980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5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34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510638"/>
            <a:ext cx="11211774" cy="4392304"/>
            <a:chOff x="0" y="510638"/>
            <a:chExt cx="11211774" cy="43923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10639"/>
              <a:ext cx="5850046" cy="439230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1728" y="510638"/>
              <a:ext cx="5850046" cy="439230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07522" y="3883231"/>
              <a:ext cx="54213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(a)</a:t>
              </a:r>
              <a:endParaRPr lang="en-US" sz="25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69250" y="3883231"/>
              <a:ext cx="55496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(b)</a:t>
              </a:r>
              <a:endParaRPr lang="en-US" sz="2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752742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491346" y="1638802"/>
              <a:ext cx="8595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AF = 10%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59382" y="2518089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AF = 1%</a:t>
              </a:r>
              <a:endParaRPr lang="en-US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3311298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20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3502074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10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3737276" y="4868980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AR = 5</a:t>
              </a:r>
              <a:endParaRPr lang="en-US" sz="1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 rot="5400000">
              <a:off x="3871346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AR = 20</a:t>
              </a:r>
              <a:endParaRPr 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4046369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10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4281571" y="4868980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5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6309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5400000">
            <a:off x="3256454" y="1402552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10%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3870685" y="227893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1%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3311298" y="4914666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20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3502074" y="4914666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3737276" y="486898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AR = 5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3871346" y="4914666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AR = 20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4046369" y="4914666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5400000">
            <a:off x="4281571" y="486898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5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5400000">
            <a:off x="3445969" y="1934435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10%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3635484" y="2466318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10%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4050735" y="285039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1%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4225466" y="340722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1%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691270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34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792" y="1710047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 of 0.01 and 0.1, AR of 5, 10,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097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72696" y="1116281"/>
            <a:ext cx="241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Aspect ratio of 5, 10,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056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2706" y="1079174"/>
            <a:ext cx="286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fraction of 0.01 and 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963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2596" y="429886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62596" y="394100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 tier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2595" y="344081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FF00"/>
                </a:solidFill>
              </a:rPr>
              <a:t>4 tier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2594" y="281545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8 tier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8759" y="1079174"/>
            <a:ext cx="18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10um power TSVs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755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562594" y="4461209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62596" y="391725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2595" y="339331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2594" y="277982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9921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295930" y="2644030"/>
              <a:ext cx="649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Total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95930" y="4237230"/>
              <a:ext cx="736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Wires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5930" y="4999936"/>
              <a:ext cx="1140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Repeaters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2922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315200" y="389510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16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50906" y="885825"/>
            <a:ext cx="7209828" cy="5413248"/>
            <a:chOff x="950906" y="885825"/>
            <a:chExt cx="7209828" cy="541324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906" y="885825"/>
              <a:ext cx="7209828" cy="5413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941291" y="4199661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41166" y="49162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300um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8928" y="4645938"/>
              <a:ext cx="873125" cy="33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33CC"/>
                  </a:solidFill>
                </a:rPr>
                <a:t>150um</a:t>
              </a:r>
              <a:endParaRPr lang="en-US" b="1" dirty="0">
                <a:solidFill>
                  <a:srgbClr val="FF33CC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8525" y="4661892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36FF07"/>
                  </a:solidFill>
                </a:rPr>
                <a:t>50um</a:t>
              </a:r>
              <a:endParaRPr lang="en-US" b="1" dirty="0">
                <a:solidFill>
                  <a:srgbClr val="36FF07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57600" y="4965383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1um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8032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469579" y="387135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245600" y="1282535"/>
            <a:ext cx="296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ALL levels resistivity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923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0545" y="838200"/>
            <a:ext cx="391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only levels with width &lt; 75nm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068291" y="223256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40702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878" y="5777375"/>
            <a:ext cx="352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SB7nm</a:t>
            </a:r>
          </a:p>
          <a:p>
            <a:r>
              <a:rPr lang="en-US" dirty="0" smtClean="0"/>
              <a:t>Changing levels with width &lt;=35nm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975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891161" y="166875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1%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91161" y="2704796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10%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91161" y="4253627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100%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518126" y="1206639"/>
            <a:ext cx="23690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</a:t>
            </a:r>
            <a:r>
              <a:rPr lang="en-US" dirty="0" err="1" smtClean="0"/>
              <a:t>tsv</a:t>
            </a:r>
            <a:r>
              <a:rPr lang="en-US" dirty="0" smtClean="0"/>
              <a:t> area</a:t>
            </a:r>
          </a:p>
          <a:p>
            <a:r>
              <a:rPr lang="en-US" dirty="0" smtClean="0"/>
              <a:t>Vs</a:t>
            </a:r>
          </a:p>
          <a:p>
            <a:r>
              <a:rPr lang="en-US" dirty="0" smtClean="0"/>
              <a:t>Die area allocated for </a:t>
            </a:r>
            <a:r>
              <a:rPr lang="en-US" dirty="0" err="1" smtClean="0"/>
              <a:t>decap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1% on chip</a:t>
            </a:r>
          </a:p>
          <a:p>
            <a:r>
              <a:rPr lang="en-US" dirty="0" smtClean="0"/>
              <a:t>10% extensive on chip</a:t>
            </a:r>
          </a:p>
          <a:p>
            <a:r>
              <a:rPr lang="en-US" dirty="0" smtClean="0"/>
              <a:t>100% interposer-based</a:t>
            </a:r>
          </a:p>
          <a:p>
            <a:endParaRPr lang="en-US" dirty="0"/>
          </a:p>
          <a:p>
            <a:r>
              <a:rPr lang="en-US" dirty="0" smtClean="0"/>
              <a:t>Die area used for </a:t>
            </a:r>
            <a:r>
              <a:rPr lang="en-US" dirty="0" err="1" smtClean="0"/>
              <a:t>decap</a:t>
            </a:r>
            <a:r>
              <a:rPr lang="en-US" dirty="0" smtClean="0"/>
              <a:t> </a:t>
            </a:r>
            <a:r>
              <a:rPr lang="en-US" dirty="0" err="1" smtClean="0"/>
              <a:t>calc</a:t>
            </a:r>
            <a:r>
              <a:rPr lang="en-US" dirty="0"/>
              <a:t> </a:t>
            </a:r>
            <a:r>
              <a:rPr lang="en-US" dirty="0" smtClean="0"/>
              <a:t>is nominal 2D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970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56588" y="766771"/>
            <a:ext cx="970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SB32nm (with all wires replaced) vs SB7nm with wires &lt;35nm replaced with alt metal. 60% routing </a:t>
            </a:r>
            <a:r>
              <a:rPr lang="en-US" dirty="0" err="1" smtClean="0"/>
              <a:t>eff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88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2691" y="757458"/>
            <a:ext cx="103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SB32nm (with all wires replaced) vs SB7nm with wires &lt;25nm replaced with alt metal. 65% routing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4203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2691" y="757458"/>
            <a:ext cx="103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SB32nm (with all wires replaced) vs SB7nm with wires &lt;25nm replaced with alt metal. 62% routing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099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2691" y="757458"/>
            <a:ext cx="1108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SB32nm (with all wires replaced) vs SB7nm with wires &lt;25nm replaced with alt metal. 62% routing efficiency. 151pts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773880" y="2303813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32nm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33560" y="2988009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7nm A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9732" y="4019183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7nm B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7359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793828" y="345504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93828" y="1882242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2D</a:t>
              </a:r>
              <a:endParaRPr lang="en-U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93829" y="299058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</a:t>
              </a:r>
              <a:r>
                <a:rPr lang="en-US" b="1" dirty="0">
                  <a:solidFill>
                    <a:srgbClr val="00FF00"/>
                  </a:solidFill>
                </a:rPr>
                <a:t>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93828" y="248397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</a:t>
              </a:r>
              <a:r>
                <a:rPr lang="en-US" b="1" dirty="0">
                  <a:solidFill>
                    <a:srgbClr val="0000FF"/>
                  </a:solidFill>
                </a:rPr>
                <a:t>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6060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81000" y="3679922"/>
            <a:ext cx="8382001" cy="2644678"/>
            <a:chOff x="381000" y="3679922"/>
            <a:chExt cx="8382001" cy="2644678"/>
          </a:xfrm>
          <a:noFill/>
        </p:grpSpPr>
        <p:grpSp>
          <p:nvGrpSpPr>
            <p:cNvPr id="4" name="Group 3"/>
            <p:cNvGrpSpPr/>
            <p:nvPr/>
          </p:nvGrpSpPr>
          <p:grpSpPr>
            <a:xfrm>
              <a:off x="381000" y="4143181"/>
              <a:ext cx="2695435" cy="2181419"/>
              <a:chOff x="381000" y="4143181"/>
              <a:chExt cx="2695435" cy="2181419"/>
            </a:xfrm>
            <a:grpFill/>
          </p:grpSpPr>
          <p:sp>
            <p:nvSpPr>
              <p:cNvPr id="5" name="TextBox 4"/>
              <p:cNvSpPr txBox="1">
                <a:spLocks noChangeArrowheads="1"/>
              </p:cNvSpPr>
              <p:nvPr/>
            </p:nvSpPr>
            <p:spPr bwMode="auto">
              <a:xfrm>
                <a:off x="669027" y="5802313"/>
                <a:ext cx="2119383" cy="5222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>
                    <a:cs typeface="Times New Roman" pitchFamily="18" charset="0"/>
                  </a:rPr>
                  <a:t>Conventional Packaging </a:t>
                </a:r>
              </a:p>
              <a:p>
                <a:pPr algn="ctr" eaLnBrk="1" hangingPunct="1"/>
                <a:r>
                  <a:rPr lang="en-US" sz="1400" b="1" dirty="0">
                    <a:cs typeface="Times New Roman" pitchFamily="18" charset="0"/>
                  </a:rPr>
                  <a:t>Using Organic Substrate</a:t>
                </a: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" y="4143181"/>
                <a:ext cx="2695435" cy="16575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3223099" y="3816174"/>
              <a:ext cx="2696619" cy="2292328"/>
              <a:chOff x="3223099" y="3816174"/>
              <a:chExt cx="2696619" cy="2292328"/>
            </a:xfrm>
            <a:grpFill/>
          </p:grpSpPr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>
                <a:off x="3577430" y="5800725"/>
                <a:ext cx="1973263" cy="3077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>
                    <a:cs typeface="Times New Roman" pitchFamily="18" charset="0"/>
                  </a:rPr>
                  <a:t>2.5D </a:t>
                </a:r>
                <a:r>
                  <a:rPr lang="en-US" sz="1400" b="1" dirty="0" smtClean="0">
                    <a:cs typeface="Times New Roman" pitchFamily="18" charset="0"/>
                  </a:rPr>
                  <a:t>(Silicon Interposer)</a:t>
                </a:r>
                <a:endParaRPr lang="en-US" sz="1400" b="1" dirty="0">
                  <a:cs typeface="Times New Roman" pitchFamily="18" charset="0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3099" y="3816174"/>
                <a:ext cx="2696619" cy="19845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6066382" y="3679922"/>
              <a:ext cx="2696619" cy="2430168"/>
              <a:chOff x="6066382" y="3679922"/>
              <a:chExt cx="2696619" cy="2430168"/>
            </a:xfrm>
            <a:grpFill/>
          </p:grpSpPr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6348061" y="5802313"/>
                <a:ext cx="2133260" cy="307777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 smtClean="0">
                    <a:cs typeface="Times New Roman" pitchFamily="18" charset="0"/>
                  </a:rPr>
                  <a:t>3DIC + Interposer</a:t>
                </a:r>
                <a:endParaRPr lang="en-US" sz="1400" b="1" dirty="0">
                  <a:cs typeface="Times New Roman" pitchFamily="18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6066382" y="3679922"/>
                <a:ext cx="2696619" cy="2120803"/>
                <a:chOff x="6280152" y="3130550"/>
                <a:chExt cx="3613150" cy="2841625"/>
              </a:xfrm>
              <a:grpFill/>
            </p:grpSpPr>
            <p:pic>
              <p:nvPicPr>
                <p:cNvPr id="13" name="Picture 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80152" y="3313112"/>
                  <a:ext cx="3613150" cy="26590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4" name="Group 13"/>
                <p:cNvGrpSpPr/>
                <p:nvPr/>
              </p:nvGrpSpPr>
              <p:grpSpPr>
                <a:xfrm>
                  <a:off x="7356476" y="3130550"/>
                  <a:ext cx="1476375" cy="420687"/>
                  <a:chOff x="7356476" y="3130550"/>
                  <a:chExt cx="1476375" cy="420687"/>
                </a:xfrm>
                <a:grpFill/>
              </p:grpSpPr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6476" y="3132137"/>
                    <a:ext cx="696913" cy="4159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35939" y="3132137"/>
                    <a:ext cx="696912" cy="4159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6476" y="3130550"/>
                    <a:ext cx="695325" cy="41910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32764" y="3132137"/>
                    <a:ext cx="696912" cy="41910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32291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09600" y="838200"/>
            <a:ext cx="7696200" cy="5772150"/>
            <a:chOff x="609600" y="838200"/>
            <a:chExt cx="7696200" cy="577215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838200"/>
              <a:ext cx="7696200" cy="5772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5695776" y="1473678"/>
              <a:ext cx="0" cy="4419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333337" y="1133475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50um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7561052" y="1488597"/>
              <a:ext cx="0" cy="4419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98613" y="1133475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300um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5524" y="147367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13695" y="270311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3695" y="353960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4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3694" y="410921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36FF07"/>
                  </a:solidFill>
                </a:rPr>
                <a:t>8 tier</a:t>
              </a:r>
              <a:endParaRPr lang="en-US" b="1" dirty="0">
                <a:solidFill>
                  <a:srgbClr val="36FF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9501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>
          <a:xfrm>
            <a:off x="455691" y="2120328"/>
            <a:ext cx="3569175" cy="1897797"/>
            <a:chOff x="455691" y="2120328"/>
            <a:chExt cx="3569175" cy="1897797"/>
          </a:xfrm>
        </p:grpSpPr>
        <p:grpSp>
          <p:nvGrpSpPr>
            <p:cNvPr id="5" name="Group 4"/>
            <p:cNvGrpSpPr/>
            <p:nvPr/>
          </p:nvGrpSpPr>
          <p:grpSpPr>
            <a:xfrm>
              <a:off x="876692" y="2120328"/>
              <a:ext cx="2725869" cy="1730199"/>
              <a:chOff x="2835919" y="1053382"/>
              <a:chExt cx="4752410" cy="301651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835919" y="3795214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835919" y="2784792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38198" y="1776788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2838198" y="1053382"/>
                <a:ext cx="4750131" cy="2977342"/>
                <a:chOff x="2838198" y="1053382"/>
                <a:chExt cx="4750131" cy="2977342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838198" y="2051468"/>
                  <a:ext cx="4750131" cy="967256"/>
                  <a:chOff x="2838198" y="2051468"/>
                  <a:chExt cx="4750131" cy="967256"/>
                </a:xfrm>
              </p:grpSpPr>
              <p:grpSp>
                <p:nvGrpSpPr>
                  <p:cNvPr id="98" name="Group 97"/>
                  <p:cNvGrpSpPr/>
                  <p:nvPr/>
                </p:nvGrpSpPr>
                <p:grpSpPr>
                  <a:xfrm>
                    <a:off x="2838198" y="2051468"/>
                    <a:ext cx="4750131" cy="724392"/>
                    <a:chOff x="2838198" y="2051468"/>
                    <a:chExt cx="4750131" cy="724392"/>
                  </a:xfrm>
                </p:grpSpPr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3230088" y="2052454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838196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5011381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" name="Rectangle 117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99" name="Oval 98"/>
                  <p:cNvSpPr/>
                  <p:nvPr/>
                </p:nvSpPr>
                <p:spPr>
                  <a:xfrm>
                    <a:off x="285269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3233848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3644913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405062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446169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487847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528953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69525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6121560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6548231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6966916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7372632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2838198" y="3063468"/>
                  <a:ext cx="4750131" cy="967256"/>
                  <a:chOff x="2838198" y="3063468"/>
                  <a:chExt cx="4750131" cy="967256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2838198" y="3063468"/>
                    <a:ext cx="4750131" cy="724392"/>
                    <a:chOff x="2838198" y="2051468"/>
                    <a:chExt cx="4750131" cy="724392"/>
                  </a:xfrm>
                </p:grpSpPr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3230088" y="2052454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6838196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5011381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2" name="Rectangle 91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5" name="Rectangle 94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65" name="Oval 64"/>
                  <p:cNvSpPr/>
                  <p:nvPr/>
                </p:nvSpPr>
                <p:spPr>
                  <a:xfrm>
                    <a:off x="2852695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3233848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3644913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4050629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4461694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4878474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5289539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5695255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6121560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6548231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6966916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7372632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2838198" y="1053382"/>
                  <a:ext cx="4750131" cy="966270"/>
                  <a:chOff x="2838198" y="2052454"/>
                  <a:chExt cx="4750131" cy="966270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838198" y="2052454"/>
                    <a:ext cx="4750131" cy="723406"/>
                    <a:chOff x="2838198" y="2052454"/>
                    <a:chExt cx="4750131" cy="723406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34" name="Oval 33"/>
                  <p:cNvSpPr/>
                  <p:nvPr/>
                </p:nvSpPr>
                <p:spPr>
                  <a:xfrm>
                    <a:off x="285269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3233848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3644913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05062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446169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487847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528953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569525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6121560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6548231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6966916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7372632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Rectangle 5"/>
            <p:cNvSpPr/>
            <p:nvPr/>
          </p:nvSpPr>
          <p:spPr>
            <a:xfrm>
              <a:off x="455691" y="3861843"/>
              <a:ext cx="3569175" cy="15628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7902" y="3899736"/>
              <a:ext cx="2724560" cy="112497"/>
              <a:chOff x="2733421" y="4155687"/>
              <a:chExt cx="4750129" cy="19613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33422" y="4211100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33421" y="4297393"/>
                <a:ext cx="4750129" cy="544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67938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22416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049231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878638" y="4155687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03709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830524" y="4254556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932649" y="4211099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948930" y="4209811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991526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7318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95797" y="4160468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18290" y="4165231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73500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19728" y="4170526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991664" y="3868242"/>
              <a:ext cx="640445" cy="2622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79512" y="3868241"/>
              <a:ext cx="880221" cy="2622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12" name="Rectangle 411"/>
          <p:cNvSpPr/>
          <p:nvPr/>
        </p:nvSpPr>
        <p:spPr>
          <a:xfrm>
            <a:off x="2666845" y="515069"/>
            <a:ext cx="2724561" cy="4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2666845" y="590450"/>
            <a:ext cx="640445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2666844" y="639946"/>
            <a:ext cx="2724561" cy="312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2973430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2947320" y="616281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3995137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5044442" y="558667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3969027" y="616281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5016845" y="615376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3354693" y="590450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4511183" y="589711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3388463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3664732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4595423" y="56140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5296616" y="56414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2667754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3232566" y="567178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2666845" y="698126"/>
            <a:ext cx="2724561" cy="4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2666845" y="773507"/>
            <a:ext cx="640445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2666844" y="823003"/>
            <a:ext cx="2724561" cy="312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2" name="Rectangle 431"/>
          <p:cNvSpPr/>
          <p:nvPr/>
        </p:nvSpPr>
        <p:spPr>
          <a:xfrm>
            <a:off x="2973430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2947320" y="799338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3995137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5044442" y="741724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3969027" y="799338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5016845" y="798433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3354693" y="773507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4511183" y="772768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3388463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3664732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2" name="Rectangle 441"/>
          <p:cNvSpPr/>
          <p:nvPr/>
        </p:nvSpPr>
        <p:spPr>
          <a:xfrm>
            <a:off x="4595423" y="74446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5296616" y="747198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4" name="Rectangle 443"/>
          <p:cNvSpPr/>
          <p:nvPr/>
        </p:nvSpPr>
        <p:spPr>
          <a:xfrm>
            <a:off x="2667754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3232566" y="750235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6" name="Rectangle 445"/>
          <p:cNvSpPr/>
          <p:nvPr/>
        </p:nvSpPr>
        <p:spPr>
          <a:xfrm>
            <a:off x="2666845" y="880241"/>
            <a:ext cx="2724561" cy="4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666845" y="955622"/>
            <a:ext cx="640445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8" name="Rectangle 447"/>
          <p:cNvSpPr/>
          <p:nvPr/>
        </p:nvSpPr>
        <p:spPr>
          <a:xfrm>
            <a:off x="2666844" y="1005118"/>
            <a:ext cx="2724561" cy="312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2973430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0" name="Rectangle 449"/>
          <p:cNvSpPr/>
          <p:nvPr/>
        </p:nvSpPr>
        <p:spPr>
          <a:xfrm>
            <a:off x="2947320" y="981453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3995137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2" name="Rectangle 451"/>
          <p:cNvSpPr/>
          <p:nvPr/>
        </p:nvSpPr>
        <p:spPr>
          <a:xfrm>
            <a:off x="5044442" y="92383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3969027" y="981453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5016845" y="980548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3354693" y="955622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4511183" y="954883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3388463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3664732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4595423" y="92658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0" name="Rectangle 459"/>
          <p:cNvSpPr/>
          <p:nvPr/>
        </p:nvSpPr>
        <p:spPr>
          <a:xfrm>
            <a:off x="5296616" y="929313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667754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3232566" y="932350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2621511" y="1193331"/>
            <a:ext cx="3569175" cy="1562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87" name="Group 486"/>
          <p:cNvGrpSpPr/>
          <p:nvPr/>
        </p:nvGrpSpPr>
        <p:grpSpPr>
          <a:xfrm>
            <a:off x="6550561" y="564268"/>
            <a:ext cx="2726599" cy="647372"/>
            <a:chOff x="6513520" y="1810469"/>
            <a:chExt cx="2726599" cy="647372"/>
          </a:xfrm>
        </p:grpSpPr>
        <p:grpSp>
          <p:nvGrpSpPr>
            <p:cNvPr id="488" name="Group 487"/>
            <p:cNvGrpSpPr/>
            <p:nvPr/>
          </p:nvGrpSpPr>
          <p:grpSpPr>
            <a:xfrm>
              <a:off x="6513520" y="1810469"/>
              <a:ext cx="2726071" cy="521267"/>
              <a:chOff x="6513520" y="1810469"/>
              <a:chExt cx="2726071" cy="521267"/>
            </a:xfrm>
          </p:grpSpPr>
          <p:sp>
            <p:nvSpPr>
              <p:cNvPr id="502" name="Rectangle 501"/>
              <p:cNvSpPr/>
              <p:nvPr/>
            </p:nvSpPr>
            <p:spPr>
              <a:xfrm>
                <a:off x="6513521" y="1810469"/>
                <a:ext cx="2724561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6513521" y="1885850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6513520" y="1935346"/>
                <a:ext cx="2724561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6820106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6793996" y="1911681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8008518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7815703" y="1911681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8863521" y="1910776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7201369" y="1885850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8357859" y="1885111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7235139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8442099" y="185680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9143292" y="185954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6514430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7079242" y="1862578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6513521" y="1993526"/>
                <a:ext cx="2724561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6513521" y="2068907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6513520" y="2118403"/>
                <a:ext cx="2724561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6820106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793996" y="209473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841813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815703" y="209473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7755408" y="2070348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7235139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7511408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8442099" y="203986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6514430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7108247" y="1977873"/>
                <a:ext cx="27432" cy="8439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6513521" y="2175641"/>
                <a:ext cx="2724561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6513521" y="2251022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6513520" y="2300518"/>
                <a:ext cx="2724561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6820106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6793996" y="227685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7841813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8891118" y="221923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7815703" y="227685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8863521" y="227594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7201369" y="2251022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8357859" y="2250283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7235139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7511408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8442099" y="222198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9143292" y="2224713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6514430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7079242" y="2227750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6840756" y="2149813"/>
                <a:ext cx="27432" cy="731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8828111" y="2066860"/>
                <a:ext cx="411480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8891118" y="2037124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8863521" y="209383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9143292" y="2042598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7201369" y="2069032"/>
                <a:ext cx="502920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8891118" y="1854067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8463393" y="1965882"/>
                <a:ext cx="27432" cy="680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860810" y="2152709"/>
                <a:ext cx="27432" cy="6922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8910281" y="1965622"/>
                <a:ext cx="27432" cy="680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9164525" y="2151563"/>
                <a:ext cx="27432" cy="680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9" name="Group 488"/>
            <p:cNvGrpSpPr/>
            <p:nvPr/>
          </p:nvGrpSpPr>
          <p:grpSpPr>
            <a:xfrm>
              <a:off x="6513520" y="2341247"/>
              <a:ext cx="2726599" cy="116594"/>
              <a:chOff x="2817064" y="1816377"/>
              <a:chExt cx="4753688" cy="203278"/>
            </a:xfrm>
          </p:grpSpPr>
          <p:sp>
            <p:nvSpPr>
              <p:cNvPr id="490" name="Oval 489"/>
              <p:cNvSpPr/>
              <p:nvPr/>
            </p:nvSpPr>
            <p:spPr>
              <a:xfrm>
                <a:off x="2817064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1" name="Oval 490"/>
              <p:cNvSpPr/>
              <p:nvPr/>
            </p:nvSpPr>
            <p:spPr>
              <a:xfrm>
                <a:off x="3233843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3644909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4050624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4461688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4878469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5289533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5695247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6121553" y="1816377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6548221" y="182152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6966908" y="1821534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7372632" y="1821531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6" name="Group 145"/>
          <p:cNvGrpSpPr/>
          <p:nvPr/>
        </p:nvGrpSpPr>
        <p:grpSpPr>
          <a:xfrm>
            <a:off x="8974754" y="4524816"/>
            <a:ext cx="3048887" cy="2138048"/>
            <a:chOff x="7172286" y="3218188"/>
            <a:chExt cx="3048887" cy="2138048"/>
          </a:xfrm>
        </p:grpSpPr>
        <p:sp>
          <p:nvSpPr>
            <p:cNvPr id="564" name="Rectangle 563"/>
            <p:cNvSpPr/>
            <p:nvPr/>
          </p:nvSpPr>
          <p:spPr>
            <a:xfrm>
              <a:off x="7172286" y="4835234"/>
              <a:ext cx="3048887" cy="5210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Motherboard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7436753" y="3218188"/>
              <a:ext cx="2488376" cy="1539740"/>
              <a:chOff x="7436753" y="3218188"/>
              <a:chExt cx="2488376" cy="153974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7912576" y="3218188"/>
                <a:ext cx="1572769" cy="644415"/>
                <a:chOff x="7912576" y="3218188"/>
                <a:chExt cx="1572769" cy="644415"/>
              </a:xfrm>
            </p:grpSpPr>
            <p:grpSp>
              <p:nvGrpSpPr>
                <p:cNvPr id="562" name="Group 561"/>
                <p:cNvGrpSpPr/>
                <p:nvPr/>
              </p:nvGrpSpPr>
              <p:grpSpPr>
                <a:xfrm>
                  <a:off x="7918290" y="3748966"/>
                  <a:ext cx="1555602" cy="113637"/>
                  <a:chOff x="6519234" y="2207897"/>
                  <a:chExt cx="1555602" cy="113637"/>
                </a:xfrm>
                <a:solidFill>
                  <a:schemeClr val="tx1">
                    <a:lumMod val="85000"/>
                    <a:lumOff val="15000"/>
                  </a:schemeClr>
                </a:solidFill>
              </p:grpSpPr>
              <p:sp>
                <p:nvSpPr>
                  <p:cNvPr id="473" name="Oval 472"/>
                  <p:cNvSpPr/>
                  <p:nvPr/>
                </p:nvSpPr>
                <p:spPr>
                  <a:xfrm>
                    <a:off x="6519234" y="2207897"/>
                    <a:ext cx="113637" cy="11363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4" name="Oval 473"/>
                  <p:cNvSpPr/>
                  <p:nvPr/>
                </p:nvSpPr>
                <p:spPr>
                  <a:xfrm>
                    <a:off x="6767815" y="2207897"/>
                    <a:ext cx="113637" cy="11363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5" name="Oval 474"/>
                  <p:cNvSpPr/>
                  <p:nvPr/>
                </p:nvSpPr>
                <p:spPr>
                  <a:xfrm>
                    <a:off x="7013118" y="2207897"/>
                    <a:ext cx="113637" cy="11363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6" name="Oval 475"/>
                  <p:cNvSpPr/>
                  <p:nvPr/>
                </p:nvSpPr>
                <p:spPr>
                  <a:xfrm>
                    <a:off x="7250590" y="2207897"/>
                    <a:ext cx="113637" cy="11363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7" name="Oval 476"/>
                  <p:cNvSpPr/>
                  <p:nvPr/>
                </p:nvSpPr>
                <p:spPr>
                  <a:xfrm>
                    <a:off x="7481604" y="2207897"/>
                    <a:ext cx="113637" cy="11363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8" name="Oval 477"/>
                  <p:cNvSpPr/>
                  <p:nvPr/>
                </p:nvSpPr>
                <p:spPr>
                  <a:xfrm>
                    <a:off x="7730185" y="2207897"/>
                    <a:ext cx="113637" cy="11363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9" name="Oval 478"/>
                  <p:cNvSpPr/>
                  <p:nvPr/>
                </p:nvSpPr>
                <p:spPr>
                  <a:xfrm>
                    <a:off x="7961199" y="2207897"/>
                    <a:ext cx="113637" cy="11363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" name="Group 2"/>
                <p:cNvGrpSpPr/>
                <p:nvPr/>
              </p:nvGrpSpPr>
              <p:grpSpPr>
                <a:xfrm>
                  <a:off x="7912576" y="3218188"/>
                  <a:ext cx="1572769" cy="521267"/>
                  <a:chOff x="7886284" y="3581591"/>
                  <a:chExt cx="1572769" cy="521267"/>
                </a:xfrm>
              </p:grpSpPr>
              <p:sp>
                <p:nvSpPr>
                  <p:cNvPr id="359" name="Rectangle 358"/>
                  <p:cNvSpPr/>
                  <p:nvPr/>
                </p:nvSpPr>
                <p:spPr>
                  <a:xfrm>
                    <a:off x="7886285" y="3581591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0" name="Rectangle 359"/>
                  <p:cNvSpPr/>
                  <p:nvPr/>
                </p:nvSpPr>
                <p:spPr>
                  <a:xfrm>
                    <a:off x="7886285" y="3656972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1" name="Rectangle 360"/>
                  <p:cNvSpPr/>
                  <p:nvPr/>
                </p:nvSpPr>
                <p:spPr>
                  <a:xfrm>
                    <a:off x="7886284" y="3706468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2" name="Rectangle 361"/>
                  <p:cNvSpPr/>
                  <p:nvPr/>
                </p:nvSpPr>
                <p:spPr>
                  <a:xfrm>
                    <a:off x="8192870" y="3629271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3" name="Rectangle 362"/>
                  <p:cNvSpPr/>
                  <p:nvPr/>
                </p:nvSpPr>
                <p:spPr>
                  <a:xfrm>
                    <a:off x="8166760" y="3682803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4" name="Rectangle 363"/>
                  <p:cNvSpPr/>
                  <p:nvPr/>
                </p:nvSpPr>
                <p:spPr>
                  <a:xfrm>
                    <a:off x="9381282" y="3629271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9188467" y="3682803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8" name="Rectangle 367"/>
                  <p:cNvSpPr/>
                  <p:nvPr/>
                </p:nvSpPr>
                <p:spPr>
                  <a:xfrm>
                    <a:off x="8574133" y="3656972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0" name="Rectangle 369"/>
                  <p:cNvSpPr/>
                  <p:nvPr/>
                </p:nvSpPr>
                <p:spPr>
                  <a:xfrm>
                    <a:off x="8607903" y="3629271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4" name="Rectangle 373"/>
                  <p:cNvSpPr/>
                  <p:nvPr/>
                </p:nvSpPr>
                <p:spPr>
                  <a:xfrm>
                    <a:off x="7887194" y="3629271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5" name="Rectangle 374"/>
                  <p:cNvSpPr/>
                  <p:nvPr/>
                </p:nvSpPr>
                <p:spPr>
                  <a:xfrm>
                    <a:off x="8452006" y="3633700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7" name="Rectangle 376"/>
                  <p:cNvSpPr/>
                  <p:nvPr/>
                </p:nvSpPr>
                <p:spPr>
                  <a:xfrm>
                    <a:off x="7886285" y="3764648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8" name="Rectangle 377"/>
                  <p:cNvSpPr/>
                  <p:nvPr/>
                </p:nvSpPr>
                <p:spPr>
                  <a:xfrm>
                    <a:off x="7886285" y="3840029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9" name="Rectangle 378"/>
                  <p:cNvSpPr/>
                  <p:nvPr/>
                </p:nvSpPr>
                <p:spPr>
                  <a:xfrm>
                    <a:off x="7886284" y="3889525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0" name="Rectangle 379"/>
                  <p:cNvSpPr/>
                  <p:nvPr/>
                </p:nvSpPr>
                <p:spPr>
                  <a:xfrm>
                    <a:off x="8192870" y="3812328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1" name="Rectangle 380"/>
                  <p:cNvSpPr/>
                  <p:nvPr/>
                </p:nvSpPr>
                <p:spPr>
                  <a:xfrm>
                    <a:off x="8166760" y="3865860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2" name="Rectangle 381"/>
                  <p:cNvSpPr/>
                  <p:nvPr/>
                </p:nvSpPr>
                <p:spPr>
                  <a:xfrm>
                    <a:off x="9214577" y="3812328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4" name="Rectangle 383"/>
                  <p:cNvSpPr/>
                  <p:nvPr/>
                </p:nvSpPr>
                <p:spPr>
                  <a:xfrm>
                    <a:off x="9188467" y="3865860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6" name="Rectangle 385"/>
                  <p:cNvSpPr/>
                  <p:nvPr/>
                </p:nvSpPr>
                <p:spPr>
                  <a:xfrm>
                    <a:off x="9128172" y="3841470"/>
                    <a:ext cx="329184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8" name="Rectangle 387"/>
                  <p:cNvSpPr/>
                  <p:nvPr/>
                </p:nvSpPr>
                <p:spPr>
                  <a:xfrm>
                    <a:off x="8607903" y="3812328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9" name="Rectangle 388"/>
                  <p:cNvSpPr/>
                  <p:nvPr/>
                </p:nvSpPr>
                <p:spPr>
                  <a:xfrm>
                    <a:off x="8884172" y="3812328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2" name="Rectangle 391"/>
                  <p:cNvSpPr/>
                  <p:nvPr/>
                </p:nvSpPr>
                <p:spPr>
                  <a:xfrm>
                    <a:off x="7887194" y="3812328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5" name="Rectangle 394"/>
                  <p:cNvSpPr/>
                  <p:nvPr/>
                </p:nvSpPr>
                <p:spPr>
                  <a:xfrm>
                    <a:off x="7886285" y="3946763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6" name="Rectangle 395"/>
                  <p:cNvSpPr/>
                  <p:nvPr/>
                </p:nvSpPr>
                <p:spPr>
                  <a:xfrm>
                    <a:off x="7886285" y="4022144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7" name="Rectangle 396"/>
                  <p:cNvSpPr/>
                  <p:nvPr/>
                </p:nvSpPr>
                <p:spPr>
                  <a:xfrm>
                    <a:off x="7886284" y="4071640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8" name="Rectangle 397"/>
                  <p:cNvSpPr/>
                  <p:nvPr/>
                </p:nvSpPr>
                <p:spPr>
                  <a:xfrm>
                    <a:off x="8192870" y="399444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9" name="Rectangle 398"/>
                  <p:cNvSpPr/>
                  <p:nvPr/>
                </p:nvSpPr>
                <p:spPr>
                  <a:xfrm>
                    <a:off x="8166760" y="4047975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0" name="Rectangle 399"/>
                  <p:cNvSpPr/>
                  <p:nvPr/>
                </p:nvSpPr>
                <p:spPr>
                  <a:xfrm>
                    <a:off x="9214577" y="399444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2" name="Rectangle 401"/>
                  <p:cNvSpPr/>
                  <p:nvPr/>
                </p:nvSpPr>
                <p:spPr>
                  <a:xfrm>
                    <a:off x="9188467" y="4047975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4" name="Rectangle 403"/>
                  <p:cNvSpPr/>
                  <p:nvPr/>
                </p:nvSpPr>
                <p:spPr>
                  <a:xfrm>
                    <a:off x="8574133" y="4022144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6" name="Rectangle 405"/>
                  <p:cNvSpPr/>
                  <p:nvPr/>
                </p:nvSpPr>
                <p:spPr>
                  <a:xfrm>
                    <a:off x="8607903" y="399444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7" name="Rectangle 406"/>
                  <p:cNvSpPr/>
                  <p:nvPr/>
                </p:nvSpPr>
                <p:spPr>
                  <a:xfrm>
                    <a:off x="8884172" y="399444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0" name="Rectangle 409"/>
                  <p:cNvSpPr/>
                  <p:nvPr/>
                </p:nvSpPr>
                <p:spPr>
                  <a:xfrm>
                    <a:off x="7887194" y="399444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1" name="Rectangle 410"/>
                  <p:cNvSpPr/>
                  <p:nvPr/>
                </p:nvSpPr>
                <p:spPr>
                  <a:xfrm>
                    <a:off x="8452006" y="3998872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3" name="Rectangle 462"/>
                  <p:cNvSpPr/>
                  <p:nvPr/>
                </p:nvSpPr>
                <p:spPr>
                  <a:xfrm>
                    <a:off x="8213520" y="3920935"/>
                    <a:ext cx="27432" cy="73152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7" name="Rectangle 466"/>
                  <p:cNvSpPr/>
                  <p:nvPr/>
                </p:nvSpPr>
                <p:spPr>
                  <a:xfrm>
                    <a:off x="8574133" y="3840154"/>
                    <a:ext cx="502920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9" name="Rectangle 468"/>
                  <p:cNvSpPr/>
                  <p:nvPr/>
                </p:nvSpPr>
                <p:spPr>
                  <a:xfrm>
                    <a:off x="9233574" y="3923831"/>
                    <a:ext cx="27432" cy="6922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58" name="Rectangle 557"/>
                  <p:cNvSpPr/>
                  <p:nvPr/>
                </p:nvSpPr>
                <p:spPr>
                  <a:xfrm>
                    <a:off x="8213520" y="3739540"/>
                    <a:ext cx="27432" cy="6400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59" name="Rectangle 558"/>
                  <p:cNvSpPr/>
                  <p:nvPr/>
                </p:nvSpPr>
                <p:spPr>
                  <a:xfrm>
                    <a:off x="8882464" y="386569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60" name="Rectangle 559"/>
                  <p:cNvSpPr/>
                  <p:nvPr/>
                </p:nvSpPr>
                <p:spPr>
                  <a:xfrm>
                    <a:off x="8901660" y="3923083"/>
                    <a:ext cx="27432" cy="6922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8627217" y="3738984"/>
                    <a:ext cx="27432" cy="73152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8" name="Rectangle 307"/>
                  <p:cNvSpPr/>
                  <p:nvPr/>
                </p:nvSpPr>
                <p:spPr>
                  <a:xfrm>
                    <a:off x="9233574" y="3739458"/>
                    <a:ext cx="27432" cy="6400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143" name="Group 142"/>
              <p:cNvGrpSpPr/>
              <p:nvPr/>
            </p:nvGrpSpPr>
            <p:grpSpPr>
              <a:xfrm>
                <a:off x="7436753" y="3860445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138" name="Group 137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358" name="Oval 357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5" name="Oval 364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7" name="Oval 366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9" name="Oval 368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1" name="Oval 370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2" name="Oval 371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3" name="Oval 372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311" name="Rectangle 310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65" name="Rectangle 564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1" name="Group 140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135" name="Group 134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313" name="Rectangle 312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16" name="Rectangle 315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19" name="Rectangle 318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7" name="Group 136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314" name="Rectangle 313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17" name="Rectangle 316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20" name="Rectangle 319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26" name="Group 325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327" name="Rectangle 326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28" name="Rectangle 327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29" name="Rectangle 328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30" name="Group 329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331" name="Rectangle 330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32" name="Rectangle 331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33" name="Rectangle 332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34" name="Group 333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335" name="Rectangle 334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37" name="Rectangle 336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38" name="Group 337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41" name="Rectangle 34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42" name="Group 341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44" name="Rectangle 34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45" name="Rectangle 34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348" name="Rectangle 347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49" name="Rectangle 348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50" name="Rectangle 349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51" name="Rectangle 350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52" name="Rectangle 351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53" name="Rectangle 352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54" name="Rectangle 353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55" name="Rectangle 354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56" name="Rectangle 355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145" name="Group 144"/>
            <p:cNvGrpSpPr/>
            <p:nvPr/>
          </p:nvGrpSpPr>
          <p:grpSpPr>
            <a:xfrm>
              <a:off x="7172286" y="4756698"/>
              <a:ext cx="3048887" cy="84243"/>
              <a:chOff x="7172286" y="4756698"/>
              <a:chExt cx="3048887" cy="84243"/>
            </a:xfrm>
          </p:grpSpPr>
          <p:sp>
            <p:nvSpPr>
              <p:cNvPr id="376" name="Rectangle 375"/>
              <p:cNvSpPr/>
              <p:nvPr/>
            </p:nvSpPr>
            <p:spPr>
              <a:xfrm flipV="1">
                <a:off x="7513402" y="4756698"/>
                <a:ext cx="237593" cy="8424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 flipV="1">
                <a:off x="7895338" y="4756698"/>
                <a:ext cx="237593" cy="8424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 flipV="1">
                <a:off x="8254046" y="4756698"/>
                <a:ext cx="237593" cy="8424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 flipV="1">
                <a:off x="8595995" y="4756698"/>
                <a:ext cx="237593" cy="8424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 flipV="1">
                <a:off x="8931118" y="4756698"/>
                <a:ext cx="237593" cy="8424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 flipV="1">
                <a:off x="9282868" y="4756698"/>
                <a:ext cx="237593" cy="8424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 flipV="1">
                <a:off x="9647918" y="4756698"/>
                <a:ext cx="237593" cy="8424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 flipV="1">
                <a:off x="7172286" y="4795219"/>
                <a:ext cx="33566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 flipV="1">
                <a:off x="9885511" y="4795219"/>
                <a:ext cx="33566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5776334" y="3524990"/>
            <a:ext cx="3048887" cy="3137874"/>
            <a:chOff x="5776334" y="3524990"/>
            <a:chExt cx="3048887" cy="3137874"/>
          </a:xfrm>
        </p:grpSpPr>
        <p:grpSp>
          <p:nvGrpSpPr>
            <p:cNvPr id="293" name="Group 292"/>
            <p:cNvGrpSpPr/>
            <p:nvPr/>
          </p:nvGrpSpPr>
          <p:grpSpPr>
            <a:xfrm>
              <a:off x="6525644" y="3524990"/>
              <a:ext cx="1572769" cy="1628575"/>
              <a:chOff x="6525644" y="3524990"/>
              <a:chExt cx="1572769" cy="1628575"/>
            </a:xfrm>
          </p:grpSpPr>
          <p:grpSp>
            <p:nvGrpSpPr>
              <p:cNvPr id="291" name="Group 290"/>
              <p:cNvGrpSpPr/>
              <p:nvPr/>
            </p:nvGrpSpPr>
            <p:grpSpPr>
              <a:xfrm>
                <a:off x="6525644" y="4066988"/>
                <a:ext cx="1572768" cy="536598"/>
                <a:chOff x="6525644" y="4066988"/>
                <a:chExt cx="1572768" cy="536598"/>
              </a:xfrm>
            </p:grpSpPr>
            <p:grpSp>
              <p:nvGrpSpPr>
                <p:cNvPr id="289" name="Group 288"/>
                <p:cNvGrpSpPr/>
                <p:nvPr/>
              </p:nvGrpSpPr>
              <p:grpSpPr>
                <a:xfrm>
                  <a:off x="6525644" y="4066988"/>
                  <a:ext cx="1572768" cy="415494"/>
                  <a:chOff x="6525644" y="4066988"/>
                  <a:chExt cx="1572768" cy="415494"/>
                </a:xfrm>
              </p:grpSpPr>
              <p:sp>
                <p:nvSpPr>
                  <p:cNvPr id="636" name="Rectangle 635"/>
                  <p:cNvSpPr/>
                  <p:nvPr/>
                </p:nvSpPr>
                <p:spPr>
                  <a:xfrm>
                    <a:off x="6525645" y="4067554"/>
                    <a:ext cx="15680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37" name="Rectangle 636"/>
                  <p:cNvSpPr/>
                  <p:nvPr/>
                </p:nvSpPr>
                <p:spPr>
                  <a:xfrm>
                    <a:off x="6525645" y="4326387"/>
                    <a:ext cx="1572767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38" name="Rectangle 637"/>
                  <p:cNvSpPr/>
                  <p:nvPr/>
                </p:nvSpPr>
                <p:spPr>
                  <a:xfrm>
                    <a:off x="6525645" y="4401768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39" name="Rectangle 638"/>
                  <p:cNvSpPr/>
                  <p:nvPr/>
                </p:nvSpPr>
                <p:spPr>
                  <a:xfrm>
                    <a:off x="6525644" y="4451264"/>
                    <a:ext cx="1572767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0" name="Rectangle 639"/>
                  <p:cNvSpPr/>
                  <p:nvPr/>
                </p:nvSpPr>
                <p:spPr>
                  <a:xfrm>
                    <a:off x="6784661" y="4067554"/>
                    <a:ext cx="102152" cy="3065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2" name="Rectangle 641"/>
                  <p:cNvSpPr/>
                  <p:nvPr/>
                </p:nvSpPr>
                <p:spPr>
                  <a:xfrm>
                    <a:off x="7730168" y="4066988"/>
                    <a:ext cx="102152" cy="3065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3" name="Rectangle 642"/>
                  <p:cNvSpPr/>
                  <p:nvPr/>
                </p:nvSpPr>
                <p:spPr>
                  <a:xfrm>
                    <a:off x="6801277" y="4374067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4" name="Rectangle 643"/>
                  <p:cNvSpPr/>
                  <p:nvPr/>
                </p:nvSpPr>
                <p:spPr>
                  <a:xfrm>
                    <a:off x="6775167" y="4427599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5" name="Rectangle 644"/>
                  <p:cNvSpPr/>
                  <p:nvPr/>
                </p:nvSpPr>
                <p:spPr>
                  <a:xfrm>
                    <a:off x="7746772" y="4374067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7720662" y="4427599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9" name="Rectangle 648"/>
                  <p:cNvSpPr/>
                  <p:nvPr/>
                </p:nvSpPr>
                <p:spPr>
                  <a:xfrm>
                    <a:off x="7213492" y="4401768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51" name="Rectangle 650"/>
                  <p:cNvSpPr/>
                  <p:nvPr/>
                </p:nvSpPr>
                <p:spPr>
                  <a:xfrm>
                    <a:off x="7247263" y="4374067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52" name="Rectangle 651"/>
                  <p:cNvSpPr/>
                  <p:nvPr/>
                </p:nvSpPr>
                <p:spPr>
                  <a:xfrm>
                    <a:off x="7523532" y="4374067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526554" y="4374067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56" name="Rectangle 655"/>
                  <p:cNvSpPr/>
                  <p:nvPr/>
                </p:nvSpPr>
                <p:spPr>
                  <a:xfrm>
                    <a:off x="7091366" y="437849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6556352" y="4489949"/>
                  <a:ext cx="1511352" cy="113637"/>
                  <a:chOff x="4719762" y="3682279"/>
                  <a:chExt cx="1511352" cy="113637"/>
                </a:xfrm>
              </p:grpSpPr>
              <p:sp>
                <p:nvSpPr>
                  <p:cNvPr id="624" name="Oval 623"/>
                  <p:cNvSpPr/>
                  <p:nvPr/>
                </p:nvSpPr>
                <p:spPr>
                  <a:xfrm>
                    <a:off x="4719762" y="3682279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5" name="Oval 624"/>
                  <p:cNvSpPr/>
                  <p:nvPr/>
                </p:nvSpPr>
                <p:spPr>
                  <a:xfrm>
                    <a:off x="4938382" y="3682279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6" name="Oval 625"/>
                  <p:cNvSpPr/>
                  <p:nvPr/>
                </p:nvSpPr>
                <p:spPr>
                  <a:xfrm>
                    <a:off x="5174159" y="3682279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7" name="Oval 626"/>
                  <p:cNvSpPr/>
                  <p:nvPr/>
                </p:nvSpPr>
                <p:spPr>
                  <a:xfrm>
                    <a:off x="5406868" y="3682279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8" name="Oval 627"/>
                  <p:cNvSpPr/>
                  <p:nvPr/>
                </p:nvSpPr>
                <p:spPr>
                  <a:xfrm>
                    <a:off x="5642645" y="3682279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9" name="Oval 628"/>
                  <p:cNvSpPr/>
                  <p:nvPr/>
                </p:nvSpPr>
                <p:spPr>
                  <a:xfrm>
                    <a:off x="5881700" y="3682279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30" name="Oval 629"/>
                  <p:cNvSpPr/>
                  <p:nvPr/>
                </p:nvSpPr>
                <p:spPr>
                  <a:xfrm>
                    <a:off x="6117477" y="3682279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292" name="Group 291"/>
              <p:cNvGrpSpPr/>
              <p:nvPr/>
            </p:nvGrpSpPr>
            <p:grpSpPr>
              <a:xfrm>
                <a:off x="6525644" y="4616967"/>
                <a:ext cx="1572769" cy="536598"/>
                <a:chOff x="6525644" y="4616967"/>
                <a:chExt cx="1572769" cy="536598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6525644" y="4616967"/>
                  <a:ext cx="1572769" cy="415494"/>
                  <a:chOff x="6525644" y="4616967"/>
                  <a:chExt cx="1572769" cy="415494"/>
                </a:xfrm>
              </p:grpSpPr>
              <p:sp>
                <p:nvSpPr>
                  <p:cNvPr id="602" name="Rectangle 601"/>
                  <p:cNvSpPr/>
                  <p:nvPr/>
                </p:nvSpPr>
                <p:spPr>
                  <a:xfrm>
                    <a:off x="6525645" y="4617533"/>
                    <a:ext cx="15727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03" name="Rectangle 602"/>
                  <p:cNvSpPr/>
                  <p:nvPr/>
                </p:nvSpPr>
                <p:spPr>
                  <a:xfrm>
                    <a:off x="6525645" y="4876366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04" name="Rectangle 603"/>
                  <p:cNvSpPr/>
                  <p:nvPr/>
                </p:nvSpPr>
                <p:spPr>
                  <a:xfrm>
                    <a:off x="6525645" y="4951747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05" name="Rectangle 604"/>
                  <p:cNvSpPr/>
                  <p:nvPr/>
                </p:nvSpPr>
                <p:spPr>
                  <a:xfrm>
                    <a:off x="6525644" y="5001243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06" name="Rectangle 605"/>
                  <p:cNvSpPr/>
                  <p:nvPr/>
                </p:nvSpPr>
                <p:spPr>
                  <a:xfrm>
                    <a:off x="6784661" y="4617533"/>
                    <a:ext cx="102152" cy="3065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08" name="Rectangle 607"/>
                  <p:cNvSpPr/>
                  <p:nvPr/>
                </p:nvSpPr>
                <p:spPr>
                  <a:xfrm>
                    <a:off x="7730168" y="4616967"/>
                    <a:ext cx="102152" cy="3065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09" name="Rectangle 608"/>
                  <p:cNvSpPr/>
                  <p:nvPr/>
                </p:nvSpPr>
                <p:spPr>
                  <a:xfrm>
                    <a:off x="6801277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10" name="Rectangle 609"/>
                  <p:cNvSpPr/>
                  <p:nvPr/>
                </p:nvSpPr>
                <p:spPr>
                  <a:xfrm>
                    <a:off x="6775167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11" name="Rectangle 610"/>
                  <p:cNvSpPr/>
                  <p:nvPr/>
                </p:nvSpPr>
                <p:spPr>
                  <a:xfrm>
                    <a:off x="774677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13" name="Rectangle 612"/>
                  <p:cNvSpPr/>
                  <p:nvPr/>
                </p:nvSpPr>
                <p:spPr>
                  <a:xfrm>
                    <a:off x="7720662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15" name="Rectangle 614"/>
                  <p:cNvSpPr/>
                  <p:nvPr/>
                </p:nvSpPr>
                <p:spPr>
                  <a:xfrm>
                    <a:off x="7213492" y="4951747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17" name="Rectangle 616"/>
                  <p:cNvSpPr/>
                  <p:nvPr/>
                </p:nvSpPr>
                <p:spPr>
                  <a:xfrm>
                    <a:off x="7247263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18" name="Rectangle 617"/>
                  <p:cNvSpPr/>
                  <p:nvPr/>
                </p:nvSpPr>
                <p:spPr>
                  <a:xfrm>
                    <a:off x="752353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1" name="Rectangle 620"/>
                  <p:cNvSpPr/>
                  <p:nvPr/>
                </p:nvSpPr>
                <p:spPr>
                  <a:xfrm>
                    <a:off x="6526554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2" name="Rectangle 621"/>
                  <p:cNvSpPr/>
                  <p:nvPr/>
                </p:nvSpPr>
                <p:spPr>
                  <a:xfrm>
                    <a:off x="7091366" y="492847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6556352" y="5039928"/>
                  <a:ext cx="1511352" cy="113637"/>
                  <a:chOff x="4719762" y="4262738"/>
                  <a:chExt cx="1511352" cy="113637"/>
                </a:xfrm>
              </p:grpSpPr>
              <p:sp>
                <p:nvSpPr>
                  <p:cNvPr id="590" name="Oval 589"/>
                  <p:cNvSpPr/>
                  <p:nvPr/>
                </p:nvSpPr>
                <p:spPr>
                  <a:xfrm>
                    <a:off x="471976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91" name="Oval 590"/>
                  <p:cNvSpPr/>
                  <p:nvPr/>
                </p:nvSpPr>
                <p:spPr>
                  <a:xfrm>
                    <a:off x="493838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92" name="Oval 591"/>
                  <p:cNvSpPr/>
                  <p:nvPr/>
                </p:nvSpPr>
                <p:spPr>
                  <a:xfrm>
                    <a:off x="5174159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93" name="Oval 592"/>
                  <p:cNvSpPr/>
                  <p:nvPr/>
                </p:nvSpPr>
                <p:spPr>
                  <a:xfrm>
                    <a:off x="5406868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94" name="Oval 593"/>
                  <p:cNvSpPr/>
                  <p:nvPr/>
                </p:nvSpPr>
                <p:spPr>
                  <a:xfrm>
                    <a:off x="5642645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95" name="Oval 594"/>
                  <p:cNvSpPr/>
                  <p:nvPr/>
                </p:nvSpPr>
                <p:spPr>
                  <a:xfrm>
                    <a:off x="5881700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96" name="Oval 595"/>
                  <p:cNvSpPr/>
                  <p:nvPr/>
                </p:nvSpPr>
                <p:spPr>
                  <a:xfrm>
                    <a:off x="6117477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288" name="Group 287"/>
              <p:cNvGrpSpPr/>
              <p:nvPr/>
            </p:nvGrpSpPr>
            <p:grpSpPr>
              <a:xfrm>
                <a:off x="6525645" y="3524990"/>
                <a:ext cx="1572767" cy="536032"/>
                <a:chOff x="6525645" y="3524990"/>
                <a:chExt cx="1572767" cy="536032"/>
              </a:xfrm>
            </p:grpSpPr>
            <p:grpSp>
              <p:nvGrpSpPr>
                <p:cNvPr id="153" name="Group 152"/>
                <p:cNvGrpSpPr/>
                <p:nvPr/>
              </p:nvGrpSpPr>
              <p:grpSpPr>
                <a:xfrm>
                  <a:off x="6525645" y="3524990"/>
                  <a:ext cx="1572767" cy="414928"/>
                  <a:chOff x="4711446" y="2671600"/>
                  <a:chExt cx="1572767" cy="414928"/>
                </a:xfrm>
              </p:grpSpPr>
              <p:sp>
                <p:nvSpPr>
                  <p:cNvPr id="571" name="Rectangle 570"/>
                  <p:cNvSpPr/>
                  <p:nvPr/>
                </p:nvSpPr>
                <p:spPr>
                  <a:xfrm>
                    <a:off x="4711446" y="2671600"/>
                    <a:ext cx="1568069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2" name="Rectangle 571"/>
                  <p:cNvSpPr/>
                  <p:nvPr/>
                </p:nvSpPr>
                <p:spPr>
                  <a:xfrm>
                    <a:off x="4711448" y="2932393"/>
                    <a:ext cx="1568069" cy="457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3" name="Rectangle 572"/>
                  <p:cNvSpPr/>
                  <p:nvPr/>
                </p:nvSpPr>
                <p:spPr>
                  <a:xfrm>
                    <a:off x="4711446" y="3005814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4" name="Rectangle 573"/>
                  <p:cNvSpPr/>
                  <p:nvPr/>
                </p:nvSpPr>
                <p:spPr>
                  <a:xfrm>
                    <a:off x="4711446" y="3055310"/>
                    <a:ext cx="1572767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5" name="Rectangle 574"/>
                  <p:cNvSpPr/>
                  <p:nvPr/>
                </p:nvSpPr>
                <p:spPr>
                  <a:xfrm>
                    <a:off x="5018033" y="297811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6" name="Rectangle 575"/>
                  <p:cNvSpPr/>
                  <p:nvPr/>
                </p:nvSpPr>
                <p:spPr>
                  <a:xfrm>
                    <a:off x="4991922" y="3031645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7" name="Rectangle 576"/>
                  <p:cNvSpPr/>
                  <p:nvPr/>
                </p:nvSpPr>
                <p:spPr>
                  <a:xfrm>
                    <a:off x="6039740" y="297811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9" name="Rectangle 578"/>
                  <p:cNvSpPr/>
                  <p:nvPr/>
                </p:nvSpPr>
                <p:spPr>
                  <a:xfrm>
                    <a:off x="6013629" y="3031645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81" name="Rectangle 580"/>
                  <p:cNvSpPr/>
                  <p:nvPr/>
                </p:nvSpPr>
                <p:spPr>
                  <a:xfrm>
                    <a:off x="5399295" y="3005814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83" name="Rectangle 582"/>
                  <p:cNvSpPr/>
                  <p:nvPr/>
                </p:nvSpPr>
                <p:spPr>
                  <a:xfrm>
                    <a:off x="5433066" y="297811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84" name="Rectangle 583"/>
                  <p:cNvSpPr/>
                  <p:nvPr/>
                </p:nvSpPr>
                <p:spPr>
                  <a:xfrm>
                    <a:off x="5709335" y="297811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87" name="Rectangle 586"/>
                  <p:cNvSpPr/>
                  <p:nvPr/>
                </p:nvSpPr>
                <p:spPr>
                  <a:xfrm>
                    <a:off x="4712356" y="297811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88" name="Rectangle 587"/>
                  <p:cNvSpPr/>
                  <p:nvPr/>
                </p:nvSpPr>
                <p:spPr>
                  <a:xfrm>
                    <a:off x="5277169" y="2982542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6556352" y="3947385"/>
                  <a:ext cx="1511352" cy="113637"/>
                  <a:chOff x="4719762" y="3109235"/>
                  <a:chExt cx="1511352" cy="113637"/>
                </a:xfrm>
              </p:grpSpPr>
              <p:sp>
                <p:nvSpPr>
                  <p:cNvPr id="472" name="Oval 471"/>
                  <p:cNvSpPr/>
                  <p:nvPr/>
                </p:nvSpPr>
                <p:spPr>
                  <a:xfrm>
                    <a:off x="4719762" y="3109235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0" name="Oval 479"/>
                  <p:cNvSpPr/>
                  <p:nvPr/>
                </p:nvSpPr>
                <p:spPr>
                  <a:xfrm>
                    <a:off x="4938382" y="3109235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1" name="Oval 480"/>
                  <p:cNvSpPr/>
                  <p:nvPr/>
                </p:nvSpPr>
                <p:spPr>
                  <a:xfrm>
                    <a:off x="5174159" y="3109235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2" name="Oval 481"/>
                  <p:cNvSpPr/>
                  <p:nvPr/>
                </p:nvSpPr>
                <p:spPr>
                  <a:xfrm>
                    <a:off x="5406868" y="3109235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3" name="Oval 482"/>
                  <p:cNvSpPr/>
                  <p:nvPr/>
                </p:nvSpPr>
                <p:spPr>
                  <a:xfrm>
                    <a:off x="5642645" y="3109235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4" name="Oval 483"/>
                  <p:cNvSpPr/>
                  <p:nvPr/>
                </p:nvSpPr>
                <p:spPr>
                  <a:xfrm>
                    <a:off x="5881700" y="3109235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5" name="Oval 484"/>
                  <p:cNvSpPr/>
                  <p:nvPr/>
                </p:nvSpPr>
                <p:spPr>
                  <a:xfrm>
                    <a:off x="6117477" y="3109235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58" name="Group 157"/>
            <p:cNvGrpSpPr/>
            <p:nvPr/>
          </p:nvGrpSpPr>
          <p:grpSpPr>
            <a:xfrm>
              <a:off x="5776334" y="5167073"/>
              <a:ext cx="3048887" cy="1495791"/>
              <a:chOff x="4541483" y="4939865"/>
              <a:chExt cx="3048887" cy="1495791"/>
            </a:xfrm>
          </p:grpSpPr>
          <p:sp>
            <p:nvSpPr>
              <p:cNvPr id="658" name="Rectangle 657"/>
              <p:cNvSpPr/>
              <p:nvPr/>
            </p:nvSpPr>
            <p:spPr>
              <a:xfrm>
                <a:off x="4541483" y="5914654"/>
                <a:ext cx="3048887" cy="52100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Motherboard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71" name="Group 670"/>
              <p:cNvGrpSpPr/>
              <p:nvPr/>
            </p:nvGrpSpPr>
            <p:grpSpPr>
              <a:xfrm>
                <a:off x="4805950" y="4939865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672" name="Group 671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716" name="Oval 715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7" name="Oval 716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8" name="Oval 717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9" name="Oval 718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20" name="Oval 719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21" name="Oval 720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22" name="Oval 721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73" name="Group 672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714" name="Rectangle 713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5" name="Rectangle 714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74" name="Group 673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675" name="Group 674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686" name="Group 685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711" name="Rectangle 710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12" name="Rectangle 711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13" name="Rectangle 712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87" name="Group 686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708" name="Rectangle 707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09" name="Rectangle 708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10" name="Rectangle 709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88" name="Group 687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705" name="Rectangle 704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06" name="Rectangle 705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07" name="Rectangle 706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89" name="Group 688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702" name="Rectangle 701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03" name="Rectangle 702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04" name="Rectangle 703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90" name="Group 689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699" name="Rectangle 698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00" name="Rectangle 699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01" name="Rectangle 70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91" name="Group 690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696" name="Rectangle 695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97" name="Rectangle 696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98" name="Rectangle 697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92" name="Group 691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693" name="Rectangle 692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94" name="Rectangle 69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95" name="Rectangle 69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676" name="Group 675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677" name="Rectangle 676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78" name="Rectangle 677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79" name="Rectangle 678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80" name="Rectangle 679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81" name="Rectangle 680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82" name="Rectangle 681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83" name="Rectangle 682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84" name="Rectangle 683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85" name="Rectangle 684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660" name="Group 659"/>
              <p:cNvGrpSpPr/>
              <p:nvPr/>
            </p:nvGrpSpPr>
            <p:grpSpPr>
              <a:xfrm>
                <a:off x="4541483" y="5836118"/>
                <a:ext cx="3048887" cy="84243"/>
                <a:chOff x="7172286" y="4756698"/>
                <a:chExt cx="3048887" cy="84243"/>
              </a:xfrm>
            </p:grpSpPr>
            <p:sp>
              <p:nvSpPr>
                <p:cNvPr id="661" name="Rectangle 660"/>
                <p:cNvSpPr/>
                <p:nvPr/>
              </p:nvSpPr>
              <p:spPr>
                <a:xfrm flipV="1">
                  <a:off x="7513402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2" name="Rectangle 661"/>
                <p:cNvSpPr/>
                <p:nvPr/>
              </p:nvSpPr>
              <p:spPr>
                <a:xfrm flipV="1">
                  <a:off x="789533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3" name="Rectangle 662"/>
                <p:cNvSpPr/>
                <p:nvPr/>
              </p:nvSpPr>
              <p:spPr>
                <a:xfrm flipV="1">
                  <a:off x="8254046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4" name="Rectangle 663"/>
                <p:cNvSpPr/>
                <p:nvPr/>
              </p:nvSpPr>
              <p:spPr>
                <a:xfrm flipV="1">
                  <a:off x="8595995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5" name="Rectangle 664"/>
                <p:cNvSpPr/>
                <p:nvPr/>
              </p:nvSpPr>
              <p:spPr>
                <a:xfrm flipV="1">
                  <a:off x="89311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6" name="Rectangle 665"/>
                <p:cNvSpPr/>
                <p:nvPr/>
              </p:nvSpPr>
              <p:spPr>
                <a:xfrm flipV="1">
                  <a:off x="928286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7" name="Rectangle 666"/>
                <p:cNvSpPr/>
                <p:nvPr/>
              </p:nvSpPr>
              <p:spPr>
                <a:xfrm flipV="1">
                  <a:off x="96479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8" name="Rectangle 667"/>
                <p:cNvSpPr/>
                <p:nvPr/>
              </p:nvSpPr>
              <p:spPr>
                <a:xfrm flipV="1">
                  <a:off x="7172286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9" name="Rectangle 668"/>
                <p:cNvSpPr/>
                <p:nvPr/>
              </p:nvSpPr>
              <p:spPr>
                <a:xfrm flipV="1">
                  <a:off x="9885511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392295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roup 985"/>
          <p:cNvGrpSpPr/>
          <p:nvPr/>
        </p:nvGrpSpPr>
        <p:grpSpPr>
          <a:xfrm>
            <a:off x="1935688" y="400202"/>
            <a:ext cx="5641418" cy="2045331"/>
            <a:chOff x="384691" y="883668"/>
            <a:chExt cx="5641418" cy="2045331"/>
          </a:xfrm>
        </p:grpSpPr>
        <p:sp>
          <p:nvSpPr>
            <p:cNvPr id="567" name="Rectangle 566"/>
            <p:cNvSpPr/>
            <p:nvPr/>
          </p:nvSpPr>
          <p:spPr>
            <a:xfrm>
              <a:off x="384691" y="2407997"/>
              <a:ext cx="5641417" cy="5210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Motherboard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4692" y="883668"/>
              <a:ext cx="3048887" cy="1530036"/>
              <a:chOff x="924934" y="2382268"/>
              <a:chExt cx="3048887" cy="1530036"/>
            </a:xfrm>
          </p:grpSpPr>
          <p:grpSp>
            <p:nvGrpSpPr>
              <p:cNvPr id="751" name="Group 750"/>
              <p:cNvGrpSpPr/>
              <p:nvPr/>
            </p:nvGrpSpPr>
            <p:grpSpPr>
              <a:xfrm>
                <a:off x="1674244" y="2382268"/>
                <a:ext cx="1572769" cy="536032"/>
                <a:chOff x="6525644" y="4617533"/>
                <a:chExt cx="1572769" cy="536032"/>
              </a:xfrm>
            </p:grpSpPr>
            <p:grpSp>
              <p:nvGrpSpPr>
                <p:cNvPr id="775" name="Group 774"/>
                <p:cNvGrpSpPr/>
                <p:nvPr/>
              </p:nvGrpSpPr>
              <p:grpSpPr>
                <a:xfrm>
                  <a:off x="6525644" y="4617533"/>
                  <a:ext cx="1572769" cy="414928"/>
                  <a:chOff x="6525644" y="4617533"/>
                  <a:chExt cx="1572769" cy="414928"/>
                </a:xfrm>
              </p:grpSpPr>
              <p:sp>
                <p:nvSpPr>
                  <p:cNvPr id="784" name="Rectangle 783"/>
                  <p:cNvSpPr/>
                  <p:nvPr/>
                </p:nvSpPr>
                <p:spPr>
                  <a:xfrm>
                    <a:off x="6525645" y="4617533"/>
                    <a:ext cx="15727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5" name="Rectangle 784"/>
                  <p:cNvSpPr/>
                  <p:nvPr/>
                </p:nvSpPr>
                <p:spPr>
                  <a:xfrm>
                    <a:off x="6525645" y="4876366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6" name="Rectangle 785"/>
                  <p:cNvSpPr/>
                  <p:nvPr/>
                </p:nvSpPr>
                <p:spPr>
                  <a:xfrm>
                    <a:off x="6525645" y="4951747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7" name="Rectangle 786"/>
                  <p:cNvSpPr/>
                  <p:nvPr/>
                </p:nvSpPr>
                <p:spPr>
                  <a:xfrm>
                    <a:off x="6525644" y="5001243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0" name="Rectangle 789"/>
                  <p:cNvSpPr/>
                  <p:nvPr/>
                </p:nvSpPr>
                <p:spPr>
                  <a:xfrm>
                    <a:off x="6801277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1" name="Rectangle 790"/>
                  <p:cNvSpPr/>
                  <p:nvPr/>
                </p:nvSpPr>
                <p:spPr>
                  <a:xfrm>
                    <a:off x="6775167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2" name="Rectangle 791"/>
                  <p:cNvSpPr/>
                  <p:nvPr/>
                </p:nvSpPr>
                <p:spPr>
                  <a:xfrm>
                    <a:off x="774677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3" name="Rectangle 792"/>
                  <p:cNvSpPr/>
                  <p:nvPr/>
                </p:nvSpPr>
                <p:spPr>
                  <a:xfrm>
                    <a:off x="7720662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4" name="Rectangle 793"/>
                  <p:cNvSpPr/>
                  <p:nvPr/>
                </p:nvSpPr>
                <p:spPr>
                  <a:xfrm>
                    <a:off x="7213492" y="4951747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5" name="Rectangle 794"/>
                  <p:cNvSpPr/>
                  <p:nvPr/>
                </p:nvSpPr>
                <p:spPr>
                  <a:xfrm>
                    <a:off x="7247263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6" name="Rectangle 795"/>
                  <p:cNvSpPr/>
                  <p:nvPr/>
                </p:nvSpPr>
                <p:spPr>
                  <a:xfrm>
                    <a:off x="752353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7" name="Rectangle 796"/>
                  <p:cNvSpPr/>
                  <p:nvPr/>
                </p:nvSpPr>
                <p:spPr>
                  <a:xfrm>
                    <a:off x="6526554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8" name="Rectangle 797"/>
                  <p:cNvSpPr/>
                  <p:nvPr/>
                </p:nvSpPr>
                <p:spPr>
                  <a:xfrm>
                    <a:off x="7091366" y="492847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76" name="Group 775"/>
                <p:cNvGrpSpPr/>
                <p:nvPr/>
              </p:nvGrpSpPr>
              <p:grpSpPr>
                <a:xfrm>
                  <a:off x="6556352" y="5039928"/>
                  <a:ext cx="1511352" cy="113637"/>
                  <a:chOff x="4719762" y="4262738"/>
                  <a:chExt cx="1511352" cy="113637"/>
                </a:xfrm>
              </p:grpSpPr>
              <p:sp>
                <p:nvSpPr>
                  <p:cNvPr id="777" name="Oval 776"/>
                  <p:cNvSpPr/>
                  <p:nvPr/>
                </p:nvSpPr>
                <p:spPr>
                  <a:xfrm>
                    <a:off x="471976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78" name="Oval 777"/>
                  <p:cNvSpPr/>
                  <p:nvPr/>
                </p:nvSpPr>
                <p:spPr>
                  <a:xfrm>
                    <a:off x="493838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79" name="Oval 778"/>
                  <p:cNvSpPr/>
                  <p:nvPr/>
                </p:nvSpPr>
                <p:spPr>
                  <a:xfrm>
                    <a:off x="5174159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0" name="Oval 779"/>
                  <p:cNvSpPr/>
                  <p:nvPr/>
                </p:nvSpPr>
                <p:spPr>
                  <a:xfrm>
                    <a:off x="5406868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1" name="Oval 780"/>
                  <p:cNvSpPr/>
                  <p:nvPr/>
                </p:nvSpPr>
                <p:spPr>
                  <a:xfrm>
                    <a:off x="5642645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2" name="Oval 781"/>
                  <p:cNvSpPr/>
                  <p:nvPr/>
                </p:nvSpPr>
                <p:spPr>
                  <a:xfrm>
                    <a:off x="5881700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3" name="Oval 782"/>
                  <p:cNvSpPr/>
                  <p:nvPr/>
                </p:nvSpPr>
                <p:spPr>
                  <a:xfrm>
                    <a:off x="6117477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568" name="Group 567"/>
              <p:cNvGrpSpPr/>
              <p:nvPr/>
            </p:nvGrpSpPr>
            <p:grpSpPr>
              <a:xfrm>
                <a:off x="1189401" y="2931808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599" name="Group 598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743" name="Oval 742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4" name="Oval 743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5" name="Oval 744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6" name="Oval 745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7" name="Oval 746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8" name="Oval 747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9" name="Oval 748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00" name="Group 599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741" name="Rectangle 740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2" name="Rectangle 741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01" name="Group 600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607" name="Group 606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635" name="Group 634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738" name="Rectangle 737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9" name="Rectangle 738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40" name="Rectangle 739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1" name="Group 640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735" name="Rectangle 734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6" name="Rectangle 735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7" name="Rectangle 736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6" name="Group 645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732" name="Rectangle 731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3" name="Rectangle 732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4" name="Rectangle 733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8" name="Group 647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729" name="Rectangle 728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0" name="Rectangle 729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1" name="Rectangle 73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0" name="Group 649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726" name="Rectangle 725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7" name="Rectangle 726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8" name="Rectangle 727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3" name="Group 652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723" name="Rectangle 722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4" name="Rectangle 72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5" name="Rectangle 72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4" name="Group 653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657" name="Rectangle 656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59" name="Rectangle 658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0" name="Rectangle 669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612" name="Group 611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614" name="Rectangle 613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6" name="Rectangle 615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9" name="Rectangle 618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0" name="Rectangle 619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3" name="Rectangle 622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1" name="Rectangle 630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2" name="Rectangle 631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3" name="Rectangle 632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4" name="Rectangle 633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569" name="Group 568"/>
              <p:cNvGrpSpPr/>
              <p:nvPr/>
            </p:nvGrpSpPr>
            <p:grpSpPr>
              <a:xfrm>
                <a:off x="924934" y="3828061"/>
                <a:ext cx="3048887" cy="84243"/>
                <a:chOff x="7172286" y="4756698"/>
                <a:chExt cx="3048887" cy="84243"/>
              </a:xfrm>
            </p:grpSpPr>
            <p:sp>
              <p:nvSpPr>
                <p:cNvPr id="570" name="Rectangle 569"/>
                <p:cNvSpPr/>
                <p:nvPr/>
              </p:nvSpPr>
              <p:spPr>
                <a:xfrm flipV="1">
                  <a:off x="7513402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8" name="Rectangle 577"/>
                <p:cNvSpPr/>
                <p:nvPr/>
              </p:nvSpPr>
              <p:spPr>
                <a:xfrm flipV="1">
                  <a:off x="789533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0" name="Rectangle 579"/>
                <p:cNvSpPr/>
                <p:nvPr/>
              </p:nvSpPr>
              <p:spPr>
                <a:xfrm flipV="1">
                  <a:off x="8254046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2" name="Rectangle 581"/>
                <p:cNvSpPr/>
                <p:nvPr/>
              </p:nvSpPr>
              <p:spPr>
                <a:xfrm flipV="1">
                  <a:off x="8595995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5" name="Rectangle 584"/>
                <p:cNvSpPr/>
                <p:nvPr/>
              </p:nvSpPr>
              <p:spPr>
                <a:xfrm flipV="1">
                  <a:off x="89311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6" name="Rectangle 585"/>
                <p:cNvSpPr/>
                <p:nvPr/>
              </p:nvSpPr>
              <p:spPr>
                <a:xfrm flipV="1">
                  <a:off x="928286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9" name="Rectangle 588"/>
                <p:cNvSpPr/>
                <p:nvPr/>
              </p:nvSpPr>
              <p:spPr>
                <a:xfrm flipV="1">
                  <a:off x="96479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7" name="Rectangle 596"/>
                <p:cNvSpPr/>
                <p:nvPr/>
              </p:nvSpPr>
              <p:spPr>
                <a:xfrm flipV="1">
                  <a:off x="7172286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>
                <a:xfrm flipV="1">
                  <a:off x="9885511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85" name="Group 984"/>
            <p:cNvGrpSpPr/>
            <p:nvPr/>
          </p:nvGrpSpPr>
          <p:grpSpPr>
            <a:xfrm>
              <a:off x="3241689" y="883668"/>
              <a:ext cx="2784420" cy="1530036"/>
              <a:chOff x="3241689" y="883668"/>
              <a:chExt cx="2784420" cy="1530036"/>
            </a:xfrm>
          </p:grpSpPr>
          <p:grpSp>
            <p:nvGrpSpPr>
              <p:cNvPr id="898" name="Group 897"/>
              <p:cNvGrpSpPr/>
              <p:nvPr/>
            </p:nvGrpSpPr>
            <p:grpSpPr>
              <a:xfrm>
                <a:off x="3726532" y="883668"/>
                <a:ext cx="1572769" cy="536032"/>
                <a:chOff x="6525644" y="4617533"/>
                <a:chExt cx="1572769" cy="536032"/>
              </a:xfrm>
            </p:grpSpPr>
            <p:grpSp>
              <p:nvGrpSpPr>
                <p:cNvPr id="899" name="Group 898"/>
                <p:cNvGrpSpPr/>
                <p:nvPr/>
              </p:nvGrpSpPr>
              <p:grpSpPr>
                <a:xfrm>
                  <a:off x="6525644" y="4617533"/>
                  <a:ext cx="1572769" cy="414928"/>
                  <a:chOff x="6525644" y="4617533"/>
                  <a:chExt cx="1572769" cy="414928"/>
                </a:xfrm>
              </p:grpSpPr>
              <p:sp>
                <p:nvSpPr>
                  <p:cNvPr id="908" name="Rectangle 907"/>
                  <p:cNvSpPr/>
                  <p:nvPr/>
                </p:nvSpPr>
                <p:spPr>
                  <a:xfrm>
                    <a:off x="6525645" y="4617533"/>
                    <a:ext cx="15727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9" name="Rectangle 908"/>
                  <p:cNvSpPr/>
                  <p:nvPr/>
                </p:nvSpPr>
                <p:spPr>
                  <a:xfrm>
                    <a:off x="6525645" y="4876366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0" name="Rectangle 909"/>
                  <p:cNvSpPr/>
                  <p:nvPr/>
                </p:nvSpPr>
                <p:spPr>
                  <a:xfrm>
                    <a:off x="6525645" y="4951747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1" name="Rectangle 910"/>
                  <p:cNvSpPr/>
                  <p:nvPr/>
                </p:nvSpPr>
                <p:spPr>
                  <a:xfrm>
                    <a:off x="6525644" y="5001243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2" name="Rectangle 911"/>
                  <p:cNvSpPr/>
                  <p:nvPr/>
                </p:nvSpPr>
                <p:spPr>
                  <a:xfrm>
                    <a:off x="6801277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3" name="Rectangle 912"/>
                  <p:cNvSpPr/>
                  <p:nvPr/>
                </p:nvSpPr>
                <p:spPr>
                  <a:xfrm>
                    <a:off x="6775167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4" name="Rectangle 913"/>
                  <p:cNvSpPr/>
                  <p:nvPr/>
                </p:nvSpPr>
                <p:spPr>
                  <a:xfrm>
                    <a:off x="774677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5" name="Rectangle 914"/>
                  <p:cNvSpPr/>
                  <p:nvPr/>
                </p:nvSpPr>
                <p:spPr>
                  <a:xfrm>
                    <a:off x="7720662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6" name="Rectangle 915"/>
                  <p:cNvSpPr/>
                  <p:nvPr/>
                </p:nvSpPr>
                <p:spPr>
                  <a:xfrm>
                    <a:off x="7213492" y="4951747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7" name="Rectangle 916"/>
                  <p:cNvSpPr/>
                  <p:nvPr/>
                </p:nvSpPr>
                <p:spPr>
                  <a:xfrm>
                    <a:off x="7247263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8" name="Rectangle 917"/>
                  <p:cNvSpPr/>
                  <p:nvPr/>
                </p:nvSpPr>
                <p:spPr>
                  <a:xfrm>
                    <a:off x="752353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9" name="Rectangle 918"/>
                  <p:cNvSpPr/>
                  <p:nvPr/>
                </p:nvSpPr>
                <p:spPr>
                  <a:xfrm>
                    <a:off x="6526554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0" name="Rectangle 919"/>
                  <p:cNvSpPr/>
                  <p:nvPr/>
                </p:nvSpPr>
                <p:spPr>
                  <a:xfrm>
                    <a:off x="7091366" y="492847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00" name="Group 899"/>
                <p:cNvGrpSpPr/>
                <p:nvPr/>
              </p:nvGrpSpPr>
              <p:grpSpPr>
                <a:xfrm>
                  <a:off x="6556352" y="5039928"/>
                  <a:ext cx="1511352" cy="113637"/>
                  <a:chOff x="4719762" y="4262738"/>
                  <a:chExt cx="1511352" cy="113637"/>
                </a:xfrm>
              </p:grpSpPr>
              <p:sp>
                <p:nvSpPr>
                  <p:cNvPr id="901" name="Oval 900"/>
                  <p:cNvSpPr/>
                  <p:nvPr/>
                </p:nvSpPr>
                <p:spPr>
                  <a:xfrm>
                    <a:off x="471976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2" name="Oval 901"/>
                  <p:cNvSpPr/>
                  <p:nvPr/>
                </p:nvSpPr>
                <p:spPr>
                  <a:xfrm>
                    <a:off x="493838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3" name="Oval 902"/>
                  <p:cNvSpPr/>
                  <p:nvPr/>
                </p:nvSpPr>
                <p:spPr>
                  <a:xfrm>
                    <a:off x="5174159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4" name="Oval 903"/>
                  <p:cNvSpPr/>
                  <p:nvPr/>
                </p:nvSpPr>
                <p:spPr>
                  <a:xfrm>
                    <a:off x="5406868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5" name="Oval 904"/>
                  <p:cNvSpPr/>
                  <p:nvPr/>
                </p:nvSpPr>
                <p:spPr>
                  <a:xfrm>
                    <a:off x="5642645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6" name="Oval 905"/>
                  <p:cNvSpPr/>
                  <p:nvPr/>
                </p:nvSpPr>
                <p:spPr>
                  <a:xfrm>
                    <a:off x="5881700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7" name="Oval 906"/>
                  <p:cNvSpPr/>
                  <p:nvPr/>
                </p:nvSpPr>
                <p:spPr>
                  <a:xfrm>
                    <a:off x="6117477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921" name="Group 920"/>
              <p:cNvGrpSpPr/>
              <p:nvPr/>
            </p:nvGrpSpPr>
            <p:grpSpPr>
              <a:xfrm>
                <a:off x="3241689" y="1433208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922" name="Group 921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966" name="Oval 965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7" name="Oval 966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8" name="Oval 967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9" name="Oval 968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0" name="Oval 969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1" name="Oval 970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2" name="Oval 971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23" name="Group 922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964" name="Rectangle 963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5" name="Rectangle 964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24" name="Group 923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925" name="Group 924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936" name="Group 935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961" name="Rectangle 960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2" name="Rectangle 961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3" name="Rectangle 962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7" name="Group 936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958" name="Rectangle 957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9" name="Rectangle 958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0" name="Rectangle 959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8" name="Group 937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955" name="Rectangle 954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6" name="Rectangle 955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7" name="Rectangle 956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9" name="Group 938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952" name="Rectangle 951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3" name="Rectangle 952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4" name="Rectangle 953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0" name="Group 939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949" name="Rectangle 948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0" name="Rectangle 949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1" name="Rectangle 95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1" name="Group 940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946" name="Rectangle 945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7" name="Rectangle 946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8" name="Rectangle 947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2" name="Group 941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943" name="Rectangle 942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4" name="Rectangle 94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5" name="Rectangle 94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926" name="Group 925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927" name="Rectangle 926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28" name="Rectangle 927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29" name="Rectangle 928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0" name="Rectangle 929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1" name="Rectangle 930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2" name="Rectangle 931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3" name="Rectangle 932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4" name="Rectangle 933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5" name="Rectangle 934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984" name="Group 983"/>
              <p:cNvGrpSpPr/>
              <p:nvPr/>
            </p:nvGrpSpPr>
            <p:grpSpPr>
              <a:xfrm>
                <a:off x="3318338" y="2329461"/>
                <a:ext cx="2707771" cy="84243"/>
                <a:chOff x="3318338" y="2329461"/>
                <a:chExt cx="2707771" cy="84243"/>
              </a:xfrm>
            </p:grpSpPr>
            <p:sp>
              <p:nvSpPr>
                <p:cNvPr id="974" name="Rectangle 973"/>
                <p:cNvSpPr/>
                <p:nvPr/>
              </p:nvSpPr>
              <p:spPr>
                <a:xfrm flipV="1">
                  <a:off x="3318338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5" name="Rectangle 974"/>
                <p:cNvSpPr/>
                <p:nvPr/>
              </p:nvSpPr>
              <p:spPr>
                <a:xfrm flipV="1">
                  <a:off x="370027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6" name="Rectangle 975"/>
                <p:cNvSpPr/>
                <p:nvPr/>
              </p:nvSpPr>
              <p:spPr>
                <a:xfrm flipV="1">
                  <a:off x="4058982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7" name="Rectangle 976"/>
                <p:cNvSpPr/>
                <p:nvPr/>
              </p:nvSpPr>
              <p:spPr>
                <a:xfrm flipV="1">
                  <a:off x="4400931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8" name="Rectangle 977"/>
                <p:cNvSpPr/>
                <p:nvPr/>
              </p:nvSpPr>
              <p:spPr>
                <a:xfrm flipV="1">
                  <a:off x="473605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9" name="Rectangle 978"/>
                <p:cNvSpPr/>
                <p:nvPr/>
              </p:nvSpPr>
              <p:spPr>
                <a:xfrm flipV="1">
                  <a:off x="508780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0" name="Rectangle 979"/>
                <p:cNvSpPr/>
                <p:nvPr/>
              </p:nvSpPr>
              <p:spPr>
                <a:xfrm flipV="1">
                  <a:off x="545285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3" name="Rectangle 982"/>
                <p:cNvSpPr/>
                <p:nvPr/>
              </p:nvSpPr>
              <p:spPr>
                <a:xfrm flipV="1">
                  <a:off x="5690447" y="2367981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97" name="Group 296"/>
          <p:cNvGrpSpPr/>
          <p:nvPr/>
        </p:nvGrpSpPr>
        <p:grpSpPr>
          <a:xfrm>
            <a:off x="723549" y="2788720"/>
            <a:ext cx="10136310" cy="3490888"/>
            <a:chOff x="723549" y="2788720"/>
            <a:chExt cx="10136310" cy="3490888"/>
          </a:xfrm>
        </p:grpSpPr>
        <p:grpSp>
          <p:nvGrpSpPr>
            <p:cNvPr id="146" name="Group 145"/>
            <p:cNvGrpSpPr/>
            <p:nvPr/>
          </p:nvGrpSpPr>
          <p:grpSpPr>
            <a:xfrm>
              <a:off x="7810972" y="3788546"/>
              <a:ext cx="3048887" cy="2138048"/>
              <a:chOff x="7172286" y="3218188"/>
              <a:chExt cx="3048887" cy="2138048"/>
            </a:xfrm>
          </p:grpSpPr>
          <p:sp>
            <p:nvSpPr>
              <p:cNvPr id="564" name="Rectangle 563"/>
              <p:cNvSpPr/>
              <p:nvPr/>
            </p:nvSpPr>
            <p:spPr>
              <a:xfrm>
                <a:off x="7172286" y="4835234"/>
                <a:ext cx="3048887" cy="52100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Motherboard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7436753" y="3218188"/>
                <a:ext cx="2488376" cy="1539740"/>
                <a:chOff x="7436753" y="3218188"/>
                <a:chExt cx="2488376" cy="1539740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7912576" y="3218188"/>
                  <a:ext cx="1572769" cy="644415"/>
                  <a:chOff x="7912576" y="3218188"/>
                  <a:chExt cx="1572769" cy="644415"/>
                </a:xfrm>
              </p:grpSpPr>
              <p:grpSp>
                <p:nvGrpSpPr>
                  <p:cNvPr id="562" name="Group 561"/>
                  <p:cNvGrpSpPr/>
                  <p:nvPr/>
                </p:nvGrpSpPr>
                <p:grpSpPr>
                  <a:xfrm>
                    <a:off x="7918290" y="3748966"/>
                    <a:ext cx="1555602" cy="113637"/>
                    <a:chOff x="6519234" y="2207897"/>
                    <a:chExt cx="1555602" cy="113637"/>
                  </a:xfrm>
                  <a:solidFill>
                    <a:schemeClr val="tx1">
                      <a:lumMod val="85000"/>
                      <a:lumOff val="15000"/>
                    </a:schemeClr>
                  </a:solidFill>
                </p:grpSpPr>
                <p:sp>
                  <p:nvSpPr>
                    <p:cNvPr id="473" name="Oval 472"/>
                    <p:cNvSpPr/>
                    <p:nvPr/>
                  </p:nvSpPr>
                  <p:spPr>
                    <a:xfrm>
                      <a:off x="6519234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4" name="Oval 473"/>
                    <p:cNvSpPr/>
                    <p:nvPr/>
                  </p:nvSpPr>
                  <p:spPr>
                    <a:xfrm>
                      <a:off x="6767815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5" name="Oval 474"/>
                    <p:cNvSpPr/>
                    <p:nvPr/>
                  </p:nvSpPr>
                  <p:spPr>
                    <a:xfrm>
                      <a:off x="7013118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6" name="Oval 475"/>
                    <p:cNvSpPr/>
                    <p:nvPr/>
                  </p:nvSpPr>
                  <p:spPr>
                    <a:xfrm>
                      <a:off x="7250590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7" name="Oval 476"/>
                    <p:cNvSpPr/>
                    <p:nvPr/>
                  </p:nvSpPr>
                  <p:spPr>
                    <a:xfrm>
                      <a:off x="7481604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8" name="Oval 477"/>
                    <p:cNvSpPr/>
                    <p:nvPr/>
                  </p:nvSpPr>
                  <p:spPr>
                    <a:xfrm>
                      <a:off x="7730185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9" name="Oval 478"/>
                    <p:cNvSpPr/>
                    <p:nvPr/>
                  </p:nvSpPr>
                  <p:spPr>
                    <a:xfrm>
                      <a:off x="7961199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7912576" y="3218188"/>
                    <a:ext cx="1572769" cy="521267"/>
                    <a:chOff x="7886284" y="3581591"/>
                    <a:chExt cx="1572769" cy="521267"/>
                  </a:xfrm>
                </p:grpSpPr>
                <p:sp>
                  <p:nvSpPr>
                    <p:cNvPr id="359" name="Rectangle 358"/>
                    <p:cNvSpPr/>
                    <p:nvPr/>
                  </p:nvSpPr>
                  <p:spPr>
                    <a:xfrm>
                      <a:off x="7886285" y="3581591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0" name="Rectangle 359"/>
                    <p:cNvSpPr/>
                    <p:nvPr/>
                  </p:nvSpPr>
                  <p:spPr>
                    <a:xfrm>
                      <a:off x="7886285" y="3656972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1" name="Rectangle 360"/>
                    <p:cNvSpPr/>
                    <p:nvPr/>
                  </p:nvSpPr>
                  <p:spPr>
                    <a:xfrm>
                      <a:off x="7886284" y="3706468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2" name="Rectangle 361"/>
                    <p:cNvSpPr/>
                    <p:nvPr/>
                  </p:nvSpPr>
                  <p:spPr>
                    <a:xfrm>
                      <a:off x="8192870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3" name="Rectangle 362"/>
                    <p:cNvSpPr/>
                    <p:nvPr/>
                  </p:nvSpPr>
                  <p:spPr>
                    <a:xfrm>
                      <a:off x="8166760" y="3682803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4" name="Rectangle 363"/>
                    <p:cNvSpPr/>
                    <p:nvPr/>
                  </p:nvSpPr>
                  <p:spPr>
                    <a:xfrm>
                      <a:off x="9381282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6" name="Rectangle 365"/>
                    <p:cNvSpPr/>
                    <p:nvPr/>
                  </p:nvSpPr>
                  <p:spPr>
                    <a:xfrm>
                      <a:off x="9188467" y="3682803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8" name="Rectangle 367"/>
                    <p:cNvSpPr/>
                    <p:nvPr/>
                  </p:nvSpPr>
                  <p:spPr>
                    <a:xfrm>
                      <a:off x="8574133" y="3656972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0" name="Rectangle 369"/>
                    <p:cNvSpPr/>
                    <p:nvPr/>
                  </p:nvSpPr>
                  <p:spPr>
                    <a:xfrm>
                      <a:off x="8607903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4" name="Rectangle 373"/>
                    <p:cNvSpPr/>
                    <p:nvPr/>
                  </p:nvSpPr>
                  <p:spPr>
                    <a:xfrm>
                      <a:off x="7887194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5" name="Rectangle 374"/>
                    <p:cNvSpPr/>
                    <p:nvPr/>
                  </p:nvSpPr>
                  <p:spPr>
                    <a:xfrm>
                      <a:off x="8452006" y="3633700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7" name="Rectangle 376"/>
                    <p:cNvSpPr/>
                    <p:nvPr/>
                  </p:nvSpPr>
                  <p:spPr>
                    <a:xfrm>
                      <a:off x="7886285" y="3764648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8" name="Rectangle 377"/>
                    <p:cNvSpPr/>
                    <p:nvPr/>
                  </p:nvSpPr>
                  <p:spPr>
                    <a:xfrm>
                      <a:off x="7886285" y="3840029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9" name="Rectangle 378"/>
                    <p:cNvSpPr/>
                    <p:nvPr/>
                  </p:nvSpPr>
                  <p:spPr>
                    <a:xfrm>
                      <a:off x="7886284" y="3889525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0" name="Rectangle 379"/>
                    <p:cNvSpPr/>
                    <p:nvPr/>
                  </p:nvSpPr>
                  <p:spPr>
                    <a:xfrm>
                      <a:off x="8192870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1" name="Rectangle 380"/>
                    <p:cNvSpPr/>
                    <p:nvPr/>
                  </p:nvSpPr>
                  <p:spPr>
                    <a:xfrm>
                      <a:off x="8166760" y="3865860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2" name="Rectangle 381"/>
                    <p:cNvSpPr/>
                    <p:nvPr/>
                  </p:nvSpPr>
                  <p:spPr>
                    <a:xfrm>
                      <a:off x="9214577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4" name="Rectangle 383"/>
                    <p:cNvSpPr/>
                    <p:nvPr/>
                  </p:nvSpPr>
                  <p:spPr>
                    <a:xfrm>
                      <a:off x="9188467" y="3865860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6" name="Rectangle 385"/>
                    <p:cNvSpPr/>
                    <p:nvPr/>
                  </p:nvSpPr>
                  <p:spPr>
                    <a:xfrm>
                      <a:off x="9128172" y="3841470"/>
                      <a:ext cx="329184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8" name="Rectangle 387"/>
                    <p:cNvSpPr/>
                    <p:nvPr/>
                  </p:nvSpPr>
                  <p:spPr>
                    <a:xfrm>
                      <a:off x="8607903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9" name="Rectangle 388"/>
                    <p:cNvSpPr/>
                    <p:nvPr/>
                  </p:nvSpPr>
                  <p:spPr>
                    <a:xfrm>
                      <a:off x="8884172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7887194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7886285" y="3946763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6" name="Rectangle 395"/>
                    <p:cNvSpPr/>
                    <p:nvPr/>
                  </p:nvSpPr>
                  <p:spPr>
                    <a:xfrm>
                      <a:off x="7886285" y="4022144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7" name="Rectangle 396"/>
                    <p:cNvSpPr/>
                    <p:nvPr/>
                  </p:nvSpPr>
                  <p:spPr>
                    <a:xfrm>
                      <a:off x="7886284" y="4071640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8" name="Rectangle 397"/>
                    <p:cNvSpPr/>
                    <p:nvPr/>
                  </p:nvSpPr>
                  <p:spPr>
                    <a:xfrm>
                      <a:off x="8192870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9" name="Rectangle 398"/>
                    <p:cNvSpPr/>
                    <p:nvPr/>
                  </p:nvSpPr>
                  <p:spPr>
                    <a:xfrm>
                      <a:off x="8166760" y="404797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0" name="Rectangle 399"/>
                    <p:cNvSpPr/>
                    <p:nvPr/>
                  </p:nvSpPr>
                  <p:spPr>
                    <a:xfrm>
                      <a:off x="9214577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2" name="Rectangle 401"/>
                    <p:cNvSpPr/>
                    <p:nvPr/>
                  </p:nvSpPr>
                  <p:spPr>
                    <a:xfrm>
                      <a:off x="9188467" y="404797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4" name="Rectangle 403"/>
                    <p:cNvSpPr/>
                    <p:nvPr/>
                  </p:nvSpPr>
                  <p:spPr>
                    <a:xfrm>
                      <a:off x="8574133" y="4022144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6" name="Rectangle 405"/>
                    <p:cNvSpPr/>
                    <p:nvPr/>
                  </p:nvSpPr>
                  <p:spPr>
                    <a:xfrm>
                      <a:off x="8607903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7" name="Rectangle 406"/>
                    <p:cNvSpPr/>
                    <p:nvPr/>
                  </p:nvSpPr>
                  <p:spPr>
                    <a:xfrm>
                      <a:off x="8884172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0" name="Rectangle 409"/>
                    <p:cNvSpPr/>
                    <p:nvPr/>
                  </p:nvSpPr>
                  <p:spPr>
                    <a:xfrm>
                      <a:off x="7887194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1" name="Rectangle 410"/>
                    <p:cNvSpPr/>
                    <p:nvPr/>
                  </p:nvSpPr>
                  <p:spPr>
                    <a:xfrm>
                      <a:off x="8452006" y="3998872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3" name="Rectangle 462"/>
                    <p:cNvSpPr/>
                    <p:nvPr/>
                  </p:nvSpPr>
                  <p:spPr>
                    <a:xfrm>
                      <a:off x="8213520" y="3920935"/>
                      <a:ext cx="27432" cy="7315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7" name="Rectangle 466"/>
                    <p:cNvSpPr/>
                    <p:nvPr/>
                  </p:nvSpPr>
                  <p:spPr>
                    <a:xfrm>
                      <a:off x="8574133" y="3840154"/>
                      <a:ext cx="502920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9" name="Rectangle 468"/>
                    <p:cNvSpPr/>
                    <p:nvPr/>
                  </p:nvSpPr>
                  <p:spPr>
                    <a:xfrm>
                      <a:off x="9233574" y="3923831"/>
                      <a:ext cx="27432" cy="6922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58" name="Rectangle 557"/>
                    <p:cNvSpPr/>
                    <p:nvPr/>
                  </p:nvSpPr>
                  <p:spPr>
                    <a:xfrm>
                      <a:off x="8213520" y="3739540"/>
                      <a:ext cx="27432" cy="6400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59" name="Rectangle 558"/>
                    <p:cNvSpPr/>
                    <p:nvPr/>
                  </p:nvSpPr>
                  <p:spPr>
                    <a:xfrm>
                      <a:off x="8882464" y="386569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0" name="Rectangle 559"/>
                    <p:cNvSpPr/>
                    <p:nvPr/>
                  </p:nvSpPr>
                  <p:spPr>
                    <a:xfrm>
                      <a:off x="8901660" y="3923083"/>
                      <a:ext cx="27432" cy="6922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06" name="Rectangle 305"/>
                    <p:cNvSpPr/>
                    <p:nvPr/>
                  </p:nvSpPr>
                  <p:spPr>
                    <a:xfrm>
                      <a:off x="8627217" y="3738984"/>
                      <a:ext cx="27432" cy="7315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08" name="Rectangle 307"/>
                    <p:cNvSpPr/>
                    <p:nvPr/>
                  </p:nvSpPr>
                  <p:spPr>
                    <a:xfrm>
                      <a:off x="9233574" y="3739458"/>
                      <a:ext cx="27432" cy="6400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43" name="Group 142"/>
                <p:cNvGrpSpPr/>
                <p:nvPr/>
              </p:nvGrpSpPr>
              <p:grpSpPr>
                <a:xfrm>
                  <a:off x="7436753" y="3860445"/>
                  <a:ext cx="2488376" cy="897483"/>
                  <a:chOff x="7436753" y="3860445"/>
                  <a:chExt cx="2488376" cy="897483"/>
                </a:xfrm>
              </p:grpSpPr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7552512" y="4591987"/>
                    <a:ext cx="2297174" cy="165941"/>
                    <a:chOff x="7552512" y="4604687"/>
                    <a:chExt cx="2297174" cy="165941"/>
                  </a:xfrm>
                </p:grpSpPr>
                <p:sp>
                  <p:nvSpPr>
                    <p:cNvPr id="358" name="Oval 357"/>
                    <p:cNvSpPr/>
                    <p:nvPr/>
                  </p:nvSpPr>
                  <p:spPr>
                    <a:xfrm>
                      <a:off x="755251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5" name="Oval 364"/>
                    <p:cNvSpPr/>
                    <p:nvPr/>
                  </p:nvSpPr>
                  <p:spPr>
                    <a:xfrm>
                      <a:off x="7930034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7" name="Oval 366"/>
                    <p:cNvSpPr/>
                    <p:nvPr/>
                  </p:nvSpPr>
                  <p:spPr>
                    <a:xfrm>
                      <a:off x="828824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9" name="Oval 368"/>
                    <p:cNvSpPr/>
                    <p:nvPr/>
                  </p:nvSpPr>
                  <p:spPr>
                    <a:xfrm>
                      <a:off x="862866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1" name="Oval 370"/>
                    <p:cNvSpPr/>
                    <p:nvPr/>
                  </p:nvSpPr>
                  <p:spPr>
                    <a:xfrm>
                      <a:off x="8966009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2" name="Oval 371"/>
                    <p:cNvSpPr/>
                    <p:nvPr/>
                  </p:nvSpPr>
                  <p:spPr>
                    <a:xfrm>
                      <a:off x="930995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3" name="Oval 372"/>
                    <p:cNvSpPr/>
                    <p:nvPr/>
                  </p:nvSpPr>
                  <p:spPr>
                    <a:xfrm>
                      <a:off x="968374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7436753" y="3860445"/>
                    <a:ext cx="2488376" cy="731840"/>
                    <a:chOff x="6898183" y="4149923"/>
                    <a:chExt cx="3569175" cy="731840"/>
                  </a:xfrm>
                </p:grpSpPr>
                <p:sp>
                  <p:nvSpPr>
                    <p:cNvPr id="311" name="Rectangle 310"/>
                    <p:cNvSpPr/>
                    <p:nvPr/>
                  </p:nvSpPr>
                  <p:spPr>
                    <a:xfrm>
                      <a:off x="6898183" y="4149923"/>
                      <a:ext cx="3569175" cy="73184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5" name="Rectangle 564"/>
                    <p:cNvSpPr/>
                    <p:nvPr/>
                  </p:nvSpPr>
                  <p:spPr>
                    <a:xfrm>
                      <a:off x="6898183" y="4304261"/>
                      <a:ext cx="3569175" cy="423164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white"/>
                          </a:solidFill>
                        </a:rPr>
                        <a:t>Package Substrate</a:t>
                      </a:r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7544510" y="3860445"/>
                    <a:ext cx="2313177" cy="732163"/>
                    <a:chOff x="7544510" y="3860445"/>
                    <a:chExt cx="2313177" cy="732163"/>
                  </a:xfrm>
                </p:grpSpPr>
                <p:grpSp>
                  <p:nvGrpSpPr>
                    <p:cNvPr id="140" name="Group 139"/>
                    <p:cNvGrpSpPr/>
                    <p:nvPr/>
                  </p:nvGrpSpPr>
                  <p:grpSpPr>
                    <a:xfrm>
                      <a:off x="7544510" y="3860445"/>
                      <a:ext cx="2313177" cy="160415"/>
                      <a:chOff x="7544510" y="3860445"/>
                      <a:chExt cx="2313177" cy="160415"/>
                    </a:xfrm>
                  </p:grpSpPr>
                  <p:grpSp>
                    <p:nvGrpSpPr>
                      <p:cNvPr id="135" name="Group 134"/>
                      <p:cNvGrpSpPr/>
                      <p:nvPr/>
                    </p:nvGrpSpPr>
                    <p:grpSpPr>
                      <a:xfrm>
                        <a:off x="7544510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313" name="Rectangle 312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6" name="Rectangle 315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9" name="Rectangle 318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37" name="Group 136"/>
                      <p:cNvGrpSpPr/>
                      <p:nvPr/>
                    </p:nvGrpSpPr>
                    <p:grpSpPr>
                      <a:xfrm>
                        <a:off x="8609560" y="3860445"/>
                        <a:ext cx="191292" cy="158593"/>
                        <a:chOff x="8609560" y="3860445"/>
                        <a:chExt cx="191292" cy="158593"/>
                      </a:xfrm>
                    </p:grpSpPr>
                    <p:sp>
                      <p:nvSpPr>
                        <p:cNvPr id="314" name="Rectangle 313"/>
                        <p:cNvSpPr/>
                        <p:nvPr/>
                      </p:nvSpPr>
                      <p:spPr>
                        <a:xfrm>
                          <a:off x="8609560" y="3973318"/>
                          <a:ext cx="19129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7" name="Rectangle 316"/>
                        <p:cNvSpPr/>
                        <p:nvPr/>
                      </p:nvSpPr>
                      <p:spPr>
                        <a:xfrm>
                          <a:off x="8638880" y="3860445"/>
                          <a:ext cx="132652" cy="5115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0" name="Rectangle 319"/>
                        <p:cNvSpPr/>
                        <p:nvPr/>
                      </p:nvSpPr>
                      <p:spPr>
                        <a:xfrm flipH="1" flipV="1">
                          <a:off x="8682346" y="3911797"/>
                          <a:ext cx="45720" cy="5486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26" name="Group 325"/>
                      <p:cNvGrpSpPr/>
                      <p:nvPr/>
                    </p:nvGrpSpPr>
                    <p:grpSpPr>
                      <a:xfrm>
                        <a:off x="7985792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327" name="Rectangle 326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8" name="Rectangle 327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9" name="Rectangle 328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0" name="Group 329"/>
                      <p:cNvGrpSpPr/>
                      <p:nvPr/>
                    </p:nvGrpSpPr>
                    <p:grpSpPr>
                      <a:xfrm>
                        <a:off x="8313245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331" name="Rectangle 330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2" name="Rectangle 331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4" name="Group 333"/>
                      <p:cNvGrpSpPr/>
                      <p:nvPr/>
                    </p:nvGrpSpPr>
                    <p:grpSpPr>
                      <a:xfrm flipH="1">
                        <a:off x="9361414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335" name="Rectangle 334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6" name="Rectangle 335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7" name="Rectangle 336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8" name="Group 337"/>
                      <p:cNvGrpSpPr/>
                      <p:nvPr/>
                    </p:nvGrpSpPr>
                    <p:grpSpPr>
                      <a:xfrm flipH="1">
                        <a:off x="9130926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339" name="Rectangle 338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0" name="Rectangle 339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1" name="Rectangle 340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42" name="Group 341"/>
                      <p:cNvGrpSpPr/>
                      <p:nvPr/>
                    </p:nvGrpSpPr>
                    <p:grpSpPr>
                      <a:xfrm flipH="1">
                        <a:off x="8883827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343" name="Rectangle 342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4" name="Rectangle 343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5" name="Rectangle 344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7544510" y="4021634"/>
                      <a:ext cx="2313177" cy="570974"/>
                      <a:chOff x="7544510" y="4021634"/>
                      <a:chExt cx="2313177" cy="570974"/>
                    </a:xfrm>
                  </p:grpSpPr>
                  <p:sp>
                    <p:nvSpPr>
                      <p:cNvPr id="348" name="Rectangle 347"/>
                      <p:cNvSpPr/>
                      <p:nvPr/>
                    </p:nvSpPr>
                    <p:spPr>
                      <a:xfrm>
                        <a:off x="7544510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49" name="Rectangle 348"/>
                      <p:cNvSpPr/>
                      <p:nvPr/>
                    </p:nvSpPr>
                    <p:spPr>
                      <a:xfrm>
                        <a:off x="9675743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0" name="Rectangle 349"/>
                      <p:cNvSpPr/>
                      <p:nvPr/>
                    </p:nvSpPr>
                    <p:spPr>
                      <a:xfrm>
                        <a:off x="759561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972684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867176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833134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7973137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9009112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935305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45" name="Group 144"/>
              <p:cNvGrpSpPr/>
              <p:nvPr/>
            </p:nvGrpSpPr>
            <p:grpSpPr>
              <a:xfrm>
                <a:off x="7172286" y="4756698"/>
                <a:ext cx="3048887" cy="84243"/>
                <a:chOff x="7172286" y="4756698"/>
                <a:chExt cx="3048887" cy="84243"/>
              </a:xfrm>
            </p:grpSpPr>
            <p:sp>
              <p:nvSpPr>
                <p:cNvPr id="376" name="Rectangle 375"/>
                <p:cNvSpPr/>
                <p:nvPr/>
              </p:nvSpPr>
              <p:spPr>
                <a:xfrm flipV="1">
                  <a:off x="7513402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3" name="Rectangle 382"/>
                <p:cNvSpPr/>
                <p:nvPr/>
              </p:nvSpPr>
              <p:spPr>
                <a:xfrm flipV="1">
                  <a:off x="789533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5" name="Rectangle 384"/>
                <p:cNvSpPr/>
                <p:nvPr/>
              </p:nvSpPr>
              <p:spPr>
                <a:xfrm flipV="1">
                  <a:off x="8254046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7" name="Rectangle 386"/>
                <p:cNvSpPr/>
                <p:nvPr/>
              </p:nvSpPr>
              <p:spPr>
                <a:xfrm flipV="1">
                  <a:off x="8595995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0" name="Rectangle 389"/>
                <p:cNvSpPr/>
                <p:nvPr/>
              </p:nvSpPr>
              <p:spPr>
                <a:xfrm flipV="1">
                  <a:off x="89311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1" name="Rectangle 390"/>
                <p:cNvSpPr/>
                <p:nvPr/>
              </p:nvSpPr>
              <p:spPr>
                <a:xfrm flipV="1">
                  <a:off x="928286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 flipV="1">
                  <a:off x="96479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 flipV="1">
                  <a:off x="7172286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3" name="Rectangle 402"/>
                <p:cNvSpPr/>
                <p:nvPr/>
              </p:nvSpPr>
              <p:spPr>
                <a:xfrm flipV="1">
                  <a:off x="9885511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94" name="Group 293"/>
            <p:cNvGrpSpPr/>
            <p:nvPr/>
          </p:nvGrpSpPr>
          <p:grpSpPr>
            <a:xfrm>
              <a:off x="4612552" y="2788720"/>
              <a:ext cx="3048887" cy="3137874"/>
              <a:chOff x="5776334" y="3524990"/>
              <a:chExt cx="3048887" cy="3137874"/>
            </a:xfrm>
          </p:grpSpPr>
          <p:grpSp>
            <p:nvGrpSpPr>
              <p:cNvPr id="293" name="Group 292"/>
              <p:cNvGrpSpPr/>
              <p:nvPr/>
            </p:nvGrpSpPr>
            <p:grpSpPr>
              <a:xfrm>
                <a:off x="6525644" y="3524990"/>
                <a:ext cx="1572769" cy="1628575"/>
                <a:chOff x="6525644" y="3524990"/>
                <a:chExt cx="1572769" cy="1628575"/>
              </a:xfrm>
            </p:grpSpPr>
            <p:grpSp>
              <p:nvGrpSpPr>
                <p:cNvPr id="291" name="Group 290"/>
                <p:cNvGrpSpPr/>
                <p:nvPr/>
              </p:nvGrpSpPr>
              <p:grpSpPr>
                <a:xfrm>
                  <a:off x="6525644" y="4066988"/>
                  <a:ext cx="1572768" cy="536598"/>
                  <a:chOff x="6525644" y="4066988"/>
                  <a:chExt cx="1572768" cy="536598"/>
                </a:xfrm>
              </p:grpSpPr>
              <p:grpSp>
                <p:nvGrpSpPr>
                  <p:cNvPr id="289" name="Group 288"/>
                  <p:cNvGrpSpPr/>
                  <p:nvPr/>
                </p:nvGrpSpPr>
                <p:grpSpPr>
                  <a:xfrm>
                    <a:off x="6525644" y="4066988"/>
                    <a:ext cx="1572768" cy="415494"/>
                    <a:chOff x="6525644" y="4066988"/>
                    <a:chExt cx="1572768" cy="415494"/>
                  </a:xfrm>
                </p:grpSpPr>
                <p:sp>
                  <p:nvSpPr>
                    <p:cNvPr id="636" name="Rectangle 635"/>
                    <p:cNvSpPr/>
                    <p:nvPr/>
                  </p:nvSpPr>
                  <p:spPr>
                    <a:xfrm>
                      <a:off x="6525645" y="4067554"/>
                      <a:ext cx="15680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7" name="Rectangle 636"/>
                    <p:cNvSpPr/>
                    <p:nvPr/>
                  </p:nvSpPr>
                  <p:spPr>
                    <a:xfrm>
                      <a:off x="6525645" y="4326387"/>
                      <a:ext cx="1572767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8" name="Rectangle 637"/>
                    <p:cNvSpPr/>
                    <p:nvPr/>
                  </p:nvSpPr>
                  <p:spPr>
                    <a:xfrm>
                      <a:off x="6525645" y="4401768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9" name="Rectangle 638"/>
                    <p:cNvSpPr/>
                    <p:nvPr/>
                  </p:nvSpPr>
                  <p:spPr>
                    <a:xfrm>
                      <a:off x="6525644" y="4451264"/>
                      <a:ext cx="1572767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0" name="Rectangle 639"/>
                    <p:cNvSpPr/>
                    <p:nvPr/>
                  </p:nvSpPr>
                  <p:spPr>
                    <a:xfrm>
                      <a:off x="6784661" y="4067554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2" name="Rectangle 641"/>
                    <p:cNvSpPr/>
                    <p:nvPr/>
                  </p:nvSpPr>
                  <p:spPr>
                    <a:xfrm>
                      <a:off x="7730168" y="4066988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3" name="Rectangle 642"/>
                    <p:cNvSpPr/>
                    <p:nvPr/>
                  </p:nvSpPr>
                  <p:spPr>
                    <a:xfrm>
                      <a:off x="6801277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4" name="Rectangle 643"/>
                    <p:cNvSpPr/>
                    <p:nvPr/>
                  </p:nvSpPr>
                  <p:spPr>
                    <a:xfrm>
                      <a:off x="6775167" y="4427599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5" name="Rectangle 644"/>
                    <p:cNvSpPr/>
                    <p:nvPr/>
                  </p:nvSpPr>
                  <p:spPr>
                    <a:xfrm>
                      <a:off x="7746772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7" name="Rectangle 646"/>
                    <p:cNvSpPr/>
                    <p:nvPr/>
                  </p:nvSpPr>
                  <p:spPr>
                    <a:xfrm>
                      <a:off x="7720662" y="4427599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9" name="Rectangle 648"/>
                    <p:cNvSpPr/>
                    <p:nvPr/>
                  </p:nvSpPr>
                  <p:spPr>
                    <a:xfrm>
                      <a:off x="7213492" y="4401768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1" name="Rectangle 650"/>
                    <p:cNvSpPr/>
                    <p:nvPr/>
                  </p:nvSpPr>
                  <p:spPr>
                    <a:xfrm>
                      <a:off x="7247263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2" name="Rectangle 651"/>
                    <p:cNvSpPr/>
                    <p:nvPr/>
                  </p:nvSpPr>
                  <p:spPr>
                    <a:xfrm>
                      <a:off x="7523532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5" name="Rectangle 654"/>
                    <p:cNvSpPr/>
                    <p:nvPr/>
                  </p:nvSpPr>
                  <p:spPr>
                    <a:xfrm>
                      <a:off x="6526554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6" name="Rectangle 655"/>
                    <p:cNvSpPr/>
                    <p:nvPr/>
                  </p:nvSpPr>
                  <p:spPr>
                    <a:xfrm>
                      <a:off x="7091366" y="437849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49" name="Group 148"/>
                  <p:cNvGrpSpPr/>
                  <p:nvPr/>
                </p:nvGrpSpPr>
                <p:grpSpPr>
                  <a:xfrm>
                    <a:off x="6556352" y="4489949"/>
                    <a:ext cx="1511352" cy="113637"/>
                    <a:chOff x="4719762" y="3682279"/>
                    <a:chExt cx="1511352" cy="113637"/>
                  </a:xfrm>
                </p:grpSpPr>
                <p:sp>
                  <p:nvSpPr>
                    <p:cNvPr id="624" name="Oval 623"/>
                    <p:cNvSpPr/>
                    <p:nvPr/>
                  </p:nvSpPr>
                  <p:spPr>
                    <a:xfrm>
                      <a:off x="4719762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5" name="Oval 624"/>
                    <p:cNvSpPr/>
                    <p:nvPr/>
                  </p:nvSpPr>
                  <p:spPr>
                    <a:xfrm>
                      <a:off x="4938382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6" name="Oval 625"/>
                    <p:cNvSpPr/>
                    <p:nvPr/>
                  </p:nvSpPr>
                  <p:spPr>
                    <a:xfrm>
                      <a:off x="5174159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7" name="Oval 626"/>
                    <p:cNvSpPr/>
                    <p:nvPr/>
                  </p:nvSpPr>
                  <p:spPr>
                    <a:xfrm>
                      <a:off x="5406868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8" name="Oval 627"/>
                    <p:cNvSpPr/>
                    <p:nvPr/>
                  </p:nvSpPr>
                  <p:spPr>
                    <a:xfrm>
                      <a:off x="5642645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9" name="Oval 628"/>
                    <p:cNvSpPr/>
                    <p:nvPr/>
                  </p:nvSpPr>
                  <p:spPr>
                    <a:xfrm>
                      <a:off x="5881700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0" name="Oval 629"/>
                    <p:cNvSpPr/>
                    <p:nvPr/>
                  </p:nvSpPr>
                  <p:spPr>
                    <a:xfrm>
                      <a:off x="6117477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6525644" y="4616967"/>
                  <a:ext cx="1572769" cy="536598"/>
                  <a:chOff x="6525644" y="4616967"/>
                  <a:chExt cx="1572769" cy="536598"/>
                </a:xfrm>
              </p:grpSpPr>
              <p:grpSp>
                <p:nvGrpSpPr>
                  <p:cNvPr id="290" name="Group 289"/>
                  <p:cNvGrpSpPr/>
                  <p:nvPr/>
                </p:nvGrpSpPr>
                <p:grpSpPr>
                  <a:xfrm>
                    <a:off x="6525644" y="4616967"/>
                    <a:ext cx="1572769" cy="415494"/>
                    <a:chOff x="6525644" y="4616967"/>
                    <a:chExt cx="1572769" cy="415494"/>
                  </a:xfrm>
                </p:grpSpPr>
                <p:sp>
                  <p:nvSpPr>
                    <p:cNvPr id="602" name="Rectangle 601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3" name="Rectangle 602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4" name="Rectangle 603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5" name="Rectangle 604"/>
                    <p:cNvSpPr/>
                    <p:nvPr/>
                  </p:nvSpPr>
                  <p:spPr>
                    <a:xfrm>
                      <a:off x="652564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6" name="Rectangle 605"/>
                    <p:cNvSpPr/>
                    <p:nvPr/>
                  </p:nvSpPr>
                  <p:spPr>
                    <a:xfrm>
                      <a:off x="6784661" y="4617533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8" name="Rectangle 607"/>
                    <p:cNvSpPr/>
                    <p:nvPr/>
                  </p:nvSpPr>
                  <p:spPr>
                    <a:xfrm>
                      <a:off x="7730168" y="4616967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9" name="Rectangle 608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0" name="Rectangle 609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1" name="Rectangle 610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3" name="Rectangle 612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5" name="Rectangle 614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7" name="Rectangle 616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8" name="Rectangle 617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1" name="Rectangle 620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2" name="Rectangle 621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6556352" y="5039928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590" name="Oval 58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1" name="Oval 59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2" name="Oval 59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3" name="Oval 59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4" name="Oval 59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5" name="Oval 59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6" name="Oval 59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88" name="Group 287"/>
                <p:cNvGrpSpPr/>
                <p:nvPr/>
              </p:nvGrpSpPr>
              <p:grpSpPr>
                <a:xfrm>
                  <a:off x="6525645" y="3524990"/>
                  <a:ext cx="1572767" cy="536032"/>
                  <a:chOff x="6525645" y="3524990"/>
                  <a:chExt cx="1572767" cy="536032"/>
                </a:xfrm>
              </p:grpSpPr>
              <p:grpSp>
                <p:nvGrpSpPr>
                  <p:cNvPr id="153" name="Group 152"/>
                  <p:cNvGrpSpPr/>
                  <p:nvPr/>
                </p:nvGrpSpPr>
                <p:grpSpPr>
                  <a:xfrm>
                    <a:off x="6525645" y="3524990"/>
                    <a:ext cx="1572767" cy="414928"/>
                    <a:chOff x="4711446" y="2671600"/>
                    <a:chExt cx="1572767" cy="414928"/>
                  </a:xfrm>
                </p:grpSpPr>
                <p:sp>
                  <p:nvSpPr>
                    <p:cNvPr id="571" name="Rectangle 570"/>
                    <p:cNvSpPr/>
                    <p:nvPr/>
                  </p:nvSpPr>
                  <p:spPr>
                    <a:xfrm>
                      <a:off x="4711446" y="2671600"/>
                      <a:ext cx="1568069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2" name="Rectangle 571"/>
                    <p:cNvSpPr/>
                    <p:nvPr/>
                  </p:nvSpPr>
                  <p:spPr>
                    <a:xfrm>
                      <a:off x="4711448" y="2932393"/>
                      <a:ext cx="1568069" cy="4571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3" name="Rectangle 572"/>
                    <p:cNvSpPr/>
                    <p:nvPr/>
                  </p:nvSpPr>
                  <p:spPr>
                    <a:xfrm>
                      <a:off x="4711446" y="3005814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4" name="Rectangle 573"/>
                    <p:cNvSpPr/>
                    <p:nvPr/>
                  </p:nvSpPr>
                  <p:spPr>
                    <a:xfrm>
                      <a:off x="4711446" y="3055310"/>
                      <a:ext cx="1572767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5" name="Rectangle 574"/>
                    <p:cNvSpPr/>
                    <p:nvPr/>
                  </p:nvSpPr>
                  <p:spPr>
                    <a:xfrm>
                      <a:off x="5018033" y="297811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6" name="Rectangle 575"/>
                    <p:cNvSpPr/>
                    <p:nvPr/>
                  </p:nvSpPr>
                  <p:spPr>
                    <a:xfrm>
                      <a:off x="4991922" y="303164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7" name="Rectangle 576"/>
                    <p:cNvSpPr/>
                    <p:nvPr/>
                  </p:nvSpPr>
                  <p:spPr>
                    <a:xfrm>
                      <a:off x="6039740" y="297811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9" name="Rectangle 578"/>
                    <p:cNvSpPr/>
                    <p:nvPr/>
                  </p:nvSpPr>
                  <p:spPr>
                    <a:xfrm>
                      <a:off x="6013629" y="303164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81" name="Rectangle 580"/>
                    <p:cNvSpPr/>
                    <p:nvPr/>
                  </p:nvSpPr>
                  <p:spPr>
                    <a:xfrm>
                      <a:off x="5399295" y="3005814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83" name="Rectangle 582"/>
                    <p:cNvSpPr/>
                    <p:nvPr/>
                  </p:nvSpPr>
                  <p:spPr>
                    <a:xfrm>
                      <a:off x="5433066" y="297811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84" name="Rectangle 583"/>
                    <p:cNvSpPr/>
                    <p:nvPr/>
                  </p:nvSpPr>
                  <p:spPr>
                    <a:xfrm>
                      <a:off x="5709335" y="297811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87" name="Rectangle 586"/>
                    <p:cNvSpPr/>
                    <p:nvPr/>
                  </p:nvSpPr>
                  <p:spPr>
                    <a:xfrm>
                      <a:off x="4712356" y="297811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88" name="Rectangle 587"/>
                    <p:cNvSpPr/>
                    <p:nvPr/>
                  </p:nvSpPr>
                  <p:spPr>
                    <a:xfrm>
                      <a:off x="5277169" y="2982542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6556352" y="3947385"/>
                    <a:ext cx="1511352" cy="113637"/>
                    <a:chOff x="4719762" y="3109235"/>
                    <a:chExt cx="1511352" cy="113637"/>
                  </a:xfrm>
                </p:grpSpPr>
                <p:sp>
                  <p:nvSpPr>
                    <p:cNvPr id="472" name="Oval 471"/>
                    <p:cNvSpPr/>
                    <p:nvPr/>
                  </p:nvSpPr>
                  <p:spPr>
                    <a:xfrm>
                      <a:off x="4719762" y="3109235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0" name="Oval 479"/>
                    <p:cNvSpPr/>
                    <p:nvPr/>
                  </p:nvSpPr>
                  <p:spPr>
                    <a:xfrm>
                      <a:off x="4938382" y="3109235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1" name="Oval 480"/>
                    <p:cNvSpPr/>
                    <p:nvPr/>
                  </p:nvSpPr>
                  <p:spPr>
                    <a:xfrm>
                      <a:off x="5174159" y="3109235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2" name="Oval 481"/>
                    <p:cNvSpPr/>
                    <p:nvPr/>
                  </p:nvSpPr>
                  <p:spPr>
                    <a:xfrm>
                      <a:off x="5406868" y="3109235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3" name="Oval 482"/>
                    <p:cNvSpPr/>
                    <p:nvPr/>
                  </p:nvSpPr>
                  <p:spPr>
                    <a:xfrm>
                      <a:off x="5642645" y="3109235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4" name="Oval 483"/>
                    <p:cNvSpPr/>
                    <p:nvPr/>
                  </p:nvSpPr>
                  <p:spPr>
                    <a:xfrm>
                      <a:off x="5881700" y="3109235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5" name="Oval 484"/>
                    <p:cNvSpPr/>
                    <p:nvPr/>
                  </p:nvSpPr>
                  <p:spPr>
                    <a:xfrm>
                      <a:off x="6117477" y="3109235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58" name="Group 157"/>
              <p:cNvGrpSpPr/>
              <p:nvPr/>
            </p:nvGrpSpPr>
            <p:grpSpPr>
              <a:xfrm>
                <a:off x="5776334" y="5167073"/>
                <a:ext cx="3048887" cy="1495791"/>
                <a:chOff x="4541483" y="4939865"/>
                <a:chExt cx="3048887" cy="1495791"/>
              </a:xfrm>
            </p:grpSpPr>
            <p:sp>
              <p:nvSpPr>
                <p:cNvPr id="658" name="Rectangle 657"/>
                <p:cNvSpPr/>
                <p:nvPr/>
              </p:nvSpPr>
              <p:spPr>
                <a:xfrm>
                  <a:off x="4541483" y="5914654"/>
                  <a:ext cx="3048887" cy="52100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Motherboard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671" name="Group 670"/>
                <p:cNvGrpSpPr/>
                <p:nvPr/>
              </p:nvGrpSpPr>
              <p:grpSpPr>
                <a:xfrm>
                  <a:off x="4805950" y="4939865"/>
                  <a:ext cx="2488376" cy="897483"/>
                  <a:chOff x="7436753" y="3860445"/>
                  <a:chExt cx="2488376" cy="897483"/>
                </a:xfrm>
              </p:grpSpPr>
              <p:grpSp>
                <p:nvGrpSpPr>
                  <p:cNvPr id="672" name="Group 671"/>
                  <p:cNvGrpSpPr/>
                  <p:nvPr/>
                </p:nvGrpSpPr>
                <p:grpSpPr>
                  <a:xfrm>
                    <a:off x="7552512" y="4591987"/>
                    <a:ext cx="2297174" cy="165941"/>
                    <a:chOff x="7552512" y="4604687"/>
                    <a:chExt cx="2297174" cy="165941"/>
                  </a:xfrm>
                </p:grpSpPr>
                <p:sp>
                  <p:nvSpPr>
                    <p:cNvPr id="716" name="Oval 715"/>
                    <p:cNvSpPr/>
                    <p:nvPr/>
                  </p:nvSpPr>
                  <p:spPr>
                    <a:xfrm>
                      <a:off x="755251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7" name="Oval 716"/>
                    <p:cNvSpPr/>
                    <p:nvPr/>
                  </p:nvSpPr>
                  <p:spPr>
                    <a:xfrm>
                      <a:off x="7930034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8" name="Oval 717"/>
                    <p:cNvSpPr/>
                    <p:nvPr/>
                  </p:nvSpPr>
                  <p:spPr>
                    <a:xfrm>
                      <a:off x="828824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9" name="Oval 718"/>
                    <p:cNvSpPr/>
                    <p:nvPr/>
                  </p:nvSpPr>
                  <p:spPr>
                    <a:xfrm>
                      <a:off x="862866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0" name="Oval 719"/>
                    <p:cNvSpPr/>
                    <p:nvPr/>
                  </p:nvSpPr>
                  <p:spPr>
                    <a:xfrm>
                      <a:off x="8966009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1" name="Oval 720"/>
                    <p:cNvSpPr/>
                    <p:nvPr/>
                  </p:nvSpPr>
                  <p:spPr>
                    <a:xfrm>
                      <a:off x="930995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2" name="Oval 721"/>
                    <p:cNvSpPr/>
                    <p:nvPr/>
                  </p:nvSpPr>
                  <p:spPr>
                    <a:xfrm>
                      <a:off x="968374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673" name="Group 672"/>
                  <p:cNvGrpSpPr/>
                  <p:nvPr/>
                </p:nvGrpSpPr>
                <p:grpSpPr>
                  <a:xfrm>
                    <a:off x="7436753" y="3860445"/>
                    <a:ext cx="2488376" cy="731840"/>
                    <a:chOff x="6898183" y="4149923"/>
                    <a:chExt cx="3569175" cy="731840"/>
                  </a:xfrm>
                </p:grpSpPr>
                <p:sp>
                  <p:nvSpPr>
                    <p:cNvPr id="714" name="Rectangle 713"/>
                    <p:cNvSpPr/>
                    <p:nvPr/>
                  </p:nvSpPr>
                  <p:spPr>
                    <a:xfrm>
                      <a:off x="6898183" y="4149923"/>
                      <a:ext cx="3569175" cy="73184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5" name="Rectangle 714"/>
                    <p:cNvSpPr/>
                    <p:nvPr/>
                  </p:nvSpPr>
                  <p:spPr>
                    <a:xfrm>
                      <a:off x="6898183" y="4304261"/>
                      <a:ext cx="3569175" cy="423164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white"/>
                          </a:solidFill>
                        </a:rPr>
                        <a:t>Package Substrate</a:t>
                      </a:r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674" name="Group 673"/>
                  <p:cNvGrpSpPr/>
                  <p:nvPr/>
                </p:nvGrpSpPr>
                <p:grpSpPr>
                  <a:xfrm>
                    <a:off x="7544510" y="3860445"/>
                    <a:ext cx="2313177" cy="732163"/>
                    <a:chOff x="7544510" y="3860445"/>
                    <a:chExt cx="2313177" cy="732163"/>
                  </a:xfrm>
                </p:grpSpPr>
                <p:grpSp>
                  <p:nvGrpSpPr>
                    <p:cNvPr id="675" name="Group 674"/>
                    <p:cNvGrpSpPr/>
                    <p:nvPr/>
                  </p:nvGrpSpPr>
                  <p:grpSpPr>
                    <a:xfrm>
                      <a:off x="7544510" y="3860445"/>
                      <a:ext cx="2313177" cy="160415"/>
                      <a:chOff x="7544510" y="3860445"/>
                      <a:chExt cx="2313177" cy="160415"/>
                    </a:xfrm>
                  </p:grpSpPr>
                  <p:grpSp>
                    <p:nvGrpSpPr>
                      <p:cNvPr id="686" name="Group 685"/>
                      <p:cNvGrpSpPr/>
                      <p:nvPr/>
                    </p:nvGrpSpPr>
                    <p:grpSpPr>
                      <a:xfrm>
                        <a:off x="7544510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711" name="Rectangle 710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2" name="Rectangle 711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3" name="Rectangle 712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7" name="Group 686"/>
                      <p:cNvGrpSpPr/>
                      <p:nvPr/>
                    </p:nvGrpSpPr>
                    <p:grpSpPr>
                      <a:xfrm>
                        <a:off x="8609560" y="3860445"/>
                        <a:ext cx="191292" cy="158593"/>
                        <a:chOff x="8609560" y="3860445"/>
                        <a:chExt cx="191292" cy="158593"/>
                      </a:xfrm>
                    </p:grpSpPr>
                    <p:sp>
                      <p:nvSpPr>
                        <p:cNvPr id="708" name="Rectangle 707"/>
                        <p:cNvSpPr/>
                        <p:nvPr/>
                      </p:nvSpPr>
                      <p:spPr>
                        <a:xfrm>
                          <a:off x="8609560" y="3973318"/>
                          <a:ext cx="19129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9" name="Rectangle 708"/>
                        <p:cNvSpPr/>
                        <p:nvPr/>
                      </p:nvSpPr>
                      <p:spPr>
                        <a:xfrm>
                          <a:off x="8638880" y="3860445"/>
                          <a:ext cx="132652" cy="5115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0" name="Rectangle 709"/>
                        <p:cNvSpPr/>
                        <p:nvPr/>
                      </p:nvSpPr>
                      <p:spPr>
                        <a:xfrm flipH="1" flipV="1">
                          <a:off x="8682346" y="3911797"/>
                          <a:ext cx="45720" cy="5486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8" name="Group 687"/>
                      <p:cNvGrpSpPr/>
                      <p:nvPr/>
                    </p:nvGrpSpPr>
                    <p:grpSpPr>
                      <a:xfrm>
                        <a:off x="7985792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705" name="Rectangle 704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6" name="Rectangle 705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7" name="Rectangle 706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9" name="Group 688"/>
                      <p:cNvGrpSpPr/>
                      <p:nvPr/>
                    </p:nvGrpSpPr>
                    <p:grpSpPr>
                      <a:xfrm>
                        <a:off x="8313245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702" name="Rectangle 701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3" name="Rectangle 702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4" name="Rectangle 703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0" name="Group 689"/>
                      <p:cNvGrpSpPr/>
                      <p:nvPr/>
                    </p:nvGrpSpPr>
                    <p:grpSpPr>
                      <a:xfrm flipH="1">
                        <a:off x="9361414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699" name="Rectangle 698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0" name="Rectangle 699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1" name="Rectangle 700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1" name="Group 690"/>
                      <p:cNvGrpSpPr/>
                      <p:nvPr/>
                    </p:nvGrpSpPr>
                    <p:grpSpPr>
                      <a:xfrm flipH="1">
                        <a:off x="9130926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696" name="Rectangle 695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7" name="Rectangle 696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8" name="Rectangle 697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2" name="Group 691"/>
                      <p:cNvGrpSpPr/>
                      <p:nvPr/>
                    </p:nvGrpSpPr>
                    <p:grpSpPr>
                      <a:xfrm flipH="1">
                        <a:off x="8883827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693" name="Rectangle 692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Rectangle 693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5" name="Rectangle 694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76" name="Group 675"/>
                    <p:cNvGrpSpPr/>
                    <p:nvPr/>
                  </p:nvGrpSpPr>
                  <p:grpSpPr>
                    <a:xfrm>
                      <a:off x="7544510" y="4021634"/>
                      <a:ext cx="2313177" cy="570974"/>
                      <a:chOff x="7544510" y="4021634"/>
                      <a:chExt cx="2313177" cy="570974"/>
                    </a:xfrm>
                  </p:grpSpPr>
                  <p:sp>
                    <p:nvSpPr>
                      <p:cNvPr id="677" name="Rectangle 676"/>
                      <p:cNvSpPr/>
                      <p:nvPr/>
                    </p:nvSpPr>
                    <p:spPr>
                      <a:xfrm>
                        <a:off x="7544510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8" name="Rectangle 677"/>
                      <p:cNvSpPr/>
                      <p:nvPr/>
                    </p:nvSpPr>
                    <p:spPr>
                      <a:xfrm>
                        <a:off x="9675743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9" name="Rectangle 678"/>
                      <p:cNvSpPr/>
                      <p:nvPr/>
                    </p:nvSpPr>
                    <p:spPr>
                      <a:xfrm>
                        <a:off x="759561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0" name="Rectangle 679"/>
                      <p:cNvSpPr/>
                      <p:nvPr/>
                    </p:nvSpPr>
                    <p:spPr>
                      <a:xfrm>
                        <a:off x="972684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1" name="Rectangle 680"/>
                      <p:cNvSpPr/>
                      <p:nvPr/>
                    </p:nvSpPr>
                    <p:spPr>
                      <a:xfrm>
                        <a:off x="867176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2" name="Rectangle 681"/>
                      <p:cNvSpPr/>
                      <p:nvPr/>
                    </p:nvSpPr>
                    <p:spPr>
                      <a:xfrm>
                        <a:off x="833134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3" name="Rectangle 682"/>
                      <p:cNvSpPr/>
                      <p:nvPr/>
                    </p:nvSpPr>
                    <p:spPr>
                      <a:xfrm>
                        <a:off x="7973137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4" name="Rectangle 683"/>
                      <p:cNvSpPr/>
                      <p:nvPr/>
                    </p:nvSpPr>
                    <p:spPr>
                      <a:xfrm>
                        <a:off x="9009112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5" name="Rectangle 684"/>
                      <p:cNvSpPr/>
                      <p:nvPr/>
                    </p:nvSpPr>
                    <p:spPr>
                      <a:xfrm>
                        <a:off x="935305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60" name="Group 659"/>
                <p:cNvGrpSpPr/>
                <p:nvPr/>
              </p:nvGrpSpPr>
              <p:grpSpPr>
                <a:xfrm>
                  <a:off x="4541483" y="5836118"/>
                  <a:ext cx="3048887" cy="84243"/>
                  <a:chOff x="7172286" y="4756698"/>
                  <a:chExt cx="3048887" cy="84243"/>
                </a:xfrm>
              </p:grpSpPr>
              <p:sp>
                <p:nvSpPr>
                  <p:cNvPr id="661" name="Rectangle 660"/>
                  <p:cNvSpPr/>
                  <p:nvPr/>
                </p:nvSpPr>
                <p:spPr>
                  <a:xfrm flipV="1">
                    <a:off x="7513402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2" name="Rectangle 661"/>
                  <p:cNvSpPr/>
                  <p:nvPr/>
                </p:nvSpPr>
                <p:spPr>
                  <a:xfrm flipV="1">
                    <a:off x="789533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3" name="Rectangle 662"/>
                  <p:cNvSpPr/>
                  <p:nvPr/>
                </p:nvSpPr>
                <p:spPr>
                  <a:xfrm flipV="1">
                    <a:off x="8254046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4" name="Rectangle 663"/>
                  <p:cNvSpPr/>
                  <p:nvPr/>
                </p:nvSpPr>
                <p:spPr>
                  <a:xfrm flipV="1">
                    <a:off x="8595995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5" name="Rectangle 664"/>
                  <p:cNvSpPr/>
                  <p:nvPr/>
                </p:nvSpPr>
                <p:spPr>
                  <a:xfrm flipV="1">
                    <a:off x="893111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6" name="Rectangle 665"/>
                  <p:cNvSpPr/>
                  <p:nvPr/>
                </p:nvSpPr>
                <p:spPr>
                  <a:xfrm flipV="1">
                    <a:off x="928286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7" name="Rectangle 666"/>
                  <p:cNvSpPr/>
                  <p:nvPr/>
                </p:nvSpPr>
                <p:spPr>
                  <a:xfrm flipV="1">
                    <a:off x="964791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8" name="Rectangle 667"/>
                  <p:cNvSpPr/>
                  <p:nvPr/>
                </p:nvSpPr>
                <p:spPr>
                  <a:xfrm flipV="1">
                    <a:off x="7172286" y="4795219"/>
                    <a:ext cx="335662" cy="4571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9" name="Rectangle 668"/>
                  <p:cNvSpPr/>
                  <p:nvPr/>
                </p:nvSpPr>
                <p:spPr>
                  <a:xfrm flipV="1">
                    <a:off x="9885511" y="4795219"/>
                    <a:ext cx="335662" cy="4571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95" name="Group 294"/>
            <p:cNvGrpSpPr/>
            <p:nvPr/>
          </p:nvGrpSpPr>
          <p:grpSpPr>
            <a:xfrm>
              <a:off x="723549" y="3531171"/>
              <a:ext cx="3717393" cy="2395423"/>
              <a:chOff x="11614" y="4261647"/>
              <a:chExt cx="3717393" cy="2395423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259607" y="4261647"/>
                <a:ext cx="3262680" cy="1799264"/>
                <a:chOff x="805810" y="3453495"/>
                <a:chExt cx="3262680" cy="1799264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866952" y="4390598"/>
                  <a:ext cx="3170829" cy="113882"/>
                  <a:chOff x="866952" y="4390598"/>
                  <a:chExt cx="3170829" cy="113882"/>
                </a:xfrm>
              </p:grpSpPr>
              <p:grpSp>
                <p:nvGrpSpPr>
                  <p:cNvPr id="1181" name="Group 1180"/>
                  <p:cNvGrpSpPr/>
                  <p:nvPr/>
                </p:nvGrpSpPr>
                <p:grpSpPr>
                  <a:xfrm>
                    <a:off x="866952" y="4390843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82" name="Oval 1181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3" name="Oval 1182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4" name="Oval 1183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5" name="Oval 1184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6" name="Oval 1185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7" name="Oval 1186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8" name="Oval 1187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189" name="Group 1188"/>
                  <p:cNvGrpSpPr/>
                  <p:nvPr/>
                </p:nvGrpSpPr>
                <p:grpSpPr>
                  <a:xfrm>
                    <a:off x="2526429" y="4390598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90" name="Oval 118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1" name="Oval 119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2" name="Oval 119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3" name="Oval 119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4" name="Oval 119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5" name="Oval 119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6" name="Oval 119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836244" y="3453740"/>
                  <a:ext cx="1572769" cy="536032"/>
                  <a:chOff x="836244" y="3453740"/>
                  <a:chExt cx="1572769" cy="536032"/>
                </a:xfrm>
              </p:grpSpPr>
              <p:grpSp>
                <p:nvGrpSpPr>
                  <p:cNvPr id="1138" name="Group 1137"/>
                  <p:cNvGrpSpPr/>
                  <p:nvPr/>
                </p:nvGrpSpPr>
                <p:grpSpPr>
                  <a:xfrm>
                    <a:off x="836244" y="3453740"/>
                    <a:ext cx="1572769" cy="414928"/>
                    <a:chOff x="6525644" y="4617533"/>
                    <a:chExt cx="1572769" cy="414928"/>
                  </a:xfrm>
                </p:grpSpPr>
                <p:sp>
                  <p:nvSpPr>
                    <p:cNvPr id="1147" name="Rectangle 1146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8" name="Rectangle 1147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9" name="Rectangle 1148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0" name="Rectangle 1149"/>
                    <p:cNvSpPr/>
                    <p:nvPr/>
                  </p:nvSpPr>
                  <p:spPr>
                    <a:xfrm>
                      <a:off x="652564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1" name="Rectangle 1150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2" name="Rectangle 1151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3" name="Rectangle 1152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4" name="Rectangle 1153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5" name="Rectangle 1154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6" name="Rectangle 1155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7" name="Rectangle 1156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8" name="Rectangle 1157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9" name="Rectangle 1158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139" name="Group 1138"/>
                  <p:cNvGrpSpPr/>
                  <p:nvPr/>
                </p:nvGrpSpPr>
                <p:grpSpPr>
                  <a:xfrm>
                    <a:off x="866952" y="3876135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40" name="Oval 113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1" name="Oval 114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2" name="Oval 114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3" name="Oval 114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4" name="Oval 114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5" name="Oval 114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6" name="Oval 114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2489371" y="3453495"/>
                  <a:ext cx="1579119" cy="536032"/>
                  <a:chOff x="2489371" y="3453495"/>
                  <a:chExt cx="1579119" cy="536032"/>
                </a:xfrm>
              </p:grpSpPr>
              <p:grpSp>
                <p:nvGrpSpPr>
                  <p:cNvPr id="1053" name="Group 1052"/>
                  <p:cNvGrpSpPr/>
                  <p:nvPr/>
                </p:nvGrpSpPr>
                <p:grpSpPr>
                  <a:xfrm>
                    <a:off x="2489371" y="3453495"/>
                    <a:ext cx="1579119" cy="414928"/>
                    <a:chOff x="6519294" y="4617533"/>
                    <a:chExt cx="1579119" cy="414928"/>
                  </a:xfrm>
                </p:grpSpPr>
                <p:sp>
                  <p:nvSpPr>
                    <p:cNvPr id="1062" name="Rectangle 1061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3" name="Rectangle 1062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4" name="Rectangle 1063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5" name="Rectangle 1064"/>
                    <p:cNvSpPr/>
                    <p:nvPr/>
                  </p:nvSpPr>
                  <p:spPr>
                    <a:xfrm>
                      <a:off x="651929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6" name="Rectangle 1065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7" name="Rectangle 1066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8" name="Rectangle 1067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9" name="Rectangle 1068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0" name="Rectangle 1069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1" name="Rectangle 1070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2" name="Rectangle 1071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3" name="Rectangle 1072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4" name="Rectangle 1073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054" name="Group 1053"/>
                  <p:cNvGrpSpPr/>
                  <p:nvPr/>
                </p:nvGrpSpPr>
                <p:grpSpPr>
                  <a:xfrm>
                    <a:off x="2526429" y="3875890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055" name="Oval 1054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6" name="Oval 1055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7" name="Oval 1056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8" name="Oval 1057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9" name="Oval 1058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0" name="Oval 1059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1" name="Oval 1060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160" name="Rectangle 1159"/>
                <p:cNvSpPr/>
                <p:nvPr/>
              </p:nvSpPr>
              <p:spPr>
                <a:xfrm>
                  <a:off x="830431" y="4087580"/>
                  <a:ext cx="3227546" cy="30651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Interposer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830431" y="3985687"/>
                  <a:ext cx="3228094" cy="93067"/>
                  <a:chOff x="830431" y="4004737"/>
                  <a:chExt cx="3228094" cy="93067"/>
                </a:xfrm>
              </p:grpSpPr>
              <p:sp>
                <p:nvSpPr>
                  <p:cNvPr id="1162" name="Rectangle 1161"/>
                  <p:cNvSpPr/>
                  <p:nvPr/>
                </p:nvSpPr>
                <p:spPr>
                  <a:xfrm>
                    <a:off x="2261389" y="4007265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3" name="Rectangle 1162"/>
                  <p:cNvSpPr/>
                  <p:nvPr/>
                </p:nvSpPr>
                <p:spPr>
                  <a:xfrm>
                    <a:off x="1308004" y="4070372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4" name="Rectangle 1163"/>
                  <p:cNvSpPr/>
                  <p:nvPr/>
                </p:nvSpPr>
                <p:spPr>
                  <a:xfrm>
                    <a:off x="2027432" y="4070372"/>
                    <a:ext cx="157276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5" name="Rectangle 1164"/>
                  <p:cNvSpPr/>
                  <p:nvPr/>
                </p:nvSpPr>
                <p:spPr>
                  <a:xfrm>
                    <a:off x="830431" y="4068836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6" name="Rectangle 1165"/>
                  <p:cNvSpPr/>
                  <p:nvPr/>
                </p:nvSpPr>
                <p:spPr>
                  <a:xfrm>
                    <a:off x="832966" y="4007265"/>
                    <a:ext cx="137160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7" name="Rectangle 1166"/>
                  <p:cNvSpPr/>
                  <p:nvPr/>
                </p:nvSpPr>
                <p:spPr>
                  <a:xfrm>
                    <a:off x="2969006" y="4006371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8" name="Rectangle 1167"/>
                  <p:cNvSpPr/>
                  <p:nvPr/>
                </p:nvSpPr>
                <p:spPr>
                  <a:xfrm>
                    <a:off x="3427589" y="4004737"/>
                    <a:ext cx="630936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9" name="Rectangle 1168"/>
                  <p:cNvSpPr/>
                  <p:nvPr/>
                </p:nvSpPr>
                <p:spPr>
                  <a:xfrm>
                    <a:off x="3674770" y="4068836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0" name="Rectangle 1169"/>
                  <p:cNvSpPr/>
                  <p:nvPr/>
                </p:nvSpPr>
                <p:spPr>
                  <a:xfrm>
                    <a:off x="1308004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1" name="Rectangle 1170"/>
                  <p:cNvSpPr/>
                  <p:nvPr/>
                </p:nvSpPr>
                <p:spPr>
                  <a:xfrm>
                    <a:off x="1162817" y="4038474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2" name="Rectangle 1171"/>
                  <p:cNvSpPr/>
                  <p:nvPr/>
                </p:nvSpPr>
                <p:spPr>
                  <a:xfrm>
                    <a:off x="2027086" y="4038474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3" name="Rectangle 1172"/>
                  <p:cNvSpPr/>
                  <p:nvPr/>
                </p:nvSpPr>
                <p:spPr>
                  <a:xfrm>
                    <a:off x="2307124" y="4039360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4" name="Rectangle 1173"/>
                  <p:cNvSpPr/>
                  <p:nvPr/>
                </p:nvSpPr>
                <p:spPr>
                  <a:xfrm>
                    <a:off x="329597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5" name="Rectangle 1174"/>
                  <p:cNvSpPr/>
                  <p:nvPr/>
                </p:nvSpPr>
                <p:spPr>
                  <a:xfrm>
                    <a:off x="354977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6" name="Rectangle 1175"/>
                  <p:cNvSpPr/>
                  <p:nvPr/>
                </p:nvSpPr>
                <p:spPr>
                  <a:xfrm>
                    <a:off x="372866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177" name="Rectangle 1176"/>
                <p:cNvSpPr/>
                <p:nvPr/>
              </p:nvSpPr>
              <p:spPr>
                <a:xfrm>
                  <a:off x="1095300" y="4086771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8" name="Rectangle 1177"/>
                <p:cNvSpPr/>
                <p:nvPr/>
              </p:nvSpPr>
              <p:spPr>
                <a:xfrm>
                  <a:off x="1553541" y="4085885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9" name="Rectangle 1178"/>
                <p:cNvSpPr/>
                <p:nvPr/>
              </p:nvSpPr>
              <p:spPr>
                <a:xfrm>
                  <a:off x="3685616" y="4084502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0" name="Rectangle 1179"/>
                <p:cNvSpPr/>
                <p:nvPr/>
              </p:nvSpPr>
              <p:spPr>
                <a:xfrm>
                  <a:off x="3220309" y="4083762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Group 154"/>
                <p:cNvGrpSpPr/>
                <p:nvPr/>
              </p:nvGrpSpPr>
              <p:grpSpPr>
                <a:xfrm>
                  <a:off x="805810" y="4507676"/>
                  <a:ext cx="3247637" cy="745083"/>
                  <a:chOff x="805810" y="4538156"/>
                  <a:chExt cx="3247637" cy="745083"/>
                </a:xfrm>
              </p:grpSpPr>
              <p:grpSp>
                <p:nvGrpSpPr>
                  <p:cNvPr id="151" name="Group 150"/>
                  <p:cNvGrpSpPr/>
                  <p:nvPr/>
                </p:nvGrpSpPr>
                <p:grpSpPr>
                  <a:xfrm>
                    <a:off x="921570" y="5117298"/>
                    <a:ext cx="2990206" cy="165941"/>
                    <a:chOff x="921570" y="5269698"/>
                    <a:chExt cx="2990206" cy="165941"/>
                  </a:xfrm>
                </p:grpSpPr>
                <p:sp>
                  <p:nvSpPr>
                    <p:cNvPr id="1131" name="Oval 1130"/>
                    <p:cNvSpPr/>
                    <p:nvPr/>
                  </p:nvSpPr>
                  <p:spPr>
                    <a:xfrm>
                      <a:off x="921570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2" name="Oval 1131"/>
                    <p:cNvSpPr/>
                    <p:nvPr/>
                  </p:nvSpPr>
                  <p:spPr>
                    <a:xfrm>
                      <a:off x="1299092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3" name="Oval 1132"/>
                    <p:cNvSpPr/>
                    <p:nvPr/>
                  </p:nvSpPr>
                  <p:spPr>
                    <a:xfrm>
                      <a:off x="1657300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4" name="Oval 1133"/>
                    <p:cNvSpPr/>
                    <p:nvPr/>
                  </p:nvSpPr>
                  <p:spPr>
                    <a:xfrm>
                      <a:off x="199772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5" name="Oval 1134"/>
                    <p:cNvSpPr/>
                    <p:nvPr/>
                  </p:nvSpPr>
                  <p:spPr>
                    <a:xfrm>
                      <a:off x="2335067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6" name="Oval 1135"/>
                    <p:cNvSpPr/>
                    <p:nvPr/>
                  </p:nvSpPr>
                  <p:spPr>
                    <a:xfrm>
                      <a:off x="267901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7" name="Oval 1136"/>
                    <p:cNvSpPr/>
                    <p:nvPr/>
                  </p:nvSpPr>
                  <p:spPr>
                    <a:xfrm>
                      <a:off x="305280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8" name="Oval 1197"/>
                    <p:cNvSpPr/>
                    <p:nvPr/>
                  </p:nvSpPr>
                  <p:spPr>
                    <a:xfrm>
                      <a:off x="3401889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9" name="Oval 1198"/>
                    <p:cNvSpPr/>
                    <p:nvPr/>
                  </p:nvSpPr>
                  <p:spPr>
                    <a:xfrm>
                      <a:off x="3745835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129" name="Rectangle 1128"/>
                  <p:cNvSpPr/>
                  <p:nvPr/>
                </p:nvSpPr>
                <p:spPr>
                  <a:xfrm>
                    <a:off x="805810" y="4538156"/>
                    <a:ext cx="3247637" cy="577501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30" name="Rectangle 1129"/>
                  <p:cNvSpPr/>
                  <p:nvPr/>
                </p:nvSpPr>
                <p:spPr>
                  <a:xfrm>
                    <a:off x="805811" y="4692494"/>
                    <a:ext cx="3247636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2" name="Rectangle 1091"/>
                  <p:cNvSpPr/>
                  <p:nvPr/>
                </p:nvSpPr>
                <p:spPr>
                  <a:xfrm>
                    <a:off x="913568" y="4699345"/>
                    <a:ext cx="181944" cy="4163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3" name="Rectangle 1092"/>
                  <p:cNvSpPr/>
                  <p:nvPr/>
                </p:nvSpPr>
                <p:spPr>
                  <a:xfrm>
                    <a:off x="3747482" y="4699344"/>
                    <a:ext cx="181944" cy="4163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809666" y="4545476"/>
                    <a:ext cx="3240909" cy="151572"/>
                    <a:chOff x="809666" y="4545476"/>
                    <a:chExt cx="3240909" cy="151572"/>
                  </a:xfrm>
                </p:grpSpPr>
                <p:sp>
                  <p:nvSpPr>
                    <p:cNvPr id="1126" name="Rectangle 1125"/>
                    <p:cNvSpPr/>
                    <p:nvPr/>
                  </p:nvSpPr>
                  <p:spPr>
                    <a:xfrm>
                      <a:off x="913568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8" name="Rectangle 1127"/>
                    <p:cNvSpPr/>
                    <p:nvPr/>
                  </p:nvSpPr>
                  <p:spPr>
                    <a:xfrm flipH="1" flipV="1">
                      <a:off x="1085686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3" name="Rectangle 1122"/>
                    <p:cNvSpPr/>
                    <p:nvPr/>
                  </p:nvSpPr>
                  <p:spPr>
                    <a:xfrm>
                      <a:off x="1894798" y="4660471"/>
                      <a:ext cx="274320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5" name="Rectangle 1124"/>
                    <p:cNvSpPr/>
                    <p:nvPr/>
                  </p:nvSpPr>
                  <p:spPr>
                    <a:xfrm flipH="1" flipV="1">
                      <a:off x="1906624" y="4597128"/>
                      <a:ext cx="45720" cy="5486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0" name="Rectangle 1119"/>
                    <p:cNvSpPr/>
                    <p:nvPr/>
                  </p:nvSpPr>
                  <p:spPr>
                    <a:xfrm>
                      <a:off x="1354850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2" name="Rectangle 1121"/>
                    <p:cNvSpPr/>
                    <p:nvPr/>
                  </p:nvSpPr>
                  <p:spPr>
                    <a:xfrm flipH="1" flipV="1">
                      <a:off x="1428994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7" name="Rectangle 1116"/>
                    <p:cNvSpPr/>
                    <p:nvPr/>
                  </p:nvSpPr>
                  <p:spPr>
                    <a:xfrm>
                      <a:off x="1682303" y="4660472"/>
                      <a:ext cx="149965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9" name="Rectangle 1118"/>
                    <p:cNvSpPr/>
                    <p:nvPr/>
                  </p:nvSpPr>
                  <p:spPr>
                    <a:xfrm flipH="1" flipV="1">
                      <a:off x="1698953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4" name="Rectangle 1113"/>
                    <p:cNvSpPr/>
                    <p:nvPr/>
                  </p:nvSpPr>
                  <p:spPr>
                    <a:xfrm flipH="1">
                      <a:off x="2898451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6" name="Rectangle 1115"/>
                    <p:cNvSpPr/>
                    <p:nvPr/>
                  </p:nvSpPr>
                  <p:spPr>
                    <a:xfrm flipV="1">
                      <a:off x="2742207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1" name="Rectangle 1110"/>
                    <p:cNvSpPr/>
                    <p:nvPr/>
                  </p:nvSpPr>
                  <p:spPr>
                    <a:xfrm flipH="1">
                      <a:off x="2555144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3" name="Rectangle 1112"/>
                    <p:cNvSpPr/>
                    <p:nvPr/>
                  </p:nvSpPr>
                  <p:spPr>
                    <a:xfrm flipV="1">
                      <a:off x="2406519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08" name="Rectangle 1107"/>
                    <p:cNvSpPr/>
                    <p:nvPr/>
                  </p:nvSpPr>
                  <p:spPr>
                    <a:xfrm flipH="1">
                      <a:off x="2308045" y="4660472"/>
                      <a:ext cx="149965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0" name="Rectangle 1109"/>
                    <p:cNvSpPr/>
                    <p:nvPr/>
                  </p:nvSpPr>
                  <p:spPr>
                    <a:xfrm flipV="1">
                      <a:off x="2128940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11" name="Rectangle 1210"/>
                    <p:cNvSpPr/>
                    <p:nvPr/>
                  </p:nvSpPr>
                  <p:spPr>
                    <a:xfrm flipH="1">
                      <a:off x="3333544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12" name="Rectangle 1211"/>
                    <p:cNvSpPr/>
                    <p:nvPr/>
                  </p:nvSpPr>
                  <p:spPr>
                    <a:xfrm flipH="1">
                      <a:off x="3722281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152" name="Group 151"/>
                    <p:cNvGrpSpPr/>
                    <p:nvPr/>
                  </p:nvGrpSpPr>
                  <p:grpSpPr>
                    <a:xfrm flipH="1">
                      <a:off x="809666" y="4545476"/>
                      <a:ext cx="3137007" cy="38327"/>
                      <a:chOff x="1784090" y="3250413"/>
                      <a:chExt cx="3137007" cy="38327"/>
                    </a:xfrm>
                  </p:grpSpPr>
                  <p:sp>
                    <p:nvSpPr>
                      <p:cNvPr id="1213" name="Rectangle 1212"/>
                      <p:cNvSpPr/>
                      <p:nvPr/>
                    </p:nvSpPr>
                    <p:spPr>
                      <a:xfrm>
                        <a:off x="1784090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4" name="Rectangle 1213"/>
                      <p:cNvSpPr/>
                      <p:nvPr/>
                    </p:nvSpPr>
                    <p:spPr>
                      <a:xfrm>
                        <a:off x="2849140" y="3252163"/>
                        <a:ext cx="191292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5" name="Rectangle 1214"/>
                      <p:cNvSpPr/>
                      <p:nvPr/>
                    </p:nvSpPr>
                    <p:spPr>
                      <a:xfrm>
                        <a:off x="2225372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6" name="Rectangle 1215"/>
                      <p:cNvSpPr/>
                      <p:nvPr/>
                    </p:nvSpPr>
                    <p:spPr>
                      <a:xfrm>
                        <a:off x="2552825" y="3252164"/>
                        <a:ext cx="149965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7" name="Rectangle 1216"/>
                      <p:cNvSpPr/>
                      <p:nvPr/>
                    </p:nvSpPr>
                    <p:spPr>
                      <a:xfrm flipH="1">
                        <a:off x="3768973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8" name="Rectangle 1217"/>
                      <p:cNvSpPr/>
                      <p:nvPr/>
                    </p:nvSpPr>
                    <p:spPr>
                      <a:xfrm flipH="1">
                        <a:off x="3425666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9" name="Rectangle 1218"/>
                      <p:cNvSpPr/>
                      <p:nvPr/>
                    </p:nvSpPr>
                    <p:spPr>
                      <a:xfrm flipH="1">
                        <a:off x="3178567" y="3252164"/>
                        <a:ext cx="149965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20" name="Rectangle 1219"/>
                      <p:cNvSpPr/>
                      <p:nvPr/>
                    </p:nvSpPr>
                    <p:spPr>
                      <a:xfrm flipH="1">
                        <a:off x="4204066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21" name="Rectangle 1220"/>
                      <p:cNvSpPr/>
                      <p:nvPr/>
                    </p:nvSpPr>
                    <p:spPr>
                      <a:xfrm flipH="1">
                        <a:off x="4592803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222" name="Rectangle 1221"/>
                    <p:cNvSpPr/>
                    <p:nvPr/>
                  </p:nvSpPr>
                  <p:spPr>
                    <a:xfrm flipH="1" flipV="1">
                      <a:off x="3036214" y="4591828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23" name="Rectangle 1222"/>
                    <p:cNvSpPr/>
                    <p:nvPr/>
                  </p:nvSpPr>
                  <p:spPr>
                    <a:xfrm flipH="1" flipV="1">
                      <a:off x="3857152" y="4596460"/>
                      <a:ext cx="45720" cy="5486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24" name="Rectangle 1223"/>
                    <p:cNvSpPr/>
                    <p:nvPr/>
                  </p:nvSpPr>
                  <p:spPr>
                    <a:xfrm flipH="1" flipV="1">
                      <a:off x="3379522" y="4591828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59" name="Group 158"/>
              <p:cNvGrpSpPr/>
              <p:nvPr/>
            </p:nvGrpSpPr>
            <p:grpSpPr>
              <a:xfrm>
                <a:off x="11614" y="6057532"/>
                <a:ext cx="3717393" cy="599538"/>
                <a:chOff x="11614" y="6057532"/>
                <a:chExt cx="3717393" cy="599538"/>
              </a:xfrm>
            </p:grpSpPr>
            <p:sp>
              <p:nvSpPr>
                <p:cNvPr id="988" name="Rectangle 987"/>
                <p:cNvSpPr/>
                <p:nvPr/>
              </p:nvSpPr>
              <p:spPr>
                <a:xfrm>
                  <a:off x="11614" y="6136068"/>
                  <a:ext cx="3717393" cy="52100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Motherboard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8" name="Rectangle 1077"/>
                <p:cNvSpPr/>
                <p:nvPr/>
              </p:nvSpPr>
              <p:spPr>
                <a:xfrm flipV="1">
                  <a:off x="352731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9" name="Rectangle 1078"/>
                <p:cNvSpPr/>
                <p:nvPr/>
              </p:nvSpPr>
              <p:spPr>
                <a:xfrm flipV="1">
                  <a:off x="73466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0" name="Rectangle 1079"/>
                <p:cNvSpPr/>
                <p:nvPr/>
              </p:nvSpPr>
              <p:spPr>
                <a:xfrm flipV="1">
                  <a:off x="1093375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1" name="Rectangle 1080"/>
                <p:cNvSpPr/>
                <p:nvPr/>
              </p:nvSpPr>
              <p:spPr>
                <a:xfrm flipV="1">
                  <a:off x="1435324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2" name="Rectangle 1081"/>
                <p:cNvSpPr/>
                <p:nvPr/>
              </p:nvSpPr>
              <p:spPr>
                <a:xfrm flipV="1">
                  <a:off x="17704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3" name="Rectangle 1082"/>
                <p:cNvSpPr/>
                <p:nvPr/>
              </p:nvSpPr>
              <p:spPr>
                <a:xfrm flipV="1">
                  <a:off x="212219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4" name="Rectangle 1083"/>
                <p:cNvSpPr/>
                <p:nvPr/>
              </p:nvSpPr>
              <p:spPr>
                <a:xfrm flipV="1">
                  <a:off x="24872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5" name="Rectangle 1084"/>
                <p:cNvSpPr/>
                <p:nvPr/>
              </p:nvSpPr>
              <p:spPr>
                <a:xfrm flipV="1">
                  <a:off x="11615" y="6096053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4" name="Rectangle 993"/>
                <p:cNvSpPr/>
                <p:nvPr/>
              </p:nvSpPr>
              <p:spPr>
                <a:xfrm flipV="1">
                  <a:off x="2814636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5" name="Rectangle 994"/>
                <p:cNvSpPr/>
                <p:nvPr/>
              </p:nvSpPr>
              <p:spPr>
                <a:xfrm flipV="1">
                  <a:off x="31609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6" name="Rectangle 1225"/>
                <p:cNvSpPr/>
                <p:nvPr/>
              </p:nvSpPr>
              <p:spPr>
                <a:xfrm flipV="1">
                  <a:off x="3393345" y="6094273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96" name="TextBox 295"/>
            <p:cNvSpPr txBox="1"/>
            <p:nvPr/>
          </p:nvSpPr>
          <p:spPr>
            <a:xfrm>
              <a:off x="1168877" y="5910276"/>
              <a:ext cx="2826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2.5D with Silicon Interposer</a:t>
              </a:r>
              <a:endParaRPr lang="en-US" b="1" dirty="0"/>
            </a:p>
          </p:txBody>
        </p:sp>
        <p:sp>
          <p:nvSpPr>
            <p:cNvPr id="1227" name="TextBox 1226"/>
            <p:cNvSpPr txBox="1"/>
            <p:nvPr/>
          </p:nvSpPr>
          <p:spPr>
            <a:xfrm>
              <a:off x="4970169" y="5910276"/>
              <a:ext cx="2333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3DIC with Die Stacking</a:t>
              </a:r>
              <a:endParaRPr lang="en-US" b="1" dirty="0"/>
            </a:p>
          </p:txBody>
        </p:sp>
        <p:sp>
          <p:nvSpPr>
            <p:cNvPr id="1228" name="TextBox 1227"/>
            <p:cNvSpPr txBox="1"/>
            <p:nvPr/>
          </p:nvSpPr>
          <p:spPr>
            <a:xfrm>
              <a:off x="8473641" y="5910276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Monolithic 3DIC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3616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roup 985"/>
          <p:cNvGrpSpPr/>
          <p:nvPr/>
        </p:nvGrpSpPr>
        <p:grpSpPr>
          <a:xfrm>
            <a:off x="1935688" y="400202"/>
            <a:ext cx="5641418" cy="2045331"/>
            <a:chOff x="384691" y="883668"/>
            <a:chExt cx="5641418" cy="2045331"/>
          </a:xfrm>
        </p:grpSpPr>
        <p:sp>
          <p:nvSpPr>
            <p:cNvPr id="567" name="Rectangle 566"/>
            <p:cNvSpPr/>
            <p:nvPr/>
          </p:nvSpPr>
          <p:spPr>
            <a:xfrm>
              <a:off x="384691" y="2407997"/>
              <a:ext cx="5641417" cy="5210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Motherboard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4692" y="883668"/>
              <a:ext cx="3048887" cy="1530036"/>
              <a:chOff x="924934" y="2382268"/>
              <a:chExt cx="3048887" cy="1530036"/>
            </a:xfrm>
          </p:grpSpPr>
          <p:grpSp>
            <p:nvGrpSpPr>
              <p:cNvPr id="751" name="Group 750"/>
              <p:cNvGrpSpPr/>
              <p:nvPr/>
            </p:nvGrpSpPr>
            <p:grpSpPr>
              <a:xfrm>
                <a:off x="1674244" y="2382268"/>
                <a:ext cx="1572769" cy="536032"/>
                <a:chOff x="6525644" y="4617533"/>
                <a:chExt cx="1572769" cy="536032"/>
              </a:xfrm>
            </p:grpSpPr>
            <p:grpSp>
              <p:nvGrpSpPr>
                <p:cNvPr id="775" name="Group 774"/>
                <p:cNvGrpSpPr/>
                <p:nvPr/>
              </p:nvGrpSpPr>
              <p:grpSpPr>
                <a:xfrm>
                  <a:off x="6525644" y="4617533"/>
                  <a:ext cx="1572769" cy="414928"/>
                  <a:chOff x="6525644" y="4617533"/>
                  <a:chExt cx="1572769" cy="414928"/>
                </a:xfrm>
              </p:grpSpPr>
              <p:sp>
                <p:nvSpPr>
                  <p:cNvPr id="784" name="Rectangle 783"/>
                  <p:cNvSpPr/>
                  <p:nvPr/>
                </p:nvSpPr>
                <p:spPr>
                  <a:xfrm>
                    <a:off x="6525645" y="4617533"/>
                    <a:ext cx="15727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5" name="Rectangle 784"/>
                  <p:cNvSpPr/>
                  <p:nvPr/>
                </p:nvSpPr>
                <p:spPr>
                  <a:xfrm>
                    <a:off x="6525645" y="4876366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6" name="Rectangle 785"/>
                  <p:cNvSpPr/>
                  <p:nvPr/>
                </p:nvSpPr>
                <p:spPr>
                  <a:xfrm>
                    <a:off x="6525645" y="4951747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7" name="Rectangle 786"/>
                  <p:cNvSpPr/>
                  <p:nvPr/>
                </p:nvSpPr>
                <p:spPr>
                  <a:xfrm>
                    <a:off x="6525644" y="5001243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0" name="Rectangle 789"/>
                  <p:cNvSpPr/>
                  <p:nvPr/>
                </p:nvSpPr>
                <p:spPr>
                  <a:xfrm>
                    <a:off x="6801277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1" name="Rectangle 790"/>
                  <p:cNvSpPr/>
                  <p:nvPr/>
                </p:nvSpPr>
                <p:spPr>
                  <a:xfrm>
                    <a:off x="6775167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2" name="Rectangle 791"/>
                  <p:cNvSpPr/>
                  <p:nvPr/>
                </p:nvSpPr>
                <p:spPr>
                  <a:xfrm>
                    <a:off x="774677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3" name="Rectangle 792"/>
                  <p:cNvSpPr/>
                  <p:nvPr/>
                </p:nvSpPr>
                <p:spPr>
                  <a:xfrm>
                    <a:off x="7720662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4" name="Rectangle 793"/>
                  <p:cNvSpPr/>
                  <p:nvPr/>
                </p:nvSpPr>
                <p:spPr>
                  <a:xfrm>
                    <a:off x="7213492" y="4951747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5" name="Rectangle 794"/>
                  <p:cNvSpPr/>
                  <p:nvPr/>
                </p:nvSpPr>
                <p:spPr>
                  <a:xfrm>
                    <a:off x="7247263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6" name="Rectangle 795"/>
                  <p:cNvSpPr/>
                  <p:nvPr/>
                </p:nvSpPr>
                <p:spPr>
                  <a:xfrm>
                    <a:off x="752353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7" name="Rectangle 796"/>
                  <p:cNvSpPr/>
                  <p:nvPr/>
                </p:nvSpPr>
                <p:spPr>
                  <a:xfrm>
                    <a:off x="6526554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8" name="Rectangle 797"/>
                  <p:cNvSpPr/>
                  <p:nvPr/>
                </p:nvSpPr>
                <p:spPr>
                  <a:xfrm>
                    <a:off x="7091366" y="492847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76" name="Group 775"/>
                <p:cNvGrpSpPr/>
                <p:nvPr/>
              </p:nvGrpSpPr>
              <p:grpSpPr>
                <a:xfrm>
                  <a:off x="6556352" y="5039928"/>
                  <a:ext cx="1511352" cy="113637"/>
                  <a:chOff x="4719762" y="4262738"/>
                  <a:chExt cx="1511352" cy="113637"/>
                </a:xfrm>
              </p:grpSpPr>
              <p:sp>
                <p:nvSpPr>
                  <p:cNvPr id="777" name="Oval 776"/>
                  <p:cNvSpPr/>
                  <p:nvPr/>
                </p:nvSpPr>
                <p:spPr>
                  <a:xfrm>
                    <a:off x="471976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78" name="Oval 777"/>
                  <p:cNvSpPr/>
                  <p:nvPr/>
                </p:nvSpPr>
                <p:spPr>
                  <a:xfrm>
                    <a:off x="493838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79" name="Oval 778"/>
                  <p:cNvSpPr/>
                  <p:nvPr/>
                </p:nvSpPr>
                <p:spPr>
                  <a:xfrm>
                    <a:off x="5174159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0" name="Oval 779"/>
                  <p:cNvSpPr/>
                  <p:nvPr/>
                </p:nvSpPr>
                <p:spPr>
                  <a:xfrm>
                    <a:off x="5406868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1" name="Oval 780"/>
                  <p:cNvSpPr/>
                  <p:nvPr/>
                </p:nvSpPr>
                <p:spPr>
                  <a:xfrm>
                    <a:off x="5642645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2" name="Oval 781"/>
                  <p:cNvSpPr/>
                  <p:nvPr/>
                </p:nvSpPr>
                <p:spPr>
                  <a:xfrm>
                    <a:off x="5881700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3" name="Oval 782"/>
                  <p:cNvSpPr/>
                  <p:nvPr/>
                </p:nvSpPr>
                <p:spPr>
                  <a:xfrm>
                    <a:off x="6117477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568" name="Group 567"/>
              <p:cNvGrpSpPr/>
              <p:nvPr/>
            </p:nvGrpSpPr>
            <p:grpSpPr>
              <a:xfrm>
                <a:off x="1189401" y="2931808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599" name="Group 598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743" name="Oval 742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4" name="Oval 743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5" name="Oval 744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6" name="Oval 745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7" name="Oval 746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8" name="Oval 747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9" name="Oval 748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00" name="Group 599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741" name="Rectangle 740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2" name="Rectangle 741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01" name="Group 600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607" name="Group 606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635" name="Group 634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738" name="Rectangle 737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9" name="Rectangle 738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40" name="Rectangle 739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1" name="Group 640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735" name="Rectangle 734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6" name="Rectangle 735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7" name="Rectangle 736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6" name="Group 645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732" name="Rectangle 731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3" name="Rectangle 732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4" name="Rectangle 733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8" name="Group 647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729" name="Rectangle 728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0" name="Rectangle 729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1" name="Rectangle 73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0" name="Group 649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726" name="Rectangle 725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7" name="Rectangle 726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8" name="Rectangle 727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3" name="Group 652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723" name="Rectangle 722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4" name="Rectangle 72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5" name="Rectangle 72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4" name="Group 653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657" name="Rectangle 656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59" name="Rectangle 658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0" name="Rectangle 669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612" name="Group 611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614" name="Rectangle 613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6" name="Rectangle 615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9" name="Rectangle 618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0" name="Rectangle 619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3" name="Rectangle 622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1" name="Rectangle 630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2" name="Rectangle 631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3" name="Rectangle 632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4" name="Rectangle 633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569" name="Group 568"/>
              <p:cNvGrpSpPr/>
              <p:nvPr/>
            </p:nvGrpSpPr>
            <p:grpSpPr>
              <a:xfrm>
                <a:off x="924934" y="3828061"/>
                <a:ext cx="3048887" cy="84243"/>
                <a:chOff x="7172286" y="4756698"/>
                <a:chExt cx="3048887" cy="84243"/>
              </a:xfrm>
            </p:grpSpPr>
            <p:sp>
              <p:nvSpPr>
                <p:cNvPr id="570" name="Rectangle 569"/>
                <p:cNvSpPr/>
                <p:nvPr/>
              </p:nvSpPr>
              <p:spPr>
                <a:xfrm flipV="1">
                  <a:off x="7513402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8" name="Rectangle 577"/>
                <p:cNvSpPr/>
                <p:nvPr/>
              </p:nvSpPr>
              <p:spPr>
                <a:xfrm flipV="1">
                  <a:off x="789533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0" name="Rectangle 579"/>
                <p:cNvSpPr/>
                <p:nvPr/>
              </p:nvSpPr>
              <p:spPr>
                <a:xfrm flipV="1">
                  <a:off x="8254046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2" name="Rectangle 581"/>
                <p:cNvSpPr/>
                <p:nvPr/>
              </p:nvSpPr>
              <p:spPr>
                <a:xfrm flipV="1">
                  <a:off x="8595995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5" name="Rectangle 584"/>
                <p:cNvSpPr/>
                <p:nvPr/>
              </p:nvSpPr>
              <p:spPr>
                <a:xfrm flipV="1">
                  <a:off x="89311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6" name="Rectangle 585"/>
                <p:cNvSpPr/>
                <p:nvPr/>
              </p:nvSpPr>
              <p:spPr>
                <a:xfrm flipV="1">
                  <a:off x="928286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9" name="Rectangle 588"/>
                <p:cNvSpPr/>
                <p:nvPr/>
              </p:nvSpPr>
              <p:spPr>
                <a:xfrm flipV="1">
                  <a:off x="96479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7" name="Rectangle 596"/>
                <p:cNvSpPr/>
                <p:nvPr/>
              </p:nvSpPr>
              <p:spPr>
                <a:xfrm flipV="1">
                  <a:off x="7172286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>
                <a:xfrm flipV="1">
                  <a:off x="9885511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85" name="Group 984"/>
            <p:cNvGrpSpPr/>
            <p:nvPr/>
          </p:nvGrpSpPr>
          <p:grpSpPr>
            <a:xfrm>
              <a:off x="3241689" y="883668"/>
              <a:ext cx="2784420" cy="1530036"/>
              <a:chOff x="3241689" y="883668"/>
              <a:chExt cx="2784420" cy="1530036"/>
            </a:xfrm>
          </p:grpSpPr>
          <p:grpSp>
            <p:nvGrpSpPr>
              <p:cNvPr id="898" name="Group 897"/>
              <p:cNvGrpSpPr/>
              <p:nvPr/>
            </p:nvGrpSpPr>
            <p:grpSpPr>
              <a:xfrm>
                <a:off x="3726532" y="883668"/>
                <a:ext cx="1572769" cy="536032"/>
                <a:chOff x="6525644" y="4617533"/>
                <a:chExt cx="1572769" cy="536032"/>
              </a:xfrm>
            </p:grpSpPr>
            <p:grpSp>
              <p:nvGrpSpPr>
                <p:cNvPr id="899" name="Group 898"/>
                <p:cNvGrpSpPr/>
                <p:nvPr/>
              </p:nvGrpSpPr>
              <p:grpSpPr>
                <a:xfrm>
                  <a:off x="6525644" y="4617533"/>
                  <a:ext cx="1572769" cy="414928"/>
                  <a:chOff x="6525644" y="4617533"/>
                  <a:chExt cx="1572769" cy="414928"/>
                </a:xfrm>
              </p:grpSpPr>
              <p:sp>
                <p:nvSpPr>
                  <p:cNvPr id="908" name="Rectangle 907"/>
                  <p:cNvSpPr/>
                  <p:nvPr/>
                </p:nvSpPr>
                <p:spPr>
                  <a:xfrm>
                    <a:off x="6525645" y="4617533"/>
                    <a:ext cx="15727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9" name="Rectangle 908"/>
                  <p:cNvSpPr/>
                  <p:nvPr/>
                </p:nvSpPr>
                <p:spPr>
                  <a:xfrm>
                    <a:off x="6525645" y="4876366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0" name="Rectangle 909"/>
                  <p:cNvSpPr/>
                  <p:nvPr/>
                </p:nvSpPr>
                <p:spPr>
                  <a:xfrm>
                    <a:off x="6525645" y="4951747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1" name="Rectangle 910"/>
                  <p:cNvSpPr/>
                  <p:nvPr/>
                </p:nvSpPr>
                <p:spPr>
                  <a:xfrm>
                    <a:off x="6525644" y="5001243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2" name="Rectangle 911"/>
                  <p:cNvSpPr/>
                  <p:nvPr/>
                </p:nvSpPr>
                <p:spPr>
                  <a:xfrm>
                    <a:off x="6801277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3" name="Rectangle 912"/>
                  <p:cNvSpPr/>
                  <p:nvPr/>
                </p:nvSpPr>
                <p:spPr>
                  <a:xfrm>
                    <a:off x="6775167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4" name="Rectangle 913"/>
                  <p:cNvSpPr/>
                  <p:nvPr/>
                </p:nvSpPr>
                <p:spPr>
                  <a:xfrm>
                    <a:off x="774677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5" name="Rectangle 914"/>
                  <p:cNvSpPr/>
                  <p:nvPr/>
                </p:nvSpPr>
                <p:spPr>
                  <a:xfrm>
                    <a:off x="7720662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6" name="Rectangle 915"/>
                  <p:cNvSpPr/>
                  <p:nvPr/>
                </p:nvSpPr>
                <p:spPr>
                  <a:xfrm>
                    <a:off x="7213492" y="4951747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7" name="Rectangle 916"/>
                  <p:cNvSpPr/>
                  <p:nvPr/>
                </p:nvSpPr>
                <p:spPr>
                  <a:xfrm>
                    <a:off x="7247263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8" name="Rectangle 917"/>
                  <p:cNvSpPr/>
                  <p:nvPr/>
                </p:nvSpPr>
                <p:spPr>
                  <a:xfrm>
                    <a:off x="752353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9" name="Rectangle 918"/>
                  <p:cNvSpPr/>
                  <p:nvPr/>
                </p:nvSpPr>
                <p:spPr>
                  <a:xfrm>
                    <a:off x="6526554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0" name="Rectangle 919"/>
                  <p:cNvSpPr/>
                  <p:nvPr/>
                </p:nvSpPr>
                <p:spPr>
                  <a:xfrm>
                    <a:off x="7091366" y="492847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00" name="Group 899"/>
                <p:cNvGrpSpPr/>
                <p:nvPr/>
              </p:nvGrpSpPr>
              <p:grpSpPr>
                <a:xfrm>
                  <a:off x="6556352" y="5039928"/>
                  <a:ext cx="1511352" cy="113637"/>
                  <a:chOff x="4719762" y="4262738"/>
                  <a:chExt cx="1511352" cy="113637"/>
                </a:xfrm>
              </p:grpSpPr>
              <p:sp>
                <p:nvSpPr>
                  <p:cNvPr id="901" name="Oval 900"/>
                  <p:cNvSpPr/>
                  <p:nvPr/>
                </p:nvSpPr>
                <p:spPr>
                  <a:xfrm>
                    <a:off x="471976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2" name="Oval 901"/>
                  <p:cNvSpPr/>
                  <p:nvPr/>
                </p:nvSpPr>
                <p:spPr>
                  <a:xfrm>
                    <a:off x="493838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3" name="Oval 902"/>
                  <p:cNvSpPr/>
                  <p:nvPr/>
                </p:nvSpPr>
                <p:spPr>
                  <a:xfrm>
                    <a:off x="5174159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4" name="Oval 903"/>
                  <p:cNvSpPr/>
                  <p:nvPr/>
                </p:nvSpPr>
                <p:spPr>
                  <a:xfrm>
                    <a:off x="5406868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5" name="Oval 904"/>
                  <p:cNvSpPr/>
                  <p:nvPr/>
                </p:nvSpPr>
                <p:spPr>
                  <a:xfrm>
                    <a:off x="5642645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6" name="Oval 905"/>
                  <p:cNvSpPr/>
                  <p:nvPr/>
                </p:nvSpPr>
                <p:spPr>
                  <a:xfrm>
                    <a:off x="5881700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7" name="Oval 906"/>
                  <p:cNvSpPr/>
                  <p:nvPr/>
                </p:nvSpPr>
                <p:spPr>
                  <a:xfrm>
                    <a:off x="6117477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921" name="Group 920"/>
              <p:cNvGrpSpPr/>
              <p:nvPr/>
            </p:nvGrpSpPr>
            <p:grpSpPr>
              <a:xfrm>
                <a:off x="3241689" y="1433208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922" name="Group 921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966" name="Oval 965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7" name="Oval 966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8" name="Oval 967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9" name="Oval 968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0" name="Oval 969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1" name="Oval 970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2" name="Oval 971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23" name="Group 922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964" name="Rectangle 963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5" name="Rectangle 964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24" name="Group 923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925" name="Group 924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936" name="Group 935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961" name="Rectangle 960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2" name="Rectangle 961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3" name="Rectangle 962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7" name="Group 936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958" name="Rectangle 957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9" name="Rectangle 958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0" name="Rectangle 959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8" name="Group 937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955" name="Rectangle 954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6" name="Rectangle 955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7" name="Rectangle 956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9" name="Group 938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952" name="Rectangle 951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3" name="Rectangle 952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4" name="Rectangle 953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0" name="Group 939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949" name="Rectangle 948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0" name="Rectangle 949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1" name="Rectangle 95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1" name="Group 940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946" name="Rectangle 945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7" name="Rectangle 946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8" name="Rectangle 947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2" name="Group 941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943" name="Rectangle 942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4" name="Rectangle 94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5" name="Rectangle 94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926" name="Group 925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927" name="Rectangle 926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28" name="Rectangle 927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29" name="Rectangle 928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0" name="Rectangle 929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1" name="Rectangle 930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2" name="Rectangle 931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3" name="Rectangle 932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4" name="Rectangle 933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5" name="Rectangle 934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984" name="Group 983"/>
              <p:cNvGrpSpPr/>
              <p:nvPr/>
            </p:nvGrpSpPr>
            <p:grpSpPr>
              <a:xfrm>
                <a:off x="3318338" y="2329461"/>
                <a:ext cx="2707771" cy="84243"/>
                <a:chOff x="3318338" y="2329461"/>
                <a:chExt cx="2707771" cy="84243"/>
              </a:xfrm>
            </p:grpSpPr>
            <p:sp>
              <p:nvSpPr>
                <p:cNvPr id="974" name="Rectangle 973"/>
                <p:cNvSpPr/>
                <p:nvPr/>
              </p:nvSpPr>
              <p:spPr>
                <a:xfrm flipV="1">
                  <a:off x="3318338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5" name="Rectangle 974"/>
                <p:cNvSpPr/>
                <p:nvPr/>
              </p:nvSpPr>
              <p:spPr>
                <a:xfrm flipV="1">
                  <a:off x="370027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6" name="Rectangle 975"/>
                <p:cNvSpPr/>
                <p:nvPr/>
              </p:nvSpPr>
              <p:spPr>
                <a:xfrm flipV="1">
                  <a:off x="4058982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7" name="Rectangle 976"/>
                <p:cNvSpPr/>
                <p:nvPr/>
              </p:nvSpPr>
              <p:spPr>
                <a:xfrm flipV="1">
                  <a:off x="4400931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8" name="Rectangle 977"/>
                <p:cNvSpPr/>
                <p:nvPr/>
              </p:nvSpPr>
              <p:spPr>
                <a:xfrm flipV="1">
                  <a:off x="473605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9" name="Rectangle 978"/>
                <p:cNvSpPr/>
                <p:nvPr/>
              </p:nvSpPr>
              <p:spPr>
                <a:xfrm flipV="1">
                  <a:off x="508780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0" name="Rectangle 979"/>
                <p:cNvSpPr/>
                <p:nvPr/>
              </p:nvSpPr>
              <p:spPr>
                <a:xfrm flipV="1">
                  <a:off x="545285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3" name="Rectangle 982"/>
                <p:cNvSpPr/>
                <p:nvPr/>
              </p:nvSpPr>
              <p:spPr>
                <a:xfrm flipV="1">
                  <a:off x="5690447" y="2367981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6" name="Group 5"/>
          <p:cNvGrpSpPr/>
          <p:nvPr/>
        </p:nvGrpSpPr>
        <p:grpSpPr>
          <a:xfrm>
            <a:off x="723549" y="3331284"/>
            <a:ext cx="10136310" cy="2948324"/>
            <a:chOff x="723549" y="3331284"/>
            <a:chExt cx="10136310" cy="2948324"/>
          </a:xfrm>
        </p:grpSpPr>
        <p:grpSp>
          <p:nvGrpSpPr>
            <p:cNvPr id="146" name="Group 145"/>
            <p:cNvGrpSpPr/>
            <p:nvPr/>
          </p:nvGrpSpPr>
          <p:grpSpPr>
            <a:xfrm>
              <a:off x="7810972" y="3788546"/>
              <a:ext cx="3048887" cy="2138048"/>
              <a:chOff x="7172286" y="3218188"/>
              <a:chExt cx="3048887" cy="2138048"/>
            </a:xfrm>
          </p:grpSpPr>
          <p:sp>
            <p:nvSpPr>
              <p:cNvPr id="564" name="Rectangle 563"/>
              <p:cNvSpPr/>
              <p:nvPr/>
            </p:nvSpPr>
            <p:spPr>
              <a:xfrm>
                <a:off x="7172286" y="4835234"/>
                <a:ext cx="3048887" cy="52100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Motherboard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7436753" y="3218188"/>
                <a:ext cx="2488376" cy="1539740"/>
                <a:chOff x="7436753" y="3218188"/>
                <a:chExt cx="2488376" cy="1539740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7912576" y="3218188"/>
                  <a:ext cx="1572769" cy="644415"/>
                  <a:chOff x="7912576" y="3218188"/>
                  <a:chExt cx="1572769" cy="644415"/>
                </a:xfrm>
              </p:grpSpPr>
              <p:grpSp>
                <p:nvGrpSpPr>
                  <p:cNvPr id="562" name="Group 561"/>
                  <p:cNvGrpSpPr/>
                  <p:nvPr/>
                </p:nvGrpSpPr>
                <p:grpSpPr>
                  <a:xfrm>
                    <a:off x="7918290" y="3748966"/>
                    <a:ext cx="1555602" cy="113637"/>
                    <a:chOff x="6519234" y="2207897"/>
                    <a:chExt cx="1555602" cy="113637"/>
                  </a:xfrm>
                  <a:solidFill>
                    <a:schemeClr val="tx1">
                      <a:lumMod val="85000"/>
                      <a:lumOff val="15000"/>
                    </a:schemeClr>
                  </a:solidFill>
                </p:grpSpPr>
                <p:sp>
                  <p:nvSpPr>
                    <p:cNvPr id="473" name="Oval 472"/>
                    <p:cNvSpPr/>
                    <p:nvPr/>
                  </p:nvSpPr>
                  <p:spPr>
                    <a:xfrm>
                      <a:off x="6519234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4" name="Oval 473"/>
                    <p:cNvSpPr/>
                    <p:nvPr/>
                  </p:nvSpPr>
                  <p:spPr>
                    <a:xfrm>
                      <a:off x="6767815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5" name="Oval 474"/>
                    <p:cNvSpPr/>
                    <p:nvPr/>
                  </p:nvSpPr>
                  <p:spPr>
                    <a:xfrm>
                      <a:off x="7013118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6" name="Oval 475"/>
                    <p:cNvSpPr/>
                    <p:nvPr/>
                  </p:nvSpPr>
                  <p:spPr>
                    <a:xfrm>
                      <a:off x="7250590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7" name="Oval 476"/>
                    <p:cNvSpPr/>
                    <p:nvPr/>
                  </p:nvSpPr>
                  <p:spPr>
                    <a:xfrm>
                      <a:off x="7481604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8" name="Oval 477"/>
                    <p:cNvSpPr/>
                    <p:nvPr/>
                  </p:nvSpPr>
                  <p:spPr>
                    <a:xfrm>
                      <a:off x="7730185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9" name="Oval 478"/>
                    <p:cNvSpPr/>
                    <p:nvPr/>
                  </p:nvSpPr>
                  <p:spPr>
                    <a:xfrm>
                      <a:off x="7961199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7912576" y="3218188"/>
                    <a:ext cx="1572769" cy="521267"/>
                    <a:chOff x="7886284" y="3581591"/>
                    <a:chExt cx="1572769" cy="521267"/>
                  </a:xfrm>
                </p:grpSpPr>
                <p:sp>
                  <p:nvSpPr>
                    <p:cNvPr id="359" name="Rectangle 358"/>
                    <p:cNvSpPr/>
                    <p:nvPr/>
                  </p:nvSpPr>
                  <p:spPr>
                    <a:xfrm>
                      <a:off x="7886285" y="3581591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0" name="Rectangle 359"/>
                    <p:cNvSpPr/>
                    <p:nvPr/>
                  </p:nvSpPr>
                  <p:spPr>
                    <a:xfrm>
                      <a:off x="7886285" y="3656972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1" name="Rectangle 360"/>
                    <p:cNvSpPr/>
                    <p:nvPr/>
                  </p:nvSpPr>
                  <p:spPr>
                    <a:xfrm>
                      <a:off x="7886284" y="3706468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2" name="Rectangle 361"/>
                    <p:cNvSpPr/>
                    <p:nvPr/>
                  </p:nvSpPr>
                  <p:spPr>
                    <a:xfrm>
                      <a:off x="8192870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3" name="Rectangle 362"/>
                    <p:cNvSpPr/>
                    <p:nvPr/>
                  </p:nvSpPr>
                  <p:spPr>
                    <a:xfrm>
                      <a:off x="8166760" y="3682803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4" name="Rectangle 363"/>
                    <p:cNvSpPr/>
                    <p:nvPr/>
                  </p:nvSpPr>
                  <p:spPr>
                    <a:xfrm>
                      <a:off x="9381282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6" name="Rectangle 365"/>
                    <p:cNvSpPr/>
                    <p:nvPr/>
                  </p:nvSpPr>
                  <p:spPr>
                    <a:xfrm>
                      <a:off x="9188467" y="3682803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8" name="Rectangle 367"/>
                    <p:cNvSpPr/>
                    <p:nvPr/>
                  </p:nvSpPr>
                  <p:spPr>
                    <a:xfrm>
                      <a:off x="8574133" y="3656972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0" name="Rectangle 369"/>
                    <p:cNvSpPr/>
                    <p:nvPr/>
                  </p:nvSpPr>
                  <p:spPr>
                    <a:xfrm>
                      <a:off x="8607903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4" name="Rectangle 373"/>
                    <p:cNvSpPr/>
                    <p:nvPr/>
                  </p:nvSpPr>
                  <p:spPr>
                    <a:xfrm>
                      <a:off x="7887194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5" name="Rectangle 374"/>
                    <p:cNvSpPr/>
                    <p:nvPr/>
                  </p:nvSpPr>
                  <p:spPr>
                    <a:xfrm>
                      <a:off x="8452006" y="3633700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7" name="Rectangle 376"/>
                    <p:cNvSpPr/>
                    <p:nvPr/>
                  </p:nvSpPr>
                  <p:spPr>
                    <a:xfrm>
                      <a:off x="7886285" y="3764648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8" name="Rectangle 377"/>
                    <p:cNvSpPr/>
                    <p:nvPr/>
                  </p:nvSpPr>
                  <p:spPr>
                    <a:xfrm>
                      <a:off x="7886285" y="3840029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9" name="Rectangle 378"/>
                    <p:cNvSpPr/>
                    <p:nvPr/>
                  </p:nvSpPr>
                  <p:spPr>
                    <a:xfrm>
                      <a:off x="7886284" y="3889525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0" name="Rectangle 379"/>
                    <p:cNvSpPr/>
                    <p:nvPr/>
                  </p:nvSpPr>
                  <p:spPr>
                    <a:xfrm>
                      <a:off x="8192870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1" name="Rectangle 380"/>
                    <p:cNvSpPr/>
                    <p:nvPr/>
                  </p:nvSpPr>
                  <p:spPr>
                    <a:xfrm>
                      <a:off x="8166760" y="3865860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2" name="Rectangle 381"/>
                    <p:cNvSpPr/>
                    <p:nvPr/>
                  </p:nvSpPr>
                  <p:spPr>
                    <a:xfrm>
                      <a:off x="9214577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4" name="Rectangle 383"/>
                    <p:cNvSpPr/>
                    <p:nvPr/>
                  </p:nvSpPr>
                  <p:spPr>
                    <a:xfrm>
                      <a:off x="9188467" y="3865860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6" name="Rectangle 385"/>
                    <p:cNvSpPr/>
                    <p:nvPr/>
                  </p:nvSpPr>
                  <p:spPr>
                    <a:xfrm>
                      <a:off x="9128172" y="3841470"/>
                      <a:ext cx="329184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8" name="Rectangle 387"/>
                    <p:cNvSpPr/>
                    <p:nvPr/>
                  </p:nvSpPr>
                  <p:spPr>
                    <a:xfrm>
                      <a:off x="8607903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9" name="Rectangle 388"/>
                    <p:cNvSpPr/>
                    <p:nvPr/>
                  </p:nvSpPr>
                  <p:spPr>
                    <a:xfrm>
                      <a:off x="8884172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7887194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7886285" y="3946763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6" name="Rectangle 395"/>
                    <p:cNvSpPr/>
                    <p:nvPr/>
                  </p:nvSpPr>
                  <p:spPr>
                    <a:xfrm>
                      <a:off x="7886285" y="4022144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7" name="Rectangle 396"/>
                    <p:cNvSpPr/>
                    <p:nvPr/>
                  </p:nvSpPr>
                  <p:spPr>
                    <a:xfrm>
                      <a:off x="7886284" y="4071640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8" name="Rectangle 397"/>
                    <p:cNvSpPr/>
                    <p:nvPr/>
                  </p:nvSpPr>
                  <p:spPr>
                    <a:xfrm>
                      <a:off x="8192870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9" name="Rectangle 398"/>
                    <p:cNvSpPr/>
                    <p:nvPr/>
                  </p:nvSpPr>
                  <p:spPr>
                    <a:xfrm>
                      <a:off x="8166760" y="404797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0" name="Rectangle 399"/>
                    <p:cNvSpPr/>
                    <p:nvPr/>
                  </p:nvSpPr>
                  <p:spPr>
                    <a:xfrm>
                      <a:off x="9214577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2" name="Rectangle 401"/>
                    <p:cNvSpPr/>
                    <p:nvPr/>
                  </p:nvSpPr>
                  <p:spPr>
                    <a:xfrm>
                      <a:off x="9188467" y="404797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4" name="Rectangle 403"/>
                    <p:cNvSpPr/>
                    <p:nvPr/>
                  </p:nvSpPr>
                  <p:spPr>
                    <a:xfrm>
                      <a:off x="8574133" y="4022144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6" name="Rectangle 405"/>
                    <p:cNvSpPr/>
                    <p:nvPr/>
                  </p:nvSpPr>
                  <p:spPr>
                    <a:xfrm>
                      <a:off x="8607903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7" name="Rectangle 406"/>
                    <p:cNvSpPr/>
                    <p:nvPr/>
                  </p:nvSpPr>
                  <p:spPr>
                    <a:xfrm>
                      <a:off x="8884172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0" name="Rectangle 409"/>
                    <p:cNvSpPr/>
                    <p:nvPr/>
                  </p:nvSpPr>
                  <p:spPr>
                    <a:xfrm>
                      <a:off x="7887194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1" name="Rectangle 410"/>
                    <p:cNvSpPr/>
                    <p:nvPr/>
                  </p:nvSpPr>
                  <p:spPr>
                    <a:xfrm>
                      <a:off x="8452006" y="3998872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3" name="Rectangle 462"/>
                    <p:cNvSpPr/>
                    <p:nvPr/>
                  </p:nvSpPr>
                  <p:spPr>
                    <a:xfrm>
                      <a:off x="8213520" y="3920935"/>
                      <a:ext cx="27432" cy="7315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7" name="Rectangle 466"/>
                    <p:cNvSpPr/>
                    <p:nvPr/>
                  </p:nvSpPr>
                  <p:spPr>
                    <a:xfrm>
                      <a:off x="8574133" y="3840154"/>
                      <a:ext cx="502920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9" name="Rectangle 468"/>
                    <p:cNvSpPr/>
                    <p:nvPr/>
                  </p:nvSpPr>
                  <p:spPr>
                    <a:xfrm>
                      <a:off x="9233574" y="3923831"/>
                      <a:ext cx="27432" cy="6922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58" name="Rectangle 557"/>
                    <p:cNvSpPr/>
                    <p:nvPr/>
                  </p:nvSpPr>
                  <p:spPr>
                    <a:xfrm>
                      <a:off x="8213520" y="3739540"/>
                      <a:ext cx="27432" cy="6400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59" name="Rectangle 558"/>
                    <p:cNvSpPr/>
                    <p:nvPr/>
                  </p:nvSpPr>
                  <p:spPr>
                    <a:xfrm>
                      <a:off x="8882464" y="386569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0" name="Rectangle 559"/>
                    <p:cNvSpPr/>
                    <p:nvPr/>
                  </p:nvSpPr>
                  <p:spPr>
                    <a:xfrm>
                      <a:off x="8901660" y="3923083"/>
                      <a:ext cx="27432" cy="6922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06" name="Rectangle 305"/>
                    <p:cNvSpPr/>
                    <p:nvPr/>
                  </p:nvSpPr>
                  <p:spPr>
                    <a:xfrm>
                      <a:off x="8627217" y="3738984"/>
                      <a:ext cx="27432" cy="7315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08" name="Rectangle 307"/>
                    <p:cNvSpPr/>
                    <p:nvPr/>
                  </p:nvSpPr>
                  <p:spPr>
                    <a:xfrm>
                      <a:off x="9233574" y="3739458"/>
                      <a:ext cx="27432" cy="6400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43" name="Group 142"/>
                <p:cNvGrpSpPr/>
                <p:nvPr/>
              </p:nvGrpSpPr>
              <p:grpSpPr>
                <a:xfrm>
                  <a:off x="7436753" y="3860445"/>
                  <a:ext cx="2488376" cy="897483"/>
                  <a:chOff x="7436753" y="3860445"/>
                  <a:chExt cx="2488376" cy="897483"/>
                </a:xfrm>
              </p:grpSpPr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7552512" y="4591987"/>
                    <a:ext cx="2297174" cy="165941"/>
                    <a:chOff x="7552512" y="4604687"/>
                    <a:chExt cx="2297174" cy="165941"/>
                  </a:xfrm>
                </p:grpSpPr>
                <p:sp>
                  <p:nvSpPr>
                    <p:cNvPr id="358" name="Oval 357"/>
                    <p:cNvSpPr/>
                    <p:nvPr/>
                  </p:nvSpPr>
                  <p:spPr>
                    <a:xfrm>
                      <a:off x="755251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5" name="Oval 364"/>
                    <p:cNvSpPr/>
                    <p:nvPr/>
                  </p:nvSpPr>
                  <p:spPr>
                    <a:xfrm>
                      <a:off x="7930034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7" name="Oval 366"/>
                    <p:cNvSpPr/>
                    <p:nvPr/>
                  </p:nvSpPr>
                  <p:spPr>
                    <a:xfrm>
                      <a:off x="828824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9" name="Oval 368"/>
                    <p:cNvSpPr/>
                    <p:nvPr/>
                  </p:nvSpPr>
                  <p:spPr>
                    <a:xfrm>
                      <a:off x="862866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1" name="Oval 370"/>
                    <p:cNvSpPr/>
                    <p:nvPr/>
                  </p:nvSpPr>
                  <p:spPr>
                    <a:xfrm>
                      <a:off x="8966009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2" name="Oval 371"/>
                    <p:cNvSpPr/>
                    <p:nvPr/>
                  </p:nvSpPr>
                  <p:spPr>
                    <a:xfrm>
                      <a:off x="930995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3" name="Oval 372"/>
                    <p:cNvSpPr/>
                    <p:nvPr/>
                  </p:nvSpPr>
                  <p:spPr>
                    <a:xfrm>
                      <a:off x="968374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7436753" y="3860445"/>
                    <a:ext cx="2488376" cy="731840"/>
                    <a:chOff x="6898183" y="4149923"/>
                    <a:chExt cx="3569175" cy="731840"/>
                  </a:xfrm>
                </p:grpSpPr>
                <p:sp>
                  <p:nvSpPr>
                    <p:cNvPr id="311" name="Rectangle 310"/>
                    <p:cNvSpPr/>
                    <p:nvPr/>
                  </p:nvSpPr>
                  <p:spPr>
                    <a:xfrm>
                      <a:off x="6898183" y="4149923"/>
                      <a:ext cx="3569175" cy="73184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5" name="Rectangle 564"/>
                    <p:cNvSpPr/>
                    <p:nvPr/>
                  </p:nvSpPr>
                  <p:spPr>
                    <a:xfrm>
                      <a:off x="6898183" y="4304261"/>
                      <a:ext cx="3569175" cy="423164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white"/>
                          </a:solidFill>
                        </a:rPr>
                        <a:t>Package Substrate</a:t>
                      </a:r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7544510" y="3860445"/>
                    <a:ext cx="2313177" cy="732163"/>
                    <a:chOff x="7544510" y="3860445"/>
                    <a:chExt cx="2313177" cy="732163"/>
                  </a:xfrm>
                </p:grpSpPr>
                <p:grpSp>
                  <p:nvGrpSpPr>
                    <p:cNvPr id="140" name="Group 139"/>
                    <p:cNvGrpSpPr/>
                    <p:nvPr/>
                  </p:nvGrpSpPr>
                  <p:grpSpPr>
                    <a:xfrm>
                      <a:off x="7544510" y="3860445"/>
                      <a:ext cx="2313177" cy="160415"/>
                      <a:chOff x="7544510" y="3860445"/>
                      <a:chExt cx="2313177" cy="160415"/>
                    </a:xfrm>
                  </p:grpSpPr>
                  <p:grpSp>
                    <p:nvGrpSpPr>
                      <p:cNvPr id="135" name="Group 134"/>
                      <p:cNvGrpSpPr/>
                      <p:nvPr/>
                    </p:nvGrpSpPr>
                    <p:grpSpPr>
                      <a:xfrm>
                        <a:off x="7544510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313" name="Rectangle 312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6" name="Rectangle 315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9" name="Rectangle 318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37" name="Group 136"/>
                      <p:cNvGrpSpPr/>
                      <p:nvPr/>
                    </p:nvGrpSpPr>
                    <p:grpSpPr>
                      <a:xfrm>
                        <a:off x="8609560" y="3860445"/>
                        <a:ext cx="191292" cy="158593"/>
                        <a:chOff x="8609560" y="3860445"/>
                        <a:chExt cx="191292" cy="158593"/>
                      </a:xfrm>
                    </p:grpSpPr>
                    <p:sp>
                      <p:nvSpPr>
                        <p:cNvPr id="314" name="Rectangle 313"/>
                        <p:cNvSpPr/>
                        <p:nvPr/>
                      </p:nvSpPr>
                      <p:spPr>
                        <a:xfrm>
                          <a:off x="8609560" y="3973318"/>
                          <a:ext cx="19129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7" name="Rectangle 316"/>
                        <p:cNvSpPr/>
                        <p:nvPr/>
                      </p:nvSpPr>
                      <p:spPr>
                        <a:xfrm>
                          <a:off x="8638880" y="3860445"/>
                          <a:ext cx="132652" cy="5115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0" name="Rectangle 319"/>
                        <p:cNvSpPr/>
                        <p:nvPr/>
                      </p:nvSpPr>
                      <p:spPr>
                        <a:xfrm flipH="1" flipV="1">
                          <a:off x="8682346" y="3911797"/>
                          <a:ext cx="45720" cy="5486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26" name="Group 325"/>
                      <p:cNvGrpSpPr/>
                      <p:nvPr/>
                    </p:nvGrpSpPr>
                    <p:grpSpPr>
                      <a:xfrm>
                        <a:off x="7985792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327" name="Rectangle 326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8" name="Rectangle 327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9" name="Rectangle 328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0" name="Group 329"/>
                      <p:cNvGrpSpPr/>
                      <p:nvPr/>
                    </p:nvGrpSpPr>
                    <p:grpSpPr>
                      <a:xfrm>
                        <a:off x="8313245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331" name="Rectangle 330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2" name="Rectangle 331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4" name="Group 333"/>
                      <p:cNvGrpSpPr/>
                      <p:nvPr/>
                    </p:nvGrpSpPr>
                    <p:grpSpPr>
                      <a:xfrm flipH="1">
                        <a:off x="9361414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335" name="Rectangle 334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6" name="Rectangle 335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7" name="Rectangle 336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8" name="Group 337"/>
                      <p:cNvGrpSpPr/>
                      <p:nvPr/>
                    </p:nvGrpSpPr>
                    <p:grpSpPr>
                      <a:xfrm flipH="1">
                        <a:off x="9130926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339" name="Rectangle 338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0" name="Rectangle 339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1" name="Rectangle 340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42" name="Group 341"/>
                      <p:cNvGrpSpPr/>
                      <p:nvPr/>
                    </p:nvGrpSpPr>
                    <p:grpSpPr>
                      <a:xfrm flipH="1">
                        <a:off x="8883827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343" name="Rectangle 342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4" name="Rectangle 343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5" name="Rectangle 344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7544510" y="4021634"/>
                      <a:ext cx="2313177" cy="570974"/>
                      <a:chOff x="7544510" y="4021634"/>
                      <a:chExt cx="2313177" cy="570974"/>
                    </a:xfrm>
                  </p:grpSpPr>
                  <p:sp>
                    <p:nvSpPr>
                      <p:cNvPr id="348" name="Rectangle 347"/>
                      <p:cNvSpPr/>
                      <p:nvPr/>
                    </p:nvSpPr>
                    <p:spPr>
                      <a:xfrm>
                        <a:off x="7544510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49" name="Rectangle 348"/>
                      <p:cNvSpPr/>
                      <p:nvPr/>
                    </p:nvSpPr>
                    <p:spPr>
                      <a:xfrm>
                        <a:off x="9675743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0" name="Rectangle 349"/>
                      <p:cNvSpPr/>
                      <p:nvPr/>
                    </p:nvSpPr>
                    <p:spPr>
                      <a:xfrm>
                        <a:off x="759561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972684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867176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833134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7973137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9009112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935305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45" name="Group 144"/>
              <p:cNvGrpSpPr/>
              <p:nvPr/>
            </p:nvGrpSpPr>
            <p:grpSpPr>
              <a:xfrm>
                <a:off x="7172286" y="4756698"/>
                <a:ext cx="3048887" cy="84243"/>
                <a:chOff x="7172286" y="4756698"/>
                <a:chExt cx="3048887" cy="84243"/>
              </a:xfrm>
            </p:grpSpPr>
            <p:sp>
              <p:nvSpPr>
                <p:cNvPr id="376" name="Rectangle 375"/>
                <p:cNvSpPr/>
                <p:nvPr/>
              </p:nvSpPr>
              <p:spPr>
                <a:xfrm flipV="1">
                  <a:off x="7513402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3" name="Rectangle 382"/>
                <p:cNvSpPr/>
                <p:nvPr/>
              </p:nvSpPr>
              <p:spPr>
                <a:xfrm flipV="1">
                  <a:off x="789533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5" name="Rectangle 384"/>
                <p:cNvSpPr/>
                <p:nvPr/>
              </p:nvSpPr>
              <p:spPr>
                <a:xfrm flipV="1">
                  <a:off x="8254046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7" name="Rectangle 386"/>
                <p:cNvSpPr/>
                <p:nvPr/>
              </p:nvSpPr>
              <p:spPr>
                <a:xfrm flipV="1">
                  <a:off x="8595995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0" name="Rectangle 389"/>
                <p:cNvSpPr/>
                <p:nvPr/>
              </p:nvSpPr>
              <p:spPr>
                <a:xfrm flipV="1">
                  <a:off x="89311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1" name="Rectangle 390"/>
                <p:cNvSpPr/>
                <p:nvPr/>
              </p:nvSpPr>
              <p:spPr>
                <a:xfrm flipV="1">
                  <a:off x="928286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 flipV="1">
                  <a:off x="96479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 flipV="1">
                  <a:off x="7172286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3" name="Rectangle 402"/>
                <p:cNvSpPr/>
                <p:nvPr/>
              </p:nvSpPr>
              <p:spPr>
                <a:xfrm flipV="1">
                  <a:off x="9885511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4612552" y="3331284"/>
              <a:ext cx="3048887" cy="2595310"/>
              <a:chOff x="4612552" y="3331284"/>
              <a:chExt cx="3048887" cy="259531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361862" y="3331284"/>
                <a:ext cx="1572769" cy="1086011"/>
                <a:chOff x="5361862" y="3331284"/>
                <a:chExt cx="1572769" cy="1086011"/>
              </a:xfrm>
            </p:grpSpPr>
            <p:grpSp>
              <p:nvGrpSpPr>
                <p:cNvPr id="291" name="Group 290"/>
                <p:cNvGrpSpPr/>
                <p:nvPr/>
              </p:nvGrpSpPr>
              <p:grpSpPr>
                <a:xfrm>
                  <a:off x="5361862" y="3331284"/>
                  <a:ext cx="1572768" cy="536032"/>
                  <a:chOff x="6525644" y="4067554"/>
                  <a:chExt cx="1572768" cy="536032"/>
                </a:xfrm>
              </p:grpSpPr>
              <p:grpSp>
                <p:nvGrpSpPr>
                  <p:cNvPr id="289" name="Group 288"/>
                  <p:cNvGrpSpPr/>
                  <p:nvPr/>
                </p:nvGrpSpPr>
                <p:grpSpPr>
                  <a:xfrm>
                    <a:off x="6525644" y="4067554"/>
                    <a:ext cx="1572768" cy="414928"/>
                    <a:chOff x="6525644" y="4067554"/>
                    <a:chExt cx="1572768" cy="414928"/>
                  </a:xfrm>
                </p:grpSpPr>
                <p:sp>
                  <p:nvSpPr>
                    <p:cNvPr id="636" name="Rectangle 635"/>
                    <p:cNvSpPr/>
                    <p:nvPr/>
                  </p:nvSpPr>
                  <p:spPr>
                    <a:xfrm>
                      <a:off x="6525645" y="4067554"/>
                      <a:ext cx="15680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7" name="Rectangle 636"/>
                    <p:cNvSpPr/>
                    <p:nvPr/>
                  </p:nvSpPr>
                  <p:spPr>
                    <a:xfrm>
                      <a:off x="6525645" y="4326387"/>
                      <a:ext cx="1572767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8" name="Rectangle 637"/>
                    <p:cNvSpPr/>
                    <p:nvPr/>
                  </p:nvSpPr>
                  <p:spPr>
                    <a:xfrm>
                      <a:off x="6525645" y="4401768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9" name="Rectangle 638"/>
                    <p:cNvSpPr/>
                    <p:nvPr/>
                  </p:nvSpPr>
                  <p:spPr>
                    <a:xfrm>
                      <a:off x="6525644" y="4451264"/>
                      <a:ext cx="1572767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3" name="Rectangle 642"/>
                    <p:cNvSpPr/>
                    <p:nvPr/>
                  </p:nvSpPr>
                  <p:spPr>
                    <a:xfrm>
                      <a:off x="6801277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4" name="Rectangle 643"/>
                    <p:cNvSpPr/>
                    <p:nvPr/>
                  </p:nvSpPr>
                  <p:spPr>
                    <a:xfrm>
                      <a:off x="6775167" y="4427599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5" name="Rectangle 644"/>
                    <p:cNvSpPr/>
                    <p:nvPr/>
                  </p:nvSpPr>
                  <p:spPr>
                    <a:xfrm>
                      <a:off x="7746772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7" name="Rectangle 646"/>
                    <p:cNvSpPr/>
                    <p:nvPr/>
                  </p:nvSpPr>
                  <p:spPr>
                    <a:xfrm>
                      <a:off x="7720662" y="4427599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9" name="Rectangle 648"/>
                    <p:cNvSpPr/>
                    <p:nvPr/>
                  </p:nvSpPr>
                  <p:spPr>
                    <a:xfrm>
                      <a:off x="7213492" y="4401768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1" name="Rectangle 650"/>
                    <p:cNvSpPr/>
                    <p:nvPr/>
                  </p:nvSpPr>
                  <p:spPr>
                    <a:xfrm>
                      <a:off x="7247263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2" name="Rectangle 651"/>
                    <p:cNvSpPr/>
                    <p:nvPr/>
                  </p:nvSpPr>
                  <p:spPr>
                    <a:xfrm>
                      <a:off x="7523532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5" name="Rectangle 654"/>
                    <p:cNvSpPr/>
                    <p:nvPr/>
                  </p:nvSpPr>
                  <p:spPr>
                    <a:xfrm>
                      <a:off x="6526554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6" name="Rectangle 655"/>
                    <p:cNvSpPr/>
                    <p:nvPr/>
                  </p:nvSpPr>
                  <p:spPr>
                    <a:xfrm>
                      <a:off x="7091366" y="437849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49" name="Group 148"/>
                  <p:cNvGrpSpPr/>
                  <p:nvPr/>
                </p:nvGrpSpPr>
                <p:grpSpPr>
                  <a:xfrm>
                    <a:off x="6556352" y="4489949"/>
                    <a:ext cx="1511352" cy="113637"/>
                    <a:chOff x="4719762" y="3682279"/>
                    <a:chExt cx="1511352" cy="113637"/>
                  </a:xfrm>
                </p:grpSpPr>
                <p:sp>
                  <p:nvSpPr>
                    <p:cNvPr id="624" name="Oval 623"/>
                    <p:cNvSpPr/>
                    <p:nvPr/>
                  </p:nvSpPr>
                  <p:spPr>
                    <a:xfrm>
                      <a:off x="4719762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5" name="Oval 624"/>
                    <p:cNvSpPr/>
                    <p:nvPr/>
                  </p:nvSpPr>
                  <p:spPr>
                    <a:xfrm>
                      <a:off x="4938382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6" name="Oval 625"/>
                    <p:cNvSpPr/>
                    <p:nvPr/>
                  </p:nvSpPr>
                  <p:spPr>
                    <a:xfrm>
                      <a:off x="5174159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7" name="Oval 626"/>
                    <p:cNvSpPr/>
                    <p:nvPr/>
                  </p:nvSpPr>
                  <p:spPr>
                    <a:xfrm>
                      <a:off x="5406868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8" name="Oval 627"/>
                    <p:cNvSpPr/>
                    <p:nvPr/>
                  </p:nvSpPr>
                  <p:spPr>
                    <a:xfrm>
                      <a:off x="5642645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9" name="Oval 628"/>
                    <p:cNvSpPr/>
                    <p:nvPr/>
                  </p:nvSpPr>
                  <p:spPr>
                    <a:xfrm>
                      <a:off x="5881700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0" name="Oval 629"/>
                    <p:cNvSpPr/>
                    <p:nvPr/>
                  </p:nvSpPr>
                  <p:spPr>
                    <a:xfrm>
                      <a:off x="6117477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5361862" y="3880697"/>
                  <a:ext cx="1572769" cy="536598"/>
                  <a:chOff x="6525644" y="4616967"/>
                  <a:chExt cx="1572769" cy="536598"/>
                </a:xfrm>
              </p:grpSpPr>
              <p:grpSp>
                <p:nvGrpSpPr>
                  <p:cNvPr id="290" name="Group 289"/>
                  <p:cNvGrpSpPr/>
                  <p:nvPr/>
                </p:nvGrpSpPr>
                <p:grpSpPr>
                  <a:xfrm>
                    <a:off x="6525644" y="4616967"/>
                    <a:ext cx="1572769" cy="415494"/>
                    <a:chOff x="6525644" y="4616967"/>
                    <a:chExt cx="1572769" cy="415494"/>
                  </a:xfrm>
                </p:grpSpPr>
                <p:sp>
                  <p:nvSpPr>
                    <p:cNvPr id="602" name="Rectangle 601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3" name="Rectangle 602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4" name="Rectangle 603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5" name="Rectangle 604"/>
                    <p:cNvSpPr/>
                    <p:nvPr/>
                  </p:nvSpPr>
                  <p:spPr>
                    <a:xfrm>
                      <a:off x="652564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6" name="Rectangle 605"/>
                    <p:cNvSpPr/>
                    <p:nvPr/>
                  </p:nvSpPr>
                  <p:spPr>
                    <a:xfrm>
                      <a:off x="6784661" y="4617533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8" name="Rectangle 607"/>
                    <p:cNvSpPr/>
                    <p:nvPr/>
                  </p:nvSpPr>
                  <p:spPr>
                    <a:xfrm>
                      <a:off x="7730168" y="4616967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9" name="Rectangle 608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0" name="Rectangle 609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1" name="Rectangle 610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3" name="Rectangle 612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5" name="Rectangle 614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7" name="Rectangle 616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8" name="Rectangle 617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1" name="Rectangle 620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2" name="Rectangle 621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6556352" y="5039928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590" name="Oval 58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1" name="Oval 59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2" name="Oval 59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3" name="Oval 59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4" name="Oval 59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5" name="Oval 59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6" name="Oval 59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58" name="Group 157"/>
              <p:cNvGrpSpPr/>
              <p:nvPr/>
            </p:nvGrpSpPr>
            <p:grpSpPr>
              <a:xfrm>
                <a:off x="4612552" y="4430803"/>
                <a:ext cx="3048887" cy="1495791"/>
                <a:chOff x="4541483" y="4939865"/>
                <a:chExt cx="3048887" cy="1495791"/>
              </a:xfrm>
            </p:grpSpPr>
            <p:sp>
              <p:nvSpPr>
                <p:cNvPr id="658" name="Rectangle 657"/>
                <p:cNvSpPr/>
                <p:nvPr/>
              </p:nvSpPr>
              <p:spPr>
                <a:xfrm>
                  <a:off x="4541483" y="5914654"/>
                  <a:ext cx="3048887" cy="52100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Motherboard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671" name="Group 670"/>
                <p:cNvGrpSpPr/>
                <p:nvPr/>
              </p:nvGrpSpPr>
              <p:grpSpPr>
                <a:xfrm>
                  <a:off x="4805950" y="4939865"/>
                  <a:ext cx="2488376" cy="897483"/>
                  <a:chOff x="7436753" y="3860445"/>
                  <a:chExt cx="2488376" cy="897483"/>
                </a:xfrm>
              </p:grpSpPr>
              <p:grpSp>
                <p:nvGrpSpPr>
                  <p:cNvPr id="672" name="Group 671"/>
                  <p:cNvGrpSpPr/>
                  <p:nvPr/>
                </p:nvGrpSpPr>
                <p:grpSpPr>
                  <a:xfrm>
                    <a:off x="7552512" y="4591987"/>
                    <a:ext cx="2297174" cy="165941"/>
                    <a:chOff x="7552512" y="4604687"/>
                    <a:chExt cx="2297174" cy="165941"/>
                  </a:xfrm>
                </p:grpSpPr>
                <p:sp>
                  <p:nvSpPr>
                    <p:cNvPr id="716" name="Oval 715"/>
                    <p:cNvSpPr/>
                    <p:nvPr/>
                  </p:nvSpPr>
                  <p:spPr>
                    <a:xfrm>
                      <a:off x="755251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7" name="Oval 716"/>
                    <p:cNvSpPr/>
                    <p:nvPr/>
                  </p:nvSpPr>
                  <p:spPr>
                    <a:xfrm>
                      <a:off x="7930034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8" name="Oval 717"/>
                    <p:cNvSpPr/>
                    <p:nvPr/>
                  </p:nvSpPr>
                  <p:spPr>
                    <a:xfrm>
                      <a:off x="828824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9" name="Oval 718"/>
                    <p:cNvSpPr/>
                    <p:nvPr/>
                  </p:nvSpPr>
                  <p:spPr>
                    <a:xfrm>
                      <a:off x="862866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0" name="Oval 719"/>
                    <p:cNvSpPr/>
                    <p:nvPr/>
                  </p:nvSpPr>
                  <p:spPr>
                    <a:xfrm>
                      <a:off x="8966009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1" name="Oval 720"/>
                    <p:cNvSpPr/>
                    <p:nvPr/>
                  </p:nvSpPr>
                  <p:spPr>
                    <a:xfrm>
                      <a:off x="930995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2" name="Oval 721"/>
                    <p:cNvSpPr/>
                    <p:nvPr/>
                  </p:nvSpPr>
                  <p:spPr>
                    <a:xfrm>
                      <a:off x="968374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673" name="Group 672"/>
                  <p:cNvGrpSpPr/>
                  <p:nvPr/>
                </p:nvGrpSpPr>
                <p:grpSpPr>
                  <a:xfrm>
                    <a:off x="7436753" y="3860445"/>
                    <a:ext cx="2488376" cy="731840"/>
                    <a:chOff x="6898183" y="4149923"/>
                    <a:chExt cx="3569175" cy="731840"/>
                  </a:xfrm>
                </p:grpSpPr>
                <p:sp>
                  <p:nvSpPr>
                    <p:cNvPr id="714" name="Rectangle 713"/>
                    <p:cNvSpPr/>
                    <p:nvPr/>
                  </p:nvSpPr>
                  <p:spPr>
                    <a:xfrm>
                      <a:off x="6898183" y="4149923"/>
                      <a:ext cx="3569175" cy="73184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5" name="Rectangle 714"/>
                    <p:cNvSpPr/>
                    <p:nvPr/>
                  </p:nvSpPr>
                  <p:spPr>
                    <a:xfrm>
                      <a:off x="6898183" y="4304261"/>
                      <a:ext cx="3569175" cy="423164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white"/>
                          </a:solidFill>
                        </a:rPr>
                        <a:t>Package Substrate</a:t>
                      </a:r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674" name="Group 673"/>
                  <p:cNvGrpSpPr/>
                  <p:nvPr/>
                </p:nvGrpSpPr>
                <p:grpSpPr>
                  <a:xfrm>
                    <a:off x="7544510" y="3860445"/>
                    <a:ext cx="2313177" cy="732163"/>
                    <a:chOff x="7544510" y="3860445"/>
                    <a:chExt cx="2313177" cy="732163"/>
                  </a:xfrm>
                </p:grpSpPr>
                <p:grpSp>
                  <p:nvGrpSpPr>
                    <p:cNvPr id="675" name="Group 674"/>
                    <p:cNvGrpSpPr/>
                    <p:nvPr/>
                  </p:nvGrpSpPr>
                  <p:grpSpPr>
                    <a:xfrm>
                      <a:off x="7544510" y="3860445"/>
                      <a:ext cx="2313177" cy="160415"/>
                      <a:chOff x="7544510" y="3860445"/>
                      <a:chExt cx="2313177" cy="160415"/>
                    </a:xfrm>
                  </p:grpSpPr>
                  <p:grpSp>
                    <p:nvGrpSpPr>
                      <p:cNvPr id="686" name="Group 685"/>
                      <p:cNvGrpSpPr/>
                      <p:nvPr/>
                    </p:nvGrpSpPr>
                    <p:grpSpPr>
                      <a:xfrm>
                        <a:off x="7544510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711" name="Rectangle 710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2" name="Rectangle 711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3" name="Rectangle 712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7" name="Group 686"/>
                      <p:cNvGrpSpPr/>
                      <p:nvPr/>
                    </p:nvGrpSpPr>
                    <p:grpSpPr>
                      <a:xfrm>
                        <a:off x="8609560" y="3860445"/>
                        <a:ext cx="191292" cy="158593"/>
                        <a:chOff x="8609560" y="3860445"/>
                        <a:chExt cx="191292" cy="158593"/>
                      </a:xfrm>
                    </p:grpSpPr>
                    <p:sp>
                      <p:nvSpPr>
                        <p:cNvPr id="708" name="Rectangle 707"/>
                        <p:cNvSpPr/>
                        <p:nvPr/>
                      </p:nvSpPr>
                      <p:spPr>
                        <a:xfrm>
                          <a:off x="8609560" y="3973318"/>
                          <a:ext cx="19129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9" name="Rectangle 708"/>
                        <p:cNvSpPr/>
                        <p:nvPr/>
                      </p:nvSpPr>
                      <p:spPr>
                        <a:xfrm>
                          <a:off x="8638880" y="3860445"/>
                          <a:ext cx="132652" cy="5115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0" name="Rectangle 709"/>
                        <p:cNvSpPr/>
                        <p:nvPr/>
                      </p:nvSpPr>
                      <p:spPr>
                        <a:xfrm flipH="1" flipV="1">
                          <a:off x="8682346" y="3911797"/>
                          <a:ext cx="45720" cy="5486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8" name="Group 687"/>
                      <p:cNvGrpSpPr/>
                      <p:nvPr/>
                    </p:nvGrpSpPr>
                    <p:grpSpPr>
                      <a:xfrm>
                        <a:off x="7985792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705" name="Rectangle 704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6" name="Rectangle 705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7" name="Rectangle 706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9" name="Group 688"/>
                      <p:cNvGrpSpPr/>
                      <p:nvPr/>
                    </p:nvGrpSpPr>
                    <p:grpSpPr>
                      <a:xfrm>
                        <a:off x="8313245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702" name="Rectangle 701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3" name="Rectangle 702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4" name="Rectangle 703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0" name="Group 689"/>
                      <p:cNvGrpSpPr/>
                      <p:nvPr/>
                    </p:nvGrpSpPr>
                    <p:grpSpPr>
                      <a:xfrm flipH="1">
                        <a:off x="9361414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699" name="Rectangle 698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0" name="Rectangle 699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1" name="Rectangle 700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1" name="Group 690"/>
                      <p:cNvGrpSpPr/>
                      <p:nvPr/>
                    </p:nvGrpSpPr>
                    <p:grpSpPr>
                      <a:xfrm flipH="1">
                        <a:off x="9130926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696" name="Rectangle 695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7" name="Rectangle 696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8" name="Rectangle 697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2" name="Group 691"/>
                      <p:cNvGrpSpPr/>
                      <p:nvPr/>
                    </p:nvGrpSpPr>
                    <p:grpSpPr>
                      <a:xfrm flipH="1">
                        <a:off x="8883827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693" name="Rectangle 692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Rectangle 693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5" name="Rectangle 694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76" name="Group 675"/>
                    <p:cNvGrpSpPr/>
                    <p:nvPr/>
                  </p:nvGrpSpPr>
                  <p:grpSpPr>
                    <a:xfrm>
                      <a:off x="7544510" y="4021634"/>
                      <a:ext cx="2313177" cy="570974"/>
                      <a:chOff x="7544510" y="4021634"/>
                      <a:chExt cx="2313177" cy="570974"/>
                    </a:xfrm>
                  </p:grpSpPr>
                  <p:sp>
                    <p:nvSpPr>
                      <p:cNvPr id="677" name="Rectangle 676"/>
                      <p:cNvSpPr/>
                      <p:nvPr/>
                    </p:nvSpPr>
                    <p:spPr>
                      <a:xfrm>
                        <a:off x="7544510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8" name="Rectangle 677"/>
                      <p:cNvSpPr/>
                      <p:nvPr/>
                    </p:nvSpPr>
                    <p:spPr>
                      <a:xfrm>
                        <a:off x="9675743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9" name="Rectangle 678"/>
                      <p:cNvSpPr/>
                      <p:nvPr/>
                    </p:nvSpPr>
                    <p:spPr>
                      <a:xfrm>
                        <a:off x="759561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0" name="Rectangle 679"/>
                      <p:cNvSpPr/>
                      <p:nvPr/>
                    </p:nvSpPr>
                    <p:spPr>
                      <a:xfrm>
                        <a:off x="972684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1" name="Rectangle 680"/>
                      <p:cNvSpPr/>
                      <p:nvPr/>
                    </p:nvSpPr>
                    <p:spPr>
                      <a:xfrm>
                        <a:off x="867176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2" name="Rectangle 681"/>
                      <p:cNvSpPr/>
                      <p:nvPr/>
                    </p:nvSpPr>
                    <p:spPr>
                      <a:xfrm>
                        <a:off x="833134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3" name="Rectangle 682"/>
                      <p:cNvSpPr/>
                      <p:nvPr/>
                    </p:nvSpPr>
                    <p:spPr>
                      <a:xfrm>
                        <a:off x="7973137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4" name="Rectangle 683"/>
                      <p:cNvSpPr/>
                      <p:nvPr/>
                    </p:nvSpPr>
                    <p:spPr>
                      <a:xfrm>
                        <a:off x="9009112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5" name="Rectangle 684"/>
                      <p:cNvSpPr/>
                      <p:nvPr/>
                    </p:nvSpPr>
                    <p:spPr>
                      <a:xfrm>
                        <a:off x="935305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60" name="Group 659"/>
                <p:cNvGrpSpPr/>
                <p:nvPr/>
              </p:nvGrpSpPr>
              <p:grpSpPr>
                <a:xfrm>
                  <a:off x="4541483" y="5836118"/>
                  <a:ext cx="3048887" cy="84243"/>
                  <a:chOff x="7172286" y="4756698"/>
                  <a:chExt cx="3048887" cy="84243"/>
                </a:xfrm>
              </p:grpSpPr>
              <p:sp>
                <p:nvSpPr>
                  <p:cNvPr id="661" name="Rectangle 660"/>
                  <p:cNvSpPr/>
                  <p:nvPr/>
                </p:nvSpPr>
                <p:spPr>
                  <a:xfrm flipV="1">
                    <a:off x="7513402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2" name="Rectangle 661"/>
                  <p:cNvSpPr/>
                  <p:nvPr/>
                </p:nvSpPr>
                <p:spPr>
                  <a:xfrm flipV="1">
                    <a:off x="789533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3" name="Rectangle 662"/>
                  <p:cNvSpPr/>
                  <p:nvPr/>
                </p:nvSpPr>
                <p:spPr>
                  <a:xfrm flipV="1">
                    <a:off x="8254046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4" name="Rectangle 663"/>
                  <p:cNvSpPr/>
                  <p:nvPr/>
                </p:nvSpPr>
                <p:spPr>
                  <a:xfrm flipV="1">
                    <a:off x="8595995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5" name="Rectangle 664"/>
                  <p:cNvSpPr/>
                  <p:nvPr/>
                </p:nvSpPr>
                <p:spPr>
                  <a:xfrm flipV="1">
                    <a:off x="893111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6" name="Rectangle 665"/>
                  <p:cNvSpPr/>
                  <p:nvPr/>
                </p:nvSpPr>
                <p:spPr>
                  <a:xfrm flipV="1">
                    <a:off x="928286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7" name="Rectangle 666"/>
                  <p:cNvSpPr/>
                  <p:nvPr/>
                </p:nvSpPr>
                <p:spPr>
                  <a:xfrm flipV="1">
                    <a:off x="964791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8" name="Rectangle 667"/>
                  <p:cNvSpPr/>
                  <p:nvPr/>
                </p:nvSpPr>
                <p:spPr>
                  <a:xfrm flipV="1">
                    <a:off x="7172286" y="4795219"/>
                    <a:ext cx="335662" cy="4571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9" name="Rectangle 668"/>
                  <p:cNvSpPr/>
                  <p:nvPr/>
                </p:nvSpPr>
                <p:spPr>
                  <a:xfrm flipV="1">
                    <a:off x="9885511" y="4795219"/>
                    <a:ext cx="335662" cy="4571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95" name="Group 294"/>
            <p:cNvGrpSpPr/>
            <p:nvPr/>
          </p:nvGrpSpPr>
          <p:grpSpPr>
            <a:xfrm>
              <a:off x="723549" y="3531171"/>
              <a:ext cx="3717393" cy="2395423"/>
              <a:chOff x="11614" y="4261647"/>
              <a:chExt cx="3717393" cy="2395423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259607" y="4261647"/>
                <a:ext cx="3262680" cy="1799264"/>
                <a:chOff x="805810" y="3453495"/>
                <a:chExt cx="3262680" cy="1799264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866952" y="4390598"/>
                  <a:ext cx="3170829" cy="113882"/>
                  <a:chOff x="866952" y="4390598"/>
                  <a:chExt cx="3170829" cy="113882"/>
                </a:xfrm>
              </p:grpSpPr>
              <p:grpSp>
                <p:nvGrpSpPr>
                  <p:cNvPr id="1181" name="Group 1180"/>
                  <p:cNvGrpSpPr/>
                  <p:nvPr/>
                </p:nvGrpSpPr>
                <p:grpSpPr>
                  <a:xfrm>
                    <a:off x="866952" y="4390843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82" name="Oval 1181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3" name="Oval 1182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4" name="Oval 1183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5" name="Oval 1184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6" name="Oval 1185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7" name="Oval 1186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8" name="Oval 1187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189" name="Group 1188"/>
                  <p:cNvGrpSpPr/>
                  <p:nvPr/>
                </p:nvGrpSpPr>
                <p:grpSpPr>
                  <a:xfrm>
                    <a:off x="2526429" y="4390598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90" name="Oval 118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1" name="Oval 119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2" name="Oval 119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3" name="Oval 119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4" name="Oval 119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5" name="Oval 119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6" name="Oval 119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836244" y="3453740"/>
                  <a:ext cx="1572769" cy="536032"/>
                  <a:chOff x="836244" y="3453740"/>
                  <a:chExt cx="1572769" cy="536032"/>
                </a:xfrm>
              </p:grpSpPr>
              <p:grpSp>
                <p:nvGrpSpPr>
                  <p:cNvPr id="1138" name="Group 1137"/>
                  <p:cNvGrpSpPr/>
                  <p:nvPr/>
                </p:nvGrpSpPr>
                <p:grpSpPr>
                  <a:xfrm>
                    <a:off x="836244" y="3453740"/>
                    <a:ext cx="1572769" cy="414928"/>
                    <a:chOff x="6525644" y="4617533"/>
                    <a:chExt cx="1572769" cy="414928"/>
                  </a:xfrm>
                </p:grpSpPr>
                <p:sp>
                  <p:nvSpPr>
                    <p:cNvPr id="1147" name="Rectangle 1146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8" name="Rectangle 1147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9" name="Rectangle 1148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0" name="Rectangle 1149"/>
                    <p:cNvSpPr/>
                    <p:nvPr/>
                  </p:nvSpPr>
                  <p:spPr>
                    <a:xfrm>
                      <a:off x="652564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1" name="Rectangle 1150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2" name="Rectangle 1151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3" name="Rectangle 1152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4" name="Rectangle 1153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5" name="Rectangle 1154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6" name="Rectangle 1155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7" name="Rectangle 1156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8" name="Rectangle 1157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9" name="Rectangle 1158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139" name="Group 1138"/>
                  <p:cNvGrpSpPr/>
                  <p:nvPr/>
                </p:nvGrpSpPr>
                <p:grpSpPr>
                  <a:xfrm>
                    <a:off x="866952" y="3876135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40" name="Oval 113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1" name="Oval 114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2" name="Oval 114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3" name="Oval 114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4" name="Oval 114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5" name="Oval 114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6" name="Oval 114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2489371" y="3453495"/>
                  <a:ext cx="1579119" cy="536032"/>
                  <a:chOff x="2489371" y="3453495"/>
                  <a:chExt cx="1579119" cy="536032"/>
                </a:xfrm>
              </p:grpSpPr>
              <p:grpSp>
                <p:nvGrpSpPr>
                  <p:cNvPr id="1053" name="Group 1052"/>
                  <p:cNvGrpSpPr/>
                  <p:nvPr/>
                </p:nvGrpSpPr>
                <p:grpSpPr>
                  <a:xfrm>
                    <a:off x="2489371" y="3453495"/>
                    <a:ext cx="1579119" cy="414928"/>
                    <a:chOff x="6519294" y="4617533"/>
                    <a:chExt cx="1579119" cy="414928"/>
                  </a:xfrm>
                </p:grpSpPr>
                <p:sp>
                  <p:nvSpPr>
                    <p:cNvPr id="1062" name="Rectangle 1061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3" name="Rectangle 1062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4" name="Rectangle 1063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5" name="Rectangle 1064"/>
                    <p:cNvSpPr/>
                    <p:nvPr/>
                  </p:nvSpPr>
                  <p:spPr>
                    <a:xfrm>
                      <a:off x="651929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6" name="Rectangle 1065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7" name="Rectangle 1066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8" name="Rectangle 1067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9" name="Rectangle 1068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0" name="Rectangle 1069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1" name="Rectangle 1070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2" name="Rectangle 1071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3" name="Rectangle 1072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4" name="Rectangle 1073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054" name="Group 1053"/>
                  <p:cNvGrpSpPr/>
                  <p:nvPr/>
                </p:nvGrpSpPr>
                <p:grpSpPr>
                  <a:xfrm>
                    <a:off x="2526429" y="3875890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055" name="Oval 1054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6" name="Oval 1055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7" name="Oval 1056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8" name="Oval 1057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9" name="Oval 1058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0" name="Oval 1059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1" name="Oval 1060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160" name="Rectangle 1159"/>
                <p:cNvSpPr/>
                <p:nvPr/>
              </p:nvSpPr>
              <p:spPr>
                <a:xfrm>
                  <a:off x="830431" y="4087580"/>
                  <a:ext cx="3227546" cy="30651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Interposer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830431" y="3985687"/>
                  <a:ext cx="3228094" cy="93067"/>
                  <a:chOff x="830431" y="4004737"/>
                  <a:chExt cx="3228094" cy="93067"/>
                </a:xfrm>
              </p:grpSpPr>
              <p:sp>
                <p:nvSpPr>
                  <p:cNvPr id="1162" name="Rectangle 1161"/>
                  <p:cNvSpPr/>
                  <p:nvPr/>
                </p:nvSpPr>
                <p:spPr>
                  <a:xfrm>
                    <a:off x="2261389" y="4007265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3" name="Rectangle 1162"/>
                  <p:cNvSpPr/>
                  <p:nvPr/>
                </p:nvSpPr>
                <p:spPr>
                  <a:xfrm>
                    <a:off x="1308004" y="4070372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4" name="Rectangle 1163"/>
                  <p:cNvSpPr/>
                  <p:nvPr/>
                </p:nvSpPr>
                <p:spPr>
                  <a:xfrm>
                    <a:off x="2027432" y="4070372"/>
                    <a:ext cx="157276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5" name="Rectangle 1164"/>
                  <p:cNvSpPr/>
                  <p:nvPr/>
                </p:nvSpPr>
                <p:spPr>
                  <a:xfrm>
                    <a:off x="830431" y="4068836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6" name="Rectangle 1165"/>
                  <p:cNvSpPr/>
                  <p:nvPr/>
                </p:nvSpPr>
                <p:spPr>
                  <a:xfrm>
                    <a:off x="832966" y="4007265"/>
                    <a:ext cx="137160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7" name="Rectangle 1166"/>
                  <p:cNvSpPr/>
                  <p:nvPr/>
                </p:nvSpPr>
                <p:spPr>
                  <a:xfrm>
                    <a:off x="2969006" y="4006371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8" name="Rectangle 1167"/>
                  <p:cNvSpPr/>
                  <p:nvPr/>
                </p:nvSpPr>
                <p:spPr>
                  <a:xfrm>
                    <a:off x="3427589" y="4004737"/>
                    <a:ext cx="630936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9" name="Rectangle 1168"/>
                  <p:cNvSpPr/>
                  <p:nvPr/>
                </p:nvSpPr>
                <p:spPr>
                  <a:xfrm>
                    <a:off x="3674770" y="4068836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0" name="Rectangle 1169"/>
                  <p:cNvSpPr/>
                  <p:nvPr/>
                </p:nvSpPr>
                <p:spPr>
                  <a:xfrm>
                    <a:off x="1308004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1" name="Rectangle 1170"/>
                  <p:cNvSpPr/>
                  <p:nvPr/>
                </p:nvSpPr>
                <p:spPr>
                  <a:xfrm>
                    <a:off x="1162817" y="4038474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2" name="Rectangle 1171"/>
                  <p:cNvSpPr/>
                  <p:nvPr/>
                </p:nvSpPr>
                <p:spPr>
                  <a:xfrm>
                    <a:off x="2027086" y="4038474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3" name="Rectangle 1172"/>
                  <p:cNvSpPr/>
                  <p:nvPr/>
                </p:nvSpPr>
                <p:spPr>
                  <a:xfrm>
                    <a:off x="2307124" y="4039360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4" name="Rectangle 1173"/>
                  <p:cNvSpPr/>
                  <p:nvPr/>
                </p:nvSpPr>
                <p:spPr>
                  <a:xfrm>
                    <a:off x="329597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5" name="Rectangle 1174"/>
                  <p:cNvSpPr/>
                  <p:nvPr/>
                </p:nvSpPr>
                <p:spPr>
                  <a:xfrm>
                    <a:off x="354977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6" name="Rectangle 1175"/>
                  <p:cNvSpPr/>
                  <p:nvPr/>
                </p:nvSpPr>
                <p:spPr>
                  <a:xfrm>
                    <a:off x="372866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177" name="Rectangle 1176"/>
                <p:cNvSpPr/>
                <p:nvPr/>
              </p:nvSpPr>
              <p:spPr>
                <a:xfrm>
                  <a:off x="1095300" y="4086771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8" name="Rectangle 1177"/>
                <p:cNvSpPr/>
                <p:nvPr/>
              </p:nvSpPr>
              <p:spPr>
                <a:xfrm>
                  <a:off x="1553541" y="4085885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9" name="Rectangle 1178"/>
                <p:cNvSpPr/>
                <p:nvPr/>
              </p:nvSpPr>
              <p:spPr>
                <a:xfrm>
                  <a:off x="3685616" y="4084502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0" name="Rectangle 1179"/>
                <p:cNvSpPr/>
                <p:nvPr/>
              </p:nvSpPr>
              <p:spPr>
                <a:xfrm>
                  <a:off x="3220309" y="4083762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Group 154"/>
                <p:cNvGrpSpPr/>
                <p:nvPr/>
              </p:nvGrpSpPr>
              <p:grpSpPr>
                <a:xfrm>
                  <a:off x="805810" y="4507676"/>
                  <a:ext cx="3247637" cy="745083"/>
                  <a:chOff x="805810" y="4538156"/>
                  <a:chExt cx="3247637" cy="745083"/>
                </a:xfrm>
              </p:grpSpPr>
              <p:grpSp>
                <p:nvGrpSpPr>
                  <p:cNvPr id="151" name="Group 150"/>
                  <p:cNvGrpSpPr/>
                  <p:nvPr/>
                </p:nvGrpSpPr>
                <p:grpSpPr>
                  <a:xfrm>
                    <a:off x="921570" y="5117298"/>
                    <a:ext cx="2990206" cy="165941"/>
                    <a:chOff x="921570" y="5269698"/>
                    <a:chExt cx="2990206" cy="165941"/>
                  </a:xfrm>
                </p:grpSpPr>
                <p:sp>
                  <p:nvSpPr>
                    <p:cNvPr id="1131" name="Oval 1130"/>
                    <p:cNvSpPr/>
                    <p:nvPr/>
                  </p:nvSpPr>
                  <p:spPr>
                    <a:xfrm>
                      <a:off x="921570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2" name="Oval 1131"/>
                    <p:cNvSpPr/>
                    <p:nvPr/>
                  </p:nvSpPr>
                  <p:spPr>
                    <a:xfrm>
                      <a:off x="1299092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3" name="Oval 1132"/>
                    <p:cNvSpPr/>
                    <p:nvPr/>
                  </p:nvSpPr>
                  <p:spPr>
                    <a:xfrm>
                      <a:off x="1657300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4" name="Oval 1133"/>
                    <p:cNvSpPr/>
                    <p:nvPr/>
                  </p:nvSpPr>
                  <p:spPr>
                    <a:xfrm>
                      <a:off x="199772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5" name="Oval 1134"/>
                    <p:cNvSpPr/>
                    <p:nvPr/>
                  </p:nvSpPr>
                  <p:spPr>
                    <a:xfrm>
                      <a:off x="2335067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6" name="Oval 1135"/>
                    <p:cNvSpPr/>
                    <p:nvPr/>
                  </p:nvSpPr>
                  <p:spPr>
                    <a:xfrm>
                      <a:off x="267901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7" name="Oval 1136"/>
                    <p:cNvSpPr/>
                    <p:nvPr/>
                  </p:nvSpPr>
                  <p:spPr>
                    <a:xfrm>
                      <a:off x="305280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8" name="Oval 1197"/>
                    <p:cNvSpPr/>
                    <p:nvPr/>
                  </p:nvSpPr>
                  <p:spPr>
                    <a:xfrm>
                      <a:off x="3401889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9" name="Oval 1198"/>
                    <p:cNvSpPr/>
                    <p:nvPr/>
                  </p:nvSpPr>
                  <p:spPr>
                    <a:xfrm>
                      <a:off x="3745835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129" name="Rectangle 1128"/>
                  <p:cNvSpPr/>
                  <p:nvPr/>
                </p:nvSpPr>
                <p:spPr>
                  <a:xfrm>
                    <a:off x="805810" y="4538156"/>
                    <a:ext cx="3247637" cy="577501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30" name="Rectangle 1129"/>
                  <p:cNvSpPr/>
                  <p:nvPr/>
                </p:nvSpPr>
                <p:spPr>
                  <a:xfrm>
                    <a:off x="805811" y="4692494"/>
                    <a:ext cx="3247636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2" name="Rectangle 1091"/>
                  <p:cNvSpPr/>
                  <p:nvPr/>
                </p:nvSpPr>
                <p:spPr>
                  <a:xfrm>
                    <a:off x="913568" y="4699345"/>
                    <a:ext cx="181944" cy="4163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3" name="Rectangle 1092"/>
                  <p:cNvSpPr/>
                  <p:nvPr/>
                </p:nvSpPr>
                <p:spPr>
                  <a:xfrm>
                    <a:off x="3747482" y="4699344"/>
                    <a:ext cx="181944" cy="4163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809666" y="4545476"/>
                    <a:ext cx="3240909" cy="151572"/>
                    <a:chOff x="809666" y="4545476"/>
                    <a:chExt cx="3240909" cy="151572"/>
                  </a:xfrm>
                </p:grpSpPr>
                <p:sp>
                  <p:nvSpPr>
                    <p:cNvPr id="1126" name="Rectangle 1125"/>
                    <p:cNvSpPr/>
                    <p:nvPr/>
                  </p:nvSpPr>
                  <p:spPr>
                    <a:xfrm>
                      <a:off x="913568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8" name="Rectangle 1127"/>
                    <p:cNvSpPr/>
                    <p:nvPr/>
                  </p:nvSpPr>
                  <p:spPr>
                    <a:xfrm flipH="1" flipV="1">
                      <a:off x="1085686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3" name="Rectangle 1122"/>
                    <p:cNvSpPr/>
                    <p:nvPr/>
                  </p:nvSpPr>
                  <p:spPr>
                    <a:xfrm>
                      <a:off x="1894798" y="4660471"/>
                      <a:ext cx="274320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5" name="Rectangle 1124"/>
                    <p:cNvSpPr/>
                    <p:nvPr/>
                  </p:nvSpPr>
                  <p:spPr>
                    <a:xfrm flipH="1" flipV="1">
                      <a:off x="1906624" y="4597128"/>
                      <a:ext cx="45720" cy="5486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0" name="Rectangle 1119"/>
                    <p:cNvSpPr/>
                    <p:nvPr/>
                  </p:nvSpPr>
                  <p:spPr>
                    <a:xfrm>
                      <a:off x="1354850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2" name="Rectangle 1121"/>
                    <p:cNvSpPr/>
                    <p:nvPr/>
                  </p:nvSpPr>
                  <p:spPr>
                    <a:xfrm flipH="1" flipV="1">
                      <a:off x="1428994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7" name="Rectangle 1116"/>
                    <p:cNvSpPr/>
                    <p:nvPr/>
                  </p:nvSpPr>
                  <p:spPr>
                    <a:xfrm>
                      <a:off x="1682303" y="4660472"/>
                      <a:ext cx="149965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9" name="Rectangle 1118"/>
                    <p:cNvSpPr/>
                    <p:nvPr/>
                  </p:nvSpPr>
                  <p:spPr>
                    <a:xfrm flipH="1" flipV="1">
                      <a:off x="1698953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4" name="Rectangle 1113"/>
                    <p:cNvSpPr/>
                    <p:nvPr/>
                  </p:nvSpPr>
                  <p:spPr>
                    <a:xfrm flipH="1">
                      <a:off x="2898451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6" name="Rectangle 1115"/>
                    <p:cNvSpPr/>
                    <p:nvPr/>
                  </p:nvSpPr>
                  <p:spPr>
                    <a:xfrm flipV="1">
                      <a:off x="2742207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1" name="Rectangle 1110"/>
                    <p:cNvSpPr/>
                    <p:nvPr/>
                  </p:nvSpPr>
                  <p:spPr>
                    <a:xfrm flipH="1">
                      <a:off x="2555144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3" name="Rectangle 1112"/>
                    <p:cNvSpPr/>
                    <p:nvPr/>
                  </p:nvSpPr>
                  <p:spPr>
                    <a:xfrm flipV="1">
                      <a:off x="2406519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08" name="Rectangle 1107"/>
                    <p:cNvSpPr/>
                    <p:nvPr/>
                  </p:nvSpPr>
                  <p:spPr>
                    <a:xfrm flipH="1">
                      <a:off x="2308045" y="4660472"/>
                      <a:ext cx="149965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0" name="Rectangle 1109"/>
                    <p:cNvSpPr/>
                    <p:nvPr/>
                  </p:nvSpPr>
                  <p:spPr>
                    <a:xfrm flipV="1">
                      <a:off x="2128940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11" name="Rectangle 1210"/>
                    <p:cNvSpPr/>
                    <p:nvPr/>
                  </p:nvSpPr>
                  <p:spPr>
                    <a:xfrm flipH="1">
                      <a:off x="3333544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12" name="Rectangle 1211"/>
                    <p:cNvSpPr/>
                    <p:nvPr/>
                  </p:nvSpPr>
                  <p:spPr>
                    <a:xfrm flipH="1">
                      <a:off x="3722281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152" name="Group 151"/>
                    <p:cNvGrpSpPr/>
                    <p:nvPr/>
                  </p:nvGrpSpPr>
                  <p:grpSpPr>
                    <a:xfrm flipH="1">
                      <a:off x="809666" y="4545476"/>
                      <a:ext cx="3137007" cy="38327"/>
                      <a:chOff x="1784090" y="3250413"/>
                      <a:chExt cx="3137007" cy="38327"/>
                    </a:xfrm>
                  </p:grpSpPr>
                  <p:sp>
                    <p:nvSpPr>
                      <p:cNvPr id="1213" name="Rectangle 1212"/>
                      <p:cNvSpPr/>
                      <p:nvPr/>
                    </p:nvSpPr>
                    <p:spPr>
                      <a:xfrm>
                        <a:off x="1784090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4" name="Rectangle 1213"/>
                      <p:cNvSpPr/>
                      <p:nvPr/>
                    </p:nvSpPr>
                    <p:spPr>
                      <a:xfrm>
                        <a:off x="2849140" y="3252163"/>
                        <a:ext cx="191292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5" name="Rectangle 1214"/>
                      <p:cNvSpPr/>
                      <p:nvPr/>
                    </p:nvSpPr>
                    <p:spPr>
                      <a:xfrm>
                        <a:off x="2225372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6" name="Rectangle 1215"/>
                      <p:cNvSpPr/>
                      <p:nvPr/>
                    </p:nvSpPr>
                    <p:spPr>
                      <a:xfrm>
                        <a:off x="2552825" y="3252164"/>
                        <a:ext cx="149965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7" name="Rectangle 1216"/>
                      <p:cNvSpPr/>
                      <p:nvPr/>
                    </p:nvSpPr>
                    <p:spPr>
                      <a:xfrm flipH="1">
                        <a:off x="3768973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8" name="Rectangle 1217"/>
                      <p:cNvSpPr/>
                      <p:nvPr/>
                    </p:nvSpPr>
                    <p:spPr>
                      <a:xfrm flipH="1">
                        <a:off x="3425666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9" name="Rectangle 1218"/>
                      <p:cNvSpPr/>
                      <p:nvPr/>
                    </p:nvSpPr>
                    <p:spPr>
                      <a:xfrm flipH="1">
                        <a:off x="3178567" y="3252164"/>
                        <a:ext cx="149965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20" name="Rectangle 1219"/>
                      <p:cNvSpPr/>
                      <p:nvPr/>
                    </p:nvSpPr>
                    <p:spPr>
                      <a:xfrm flipH="1">
                        <a:off x="4204066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21" name="Rectangle 1220"/>
                      <p:cNvSpPr/>
                      <p:nvPr/>
                    </p:nvSpPr>
                    <p:spPr>
                      <a:xfrm flipH="1">
                        <a:off x="4592803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222" name="Rectangle 1221"/>
                    <p:cNvSpPr/>
                    <p:nvPr/>
                  </p:nvSpPr>
                  <p:spPr>
                    <a:xfrm flipH="1" flipV="1">
                      <a:off x="3036214" y="4591828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23" name="Rectangle 1222"/>
                    <p:cNvSpPr/>
                    <p:nvPr/>
                  </p:nvSpPr>
                  <p:spPr>
                    <a:xfrm flipH="1" flipV="1">
                      <a:off x="3857152" y="4596460"/>
                      <a:ext cx="45720" cy="5486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24" name="Rectangle 1223"/>
                    <p:cNvSpPr/>
                    <p:nvPr/>
                  </p:nvSpPr>
                  <p:spPr>
                    <a:xfrm flipH="1" flipV="1">
                      <a:off x="3379522" y="4591828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59" name="Group 158"/>
              <p:cNvGrpSpPr/>
              <p:nvPr/>
            </p:nvGrpSpPr>
            <p:grpSpPr>
              <a:xfrm>
                <a:off x="11614" y="6057532"/>
                <a:ext cx="3717393" cy="599538"/>
                <a:chOff x="11614" y="6057532"/>
                <a:chExt cx="3717393" cy="599538"/>
              </a:xfrm>
            </p:grpSpPr>
            <p:sp>
              <p:nvSpPr>
                <p:cNvPr id="988" name="Rectangle 987"/>
                <p:cNvSpPr/>
                <p:nvPr/>
              </p:nvSpPr>
              <p:spPr>
                <a:xfrm>
                  <a:off x="11614" y="6136068"/>
                  <a:ext cx="3717393" cy="52100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Motherboard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8" name="Rectangle 1077"/>
                <p:cNvSpPr/>
                <p:nvPr/>
              </p:nvSpPr>
              <p:spPr>
                <a:xfrm flipV="1">
                  <a:off x="352731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9" name="Rectangle 1078"/>
                <p:cNvSpPr/>
                <p:nvPr/>
              </p:nvSpPr>
              <p:spPr>
                <a:xfrm flipV="1">
                  <a:off x="73466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0" name="Rectangle 1079"/>
                <p:cNvSpPr/>
                <p:nvPr/>
              </p:nvSpPr>
              <p:spPr>
                <a:xfrm flipV="1">
                  <a:off x="1093375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1" name="Rectangle 1080"/>
                <p:cNvSpPr/>
                <p:nvPr/>
              </p:nvSpPr>
              <p:spPr>
                <a:xfrm flipV="1">
                  <a:off x="1435324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2" name="Rectangle 1081"/>
                <p:cNvSpPr/>
                <p:nvPr/>
              </p:nvSpPr>
              <p:spPr>
                <a:xfrm flipV="1">
                  <a:off x="17704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3" name="Rectangle 1082"/>
                <p:cNvSpPr/>
                <p:nvPr/>
              </p:nvSpPr>
              <p:spPr>
                <a:xfrm flipV="1">
                  <a:off x="212219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4" name="Rectangle 1083"/>
                <p:cNvSpPr/>
                <p:nvPr/>
              </p:nvSpPr>
              <p:spPr>
                <a:xfrm flipV="1">
                  <a:off x="24872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5" name="Rectangle 1084"/>
                <p:cNvSpPr/>
                <p:nvPr/>
              </p:nvSpPr>
              <p:spPr>
                <a:xfrm flipV="1">
                  <a:off x="11615" y="6096053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4" name="Rectangle 993"/>
                <p:cNvSpPr/>
                <p:nvPr/>
              </p:nvSpPr>
              <p:spPr>
                <a:xfrm flipV="1">
                  <a:off x="2814636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5" name="Rectangle 994"/>
                <p:cNvSpPr/>
                <p:nvPr/>
              </p:nvSpPr>
              <p:spPr>
                <a:xfrm flipV="1">
                  <a:off x="31609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6" name="Rectangle 1225"/>
                <p:cNvSpPr/>
                <p:nvPr/>
              </p:nvSpPr>
              <p:spPr>
                <a:xfrm flipV="1">
                  <a:off x="3393345" y="6094273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96" name="TextBox 295"/>
            <p:cNvSpPr txBox="1"/>
            <p:nvPr/>
          </p:nvSpPr>
          <p:spPr>
            <a:xfrm>
              <a:off x="1168877" y="5910276"/>
              <a:ext cx="2826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2.5D with Silicon Interposer</a:t>
              </a:r>
              <a:endParaRPr lang="en-US" b="1" dirty="0"/>
            </a:p>
          </p:txBody>
        </p:sp>
        <p:sp>
          <p:nvSpPr>
            <p:cNvPr id="1227" name="TextBox 1226"/>
            <p:cNvSpPr txBox="1"/>
            <p:nvPr/>
          </p:nvSpPr>
          <p:spPr>
            <a:xfrm>
              <a:off x="4970169" y="5910276"/>
              <a:ext cx="2333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3DIC with Die Stacking</a:t>
              </a:r>
              <a:endParaRPr lang="en-US" b="1" dirty="0"/>
            </a:p>
          </p:txBody>
        </p:sp>
        <p:sp>
          <p:nvSpPr>
            <p:cNvPr id="1228" name="TextBox 1227"/>
            <p:cNvSpPr txBox="1"/>
            <p:nvPr/>
          </p:nvSpPr>
          <p:spPr>
            <a:xfrm>
              <a:off x="8473641" y="5910276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Monolithic 3DIC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595635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roup 985"/>
          <p:cNvGrpSpPr/>
          <p:nvPr/>
        </p:nvGrpSpPr>
        <p:grpSpPr>
          <a:xfrm>
            <a:off x="1935688" y="400202"/>
            <a:ext cx="5641418" cy="2045331"/>
            <a:chOff x="384691" y="883668"/>
            <a:chExt cx="5641418" cy="2045331"/>
          </a:xfrm>
        </p:grpSpPr>
        <p:sp>
          <p:nvSpPr>
            <p:cNvPr id="567" name="Rectangle 566"/>
            <p:cNvSpPr/>
            <p:nvPr/>
          </p:nvSpPr>
          <p:spPr>
            <a:xfrm>
              <a:off x="384691" y="2407997"/>
              <a:ext cx="5641417" cy="5210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Motherboard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4692" y="883668"/>
              <a:ext cx="3048887" cy="1530036"/>
              <a:chOff x="924934" y="2382268"/>
              <a:chExt cx="3048887" cy="1530036"/>
            </a:xfrm>
          </p:grpSpPr>
          <p:grpSp>
            <p:nvGrpSpPr>
              <p:cNvPr id="751" name="Group 750"/>
              <p:cNvGrpSpPr/>
              <p:nvPr/>
            </p:nvGrpSpPr>
            <p:grpSpPr>
              <a:xfrm>
                <a:off x="1674244" y="2382268"/>
                <a:ext cx="1572769" cy="536032"/>
                <a:chOff x="6525644" y="4617533"/>
                <a:chExt cx="1572769" cy="536032"/>
              </a:xfrm>
            </p:grpSpPr>
            <p:grpSp>
              <p:nvGrpSpPr>
                <p:cNvPr id="775" name="Group 774"/>
                <p:cNvGrpSpPr/>
                <p:nvPr/>
              </p:nvGrpSpPr>
              <p:grpSpPr>
                <a:xfrm>
                  <a:off x="6525644" y="4617533"/>
                  <a:ext cx="1572769" cy="414928"/>
                  <a:chOff x="6525644" y="4617533"/>
                  <a:chExt cx="1572769" cy="414928"/>
                </a:xfrm>
              </p:grpSpPr>
              <p:sp>
                <p:nvSpPr>
                  <p:cNvPr id="784" name="Rectangle 783"/>
                  <p:cNvSpPr/>
                  <p:nvPr/>
                </p:nvSpPr>
                <p:spPr>
                  <a:xfrm>
                    <a:off x="6525645" y="4617533"/>
                    <a:ext cx="15727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5" name="Rectangle 784"/>
                  <p:cNvSpPr/>
                  <p:nvPr/>
                </p:nvSpPr>
                <p:spPr>
                  <a:xfrm>
                    <a:off x="6525645" y="4876366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6" name="Rectangle 785"/>
                  <p:cNvSpPr/>
                  <p:nvPr/>
                </p:nvSpPr>
                <p:spPr>
                  <a:xfrm>
                    <a:off x="6525645" y="4951747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7" name="Rectangle 786"/>
                  <p:cNvSpPr/>
                  <p:nvPr/>
                </p:nvSpPr>
                <p:spPr>
                  <a:xfrm>
                    <a:off x="6525644" y="5001243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0" name="Rectangle 789"/>
                  <p:cNvSpPr/>
                  <p:nvPr/>
                </p:nvSpPr>
                <p:spPr>
                  <a:xfrm>
                    <a:off x="6801277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1" name="Rectangle 790"/>
                  <p:cNvSpPr/>
                  <p:nvPr/>
                </p:nvSpPr>
                <p:spPr>
                  <a:xfrm>
                    <a:off x="6775167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2" name="Rectangle 791"/>
                  <p:cNvSpPr/>
                  <p:nvPr/>
                </p:nvSpPr>
                <p:spPr>
                  <a:xfrm>
                    <a:off x="774677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3" name="Rectangle 792"/>
                  <p:cNvSpPr/>
                  <p:nvPr/>
                </p:nvSpPr>
                <p:spPr>
                  <a:xfrm>
                    <a:off x="7720662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4" name="Rectangle 793"/>
                  <p:cNvSpPr/>
                  <p:nvPr/>
                </p:nvSpPr>
                <p:spPr>
                  <a:xfrm>
                    <a:off x="7213492" y="4951747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5" name="Rectangle 794"/>
                  <p:cNvSpPr/>
                  <p:nvPr/>
                </p:nvSpPr>
                <p:spPr>
                  <a:xfrm>
                    <a:off x="7247263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6" name="Rectangle 795"/>
                  <p:cNvSpPr/>
                  <p:nvPr/>
                </p:nvSpPr>
                <p:spPr>
                  <a:xfrm>
                    <a:off x="752353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7" name="Rectangle 796"/>
                  <p:cNvSpPr/>
                  <p:nvPr/>
                </p:nvSpPr>
                <p:spPr>
                  <a:xfrm>
                    <a:off x="6526554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8" name="Rectangle 797"/>
                  <p:cNvSpPr/>
                  <p:nvPr/>
                </p:nvSpPr>
                <p:spPr>
                  <a:xfrm>
                    <a:off x="7091366" y="492847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76" name="Group 775"/>
                <p:cNvGrpSpPr/>
                <p:nvPr/>
              </p:nvGrpSpPr>
              <p:grpSpPr>
                <a:xfrm>
                  <a:off x="6556352" y="5039928"/>
                  <a:ext cx="1511352" cy="113637"/>
                  <a:chOff x="4719762" y="4262738"/>
                  <a:chExt cx="1511352" cy="113637"/>
                </a:xfrm>
              </p:grpSpPr>
              <p:sp>
                <p:nvSpPr>
                  <p:cNvPr id="777" name="Oval 776"/>
                  <p:cNvSpPr/>
                  <p:nvPr/>
                </p:nvSpPr>
                <p:spPr>
                  <a:xfrm>
                    <a:off x="471976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78" name="Oval 777"/>
                  <p:cNvSpPr/>
                  <p:nvPr/>
                </p:nvSpPr>
                <p:spPr>
                  <a:xfrm>
                    <a:off x="493838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79" name="Oval 778"/>
                  <p:cNvSpPr/>
                  <p:nvPr/>
                </p:nvSpPr>
                <p:spPr>
                  <a:xfrm>
                    <a:off x="5174159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0" name="Oval 779"/>
                  <p:cNvSpPr/>
                  <p:nvPr/>
                </p:nvSpPr>
                <p:spPr>
                  <a:xfrm>
                    <a:off x="5406868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1" name="Oval 780"/>
                  <p:cNvSpPr/>
                  <p:nvPr/>
                </p:nvSpPr>
                <p:spPr>
                  <a:xfrm>
                    <a:off x="5642645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2" name="Oval 781"/>
                  <p:cNvSpPr/>
                  <p:nvPr/>
                </p:nvSpPr>
                <p:spPr>
                  <a:xfrm>
                    <a:off x="5881700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3" name="Oval 782"/>
                  <p:cNvSpPr/>
                  <p:nvPr/>
                </p:nvSpPr>
                <p:spPr>
                  <a:xfrm>
                    <a:off x="6117477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568" name="Group 567"/>
              <p:cNvGrpSpPr/>
              <p:nvPr/>
            </p:nvGrpSpPr>
            <p:grpSpPr>
              <a:xfrm>
                <a:off x="1189401" y="2931808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599" name="Group 598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743" name="Oval 742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4" name="Oval 743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5" name="Oval 744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6" name="Oval 745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7" name="Oval 746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8" name="Oval 747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9" name="Oval 748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00" name="Group 599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741" name="Rectangle 740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2" name="Rectangle 741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01" name="Group 600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607" name="Group 606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635" name="Group 634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738" name="Rectangle 737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9" name="Rectangle 738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40" name="Rectangle 739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1" name="Group 640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735" name="Rectangle 734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6" name="Rectangle 735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7" name="Rectangle 736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6" name="Group 645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732" name="Rectangle 731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3" name="Rectangle 732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4" name="Rectangle 733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8" name="Group 647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729" name="Rectangle 728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0" name="Rectangle 729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1" name="Rectangle 73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0" name="Group 649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726" name="Rectangle 725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7" name="Rectangle 726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8" name="Rectangle 727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3" name="Group 652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723" name="Rectangle 722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4" name="Rectangle 72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5" name="Rectangle 72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4" name="Group 653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657" name="Rectangle 656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59" name="Rectangle 658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0" name="Rectangle 669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612" name="Group 611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614" name="Rectangle 613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6" name="Rectangle 615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9" name="Rectangle 618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0" name="Rectangle 619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3" name="Rectangle 622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1" name="Rectangle 630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2" name="Rectangle 631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3" name="Rectangle 632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4" name="Rectangle 633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569" name="Group 568"/>
              <p:cNvGrpSpPr/>
              <p:nvPr/>
            </p:nvGrpSpPr>
            <p:grpSpPr>
              <a:xfrm>
                <a:off x="924934" y="3828061"/>
                <a:ext cx="3048887" cy="84243"/>
                <a:chOff x="7172286" y="4756698"/>
                <a:chExt cx="3048887" cy="84243"/>
              </a:xfrm>
            </p:grpSpPr>
            <p:sp>
              <p:nvSpPr>
                <p:cNvPr id="570" name="Rectangle 569"/>
                <p:cNvSpPr/>
                <p:nvPr/>
              </p:nvSpPr>
              <p:spPr>
                <a:xfrm flipV="1">
                  <a:off x="7513402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8" name="Rectangle 577"/>
                <p:cNvSpPr/>
                <p:nvPr/>
              </p:nvSpPr>
              <p:spPr>
                <a:xfrm flipV="1">
                  <a:off x="789533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0" name="Rectangle 579"/>
                <p:cNvSpPr/>
                <p:nvPr/>
              </p:nvSpPr>
              <p:spPr>
                <a:xfrm flipV="1">
                  <a:off x="8254046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2" name="Rectangle 581"/>
                <p:cNvSpPr/>
                <p:nvPr/>
              </p:nvSpPr>
              <p:spPr>
                <a:xfrm flipV="1">
                  <a:off x="8595995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5" name="Rectangle 584"/>
                <p:cNvSpPr/>
                <p:nvPr/>
              </p:nvSpPr>
              <p:spPr>
                <a:xfrm flipV="1">
                  <a:off x="89311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6" name="Rectangle 585"/>
                <p:cNvSpPr/>
                <p:nvPr/>
              </p:nvSpPr>
              <p:spPr>
                <a:xfrm flipV="1">
                  <a:off x="928286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9" name="Rectangle 588"/>
                <p:cNvSpPr/>
                <p:nvPr/>
              </p:nvSpPr>
              <p:spPr>
                <a:xfrm flipV="1">
                  <a:off x="96479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7" name="Rectangle 596"/>
                <p:cNvSpPr/>
                <p:nvPr/>
              </p:nvSpPr>
              <p:spPr>
                <a:xfrm flipV="1">
                  <a:off x="7172286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>
                <a:xfrm flipV="1">
                  <a:off x="9885511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85" name="Group 984"/>
            <p:cNvGrpSpPr/>
            <p:nvPr/>
          </p:nvGrpSpPr>
          <p:grpSpPr>
            <a:xfrm>
              <a:off x="3241689" y="883668"/>
              <a:ext cx="2784420" cy="1530036"/>
              <a:chOff x="3241689" y="883668"/>
              <a:chExt cx="2784420" cy="1530036"/>
            </a:xfrm>
          </p:grpSpPr>
          <p:grpSp>
            <p:nvGrpSpPr>
              <p:cNvPr id="898" name="Group 897"/>
              <p:cNvGrpSpPr/>
              <p:nvPr/>
            </p:nvGrpSpPr>
            <p:grpSpPr>
              <a:xfrm>
                <a:off x="3726532" y="883668"/>
                <a:ext cx="1572769" cy="536032"/>
                <a:chOff x="6525644" y="4617533"/>
                <a:chExt cx="1572769" cy="536032"/>
              </a:xfrm>
            </p:grpSpPr>
            <p:grpSp>
              <p:nvGrpSpPr>
                <p:cNvPr id="899" name="Group 898"/>
                <p:cNvGrpSpPr/>
                <p:nvPr/>
              </p:nvGrpSpPr>
              <p:grpSpPr>
                <a:xfrm>
                  <a:off x="6525644" y="4617533"/>
                  <a:ext cx="1572769" cy="414928"/>
                  <a:chOff x="6525644" y="4617533"/>
                  <a:chExt cx="1572769" cy="414928"/>
                </a:xfrm>
              </p:grpSpPr>
              <p:sp>
                <p:nvSpPr>
                  <p:cNvPr id="908" name="Rectangle 907"/>
                  <p:cNvSpPr/>
                  <p:nvPr/>
                </p:nvSpPr>
                <p:spPr>
                  <a:xfrm>
                    <a:off x="6525645" y="4617533"/>
                    <a:ext cx="15727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9" name="Rectangle 908"/>
                  <p:cNvSpPr/>
                  <p:nvPr/>
                </p:nvSpPr>
                <p:spPr>
                  <a:xfrm>
                    <a:off x="6525645" y="4876366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0" name="Rectangle 909"/>
                  <p:cNvSpPr/>
                  <p:nvPr/>
                </p:nvSpPr>
                <p:spPr>
                  <a:xfrm>
                    <a:off x="6525645" y="4951747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1" name="Rectangle 910"/>
                  <p:cNvSpPr/>
                  <p:nvPr/>
                </p:nvSpPr>
                <p:spPr>
                  <a:xfrm>
                    <a:off x="6525644" y="5001243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2" name="Rectangle 911"/>
                  <p:cNvSpPr/>
                  <p:nvPr/>
                </p:nvSpPr>
                <p:spPr>
                  <a:xfrm>
                    <a:off x="6801277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3" name="Rectangle 912"/>
                  <p:cNvSpPr/>
                  <p:nvPr/>
                </p:nvSpPr>
                <p:spPr>
                  <a:xfrm>
                    <a:off x="6775167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4" name="Rectangle 913"/>
                  <p:cNvSpPr/>
                  <p:nvPr/>
                </p:nvSpPr>
                <p:spPr>
                  <a:xfrm>
                    <a:off x="774677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5" name="Rectangle 914"/>
                  <p:cNvSpPr/>
                  <p:nvPr/>
                </p:nvSpPr>
                <p:spPr>
                  <a:xfrm>
                    <a:off x="7720662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6" name="Rectangle 915"/>
                  <p:cNvSpPr/>
                  <p:nvPr/>
                </p:nvSpPr>
                <p:spPr>
                  <a:xfrm>
                    <a:off x="7213492" y="4951747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7" name="Rectangle 916"/>
                  <p:cNvSpPr/>
                  <p:nvPr/>
                </p:nvSpPr>
                <p:spPr>
                  <a:xfrm>
                    <a:off x="7247263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8" name="Rectangle 917"/>
                  <p:cNvSpPr/>
                  <p:nvPr/>
                </p:nvSpPr>
                <p:spPr>
                  <a:xfrm>
                    <a:off x="752353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9" name="Rectangle 918"/>
                  <p:cNvSpPr/>
                  <p:nvPr/>
                </p:nvSpPr>
                <p:spPr>
                  <a:xfrm>
                    <a:off x="6526554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0" name="Rectangle 919"/>
                  <p:cNvSpPr/>
                  <p:nvPr/>
                </p:nvSpPr>
                <p:spPr>
                  <a:xfrm>
                    <a:off x="7091366" y="492847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00" name="Group 899"/>
                <p:cNvGrpSpPr/>
                <p:nvPr/>
              </p:nvGrpSpPr>
              <p:grpSpPr>
                <a:xfrm>
                  <a:off x="6556352" y="5039928"/>
                  <a:ext cx="1511352" cy="113637"/>
                  <a:chOff x="4719762" y="4262738"/>
                  <a:chExt cx="1511352" cy="113637"/>
                </a:xfrm>
              </p:grpSpPr>
              <p:sp>
                <p:nvSpPr>
                  <p:cNvPr id="901" name="Oval 900"/>
                  <p:cNvSpPr/>
                  <p:nvPr/>
                </p:nvSpPr>
                <p:spPr>
                  <a:xfrm>
                    <a:off x="471976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2" name="Oval 901"/>
                  <p:cNvSpPr/>
                  <p:nvPr/>
                </p:nvSpPr>
                <p:spPr>
                  <a:xfrm>
                    <a:off x="493838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3" name="Oval 902"/>
                  <p:cNvSpPr/>
                  <p:nvPr/>
                </p:nvSpPr>
                <p:spPr>
                  <a:xfrm>
                    <a:off x="5174159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4" name="Oval 903"/>
                  <p:cNvSpPr/>
                  <p:nvPr/>
                </p:nvSpPr>
                <p:spPr>
                  <a:xfrm>
                    <a:off x="5406868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5" name="Oval 904"/>
                  <p:cNvSpPr/>
                  <p:nvPr/>
                </p:nvSpPr>
                <p:spPr>
                  <a:xfrm>
                    <a:off x="5642645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6" name="Oval 905"/>
                  <p:cNvSpPr/>
                  <p:nvPr/>
                </p:nvSpPr>
                <p:spPr>
                  <a:xfrm>
                    <a:off x="5881700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7" name="Oval 906"/>
                  <p:cNvSpPr/>
                  <p:nvPr/>
                </p:nvSpPr>
                <p:spPr>
                  <a:xfrm>
                    <a:off x="6117477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921" name="Group 920"/>
              <p:cNvGrpSpPr/>
              <p:nvPr/>
            </p:nvGrpSpPr>
            <p:grpSpPr>
              <a:xfrm>
                <a:off x="3241689" y="1433208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922" name="Group 921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966" name="Oval 965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7" name="Oval 966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8" name="Oval 967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9" name="Oval 968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0" name="Oval 969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1" name="Oval 970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2" name="Oval 971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23" name="Group 922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964" name="Rectangle 963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5" name="Rectangle 964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24" name="Group 923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925" name="Group 924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936" name="Group 935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961" name="Rectangle 960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2" name="Rectangle 961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3" name="Rectangle 962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7" name="Group 936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958" name="Rectangle 957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9" name="Rectangle 958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0" name="Rectangle 959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8" name="Group 937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955" name="Rectangle 954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6" name="Rectangle 955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7" name="Rectangle 956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9" name="Group 938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952" name="Rectangle 951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3" name="Rectangle 952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4" name="Rectangle 953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0" name="Group 939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949" name="Rectangle 948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0" name="Rectangle 949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1" name="Rectangle 95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1" name="Group 940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946" name="Rectangle 945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7" name="Rectangle 946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8" name="Rectangle 947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2" name="Group 941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943" name="Rectangle 942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4" name="Rectangle 94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5" name="Rectangle 94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926" name="Group 925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927" name="Rectangle 926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28" name="Rectangle 927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29" name="Rectangle 928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0" name="Rectangle 929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1" name="Rectangle 930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2" name="Rectangle 931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3" name="Rectangle 932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4" name="Rectangle 933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5" name="Rectangle 934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984" name="Group 983"/>
              <p:cNvGrpSpPr/>
              <p:nvPr/>
            </p:nvGrpSpPr>
            <p:grpSpPr>
              <a:xfrm>
                <a:off x="3318338" y="2329461"/>
                <a:ext cx="2707771" cy="84243"/>
                <a:chOff x="3318338" y="2329461"/>
                <a:chExt cx="2707771" cy="84243"/>
              </a:xfrm>
            </p:grpSpPr>
            <p:sp>
              <p:nvSpPr>
                <p:cNvPr id="974" name="Rectangle 973"/>
                <p:cNvSpPr/>
                <p:nvPr/>
              </p:nvSpPr>
              <p:spPr>
                <a:xfrm flipV="1">
                  <a:off x="3318338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5" name="Rectangle 974"/>
                <p:cNvSpPr/>
                <p:nvPr/>
              </p:nvSpPr>
              <p:spPr>
                <a:xfrm flipV="1">
                  <a:off x="370027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6" name="Rectangle 975"/>
                <p:cNvSpPr/>
                <p:nvPr/>
              </p:nvSpPr>
              <p:spPr>
                <a:xfrm flipV="1">
                  <a:off x="4058982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7" name="Rectangle 976"/>
                <p:cNvSpPr/>
                <p:nvPr/>
              </p:nvSpPr>
              <p:spPr>
                <a:xfrm flipV="1">
                  <a:off x="4400931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8" name="Rectangle 977"/>
                <p:cNvSpPr/>
                <p:nvPr/>
              </p:nvSpPr>
              <p:spPr>
                <a:xfrm flipV="1">
                  <a:off x="473605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9" name="Rectangle 978"/>
                <p:cNvSpPr/>
                <p:nvPr/>
              </p:nvSpPr>
              <p:spPr>
                <a:xfrm flipV="1">
                  <a:off x="508780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0" name="Rectangle 979"/>
                <p:cNvSpPr/>
                <p:nvPr/>
              </p:nvSpPr>
              <p:spPr>
                <a:xfrm flipV="1">
                  <a:off x="545285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3" name="Rectangle 982"/>
                <p:cNvSpPr/>
                <p:nvPr/>
              </p:nvSpPr>
              <p:spPr>
                <a:xfrm flipV="1">
                  <a:off x="5690447" y="2367981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2" name="Group 11"/>
          <p:cNvGrpSpPr/>
          <p:nvPr/>
        </p:nvGrpSpPr>
        <p:grpSpPr>
          <a:xfrm>
            <a:off x="723549" y="3331284"/>
            <a:ext cx="10136310" cy="2948324"/>
            <a:chOff x="723549" y="3331284"/>
            <a:chExt cx="10136310" cy="2948324"/>
          </a:xfrm>
        </p:grpSpPr>
        <p:grpSp>
          <p:nvGrpSpPr>
            <p:cNvPr id="11" name="Group 10"/>
            <p:cNvGrpSpPr/>
            <p:nvPr/>
          </p:nvGrpSpPr>
          <p:grpSpPr>
            <a:xfrm>
              <a:off x="7810972" y="3971603"/>
              <a:ext cx="3048887" cy="1954991"/>
              <a:chOff x="7810972" y="3971603"/>
              <a:chExt cx="3048887" cy="1954991"/>
            </a:xfrm>
          </p:grpSpPr>
          <p:sp>
            <p:nvSpPr>
              <p:cNvPr id="564" name="Rectangle 563"/>
              <p:cNvSpPr/>
              <p:nvPr/>
            </p:nvSpPr>
            <p:spPr>
              <a:xfrm>
                <a:off x="7810972" y="5405592"/>
                <a:ext cx="3048887" cy="52100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Motherboard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8075439" y="3971603"/>
                <a:ext cx="2488376" cy="1356683"/>
                <a:chOff x="8075439" y="3971603"/>
                <a:chExt cx="2488376" cy="1356683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551262" y="3971603"/>
                  <a:ext cx="1572769" cy="461358"/>
                  <a:chOff x="8551262" y="3971603"/>
                  <a:chExt cx="1572769" cy="461358"/>
                </a:xfrm>
              </p:grpSpPr>
              <p:grpSp>
                <p:nvGrpSpPr>
                  <p:cNvPr id="562" name="Group 561"/>
                  <p:cNvGrpSpPr/>
                  <p:nvPr/>
                </p:nvGrpSpPr>
                <p:grpSpPr>
                  <a:xfrm>
                    <a:off x="8556976" y="4319324"/>
                    <a:ext cx="1555602" cy="113637"/>
                    <a:chOff x="6519234" y="2207897"/>
                    <a:chExt cx="1555602" cy="113637"/>
                  </a:xfrm>
                  <a:solidFill>
                    <a:schemeClr val="tx1">
                      <a:lumMod val="85000"/>
                      <a:lumOff val="15000"/>
                    </a:schemeClr>
                  </a:solidFill>
                </p:grpSpPr>
                <p:sp>
                  <p:nvSpPr>
                    <p:cNvPr id="473" name="Oval 472"/>
                    <p:cNvSpPr/>
                    <p:nvPr/>
                  </p:nvSpPr>
                  <p:spPr>
                    <a:xfrm>
                      <a:off x="6519234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4" name="Oval 473"/>
                    <p:cNvSpPr/>
                    <p:nvPr/>
                  </p:nvSpPr>
                  <p:spPr>
                    <a:xfrm>
                      <a:off x="6767815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5" name="Oval 474"/>
                    <p:cNvSpPr/>
                    <p:nvPr/>
                  </p:nvSpPr>
                  <p:spPr>
                    <a:xfrm>
                      <a:off x="7013118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6" name="Oval 475"/>
                    <p:cNvSpPr/>
                    <p:nvPr/>
                  </p:nvSpPr>
                  <p:spPr>
                    <a:xfrm>
                      <a:off x="7250590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7" name="Oval 476"/>
                    <p:cNvSpPr/>
                    <p:nvPr/>
                  </p:nvSpPr>
                  <p:spPr>
                    <a:xfrm>
                      <a:off x="7481604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8" name="Oval 477"/>
                    <p:cNvSpPr/>
                    <p:nvPr/>
                  </p:nvSpPr>
                  <p:spPr>
                    <a:xfrm>
                      <a:off x="7730185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9" name="Oval 478"/>
                    <p:cNvSpPr/>
                    <p:nvPr/>
                  </p:nvSpPr>
                  <p:spPr>
                    <a:xfrm>
                      <a:off x="7961199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8551262" y="3971603"/>
                    <a:ext cx="1572769" cy="156095"/>
                    <a:chOff x="8551262" y="3971603"/>
                    <a:chExt cx="1572769" cy="156095"/>
                  </a:xfrm>
                </p:grpSpPr>
                <p:sp>
                  <p:nvSpPr>
                    <p:cNvPr id="377" name="Rectangle 376"/>
                    <p:cNvSpPr/>
                    <p:nvPr/>
                  </p:nvSpPr>
                  <p:spPr>
                    <a:xfrm>
                      <a:off x="8551263" y="3971603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8" name="Rectangle 377"/>
                    <p:cNvSpPr/>
                    <p:nvPr/>
                  </p:nvSpPr>
                  <p:spPr>
                    <a:xfrm>
                      <a:off x="8551263" y="4046984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9" name="Rectangle 378"/>
                    <p:cNvSpPr/>
                    <p:nvPr/>
                  </p:nvSpPr>
                  <p:spPr>
                    <a:xfrm>
                      <a:off x="8551262" y="4096480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0" name="Rectangle 379"/>
                    <p:cNvSpPr/>
                    <p:nvPr/>
                  </p:nvSpPr>
                  <p:spPr>
                    <a:xfrm>
                      <a:off x="8857848" y="401928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1" name="Rectangle 380"/>
                    <p:cNvSpPr/>
                    <p:nvPr/>
                  </p:nvSpPr>
                  <p:spPr>
                    <a:xfrm>
                      <a:off x="8831738" y="407281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2" name="Rectangle 381"/>
                    <p:cNvSpPr/>
                    <p:nvPr/>
                  </p:nvSpPr>
                  <p:spPr>
                    <a:xfrm>
                      <a:off x="9879555" y="401928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4" name="Rectangle 383"/>
                    <p:cNvSpPr/>
                    <p:nvPr/>
                  </p:nvSpPr>
                  <p:spPr>
                    <a:xfrm>
                      <a:off x="9853445" y="407281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6" name="Rectangle 385"/>
                    <p:cNvSpPr/>
                    <p:nvPr/>
                  </p:nvSpPr>
                  <p:spPr>
                    <a:xfrm>
                      <a:off x="9793150" y="4048425"/>
                      <a:ext cx="329184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8" name="Rectangle 387"/>
                    <p:cNvSpPr/>
                    <p:nvPr/>
                  </p:nvSpPr>
                  <p:spPr>
                    <a:xfrm>
                      <a:off x="9272881" y="401928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9" name="Rectangle 388"/>
                    <p:cNvSpPr/>
                    <p:nvPr/>
                  </p:nvSpPr>
                  <p:spPr>
                    <a:xfrm>
                      <a:off x="9549150" y="401928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8552172" y="401928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7" name="Rectangle 466"/>
                    <p:cNvSpPr/>
                    <p:nvPr/>
                  </p:nvSpPr>
                  <p:spPr>
                    <a:xfrm>
                      <a:off x="9239111" y="4047109"/>
                      <a:ext cx="502920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59" name="Rectangle 558"/>
                    <p:cNvSpPr/>
                    <p:nvPr/>
                  </p:nvSpPr>
                  <p:spPr>
                    <a:xfrm>
                      <a:off x="9547442" y="4072650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8551262" y="4127890"/>
                    <a:ext cx="1572769" cy="181923"/>
                    <a:chOff x="8551262" y="4127890"/>
                    <a:chExt cx="1572769" cy="181923"/>
                  </a:xfrm>
                </p:grpSpPr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8551263" y="4153718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6" name="Rectangle 395"/>
                    <p:cNvSpPr/>
                    <p:nvPr/>
                  </p:nvSpPr>
                  <p:spPr>
                    <a:xfrm>
                      <a:off x="8551263" y="4229099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7" name="Rectangle 396"/>
                    <p:cNvSpPr/>
                    <p:nvPr/>
                  </p:nvSpPr>
                  <p:spPr>
                    <a:xfrm>
                      <a:off x="8551262" y="4278595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8" name="Rectangle 397"/>
                    <p:cNvSpPr/>
                    <p:nvPr/>
                  </p:nvSpPr>
                  <p:spPr>
                    <a:xfrm>
                      <a:off x="8857848" y="420139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9" name="Rectangle 398"/>
                    <p:cNvSpPr/>
                    <p:nvPr/>
                  </p:nvSpPr>
                  <p:spPr>
                    <a:xfrm>
                      <a:off x="8831738" y="4254930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0" name="Rectangle 399"/>
                    <p:cNvSpPr/>
                    <p:nvPr/>
                  </p:nvSpPr>
                  <p:spPr>
                    <a:xfrm>
                      <a:off x="9879555" y="420139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2" name="Rectangle 401"/>
                    <p:cNvSpPr/>
                    <p:nvPr/>
                  </p:nvSpPr>
                  <p:spPr>
                    <a:xfrm>
                      <a:off x="9853445" y="4254930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4" name="Rectangle 403"/>
                    <p:cNvSpPr/>
                    <p:nvPr/>
                  </p:nvSpPr>
                  <p:spPr>
                    <a:xfrm>
                      <a:off x="9239111" y="4229099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6" name="Rectangle 405"/>
                    <p:cNvSpPr/>
                    <p:nvPr/>
                  </p:nvSpPr>
                  <p:spPr>
                    <a:xfrm>
                      <a:off x="9272881" y="420139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7" name="Rectangle 406"/>
                    <p:cNvSpPr/>
                    <p:nvPr/>
                  </p:nvSpPr>
                  <p:spPr>
                    <a:xfrm>
                      <a:off x="9549150" y="420139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0" name="Rectangle 409"/>
                    <p:cNvSpPr/>
                    <p:nvPr/>
                  </p:nvSpPr>
                  <p:spPr>
                    <a:xfrm>
                      <a:off x="8552172" y="420139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1" name="Rectangle 410"/>
                    <p:cNvSpPr/>
                    <p:nvPr/>
                  </p:nvSpPr>
                  <p:spPr>
                    <a:xfrm>
                      <a:off x="9116984" y="420582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3" name="Rectangle 462"/>
                    <p:cNvSpPr/>
                    <p:nvPr/>
                  </p:nvSpPr>
                  <p:spPr>
                    <a:xfrm>
                      <a:off x="8878498" y="4127890"/>
                      <a:ext cx="27432" cy="7315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9" name="Rectangle 468"/>
                    <p:cNvSpPr/>
                    <p:nvPr/>
                  </p:nvSpPr>
                  <p:spPr>
                    <a:xfrm>
                      <a:off x="9898552" y="4130786"/>
                      <a:ext cx="27432" cy="6922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0" name="Rectangle 559"/>
                    <p:cNvSpPr/>
                    <p:nvPr/>
                  </p:nvSpPr>
                  <p:spPr>
                    <a:xfrm>
                      <a:off x="9566638" y="4130038"/>
                      <a:ext cx="27432" cy="6922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43" name="Group 142"/>
                <p:cNvGrpSpPr/>
                <p:nvPr/>
              </p:nvGrpSpPr>
              <p:grpSpPr>
                <a:xfrm>
                  <a:off x="8075439" y="4430803"/>
                  <a:ext cx="2488376" cy="897483"/>
                  <a:chOff x="7436753" y="3860445"/>
                  <a:chExt cx="2488376" cy="897483"/>
                </a:xfrm>
              </p:grpSpPr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7552512" y="4591987"/>
                    <a:ext cx="2297174" cy="165941"/>
                    <a:chOff x="7552512" y="4604687"/>
                    <a:chExt cx="2297174" cy="165941"/>
                  </a:xfrm>
                </p:grpSpPr>
                <p:sp>
                  <p:nvSpPr>
                    <p:cNvPr id="358" name="Oval 357"/>
                    <p:cNvSpPr/>
                    <p:nvPr/>
                  </p:nvSpPr>
                  <p:spPr>
                    <a:xfrm>
                      <a:off x="755251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5" name="Oval 364"/>
                    <p:cNvSpPr/>
                    <p:nvPr/>
                  </p:nvSpPr>
                  <p:spPr>
                    <a:xfrm>
                      <a:off x="7930034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7" name="Oval 366"/>
                    <p:cNvSpPr/>
                    <p:nvPr/>
                  </p:nvSpPr>
                  <p:spPr>
                    <a:xfrm>
                      <a:off x="828824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9" name="Oval 368"/>
                    <p:cNvSpPr/>
                    <p:nvPr/>
                  </p:nvSpPr>
                  <p:spPr>
                    <a:xfrm>
                      <a:off x="862866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1" name="Oval 370"/>
                    <p:cNvSpPr/>
                    <p:nvPr/>
                  </p:nvSpPr>
                  <p:spPr>
                    <a:xfrm>
                      <a:off x="8966009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2" name="Oval 371"/>
                    <p:cNvSpPr/>
                    <p:nvPr/>
                  </p:nvSpPr>
                  <p:spPr>
                    <a:xfrm>
                      <a:off x="930995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3" name="Oval 372"/>
                    <p:cNvSpPr/>
                    <p:nvPr/>
                  </p:nvSpPr>
                  <p:spPr>
                    <a:xfrm>
                      <a:off x="968374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7436753" y="3860445"/>
                    <a:ext cx="2488376" cy="731840"/>
                    <a:chOff x="6898183" y="4149923"/>
                    <a:chExt cx="3569175" cy="731840"/>
                  </a:xfrm>
                </p:grpSpPr>
                <p:sp>
                  <p:nvSpPr>
                    <p:cNvPr id="311" name="Rectangle 310"/>
                    <p:cNvSpPr/>
                    <p:nvPr/>
                  </p:nvSpPr>
                  <p:spPr>
                    <a:xfrm>
                      <a:off x="6898183" y="4149923"/>
                      <a:ext cx="3569175" cy="73184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5" name="Rectangle 564"/>
                    <p:cNvSpPr/>
                    <p:nvPr/>
                  </p:nvSpPr>
                  <p:spPr>
                    <a:xfrm>
                      <a:off x="6898183" y="4304261"/>
                      <a:ext cx="3569175" cy="423164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white"/>
                          </a:solidFill>
                        </a:rPr>
                        <a:t>Package Substrate</a:t>
                      </a:r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7544510" y="3860445"/>
                    <a:ext cx="2313177" cy="732163"/>
                    <a:chOff x="7544510" y="3860445"/>
                    <a:chExt cx="2313177" cy="732163"/>
                  </a:xfrm>
                </p:grpSpPr>
                <p:grpSp>
                  <p:nvGrpSpPr>
                    <p:cNvPr id="140" name="Group 139"/>
                    <p:cNvGrpSpPr/>
                    <p:nvPr/>
                  </p:nvGrpSpPr>
                  <p:grpSpPr>
                    <a:xfrm>
                      <a:off x="7544510" y="3860445"/>
                      <a:ext cx="2313177" cy="160415"/>
                      <a:chOff x="7544510" y="3860445"/>
                      <a:chExt cx="2313177" cy="160415"/>
                    </a:xfrm>
                  </p:grpSpPr>
                  <p:grpSp>
                    <p:nvGrpSpPr>
                      <p:cNvPr id="135" name="Group 134"/>
                      <p:cNvGrpSpPr/>
                      <p:nvPr/>
                    </p:nvGrpSpPr>
                    <p:grpSpPr>
                      <a:xfrm>
                        <a:off x="7544510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313" name="Rectangle 312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6" name="Rectangle 315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9" name="Rectangle 318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37" name="Group 136"/>
                      <p:cNvGrpSpPr/>
                      <p:nvPr/>
                    </p:nvGrpSpPr>
                    <p:grpSpPr>
                      <a:xfrm>
                        <a:off x="8609560" y="3860445"/>
                        <a:ext cx="191292" cy="158593"/>
                        <a:chOff x="8609560" y="3860445"/>
                        <a:chExt cx="191292" cy="158593"/>
                      </a:xfrm>
                    </p:grpSpPr>
                    <p:sp>
                      <p:nvSpPr>
                        <p:cNvPr id="314" name="Rectangle 313"/>
                        <p:cNvSpPr/>
                        <p:nvPr/>
                      </p:nvSpPr>
                      <p:spPr>
                        <a:xfrm>
                          <a:off x="8609560" y="3973318"/>
                          <a:ext cx="19129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7" name="Rectangle 316"/>
                        <p:cNvSpPr/>
                        <p:nvPr/>
                      </p:nvSpPr>
                      <p:spPr>
                        <a:xfrm>
                          <a:off x="8638880" y="3860445"/>
                          <a:ext cx="132652" cy="5115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0" name="Rectangle 319"/>
                        <p:cNvSpPr/>
                        <p:nvPr/>
                      </p:nvSpPr>
                      <p:spPr>
                        <a:xfrm flipH="1" flipV="1">
                          <a:off x="8682346" y="3911797"/>
                          <a:ext cx="45720" cy="5486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26" name="Group 325"/>
                      <p:cNvGrpSpPr/>
                      <p:nvPr/>
                    </p:nvGrpSpPr>
                    <p:grpSpPr>
                      <a:xfrm>
                        <a:off x="7985792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327" name="Rectangle 326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8" name="Rectangle 327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9" name="Rectangle 328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0" name="Group 329"/>
                      <p:cNvGrpSpPr/>
                      <p:nvPr/>
                    </p:nvGrpSpPr>
                    <p:grpSpPr>
                      <a:xfrm>
                        <a:off x="8313245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331" name="Rectangle 330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2" name="Rectangle 331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4" name="Group 333"/>
                      <p:cNvGrpSpPr/>
                      <p:nvPr/>
                    </p:nvGrpSpPr>
                    <p:grpSpPr>
                      <a:xfrm flipH="1">
                        <a:off x="9361414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335" name="Rectangle 334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6" name="Rectangle 335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7" name="Rectangle 336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8" name="Group 337"/>
                      <p:cNvGrpSpPr/>
                      <p:nvPr/>
                    </p:nvGrpSpPr>
                    <p:grpSpPr>
                      <a:xfrm flipH="1">
                        <a:off x="9130926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339" name="Rectangle 338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0" name="Rectangle 339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1" name="Rectangle 340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42" name="Group 341"/>
                      <p:cNvGrpSpPr/>
                      <p:nvPr/>
                    </p:nvGrpSpPr>
                    <p:grpSpPr>
                      <a:xfrm flipH="1">
                        <a:off x="8883827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343" name="Rectangle 342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4" name="Rectangle 343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5" name="Rectangle 344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7544510" y="4021634"/>
                      <a:ext cx="2313177" cy="570974"/>
                      <a:chOff x="7544510" y="4021634"/>
                      <a:chExt cx="2313177" cy="570974"/>
                    </a:xfrm>
                  </p:grpSpPr>
                  <p:sp>
                    <p:nvSpPr>
                      <p:cNvPr id="348" name="Rectangle 347"/>
                      <p:cNvSpPr/>
                      <p:nvPr/>
                    </p:nvSpPr>
                    <p:spPr>
                      <a:xfrm>
                        <a:off x="7544510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49" name="Rectangle 348"/>
                      <p:cNvSpPr/>
                      <p:nvPr/>
                    </p:nvSpPr>
                    <p:spPr>
                      <a:xfrm>
                        <a:off x="9675743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0" name="Rectangle 349"/>
                      <p:cNvSpPr/>
                      <p:nvPr/>
                    </p:nvSpPr>
                    <p:spPr>
                      <a:xfrm>
                        <a:off x="759561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972684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867176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833134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7973137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9009112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935305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45" name="Group 144"/>
              <p:cNvGrpSpPr/>
              <p:nvPr/>
            </p:nvGrpSpPr>
            <p:grpSpPr>
              <a:xfrm>
                <a:off x="7810972" y="5327056"/>
                <a:ext cx="3048887" cy="84243"/>
                <a:chOff x="7172286" y="4756698"/>
                <a:chExt cx="3048887" cy="84243"/>
              </a:xfrm>
            </p:grpSpPr>
            <p:sp>
              <p:nvSpPr>
                <p:cNvPr id="376" name="Rectangle 375"/>
                <p:cNvSpPr/>
                <p:nvPr/>
              </p:nvSpPr>
              <p:spPr>
                <a:xfrm flipV="1">
                  <a:off x="7513402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3" name="Rectangle 382"/>
                <p:cNvSpPr/>
                <p:nvPr/>
              </p:nvSpPr>
              <p:spPr>
                <a:xfrm flipV="1">
                  <a:off x="789533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5" name="Rectangle 384"/>
                <p:cNvSpPr/>
                <p:nvPr/>
              </p:nvSpPr>
              <p:spPr>
                <a:xfrm flipV="1">
                  <a:off x="8254046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7" name="Rectangle 386"/>
                <p:cNvSpPr/>
                <p:nvPr/>
              </p:nvSpPr>
              <p:spPr>
                <a:xfrm flipV="1">
                  <a:off x="8595995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0" name="Rectangle 389"/>
                <p:cNvSpPr/>
                <p:nvPr/>
              </p:nvSpPr>
              <p:spPr>
                <a:xfrm flipV="1">
                  <a:off x="89311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1" name="Rectangle 390"/>
                <p:cNvSpPr/>
                <p:nvPr/>
              </p:nvSpPr>
              <p:spPr>
                <a:xfrm flipV="1">
                  <a:off x="928286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 flipV="1">
                  <a:off x="96479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 flipV="1">
                  <a:off x="7172286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3" name="Rectangle 402"/>
                <p:cNvSpPr/>
                <p:nvPr/>
              </p:nvSpPr>
              <p:spPr>
                <a:xfrm flipV="1">
                  <a:off x="9885511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4612552" y="3331284"/>
              <a:ext cx="3048887" cy="2595310"/>
              <a:chOff x="4612552" y="3331284"/>
              <a:chExt cx="3048887" cy="259531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361862" y="3331284"/>
                <a:ext cx="1572769" cy="1086011"/>
                <a:chOff x="5361862" y="3331284"/>
                <a:chExt cx="1572769" cy="1086011"/>
              </a:xfrm>
            </p:grpSpPr>
            <p:grpSp>
              <p:nvGrpSpPr>
                <p:cNvPr id="291" name="Group 290"/>
                <p:cNvGrpSpPr/>
                <p:nvPr/>
              </p:nvGrpSpPr>
              <p:grpSpPr>
                <a:xfrm>
                  <a:off x="5361862" y="3331284"/>
                  <a:ext cx="1572768" cy="536032"/>
                  <a:chOff x="6525644" y="4067554"/>
                  <a:chExt cx="1572768" cy="536032"/>
                </a:xfrm>
              </p:grpSpPr>
              <p:grpSp>
                <p:nvGrpSpPr>
                  <p:cNvPr id="289" name="Group 288"/>
                  <p:cNvGrpSpPr/>
                  <p:nvPr/>
                </p:nvGrpSpPr>
                <p:grpSpPr>
                  <a:xfrm>
                    <a:off x="6525644" y="4067554"/>
                    <a:ext cx="1572768" cy="414928"/>
                    <a:chOff x="6525644" y="4067554"/>
                    <a:chExt cx="1572768" cy="414928"/>
                  </a:xfrm>
                </p:grpSpPr>
                <p:sp>
                  <p:nvSpPr>
                    <p:cNvPr id="636" name="Rectangle 635"/>
                    <p:cNvSpPr/>
                    <p:nvPr/>
                  </p:nvSpPr>
                  <p:spPr>
                    <a:xfrm>
                      <a:off x="6525645" y="4067554"/>
                      <a:ext cx="15680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7" name="Rectangle 636"/>
                    <p:cNvSpPr/>
                    <p:nvPr/>
                  </p:nvSpPr>
                  <p:spPr>
                    <a:xfrm>
                      <a:off x="6525645" y="4326387"/>
                      <a:ext cx="1572767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8" name="Rectangle 637"/>
                    <p:cNvSpPr/>
                    <p:nvPr/>
                  </p:nvSpPr>
                  <p:spPr>
                    <a:xfrm>
                      <a:off x="6525645" y="4401768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9" name="Rectangle 638"/>
                    <p:cNvSpPr/>
                    <p:nvPr/>
                  </p:nvSpPr>
                  <p:spPr>
                    <a:xfrm>
                      <a:off x="6525644" y="4451264"/>
                      <a:ext cx="1572767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3" name="Rectangle 642"/>
                    <p:cNvSpPr/>
                    <p:nvPr/>
                  </p:nvSpPr>
                  <p:spPr>
                    <a:xfrm>
                      <a:off x="6801277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4" name="Rectangle 643"/>
                    <p:cNvSpPr/>
                    <p:nvPr/>
                  </p:nvSpPr>
                  <p:spPr>
                    <a:xfrm>
                      <a:off x="6775167" y="4427599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5" name="Rectangle 644"/>
                    <p:cNvSpPr/>
                    <p:nvPr/>
                  </p:nvSpPr>
                  <p:spPr>
                    <a:xfrm>
                      <a:off x="7746772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7" name="Rectangle 646"/>
                    <p:cNvSpPr/>
                    <p:nvPr/>
                  </p:nvSpPr>
                  <p:spPr>
                    <a:xfrm>
                      <a:off x="7720662" y="4427599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9" name="Rectangle 648"/>
                    <p:cNvSpPr/>
                    <p:nvPr/>
                  </p:nvSpPr>
                  <p:spPr>
                    <a:xfrm>
                      <a:off x="7213492" y="4401768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1" name="Rectangle 650"/>
                    <p:cNvSpPr/>
                    <p:nvPr/>
                  </p:nvSpPr>
                  <p:spPr>
                    <a:xfrm>
                      <a:off x="7247263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2" name="Rectangle 651"/>
                    <p:cNvSpPr/>
                    <p:nvPr/>
                  </p:nvSpPr>
                  <p:spPr>
                    <a:xfrm>
                      <a:off x="7523532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5" name="Rectangle 654"/>
                    <p:cNvSpPr/>
                    <p:nvPr/>
                  </p:nvSpPr>
                  <p:spPr>
                    <a:xfrm>
                      <a:off x="6526554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6" name="Rectangle 655"/>
                    <p:cNvSpPr/>
                    <p:nvPr/>
                  </p:nvSpPr>
                  <p:spPr>
                    <a:xfrm>
                      <a:off x="7091366" y="437849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49" name="Group 148"/>
                  <p:cNvGrpSpPr/>
                  <p:nvPr/>
                </p:nvGrpSpPr>
                <p:grpSpPr>
                  <a:xfrm>
                    <a:off x="6556352" y="4489949"/>
                    <a:ext cx="1511352" cy="113637"/>
                    <a:chOff x="4719762" y="3682279"/>
                    <a:chExt cx="1511352" cy="113637"/>
                  </a:xfrm>
                </p:grpSpPr>
                <p:sp>
                  <p:nvSpPr>
                    <p:cNvPr id="624" name="Oval 623"/>
                    <p:cNvSpPr/>
                    <p:nvPr/>
                  </p:nvSpPr>
                  <p:spPr>
                    <a:xfrm>
                      <a:off x="4719762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5" name="Oval 624"/>
                    <p:cNvSpPr/>
                    <p:nvPr/>
                  </p:nvSpPr>
                  <p:spPr>
                    <a:xfrm>
                      <a:off x="4938382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6" name="Oval 625"/>
                    <p:cNvSpPr/>
                    <p:nvPr/>
                  </p:nvSpPr>
                  <p:spPr>
                    <a:xfrm>
                      <a:off x="5174159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7" name="Oval 626"/>
                    <p:cNvSpPr/>
                    <p:nvPr/>
                  </p:nvSpPr>
                  <p:spPr>
                    <a:xfrm>
                      <a:off x="5406868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8" name="Oval 627"/>
                    <p:cNvSpPr/>
                    <p:nvPr/>
                  </p:nvSpPr>
                  <p:spPr>
                    <a:xfrm>
                      <a:off x="5642645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9" name="Oval 628"/>
                    <p:cNvSpPr/>
                    <p:nvPr/>
                  </p:nvSpPr>
                  <p:spPr>
                    <a:xfrm>
                      <a:off x="5881700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0" name="Oval 629"/>
                    <p:cNvSpPr/>
                    <p:nvPr/>
                  </p:nvSpPr>
                  <p:spPr>
                    <a:xfrm>
                      <a:off x="6117477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5361862" y="3880697"/>
                  <a:ext cx="1572769" cy="536598"/>
                  <a:chOff x="6525644" y="4616967"/>
                  <a:chExt cx="1572769" cy="536598"/>
                </a:xfrm>
              </p:grpSpPr>
              <p:grpSp>
                <p:nvGrpSpPr>
                  <p:cNvPr id="290" name="Group 289"/>
                  <p:cNvGrpSpPr/>
                  <p:nvPr/>
                </p:nvGrpSpPr>
                <p:grpSpPr>
                  <a:xfrm>
                    <a:off x="6525644" y="4616967"/>
                    <a:ext cx="1572769" cy="415494"/>
                    <a:chOff x="6525644" y="4616967"/>
                    <a:chExt cx="1572769" cy="415494"/>
                  </a:xfrm>
                </p:grpSpPr>
                <p:sp>
                  <p:nvSpPr>
                    <p:cNvPr id="602" name="Rectangle 601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3" name="Rectangle 602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4" name="Rectangle 603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5" name="Rectangle 604"/>
                    <p:cNvSpPr/>
                    <p:nvPr/>
                  </p:nvSpPr>
                  <p:spPr>
                    <a:xfrm>
                      <a:off x="652564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6" name="Rectangle 605"/>
                    <p:cNvSpPr/>
                    <p:nvPr/>
                  </p:nvSpPr>
                  <p:spPr>
                    <a:xfrm>
                      <a:off x="6784661" y="4617533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8" name="Rectangle 607"/>
                    <p:cNvSpPr/>
                    <p:nvPr/>
                  </p:nvSpPr>
                  <p:spPr>
                    <a:xfrm>
                      <a:off x="7730168" y="4616967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9" name="Rectangle 608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0" name="Rectangle 609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1" name="Rectangle 610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3" name="Rectangle 612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5" name="Rectangle 614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7" name="Rectangle 616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8" name="Rectangle 617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1" name="Rectangle 620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2" name="Rectangle 621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6556352" y="5039928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590" name="Oval 58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1" name="Oval 59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2" name="Oval 59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3" name="Oval 59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4" name="Oval 59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5" name="Oval 59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6" name="Oval 59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58" name="Group 157"/>
              <p:cNvGrpSpPr/>
              <p:nvPr/>
            </p:nvGrpSpPr>
            <p:grpSpPr>
              <a:xfrm>
                <a:off x="4612552" y="4430803"/>
                <a:ext cx="3048887" cy="1495791"/>
                <a:chOff x="4541483" y="4939865"/>
                <a:chExt cx="3048887" cy="1495791"/>
              </a:xfrm>
            </p:grpSpPr>
            <p:sp>
              <p:nvSpPr>
                <p:cNvPr id="658" name="Rectangle 657"/>
                <p:cNvSpPr/>
                <p:nvPr/>
              </p:nvSpPr>
              <p:spPr>
                <a:xfrm>
                  <a:off x="4541483" y="5914654"/>
                  <a:ext cx="3048887" cy="52100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Motherboard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671" name="Group 670"/>
                <p:cNvGrpSpPr/>
                <p:nvPr/>
              </p:nvGrpSpPr>
              <p:grpSpPr>
                <a:xfrm>
                  <a:off x="4805950" y="4939865"/>
                  <a:ext cx="2488376" cy="897483"/>
                  <a:chOff x="7436753" y="3860445"/>
                  <a:chExt cx="2488376" cy="897483"/>
                </a:xfrm>
              </p:grpSpPr>
              <p:grpSp>
                <p:nvGrpSpPr>
                  <p:cNvPr id="672" name="Group 671"/>
                  <p:cNvGrpSpPr/>
                  <p:nvPr/>
                </p:nvGrpSpPr>
                <p:grpSpPr>
                  <a:xfrm>
                    <a:off x="7552512" y="4591987"/>
                    <a:ext cx="2297174" cy="165941"/>
                    <a:chOff x="7552512" y="4604687"/>
                    <a:chExt cx="2297174" cy="165941"/>
                  </a:xfrm>
                </p:grpSpPr>
                <p:sp>
                  <p:nvSpPr>
                    <p:cNvPr id="716" name="Oval 715"/>
                    <p:cNvSpPr/>
                    <p:nvPr/>
                  </p:nvSpPr>
                  <p:spPr>
                    <a:xfrm>
                      <a:off x="755251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7" name="Oval 716"/>
                    <p:cNvSpPr/>
                    <p:nvPr/>
                  </p:nvSpPr>
                  <p:spPr>
                    <a:xfrm>
                      <a:off x="7930034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8" name="Oval 717"/>
                    <p:cNvSpPr/>
                    <p:nvPr/>
                  </p:nvSpPr>
                  <p:spPr>
                    <a:xfrm>
                      <a:off x="828824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9" name="Oval 718"/>
                    <p:cNvSpPr/>
                    <p:nvPr/>
                  </p:nvSpPr>
                  <p:spPr>
                    <a:xfrm>
                      <a:off x="862866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0" name="Oval 719"/>
                    <p:cNvSpPr/>
                    <p:nvPr/>
                  </p:nvSpPr>
                  <p:spPr>
                    <a:xfrm>
                      <a:off x="8966009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1" name="Oval 720"/>
                    <p:cNvSpPr/>
                    <p:nvPr/>
                  </p:nvSpPr>
                  <p:spPr>
                    <a:xfrm>
                      <a:off x="930995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2" name="Oval 721"/>
                    <p:cNvSpPr/>
                    <p:nvPr/>
                  </p:nvSpPr>
                  <p:spPr>
                    <a:xfrm>
                      <a:off x="968374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673" name="Group 672"/>
                  <p:cNvGrpSpPr/>
                  <p:nvPr/>
                </p:nvGrpSpPr>
                <p:grpSpPr>
                  <a:xfrm>
                    <a:off x="7436753" y="3860445"/>
                    <a:ext cx="2488376" cy="731840"/>
                    <a:chOff x="6898183" y="4149923"/>
                    <a:chExt cx="3569175" cy="731840"/>
                  </a:xfrm>
                </p:grpSpPr>
                <p:sp>
                  <p:nvSpPr>
                    <p:cNvPr id="714" name="Rectangle 713"/>
                    <p:cNvSpPr/>
                    <p:nvPr/>
                  </p:nvSpPr>
                  <p:spPr>
                    <a:xfrm>
                      <a:off x="6898183" y="4149923"/>
                      <a:ext cx="3569175" cy="73184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5" name="Rectangle 714"/>
                    <p:cNvSpPr/>
                    <p:nvPr/>
                  </p:nvSpPr>
                  <p:spPr>
                    <a:xfrm>
                      <a:off x="6898183" y="4304261"/>
                      <a:ext cx="3569175" cy="423164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white"/>
                          </a:solidFill>
                        </a:rPr>
                        <a:t>Package Substrate</a:t>
                      </a:r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674" name="Group 673"/>
                  <p:cNvGrpSpPr/>
                  <p:nvPr/>
                </p:nvGrpSpPr>
                <p:grpSpPr>
                  <a:xfrm>
                    <a:off x="7544510" y="3860445"/>
                    <a:ext cx="2313177" cy="732163"/>
                    <a:chOff x="7544510" y="3860445"/>
                    <a:chExt cx="2313177" cy="732163"/>
                  </a:xfrm>
                </p:grpSpPr>
                <p:grpSp>
                  <p:nvGrpSpPr>
                    <p:cNvPr id="675" name="Group 674"/>
                    <p:cNvGrpSpPr/>
                    <p:nvPr/>
                  </p:nvGrpSpPr>
                  <p:grpSpPr>
                    <a:xfrm>
                      <a:off x="7544510" y="3860445"/>
                      <a:ext cx="2313177" cy="160415"/>
                      <a:chOff x="7544510" y="3860445"/>
                      <a:chExt cx="2313177" cy="160415"/>
                    </a:xfrm>
                  </p:grpSpPr>
                  <p:grpSp>
                    <p:nvGrpSpPr>
                      <p:cNvPr id="686" name="Group 685"/>
                      <p:cNvGrpSpPr/>
                      <p:nvPr/>
                    </p:nvGrpSpPr>
                    <p:grpSpPr>
                      <a:xfrm>
                        <a:off x="7544510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711" name="Rectangle 710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2" name="Rectangle 711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3" name="Rectangle 712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7" name="Group 686"/>
                      <p:cNvGrpSpPr/>
                      <p:nvPr/>
                    </p:nvGrpSpPr>
                    <p:grpSpPr>
                      <a:xfrm>
                        <a:off x="8609560" y="3860445"/>
                        <a:ext cx="191292" cy="158593"/>
                        <a:chOff x="8609560" y="3860445"/>
                        <a:chExt cx="191292" cy="158593"/>
                      </a:xfrm>
                    </p:grpSpPr>
                    <p:sp>
                      <p:nvSpPr>
                        <p:cNvPr id="708" name="Rectangle 707"/>
                        <p:cNvSpPr/>
                        <p:nvPr/>
                      </p:nvSpPr>
                      <p:spPr>
                        <a:xfrm>
                          <a:off x="8609560" y="3973318"/>
                          <a:ext cx="19129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9" name="Rectangle 708"/>
                        <p:cNvSpPr/>
                        <p:nvPr/>
                      </p:nvSpPr>
                      <p:spPr>
                        <a:xfrm>
                          <a:off x="8638880" y="3860445"/>
                          <a:ext cx="132652" cy="5115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0" name="Rectangle 709"/>
                        <p:cNvSpPr/>
                        <p:nvPr/>
                      </p:nvSpPr>
                      <p:spPr>
                        <a:xfrm flipH="1" flipV="1">
                          <a:off x="8682346" y="3911797"/>
                          <a:ext cx="45720" cy="5486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8" name="Group 687"/>
                      <p:cNvGrpSpPr/>
                      <p:nvPr/>
                    </p:nvGrpSpPr>
                    <p:grpSpPr>
                      <a:xfrm>
                        <a:off x="7985792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705" name="Rectangle 704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6" name="Rectangle 705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7" name="Rectangle 706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9" name="Group 688"/>
                      <p:cNvGrpSpPr/>
                      <p:nvPr/>
                    </p:nvGrpSpPr>
                    <p:grpSpPr>
                      <a:xfrm>
                        <a:off x="8313245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702" name="Rectangle 701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3" name="Rectangle 702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4" name="Rectangle 703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0" name="Group 689"/>
                      <p:cNvGrpSpPr/>
                      <p:nvPr/>
                    </p:nvGrpSpPr>
                    <p:grpSpPr>
                      <a:xfrm flipH="1">
                        <a:off x="9361414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699" name="Rectangle 698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0" name="Rectangle 699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1" name="Rectangle 700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1" name="Group 690"/>
                      <p:cNvGrpSpPr/>
                      <p:nvPr/>
                    </p:nvGrpSpPr>
                    <p:grpSpPr>
                      <a:xfrm flipH="1">
                        <a:off x="9130926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696" name="Rectangle 695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7" name="Rectangle 696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8" name="Rectangle 697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2" name="Group 691"/>
                      <p:cNvGrpSpPr/>
                      <p:nvPr/>
                    </p:nvGrpSpPr>
                    <p:grpSpPr>
                      <a:xfrm flipH="1">
                        <a:off x="8883827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693" name="Rectangle 692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Rectangle 693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5" name="Rectangle 694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76" name="Group 675"/>
                    <p:cNvGrpSpPr/>
                    <p:nvPr/>
                  </p:nvGrpSpPr>
                  <p:grpSpPr>
                    <a:xfrm>
                      <a:off x="7544510" y="4021634"/>
                      <a:ext cx="2313177" cy="570974"/>
                      <a:chOff x="7544510" y="4021634"/>
                      <a:chExt cx="2313177" cy="570974"/>
                    </a:xfrm>
                  </p:grpSpPr>
                  <p:sp>
                    <p:nvSpPr>
                      <p:cNvPr id="677" name="Rectangle 676"/>
                      <p:cNvSpPr/>
                      <p:nvPr/>
                    </p:nvSpPr>
                    <p:spPr>
                      <a:xfrm>
                        <a:off x="7544510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8" name="Rectangle 677"/>
                      <p:cNvSpPr/>
                      <p:nvPr/>
                    </p:nvSpPr>
                    <p:spPr>
                      <a:xfrm>
                        <a:off x="9675743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9" name="Rectangle 678"/>
                      <p:cNvSpPr/>
                      <p:nvPr/>
                    </p:nvSpPr>
                    <p:spPr>
                      <a:xfrm>
                        <a:off x="759561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0" name="Rectangle 679"/>
                      <p:cNvSpPr/>
                      <p:nvPr/>
                    </p:nvSpPr>
                    <p:spPr>
                      <a:xfrm>
                        <a:off x="972684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1" name="Rectangle 680"/>
                      <p:cNvSpPr/>
                      <p:nvPr/>
                    </p:nvSpPr>
                    <p:spPr>
                      <a:xfrm>
                        <a:off x="867176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2" name="Rectangle 681"/>
                      <p:cNvSpPr/>
                      <p:nvPr/>
                    </p:nvSpPr>
                    <p:spPr>
                      <a:xfrm>
                        <a:off x="833134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3" name="Rectangle 682"/>
                      <p:cNvSpPr/>
                      <p:nvPr/>
                    </p:nvSpPr>
                    <p:spPr>
                      <a:xfrm>
                        <a:off x="7973137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4" name="Rectangle 683"/>
                      <p:cNvSpPr/>
                      <p:nvPr/>
                    </p:nvSpPr>
                    <p:spPr>
                      <a:xfrm>
                        <a:off x="9009112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5" name="Rectangle 684"/>
                      <p:cNvSpPr/>
                      <p:nvPr/>
                    </p:nvSpPr>
                    <p:spPr>
                      <a:xfrm>
                        <a:off x="935305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60" name="Group 659"/>
                <p:cNvGrpSpPr/>
                <p:nvPr/>
              </p:nvGrpSpPr>
              <p:grpSpPr>
                <a:xfrm>
                  <a:off x="4541483" y="5836118"/>
                  <a:ext cx="3048887" cy="84243"/>
                  <a:chOff x="7172286" y="4756698"/>
                  <a:chExt cx="3048887" cy="84243"/>
                </a:xfrm>
              </p:grpSpPr>
              <p:sp>
                <p:nvSpPr>
                  <p:cNvPr id="661" name="Rectangle 660"/>
                  <p:cNvSpPr/>
                  <p:nvPr/>
                </p:nvSpPr>
                <p:spPr>
                  <a:xfrm flipV="1">
                    <a:off x="7513402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2" name="Rectangle 661"/>
                  <p:cNvSpPr/>
                  <p:nvPr/>
                </p:nvSpPr>
                <p:spPr>
                  <a:xfrm flipV="1">
                    <a:off x="789533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3" name="Rectangle 662"/>
                  <p:cNvSpPr/>
                  <p:nvPr/>
                </p:nvSpPr>
                <p:spPr>
                  <a:xfrm flipV="1">
                    <a:off x="8254046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4" name="Rectangle 663"/>
                  <p:cNvSpPr/>
                  <p:nvPr/>
                </p:nvSpPr>
                <p:spPr>
                  <a:xfrm flipV="1">
                    <a:off x="8595995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5" name="Rectangle 664"/>
                  <p:cNvSpPr/>
                  <p:nvPr/>
                </p:nvSpPr>
                <p:spPr>
                  <a:xfrm flipV="1">
                    <a:off x="893111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6" name="Rectangle 665"/>
                  <p:cNvSpPr/>
                  <p:nvPr/>
                </p:nvSpPr>
                <p:spPr>
                  <a:xfrm flipV="1">
                    <a:off x="928286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7" name="Rectangle 666"/>
                  <p:cNvSpPr/>
                  <p:nvPr/>
                </p:nvSpPr>
                <p:spPr>
                  <a:xfrm flipV="1">
                    <a:off x="964791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8" name="Rectangle 667"/>
                  <p:cNvSpPr/>
                  <p:nvPr/>
                </p:nvSpPr>
                <p:spPr>
                  <a:xfrm flipV="1">
                    <a:off x="7172286" y="4795219"/>
                    <a:ext cx="335662" cy="4571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9" name="Rectangle 668"/>
                  <p:cNvSpPr/>
                  <p:nvPr/>
                </p:nvSpPr>
                <p:spPr>
                  <a:xfrm flipV="1">
                    <a:off x="9885511" y="4795219"/>
                    <a:ext cx="335662" cy="4571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95" name="Group 294"/>
            <p:cNvGrpSpPr/>
            <p:nvPr/>
          </p:nvGrpSpPr>
          <p:grpSpPr>
            <a:xfrm>
              <a:off x="723549" y="3531171"/>
              <a:ext cx="3717393" cy="2395423"/>
              <a:chOff x="11614" y="4261647"/>
              <a:chExt cx="3717393" cy="2395423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259607" y="4261647"/>
                <a:ext cx="3262680" cy="1799264"/>
                <a:chOff x="805810" y="3453495"/>
                <a:chExt cx="3262680" cy="1799264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866952" y="4390598"/>
                  <a:ext cx="3170829" cy="113882"/>
                  <a:chOff x="866952" y="4390598"/>
                  <a:chExt cx="3170829" cy="113882"/>
                </a:xfrm>
              </p:grpSpPr>
              <p:grpSp>
                <p:nvGrpSpPr>
                  <p:cNvPr id="1181" name="Group 1180"/>
                  <p:cNvGrpSpPr/>
                  <p:nvPr/>
                </p:nvGrpSpPr>
                <p:grpSpPr>
                  <a:xfrm>
                    <a:off x="866952" y="4390843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82" name="Oval 1181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3" name="Oval 1182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4" name="Oval 1183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5" name="Oval 1184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6" name="Oval 1185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7" name="Oval 1186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8" name="Oval 1187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189" name="Group 1188"/>
                  <p:cNvGrpSpPr/>
                  <p:nvPr/>
                </p:nvGrpSpPr>
                <p:grpSpPr>
                  <a:xfrm>
                    <a:off x="2526429" y="4390598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90" name="Oval 118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1" name="Oval 119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2" name="Oval 119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3" name="Oval 119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4" name="Oval 119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5" name="Oval 119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6" name="Oval 119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836244" y="3453740"/>
                  <a:ext cx="1572769" cy="536032"/>
                  <a:chOff x="836244" y="3453740"/>
                  <a:chExt cx="1572769" cy="536032"/>
                </a:xfrm>
              </p:grpSpPr>
              <p:grpSp>
                <p:nvGrpSpPr>
                  <p:cNvPr id="1138" name="Group 1137"/>
                  <p:cNvGrpSpPr/>
                  <p:nvPr/>
                </p:nvGrpSpPr>
                <p:grpSpPr>
                  <a:xfrm>
                    <a:off x="836244" y="3453740"/>
                    <a:ext cx="1572769" cy="414928"/>
                    <a:chOff x="6525644" y="4617533"/>
                    <a:chExt cx="1572769" cy="414928"/>
                  </a:xfrm>
                </p:grpSpPr>
                <p:sp>
                  <p:nvSpPr>
                    <p:cNvPr id="1147" name="Rectangle 1146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8" name="Rectangle 1147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9" name="Rectangle 1148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0" name="Rectangle 1149"/>
                    <p:cNvSpPr/>
                    <p:nvPr/>
                  </p:nvSpPr>
                  <p:spPr>
                    <a:xfrm>
                      <a:off x="652564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1" name="Rectangle 1150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2" name="Rectangle 1151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3" name="Rectangle 1152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4" name="Rectangle 1153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5" name="Rectangle 1154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6" name="Rectangle 1155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7" name="Rectangle 1156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8" name="Rectangle 1157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9" name="Rectangle 1158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139" name="Group 1138"/>
                  <p:cNvGrpSpPr/>
                  <p:nvPr/>
                </p:nvGrpSpPr>
                <p:grpSpPr>
                  <a:xfrm>
                    <a:off x="866952" y="3876135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40" name="Oval 113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1" name="Oval 114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2" name="Oval 114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3" name="Oval 114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4" name="Oval 114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5" name="Oval 114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6" name="Oval 114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2489371" y="3453495"/>
                  <a:ext cx="1579119" cy="536032"/>
                  <a:chOff x="2489371" y="3453495"/>
                  <a:chExt cx="1579119" cy="536032"/>
                </a:xfrm>
              </p:grpSpPr>
              <p:grpSp>
                <p:nvGrpSpPr>
                  <p:cNvPr id="1053" name="Group 1052"/>
                  <p:cNvGrpSpPr/>
                  <p:nvPr/>
                </p:nvGrpSpPr>
                <p:grpSpPr>
                  <a:xfrm>
                    <a:off x="2489371" y="3453495"/>
                    <a:ext cx="1579119" cy="414928"/>
                    <a:chOff x="6519294" y="4617533"/>
                    <a:chExt cx="1579119" cy="414928"/>
                  </a:xfrm>
                </p:grpSpPr>
                <p:sp>
                  <p:nvSpPr>
                    <p:cNvPr id="1062" name="Rectangle 1061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3" name="Rectangle 1062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4" name="Rectangle 1063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5" name="Rectangle 1064"/>
                    <p:cNvSpPr/>
                    <p:nvPr/>
                  </p:nvSpPr>
                  <p:spPr>
                    <a:xfrm>
                      <a:off x="651929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6" name="Rectangle 1065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7" name="Rectangle 1066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8" name="Rectangle 1067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9" name="Rectangle 1068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0" name="Rectangle 1069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1" name="Rectangle 1070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2" name="Rectangle 1071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3" name="Rectangle 1072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4" name="Rectangle 1073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054" name="Group 1053"/>
                  <p:cNvGrpSpPr/>
                  <p:nvPr/>
                </p:nvGrpSpPr>
                <p:grpSpPr>
                  <a:xfrm>
                    <a:off x="2526429" y="3875890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055" name="Oval 1054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6" name="Oval 1055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7" name="Oval 1056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8" name="Oval 1057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9" name="Oval 1058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0" name="Oval 1059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1" name="Oval 1060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160" name="Rectangle 1159"/>
                <p:cNvSpPr/>
                <p:nvPr/>
              </p:nvSpPr>
              <p:spPr>
                <a:xfrm>
                  <a:off x="830431" y="4087580"/>
                  <a:ext cx="3227546" cy="30651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Interposer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830431" y="3985687"/>
                  <a:ext cx="3228094" cy="93067"/>
                  <a:chOff x="830431" y="4004737"/>
                  <a:chExt cx="3228094" cy="93067"/>
                </a:xfrm>
              </p:grpSpPr>
              <p:sp>
                <p:nvSpPr>
                  <p:cNvPr id="1162" name="Rectangle 1161"/>
                  <p:cNvSpPr/>
                  <p:nvPr/>
                </p:nvSpPr>
                <p:spPr>
                  <a:xfrm>
                    <a:off x="2261389" y="4007265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3" name="Rectangle 1162"/>
                  <p:cNvSpPr/>
                  <p:nvPr/>
                </p:nvSpPr>
                <p:spPr>
                  <a:xfrm>
                    <a:off x="1308004" y="4070372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4" name="Rectangle 1163"/>
                  <p:cNvSpPr/>
                  <p:nvPr/>
                </p:nvSpPr>
                <p:spPr>
                  <a:xfrm>
                    <a:off x="2027432" y="4070372"/>
                    <a:ext cx="157276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5" name="Rectangle 1164"/>
                  <p:cNvSpPr/>
                  <p:nvPr/>
                </p:nvSpPr>
                <p:spPr>
                  <a:xfrm>
                    <a:off x="830431" y="4068836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6" name="Rectangle 1165"/>
                  <p:cNvSpPr/>
                  <p:nvPr/>
                </p:nvSpPr>
                <p:spPr>
                  <a:xfrm>
                    <a:off x="832966" y="4007265"/>
                    <a:ext cx="137160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7" name="Rectangle 1166"/>
                  <p:cNvSpPr/>
                  <p:nvPr/>
                </p:nvSpPr>
                <p:spPr>
                  <a:xfrm>
                    <a:off x="2969006" y="4006371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8" name="Rectangle 1167"/>
                  <p:cNvSpPr/>
                  <p:nvPr/>
                </p:nvSpPr>
                <p:spPr>
                  <a:xfrm>
                    <a:off x="3427589" y="4004737"/>
                    <a:ext cx="630936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9" name="Rectangle 1168"/>
                  <p:cNvSpPr/>
                  <p:nvPr/>
                </p:nvSpPr>
                <p:spPr>
                  <a:xfrm>
                    <a:off x="3674770" y="4068836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0" name="Rectangle 1169"/>
                  <p:cNvSpPr/>
                  <p:nvPr/>
                </p:nvSpPr>
                <p:spPr>
                  <a:xfrm>
                    <a:off x="1308004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1" name="Rectangle 1170"/>
                  <p:cNvSpPr/>
                  <p:nvPr/>
                </p:nvSpPr>
                <p:spPr>
                  <a:xfrm>
                    <a:off x="1162817" y="4038474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2" name="Rectangle 1171"/>
                  <p:cNvSpPr/>
                  <p:nvPr/>
                </p:nvSpPr>
                <p:spPr>
                  <a:xfrm>
                    <a:off x="2027086" y="4038474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3" name="Rectangle 1172"/>
                  <p:cNvSpPr/>
                  <p:nvPr/>
                </p:nvSpPr>
                <p:spPr>
                  <a:xfrm>
                    <a:off x="2307124" y="4039360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4" name="Rectangle 1173"/>
                  <p:cNvSpPr/>
                  <p:nvPr/>
                </p:nvSpPr>
                <p:spPr>
                  <a:xfrm>
                    <a:off x="329597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5" name="Rectangle 1174"/>
                  <p:cNvSpPr/>
                  <p:nvPr/>
                </p:nvSpPr>
                <p:spPr>
                  <a:xfrm>
                    <a:off x="354977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6" name="Rectangle 1175"/>
                  <p:cNvSpPr/>
                  <p:nvPr/>
                </p:nvSpPr>
                <p:spPr>
                  <a:xfrm>
                    <a:off x="372866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177" name="Rectangle 1176"/>
                <p:cNvSpPr/>
                <p:nvPr/>
              </p:nvSpPr>
              <p:spPr>
                <a:xfrm>
                  <a:off x="1095300" y="4086771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8" name="Rectangle 1177"/>
                <p:cNvSpPr/>
                <p:nvPr/>
              </p:nvSpPr>
              <p:spPr>
                <a:xfrm>
                  <a:off x="1553541" y="4085885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9" name="Rectangle 1178"/>
                <p:cNvSpPr/>
                <p:nvPr/>
              </p:nvSpPr>
              <p:spPr>
                <a:xfrm>
                  <a:off x="3685616" y="4084502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0" name="Rectangle 1179"/>
                <p:cNvSpPr/>
                <p:nvPr/>
              </p:nvSpPr>
              <p:spPr>
                <a:xfrm>
                  <a:off x="3220309" y="4083762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Group 154"/>
                <p:cNvGrpSpPr/>
                <p:nvPr/>
              </p:nvGrpSpPr>
              <p:grpSpPr>
                <a:xfrm>
                  <a:off x="805810" y="4507676"/>
                  <a:ext cx="3247637" cy="745083"/>
                  <a:chOff x="805810" y="4538156"/>
                  <a:chExt cx="3247637" cy="745083"/>
                </a:xfrm>
              </p:grpSpPr>
              <p:grpSp>
                <p:nvGrpSpPr>
                  <p:cNvPr id="151" name="Group 150"/>
                  <p:cNvGrpSpPr/>
                  <p:nvPr/>
                </p:nvGrpSpPr>
                <p:grpSpPr>
                  <a:xfrm>
                    <a:off x="921570" y="5117298"/>
                    <a:ext cx="2990206" cy="165941"/>
                    <a:chOff x="921570" y="5269698"/>
                    <a:chExt cx="2990206" cy="165941"/>
                  </a:xfrm>
                </p:grpSpPr>
                <p:sp>
                  <p:nvSpPr>
                    <p:cNvPr id="1131" name="Oval 1130"/>
                    <p:cNvSpPr/>
                    <p:nvPr/>
                  </p:nvSpPr>
                  <p:spPr>
                    <a:xfrm>
                      <a:off x="921570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2" name="Oval 1131"/>
                    <p:cNvSpPr/>
                    <p:nvPr/>
                  </p:nvSpPr>
                  <p:spPr>
                    <a:xfrm>
                      <a:off x="1299092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3" name="Oval 1132"/>
                    <p:cNvSpPr/>
                    <p:nvPr/>
                  </p:nvSpPr>
                  <p:spPr>
                    <a:xfrm>
                      <a:off x="1657300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4" name="Oval 1133"/>
                    <p:cNvSpPr/>
                    <p:nvPr/>
                  </p:nvSpPr>
                  <p:spPr>
                    <a:xfrm>
                      <a:off x="199772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5" name="Oval 1134"/>
                    <p:cNvSpPr/>
                    <p:nvPr/>
                  </p:nvSpPr>
                  <p:spPr>
                    <a:xfrm>
                      <a:off x="2335067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6" name="Oval 1135"/>
                    <p:cNvSpPr/>
                    <p:nvPr/>
                  </p:nvSpPr>
                  <p:spPr>
                    <a:xfrm>
                      <a:off x="267901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7" name="Oval 1136"/>
                    <p:cNvSpPr/>
                    <p:nvPr/>
                  </p:nvSpPr>
                  <p:spPr>
                    <a:xfrm>
                      <a:off x="305280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8" name="Oval 1197"/>
                    <p:cNvSpPr/>
                    <p:nvPr/>
                  </p:nvSpPr>
                  <p:spPr>
                    <a:xfrm>
                      <a:off x="3401889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9" name="Oval 1198"/>
                    <p:cNvSpPr/>
                    <p:nvPr/>
                  </p:nvSpPr>
                  <p:spPr>
                    <a:xfrm>
                      <a:off x="3745835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129" name="Rectangle 1128"/>
                  <p:cNvSpPr/>
                  <p:nvPr/>
                </p:nvSpPr>
                <p:spPr>
                  <a:xfrm>
                    <a:off x="805810" y="4538156"/>
                    <a:ext cx="3247637" cy="577501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30" name="Rectangle 1129"/>
                  <p:cNvSpPr/>
                  <p:nvPr/>
                </p:nvSpPr>
                <p:spPr>
                  <a:xfrm>
                    <a:off x="805811" y="4692494"/>
                    <a:ext cx="3247636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2" name="Rectangle 1091"/>
                  <p:cNvSpPr/>
                  <p:nvPr/>
                </p:nvSpPr>
                <p:spPr>
                  <a:xfrm>
                    <a:off x="913568" y="4699345"/>
                    <a:ext cx="181944" cy="4163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3" name="Rectangle 1092"/>
                  <p:cNvSpPr/>
                  <p:nvPr/>
                </p:nvSpPr>
                <p:spPr>
                  <a:xfrm>
                    <a:off x="3747482" y="4699344"/>
                    <a:ext cx="181944" cy="4163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809666" y="4545476"/>
                    <a:ext cx="3240909" cy="151572"/>
                    <a:chOff x="809666" y="4545476"/>
                    <a:chExt cx="3240909" cy="151572"/>
                  </a:xfrm>
                </p:grpSpPr>
                <p:sp>
                  <p:nvSpPr>
                    <p:cNvPr id="1126" name="Rectangle 1125"/>
                    <p:cNvSpPr/>
                    <p:nvPr/>
                  </p:nvSpPr>
                  <p:spPr>
                    <a:xfrm>
                      <a:off x="913568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8" name="Rectangle 1127"/>
                    <p:cNvSpPr/>
                    <p:nvPr/>
                  </p:nvSpPr>
                  <p:spPr>
                    <a:xfrm flipH="1" flipV="1">
                      <a:off x="1085686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3" name="Rectangle 1122"/>
                    <p:cNvSpPr/>
                    <p:nvPr/>
                  </p:nvSpPr>
                  <p:spPr>
                    <a:xfrm>
                      <a:off x="1894798" y="4660471"/>
                      <a:ext cx="274320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5" name="Rectangle 1124"/>
                    <p:cNvSpPr/>
                    <p:nvPr/>
                  </p:nvSpPr>
                  <p:spPr>
                    <a:xfrm flipH="1" flipV="1">
                      <a:off x="1906624" y="4597128"/>
                      <a:ext cx="45720" cy="5486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0" name="Rectangle 1119"/>
                    <p:cNvSpPr/>
                    <p:nvPr/>
                  </p:nvSpPr>
                  <p:spPr>
                    <a:xfrm>
                      <a:off x="1354850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2" name="Rectangle 1121"/>
                    <p:cNvSpPr/>
                    <p:nvPr/>
                  </p:nvSpPr>
                  <p:spPr>
                    <a:xfrm flipH="1" flipV="1">
                      <a:off x="1428994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7" name="Rectangle 1116"/>
                    <p:cNvSpPr/>
                    <p:nvPr/>
                  </p:nvSpPr>
                  <p:spPr>
                    <a:xfrm>
                      <a:off x="1682303" y="4660472"/>
                      <a:ext cx="149965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9" name="Rectangle 1118"/>
                    <p:cNvSpPr/>
                    <p:nvPr/>
                  </p:nvSpPr>
                  <p:spPr>
                    <a:xfrm flipH="1" flipV="1">
                      <a:off x="1698953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4" name="Rectangle 1113"/>
                    <p:cNvSpPr/>
                    <p:nvPr/>
                  </p:nvSpPr>
                  <p:spPr>
                    <a:xfrm flipH="1">
                      <a:off x="2898451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6" name="Rectangle 1115"/>
                    <p:cNvSpPr/>
                    <p:nvPr/>
                  </p:nvSpPr>
                  <p:spPr>
                    <a:xfrm flipV="1">
                      <a:off x="2742207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1" name="Rectangle 1110"/>
                    <p:cNvSpPr/>
                    <p:nvPr/>
                  </p:nvSpPr>
                  <p:spPr>
                    <a:xfrm flipH="1">
                      <a:off x="2555144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3" name="Rectangle 1112"/>
                    <p:cNvSpPr/>
                    <p:nvPr/>
                  </p:nvSpPr>
                  <p:spPr>
                    <a:xfrm flipV="1">
                      <a:off x="2406519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08" name="Rectangle 1107"/>
                    <p:cNvSpPr/>
                    <p:nvPr/>
                  </p:nvSpPr>
                  <p:spPr>
                    <a:xfrm flipH="1">
                      <a:off x="2308045" y="4660472"/>
                      <a:ext cx="149965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0" name="Rectangle 1109"/>
                    <p:cNvSpPr/>
                    <p:nvPr/>
                  </p:nvSpPr>
                  <p:spPr>
                    <a:xfrm flipV="1">
                      <a:off x="2128940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11" name="Rectangle 1210"/>
                    <p:cNvSpPr/>
                    <p:nvPr/>
                  </p:nvSpPr>
                  <p:spPr>
                    <a:xfrm flipH="1">
                      <a:off x="3333544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12" name="Rectangle 1211"/>
                    <p:cNvSpPr/>
                    <p:nvPr/>
                  </p:nvSpPr>
                  <p:spPr>
                    <a:xfrm flipH="1">
                      <a:off x="3722281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152" name="Group 151"/>
                    <p:cNvGrpSpPr/>
                    <p:nvPr/>
                  </p:nvGrpSpPr>
                  <p:grpSpPr>
                    <a:xfrm flipH="1">
                      <a:off x="809666" y="4545476"/>
                      <a:ext cx="3137007" cy="38327"/>
                      <a:chOff x="1784090" y="3250413"/>
                      <a:chExt cx="3137007" cy="38327"/>
                    </a:xfrm>
                  </p:grpSpPr>
                  <p:sp>
                    <p:nvSpPr>
                      <p:cNvPr id="1213" name="Rectangle 1212"/>
                      <p:cNvSpPr/>
                      <p:nvPr/>
                    </p:nvSpPr>
                    <p:spPr>
                      <a:xfrm>
                        <a:off x="1784090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4" name="Rectangle 1213"/>
                      <p:cNvSpPr/>
                      <p:nvPr/>
                    </p:nvSpPr>
                    <p:spPr>
                      <a:xfrm>
                        <a:off x="2849140" y="3252163"/>
                        <a:ext cx="191292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5" name="Rectangle 1214"/>
                      <p:cNvSpPr/>
                      <p:nvPr/>
                    </p:nvSpPr>
                    <p:spPr>
                      <a:xfrm>
                        <a:off x="2225372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6" name="Rectangle 1215"/>
                      <p:cNvSpPr/>
                      <p:nvPr/>
                    </p:nvSpPr>
                    <p:spPr>
                      <a:xfrm>
                        <a:off x="2552825" y="3252164"/>
                        <a:ext cx="149965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7" name="Rectangle 1216"/>
                      <p:cNvSpPr/>
                      <p:nvPr/>
                    </p:nvSpPr>
                    <p:spPr>
                      <a:xfrm flipH="1">
                        <a:off x="3768973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8" name="Rectangle 1217"/>
                      <p:cNvSpPr/>
                      <p:nvPr/>
                    </p:nvSpPr>
                    <p:spPr>
                      <a:xfrm flipH="1">
                        <a:off x="3425666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9" name="Rectangle 1218"/>
                      <p:cNvSpPr/>
                      <p:nvPr/>
                    </p:nvSpPr>
                    <p:spPr>
                      <a:xfrm flipH="1">
                        <a:off x="3178567" y="3252164"/>
                        <a:ext cx="149965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20" name="Rectangle 1219"/>
                      <p:cNvSpPr/>
                      <p:nvPr/>
                    </p:nvSpPr>
                    <p:spPr>
                      <a:xfrm flipH="1">
                        <a:off x="4204066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21" name="Rectangle 1220"/>
                      <p:cNvSpPr/>
                      <p:nvPr/>
                    </p:nvSpPr>
                    <p:spPr>
                      <a:xfrm flipH="1">
                        <a:off x="4592803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222" name="Rectangle 1221"/>
                    <p:cNvSpPr/>
                    <p:nvPr/>
                  </p:nvSpPr>
                  <p:spPr>
                    <a:xfrm flipH="1" flipV="1">
                      <a:off x="3036214" y="4591828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23" name="Rectangle 1222"/>
                    <p:cNvSpPr/>
                    <p:nvPr/>
                  </p:nvSpPr>
                  <p:spPr>
                    <a:xfrm flipH="1" flipV="1">
                      <a:off x="3857152" y="4596460"/>
                      <a:ext cx="45720" cy="5486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24" name="Rectangle 1223"/>
                    <p:cNvSpPr/>
                    <p:nvPr/>
                  </p:nvSpPr>
                  <p:spPr>
                    <a:xfrm flipH="1" flipV="1">
                      <a:off x="3379522" y="4591828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59" name="Group 158"/>
              <p:cNvGrpSpPr/>
              <p:nvPr/>
            </p:nvGrpSpPr>
            <p:grpSpPr>
              <a:xfrm>
                <a:off x="11614" y="6057532"/>
                <a:ext cx="3717393" cy="599538"/>
                <a:chOff x="11614" y="6057532"/>
                <a:chExt cx="3717393" cy="599538"/>
              </a:xfrm>
            </p:grpSpPr>
            <p:sp>
              <p:nvSpPr>
                <p:cNvPr id="988" name="Rectangle 987"/>
                <p:cNvSpPr/>
                <p:nvPr/>
              </p:nvSpPr>
              <p:spPr>
                <a:xfrm>
                  <a:off x="11614" y="6136068"/>
                  <a:ext cx="3717393" cy="52100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Motherboard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8" name="Rectangle 1077"/>
                <p:cNvSpPr/>
                <p:nvPr/>
              </p:nvSpPr>
              <p:spPr>
                <a:xfrm flipV="1">
                  <a:off x="352731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9" name="Rectangle 1078"/>
                <p:cNvSpPr/>
                <p:nvPr/>
              </p:nvSpPr>
              <p:spPr>
                <a:xfrm flipV="1">
                  <a:off x="73466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0" name="Rectangle 1079"/>
                <p:cNvSpPr/>
                <p:nvPr/>
              </p:nvSpPr>
              <p:spPr>
                <a:xfrm flipV="1">
                  <a:off x="1093375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1" name="Rectangle 1080"/>
                <p:cNvSpPr/>
                <p:nvPr/>
              </p:nvSpPr>
              <p:spPr>
                <a:xfrm flipV="1">
                  <a:off x="1435324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2" name="Rectangle 1081"/>
                <p:cNvSpPr/>
                <p:nvPr/>
              </p:nvSpPr>
              <p:spPr>
                <a:xfrm flipV="1">
                  <a:off x="17704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3" name="Rectangle 1082"/>
                <p:cNvSpPr/>
                <p:nvPr/>
              </p:nvSpPr>
              <p:spPr>
                <a:xfrm flipV="1">
                  <a:off x="212219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4" name="Rectangle 1083"/>
                <p:cNvSpPr/>
                <p:nvPr/>
              </p:nvSpPr>
              <p:spPr>
                <a:xfrm flipV="1">
                  <a:off x="24872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5" name="Rectangle 1084"/>
                <p:cNvSpPr/>
                <p:nvPr/>
              </p:nvSpPr>
              <p:spPr>
                <a:xfrm flipV="1">
                  <a:off x="11615" y="6096053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4" name="Rectangle 993"/>
                <p:cNvSpPr/>
                <p:nvPr/>
              </p:nvSpPr>
              <p:spPr>
                <a:xfrm flipV="1">
                  <a:off x="2814636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5" name="Rectangle 994"/>
                <p:cNvSpPr/>
                <p:nvPr/>
              </p:nvSpPr>
              <p:spPr>
                <a:xfrm flipV="1">
                  <a:off x="31609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6" name="Rectangle 1225"/>
                <p:cNvSpPr/>
                <p:nvPr/>
              </p:nvSpPr>
              <p:spPr>
                <a:xfrm flipV="1">
                  <a:off x="3393345" y="6094273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96" name="TextBox 295"/>
            <p:cNvSpPr txBox="1"/>
            <p:nvPr/>
          </p:nvSpPr>
          <p:spPr>
            <a:xfrm>
              <a:off x="1168877" y="5910276"/>
              <a:ext cx="2826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2.5D with Silicon Interposer</a:t>
              </a:r>
              <a:endParaRPr lang="en-US" b="1" dirty="0"/>
            </a:p>
          </p:txBody>
        </p:sp>
        <p:sp>
          <p:nvSpPr>
            <p:cNvPr id="1227" name="TextBox 1226"/>
            <p:cNvSpPr txBox="1"/>
            <p:nvPr/>
          </p:nvSpPr>
          <p:spPr>
            <a:xfrm>
              <a:off x="4970169" y="5910276"/>
              <a:ext cx="2333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3DIC with Die Stacking</a:t>
              </a:r>
              <a:endParaRPr lang="en-US" b="1" dirty="0"/>
            </a:p>
          </p:txBody>
        </p:sp>
        <p:sp>
          <p:nvSpPr>
            <p:cNvPr id="1228" name="TextBox 1227"/>
            <p:cNvSpPr txBox="1"/>
            <p:nvPr/>
          </p:nvSpPr>
          <p:spPr>
            <a:xfrm>
              <a:off x="8473641" y="5910276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Monolithic 3DIC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309751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225374" y="2339544"/>
            <a:ext cx="203200" cy="279400"/>
            <a:chOff x="6330950" y="2146300"/>
            <a:chExt cx="203200" cy="38100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330950" y="21463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Arrow Connector 850"/>
            <p:cNvCxnSpPr/>
            <p:nvPr/>
          </p:nvCxnSpPr>
          <p:spPr>
            <a:xfrm>
              <a:off x="6432550" y="21463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Arrow Connector 851"/>
            <p:cNvCxnSpPr/>
            <p:nvPr/>
          </p:nvCxnSpPr>
          <p:spPr>
            <a:xfrm>
              <a:off x="6534150" y="21463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11275" y="2720411"/>
            <a:ext cx="1599278" cy="1253555"/>
            <a:chOff x="3611275" y="2720411"/>
            <a:chExt cx="1599278" cy="1253555"/>
          </a:xfrm>
        </p:grpSpPr>
        <p:grpSp>
          <p:nvGrpSpPr>
            <p:cNvPr id="14" name="Group 13"/>
            <p:cNvGrpSpPr/>
            <p:nvPr/>
          </p:nvGrpSpPr>
          <p:grpSpPr>
            <a:xfrm>
              <a:off x="3611275" y="3531470"/>
              <a:ext cx="1572769" cy="442496"/>
              <a:chOff x="3611275" y="3531470"/>
              <a:chExt cx="1572769" cy="442496"/>
            </a:xfrm>
          </p:grpSpPr>
          <p:sp>
            <p:nvSpPr>
              <p:cNvPr id="849" name="Rectangle 848"/>
              <p:cNvSpPr/>
              <p:nvPr/>
            </p:nvSpPr>
            <p:spPr>
              <a:xfrm rot="16200000">
                <a:off x="4886929" y="3526899"/>
                <a:ext cx="36576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0" name="Rectangle 849"/>
              <p:cNvSpPr/>
              <p:nvPr/>
            </p:nvSpPr>
            <p:spPr>
              <a:xfrm rot="16200000">
                <a:off x="4972646" y="3526898"/>
                <a:ext cx="36576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8" name="Rectangle 847"/>
              <p:cNvSpPr/>
              <p:nvPr/>
            </p:nvSpPr>
            <p:spPr>
              <a:xfrm rot="16200000">
                <a:off x="4806144" y="3526899"/>
                <a:ext cx="36576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3611276" y="3559038"/>
                <a:ext cx="1572768" cy="30651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3611276" y="3817871"/>
                <a:ext cx="1572768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3611276" y="3893252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3611275" y="3942748"/>
                <a:ext cx="1572768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3860798" y="391908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4832403" y="386555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4806293" y="391908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4299123" y="3893252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4332894" y="386555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0" name="Rectangle 819"/>
              <p:cNvSpPr/>
              <p:nvPr/>
            </p:nvSpPr>
            <p:spPr>
              <a:xfrm>
                <a:off x="4609163" y="386555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1" name="Rectangle 820"/>
              <p:cNvSpPr/>
              <p:nvPr/>
            </p:nvSpPr>
            <p:spPr>
              <a:xfrm>
                <a:off x="3612185" y="386555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2" name="Rectangle 821"/>
              <p:cNvSpPr/>
              <p:nvPr/>
            </p:nvSpPr>
            <p:spPr>
              <a:xfrm>
                <a:off x="4176997" y="3869980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3" name="Rectangle 822"/>
              <p:cNvSpPr/>
              <p:nvPr/>
            </p:nvSpPr>
            <p:spPr>
              <a:xfrm rot="16200000">
                <a:off x="3769986" y="3685889"/>
                <a:ext cx="299423" cy="457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3886908" y="386555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4" name="Rectangle 823"/>
              <p:cNvSpPr/>
              <p:nvPr/>
            </p:nvSpPr>
            <p:spPr>
              <a:xfrm rot="16200000">
                <a:off x="4217168" y="3685888"/>
                <a:ext cx="299424" cy="457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5" name="Rectangle 824"/>
              <p:cNvSpPr/>
              <p:nvPr/>
            </p:nvSpPr>
            <p:spPr>
              <a:xfrm rot="16200000">
                <a:off x="4493436" y="3685888"/>
                <a:ext cx="299425" cy="457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611276" y="3009523"/>
              <a:ext cx="1572768" cy="388139"/>
              <a:chOff x="3611276" y="3009523"/>
              <a:chExt cx="1572768" cy="388139"/>
            </a:xfrm>
          </p:grpSpPr>
          <p:sp>
            <p:nvSpPr>
              <p:cNvPr id="827" name="Rectangle 826"/>
              <p:cNvSpPr/>
              <p:nvPr/>
            </p:nvSpPr>
            <p:spPr>
              <a:xfrm>
                <a:off x="3611276" y="3010263"/>
                <a:ext cx="1572768" cy="30651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8" name="Rectangle 827"/>
              <p:cNvSpPr/>
              <p:nvPr/>
            </p:nvSpPr>
            <p:spPr>
              <a:xfrm>
                <a:off x="3611276" y="3269096"/>
                <a:ext cx="1572768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9" name="Rectangle 828"/>
              <p:cNvSpPr/>
              <p:nvPr/>
            </p:nvSpPr>
            <p:spPr>
              <a:xfrm>
                <a:off x="3611276" y="3344477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1" name="Rectangle 830"/>
              <p:cNvSpPr/>
              <p:nvPr/>
            </p:nvSpPr>
            <p:spPr>
              <a:xfrm>
                <a:off x="3860798" y="337030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5" name="Rectangle 834"/>
              <p:cNvSpPr/>
              <p:nvPr/>
            </p:nvSpPr>
            <p:spPr>
              <a:xfrm>
                <a:off x="4332894" y="331677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6" name="Rectangle 835"/>
              <p:cNvSpPr/>
              <p:nvPr/>
            </p:nvSpPr>
            <p:spPr>
              <a:xfrm>
                <a:off x="4609163" y="331677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7" name="Rectangle 836"/>
              <p:cNvSpPr/>
              <p:nvPr/>
            </p:nvSpPr>
            <p:spPr>
              <a:xfrm>
                <a:off x="3612185" y="331677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8" name="Rectangle 837"/>
              <p:cNvSpPr/>
              <p:nvPr/>
            </p:nvSpPr>
            <p:spPr>
              <a:xfrm>
                <a:off x="4176997" y="3321205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9" name="Rectangle 838"/>
              <p:cNvSpPr/>
              <p:nvPr/>
            </p:nvSpPr>
            <p:spPr>
              <a:xfrm rot="16200000">
                <a:off x="3769986" y="3137114"/>
                <a:ext cx="299423" cy="457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0" name="Rectangle 839"/>
              <p:cNvSpPr/>
              <p:nvPr/>
            </p:nvSpPr>
            <p:spPr>
              <a:xfrm>
                <a:off x="3886908" y="331677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1" name="Rectangle 840"/>
              <p:cNvSpPr/>
              <p:nvPr/>
            </p:nvSpPr>
            <p:spPr>
              <a:xfrm rot="16200000">
                <a:off x="4216799" y="3136744"/>
                <a:ext cx="300162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2" name="Rectangle 841"/>
              <p:cNvSpPr/>
              <p:nvPr/>
            </p:nvSpPr>
            <p:spPr>
              <a:xfrm rot="16200000">
                <a:off x="4493068" y="3136744"/>
                <a:ext cx="300162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3" name="Rectangle 842"/>
              <p:cNvSpPr/>
              <p:nvPr/>
            </p:nvSpPr>
            <p:spPr>
              <a:xfrm>
                <a:off x="4299123" y="3371439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4" name="Rectangle 843"/>
              <p:cNvSpPr/>
              <p:nvPr/>
            </p:nvSpPr>
            <p:spPr>
              <a:xfrm>
                <a:off x="4584951" y="337143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5" name="Rectangle 844"/>
              <p:cNvSpPr/>
              <p:nvPr/>
            </p:nvSpPr>
            <p:spPr>
              <a:xfrm>
                <a:off x="4299123" y="3344477"/>
                <a:ext cx="420624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7" name="Rectangle 846"/>
              <p:cNvSpPr/>
              <p:nvPr/>
            </p:nvSpPr>
            <p:spPr>
              <a:xfrm rot="16200000">
                <a:off x="4755016" y="3045710"/>
                <a:ext cx="259573" cy="18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855" name="Straight Arrow Connector 854"/>
            <p:cNvCxnSpPr/>
            <p:nvPr/>
          </p:nvCxnSpPr>
          <p:spPr>
            <a:xfrm>
              <a:off x="4881325" y="2923744"/>
              <a:ext cx="0" cy="279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28079" y="2720411"/>
              <a:ext cx="15824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Optical alignment window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67279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030192" y="2588821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Actual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57605" y="3471161"/>
              <a:ext cx="1144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Simulated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582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0" y="763804"/>
            <a:ext cx="7119000" cy="5330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9626" y="1542404"/>
            <a:ext cx="6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86246" y="3428999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Repeaters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9626" y="4026876"/>
            <a:ext cx="7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Wires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9370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764018" y="4947139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Logic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64018" y="4189958"/>
              <a:ext cx="736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Wires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64018" y="3341896"/>
              <a:ext cx="1140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Repeaters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2974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764018" y="4947139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Logic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64018" y="4189958"/>
              <a:ext cx="736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Wires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64018" y="3341896"/>
              <a:ext cx="1140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Repeaters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038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975231" y="242662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75231" y="366110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75231" y="428653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75231" y="498811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20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51480</TotalTime>
  <Words>2522</Words>
  <Application>Microsoft Office PowerPoint</Application>
  <PresentationFormat>Widescreen</PresentationFormat>
  <Paragraphs>850</Paragraphs>
  <Slides>143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143</vt:i4>
      </vt:variant>
    </vt:vector>
  </HeadingPairs>
  <TitlesOfParts>
    <vt:vector size="151" baseType="lpstr">
      <vt:lpstr>Arial</vt:lpstr>
      <vt:lpstr>Calibri</vt:lpstr>
      <vt:lpstr>Calibri Light</vt:lpstr>
      <vt:lpstr>Cambria Math</vt:lpstr>
      <vt:lpstr>Times New Roman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On-chip communication power</vt:lpstr>
      <vt:lpstr>Single-sided Air Cooling</vt:lpstr>
      <vt:lpstr>Single-sided Water Cooling</vt:lpstr>
      <vt:lpstr>Double-sided Water Cooling</vt:lpstr>
      <vt:lpstr>Frequency sweeps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Air cooling</vt:lpstr>
      <vt:lpstr>PowerPoint Presentation</vt:lpstr>
      <vt:lpstr>Water-cooled heat sink</vt:lpstr>
      <vt:lpstr>Water cooled heat sink + water cooled interposer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Wahby, William Samuel</dc:creator>
  <cp:lastModifiedBy>William Wahby</cp:lastModifiedBy>
  <cp:revision>170</cp:revision>
  <cp:lastPrinted>2015-10-13T17:15:34Z</cp:lastPrinted>
  <dcterms:created xsi:type="dcterms:W3CDTF">2014-06-15T22:25:45Z</dcterms:created>
  <dcterms:modified xsi:type="dcterms:W3CDTF">2015-10-13T18:49:45Z</dcterms:modified>
</cp:coreProperties>
</file>