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44"/>
  </p:notesMasterIdLst>
  <p:sldIdLst>
    <p:sldId id="257" r:id="rId4"/>
    <p:sldId id="262" r:id="rId5"/>
    <p:sldId id="258" r:id="rId6"/>
    <p:sldId id="261" r:id="rId7"/>
    <p:sldId id="259" r:id="rId8"/>
    <p:sldId id="260" r:id="rId9"/>
    <p:sldId id="267" r:id="rId10"/>
    <p:sldId id="263" r:id="rId11"/>
    <p:sldId id="264" r:id="rId12"/>
    <p:sldId id="265" r:id="rId13"/>
    <p:sldId id="268" r:id="rId14"/>
    <p:sldId id="266" r:id="rId15"/>
    <p:sldId id="269" r:id="rId16"/>
    <p:sldId id="270" r:id="rId17"/>
    <p:sldId id="271" r:id="rId18"/>
    <p:sldId id="284" r:id="rId19"/>
    <p:sldId id="272" r:id="rId20"/>
    <p:sldId id="273" r:id="rId21"/>
    <p:sldId id="274" r:id="rId22"/>
    <p:sldId id="281" r:id="rId23"/>
    <p:sldId id="282" r:id="rId24"/>
    <p:sldId id="283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353" r:id="rId34"/>
    <p:sldId id="293" r:id="rId35"/>
    <p:sldId id="294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4" r:id="rId44"/>
    <p:sldId id="303" r:id="rId45"/>
    <p:sldId id="307" r:id="rId46"/>
    <p:sldId id="305" r:id="rId47"/>
    <p:sldId id="306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2" r:id="rId62"/>
    <p:sldId id="321" r:id="rId63"/>
    <p:sldId id="343" r:id="rId64"/>
    <p:sldId id="344" r:id="rId65"/>
    <p:sldId id="345" r:id="rId66"/>
    <p:sldId id="323" r:id="rId67"/>
    <p:sldId id="325" r:id="rId68"/>
    <p:sldId id="326" r:id="rId69"/>
    <p:sldId id="327" r:id="rId70"/>
    <p:sldId id="328" r:id="rId71"/>
    <p:sldId id="329" r:id="rId72"/>
    <p:sldId id="331" r:id="rId73"/>
    <p:sldId id="333" r:id="rId74"/>
    <p:sldId id="330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7" r:id="rId85"/>
    <p:sldId id="346" r:id="rId86"/>
    <p:sldId id="348" r:id="rId87"/>
    <p:sldId id="349" r:id="rId88"/>
    <p:sldId id="350" r:id="rId89"/>
    <p:sldId id="351" r:id="rId90"/>
    <p:sldId id="352" r:id="rId91"/>
    <p:sldId id="354" r:id="rId92"/>
    <p:sldId id="355" r:id="rId93"/>
    <p:sldId id="356" r:id="rId94"/>
    <p:sldId id="357" r:id="rId95"/>
    <p:sldId id="358" r:id="rId96"/>
    <p:sldId id="360" r:id="rId97"/>
    <p:sldId id="359" r:id="rId98"/>
    <p:sldId id="361" r:id="rId99"/>
    <p:sldId id="362" r:id="rId100"/>
    <p:sldId id="363" r:id="rId101"/>
    <p:sldId id="364" r:id="rId102"/>
    <p:sldId id="365" r:id="rId103"/>
    <p:sldId id="366" r:id="rId104"/>
    <p:sldId id="367" r:id="rId105"/>
    <p:sldId id="368" r:id="rId106"/>
    <p:sldId id="370" r:id="rId107"/>
    <p:sldId id="371" r:id="rId108"/>
    <p:sldId id="374" r:id="rId109"/>
    <p:sldId id="375" r:id="rId110"/>
    <p:sldId id="372" r:id="rId111"/>
    <p:sldId id="376" r:id="rId112"/>
    <p:sldId id="373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3" r:id="rId139"/>
    <p:sldId id="404" r:id="rId140"/>
    <p:sldId id="405" r:id="rId141"/>
    <p:sldId id="406" r:id="rId142"/>
    <p:sldId id="407" r:id="rId14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9"/>
    <a:srgbClr val="D74A0D"/>
    <a:srgbClr val="FFFFFF"/>
    <a:srgbClr val="F0BAA2"/>
    <a:srgbClr val="00FF00"/>
    <a:srgbClr val="0000FF"/>
    <a:srgbClr val="FF00FF"/>
    <a:srgbClr val="D9B9F9"/>
    <a:srgbClr val="FFD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6D049-226F-433F-9EF4-2FE65830E5C8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4C4B-7B2C-4EE7-B997-75569B254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2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1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4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04C4B-7B2C-4EE7-B997-75569B2549A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6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879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65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55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901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19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31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024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90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552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356351"/>
            <a:ext cx="26416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C43C35D-F5E2-4877-A405-67A24E3E0C78}" type="datetime1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356351"/>
            <a:ext cx="59944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356351"/>
            <a:ext cx="25400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white">
                    <a:lumMod val="6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498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"/>
          </a:xfrm>
          <a:solidFill>
            <a:schemeClr val="tx2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38200"/>
            <a:ext cx="11480800" cy="5562600"/>
          </a:xfrm>
        </p:spPr>
        <p:txBody>
          <a:bodyPr/>
          <a:lstStyle>
            <a:lvl1pPr>
              <a:defRPr sz="2500" baseline="0"/>
            </a:lvl1pPr>
            <a:lvl2pPr>
              <a:defRPr sz="2000" baseline="0"/>
            </a:lvl2pPr>
            <a:lvl3pPr>
              <a:defRPr sz="1500" baseline="0"/>
            </a:lvl3pPr>
            <a:lvl4pPr>
              <a:defRPr sz="1200" baseline="0"/>
            </a:lvl4pPr>
            <a:lvl5pPr>
              <a:defRPr sz="10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400" y="6493915"/>
            <a:ext cx="2641600" cy="365125"/>
          </a:xfrm>
        </p:spPr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9600" y="6493915"/>
            <a:ext cx="59944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5600" y="6493915"/>
            <a:ext cx="2641600" cy="365125"/>
          </a:xfrm>
        </p:spPr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48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787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EEB90-8F7F-4653-B25B-B25DC403CA1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78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B236-230E-4464-9AFB-462B0D6370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784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1EB9-2597-4EB5-A404-689A0C2700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643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6AEA4-0EF9-4F7C-8159-014438D4A2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11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A8FC-3DF1-4B56-962A-9EF16CE28B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1119-D7D7-4E54-8697-B99252877C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484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26134-07FA-418B-BADC-5B1944BE26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81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CC901-F343-4ED9-889D-587896B94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3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D2376-1D01-4B71-B0EC-1DB508EB117E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50634-B063-47A3-98A5-CE6644994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5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3E742-3BB2-47E0-B5DE-0F50F26C9B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600" y="6356351"/>
            <a:ext cx="589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4000" y="635635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59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2.png"/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05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0.png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emf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emf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4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3.png"/><Relationship Id="rId5" Type="http://schemas.openxmlformats.org/officeDocument/2006/relationships/image" Target="../media/image620.png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62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17" y="-308760"/>
            <a:ext cx="4977967" cy="3737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15948"/>
            <a:ext cx="3309962" cy="248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18" y="3170709"/>
            <a:ext cx="4977967" cy="3737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01" y="3170709"/>
            <a:ext cx="4600539" cy="345415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90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5340" y="197509"/>
            <a:ext cx="7121195" cy="5346701"/>
            <a:chOff x="255340" y="19750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340" y="19750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94315" y="3702763"/>
              <a:ext cx="1949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(4 conductor)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94315" y="2305958"/>
              <a:ext cx="1718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 (corrected)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47892" y="2750599"/>
              <a:ext cx="176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(4 conductor)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4315" y="1689219"/>
              <a:ext cx="1534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 (corrected)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9445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837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091354" y="117225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1354" y="316873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1354" y="41693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1354" y="47536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67014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042036" y="160600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42036" y="217227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42036" y="276253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42036" y="328826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42157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096000" y="2414954"/>
              <a:ext cx="898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Limited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96000" y="3645877"/>
              <a:ext cx="1088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Extensive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95999" y="4876800"/>
              <a:ext cx="1176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Interposer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360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2406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46404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60694" y="38613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60694" y="296008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60693" y="104944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0432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24815" y="277651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4816" y="19973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24816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5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90617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50222" y="256550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69580" y="19387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4073" y="149470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24814" y="90877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71005"/>
            <a:ext cx="8585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TSVs vs ACTUAL area used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r>
              <a:rPr lang="en-US" dirty="0" smtClean="0"/>
              <a:t>Curves start and end at different points because </a:t>
            </a:r>
            <a:r>
              <a:rPr lang="en-US" dirty="0" err="1" smtClean="0"/>
              <a:t>decap</a:t>
            </a:r>
            <a:r>
              <a:rPr lang="en-US" dirty="0" smtClean="0"/>
              <a:t> ratio is a ratio of the area PER TIER</a:t>
            </a:r>
          </a:p>
          <a:p>
            <a:r>
              <a:rPr lang="en-US" dirty="0" smtClean="0"/>
              <a:t>Probably need to redo this one with actual area swept the same for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654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60693" y="13916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55464" y="288367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5464" y="40140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5465" y="46183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3537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754477" y="130956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49248" y="25788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49248" y="37795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9249" y="452453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35802" y="1206956"/>
            <a:ext cx="250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Water cooling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34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42897" y="344384"/>
            <a:ext cx="9848089" cy="3834162"/>
            <a:chOff x="342897" y="344384"/>
            <a:chExt cx="9848089" cy="3834162"/>
          </a:xfrm>
        </p:grpSpPr>
        <p:grpSp>
          <p:nvGrpSpPr>
            <p:cNvPr id="14" name="Group 13"/>
            <p:cNvGrpSpPr/>
            <p:nvPr/>
          </p:nvGrpSpPr>
          <p:grpSpPr>
            <a:xfrm>
              <a:off x="342897" y="344384"/>
              <a:ext cx="9848089" cy="3834162"/>
              <a:chOff x="342897" y="344384"/>
              <a:chExt cx="9848089" cy="3834162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084320" y="344384"/>
                <a:ext cx="5106666" cy="3834162"/>
                <a:chOff x="255340" y="197509"/>
                <a:chExt cx="7121195" cy="5346701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5340" y="197509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3634373" y="3653721"/>
                  <a:ext cx="2452919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(4 conductor)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634373" y="2274517"/>
                  <a:ext cx="2165092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GNR (corrected)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3634373" y="2785803"/>
                  <a:ext cx="2227146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(4 conductor)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34373" y="1602458"/>
                  <a:ext cx="1939320" cy="472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Cu (corrected)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42897" y="344384"/>
                <a:ext cx="5106666" cy="3834162"/>
                <a:chOff x="0" y="0"/>
                <a:chExt cx="7121195" cy="5346701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7121195" cy="5346701"/>
                </a:xfrm>
                <a:prstGeom prst="rect">
                  <a:avLst/>
                </a:prstGeom>
              </p:spPr>
            </p:pic>
            <p:sp>
              <p:nvSpPr>
                <p:cNvPr id="12" name="TextBox 11"/>
                <p:cNvSpPr txBox="1"/>
                <p:nvPr/>
              </p:nvSpPr>
              <p:spPr>
                <a:xfrm>
                  <a:off x="4227616" y="1710047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GNR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27616" y="2824348"/>
                  <a:ext cx="4299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FF0000"/>
                      </a:solidFill>
                    </a:rPr>
                    <a:t>Cu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949207" y="3253839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8393" y="3241964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05311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802" y="1206956"/>
            <a:ext cx="2506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temp limited to 90C</a:t>
            </a:r>
          </a:p>
          <a:p>
            <a:r>
              <a:rPr lang="en-US" dirty="0" smtClean="0"/>
              <a:t>Air cooling – solid</a:t>
            </a:r>
          </a:p>
          <a:p>
            <a:r>
              <a:rPr lang="en-US" dirty="0" smtClean="0"/>
              <a:t>Water cooling - dashed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5464" y="117287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655464" y="250639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5464" y="38329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5465" y="450968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b="1" dirty="0" smtClean="0">
                <a:solidFill>
                  <a:srgbClr val="FF0000"/>
                </a:solidFill>
              </a:rPr>
              <a:t> tier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409853" y="1142112"/>
            <a:ext cx="2593298" cy="649916"/>
            <a:chOff x="6301213" y="1142112"/>
            <a:chExt cx="2593298" cy="64991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301213" y="1611442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554447" y="1422696"/>
              <a:ext cx="234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 cooled heat sink</a:t>
              </a:r>
              <a:endParaRPr lang="en-US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6301213" y="1330858"/>
              <a:ext cx="31687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554447" y="1142112"/>
              <a:ext cx="2030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 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01932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926783" y="371673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21554" y="28328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21554" y="20672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1555" y="119994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693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008185"/>
            <a:ext cx="12198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density for PSN purposes fixed at 2D value</a:t>
            </a:r>
          </a:p>
          <a:p>
            <a:r>
              <a:rPr lang="en-US" dirty="0" smtClean="0"/>
              <a:t>Only things changing here are</a:t>
            </a:r>
          </a:p>
          <a:p>
            <a:pPr marL="342900" indent="-342900">
              <a:buAutoNum type="arabicPeriod"/>
            </a:pPr>
            <a:r>
              <a:rPr lang="en-US" dirty="0" smtClean="0"/>
              <a:t>Total power, since area is changing (this shouldn’t impact things as the PSN stuff all depends on unit cells and power density)</a:t>
            </a:r>
          </a:p>
          <a:p>
            <a:pPr marL="342900" indent="-342900">
              <a:buAutoNum type="arabicPeriod"/>
            </a:pPr>
            <a:r>
              <a:rPr lang="en-US" dirty="0" smtClean="0"/>
              <a:t>Tier thickness (impacts TSV inductance for top tier power delivery)</a:t>
            </a:r>
          </a:p>
        </p:txBody>
      </p:sp>
    </p:spTree>
    <p:extLst>
      <p:ext uri="{BB962C8B-B14F-4D97-AF65-F5344CB8AC3E}">
        <p14:creationId xmlns:p14="http://schemas.microsoft.com/office/powerpoint/2010/main" val="36402429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862" y="703385"/>
            <a:ext cx="644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what happens when the actual power density is used in PSN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936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631" y="201096"/>
            <a:ext cx="115257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tier area and power density are fixed at their 2D values</a:t>
            </a:r>
          </a:p>
          <a:p>
            <a:r>
              <a:rPr lang="en-US" dirty="0" smtClean="0"/>
              <a:t>The only thing changing between these cases is the distance between tiers, i.e. the TSV height, i.e. the TSV inductance</a:t>
            </a:r>
          </a:p>
          <a:p>
            <a:r>
              <a:rPr lang="en-US" dirty="0" smtClean="0"/>
              <a:t>This example requires more TSVs than the area free </a:t>
            </a:r>
            <a:r>
              <a:rPr lang="en-US" dirty="0" err="1" smtClean="0"/>
              <a:t>pdens</a:t>
            </a:r>
            <a:r>
              <a:rPr lang="en-US" dirty="0" smtClean="0"/>
              <a:t> fixed version because the area * pow density = total power</a:t>
            </a:r>
          </a:p>
          <a:p>
            <a:r>
              <a:rPr lang="en-US" dirty="0" smtClean="0"/>
              <a:t>So since the area is fixed at 2D values we’re basically just stacking identical 2D slices on top of each other</a:t>
            </a:r>
          </a:p>
          <a:p>
            <a:endParaRPr lang="en-US" dirty="0"/>
          </a:p>
          <a:p>
            <a:r>
              <a:rPr lang="en-US" dirty="0" smtClean="0"/>
              <a:t>By comparing this example to the actual area free </a:t>
            </a:r>
            <a:r>
              <a:rPr lang="en-US" dirty="0" err="1" smtClean="0"/>
              <a:t>pdens</a:t>
            </a:r>
            <a:r>
              <a:rPr lang="en-US" dirty="0" smtClean="0"/>
              <a:t> free example we can see that the inductance of the TSVs drives</a:t>
            </a:r>
          </a:p>
          <a:p>
            <a:r>
              <a:rPr lang="en-US" dirty="0" smtClean="0"/>
              <a:t>most of the spike for large die thicknesses, but not all of it. Some comes from the increase in power density due to wiring</a:t>
            </a:r>
          </a:p>
          <a:p>
            <a:r>
              <a:rPr lang="en-US" dirty="0" smtClean="0"/>
              <a:t>inefficiency in the thick-tier cases</a:t>
            </a:r>
          </a:p>
        </p:txBody>
      </p:sp>
    </p:spTree>
    <p:extLst>
      <p:ext uri="{BB962C8B-B14F-4D97-AF65-F5344CB8AC3E}">
        <p14:creationId xmlns:p14="http://schemas.microsoft.com/office/powerpoint/2010/main" val="59264715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93" y="340519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784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609" y="3844236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7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8863" y="360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912691" y="356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49361" y="351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28947" y="3152140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72775" y="3106454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09445" y="2870765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9474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420102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304079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280045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75476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601136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9703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02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378" y="2971440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1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680114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62647" y="3465788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5915" y="3327525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64116" y="2812173"/>
                  <a:ext cx="56765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39107" y="2624582"/>
                  <a:ext cx="75039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64105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7121195" cy="5346701"/>
            <a:chOff x="0" y="0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227616" y="171004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GNR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27616" y="2824348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Cu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0349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6899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43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49" y="761999"/>
            <a:ext cx="710850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240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31466" y="25307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9638" y="194561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09638" y="15058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9346" y="110940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01767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41749" y="761999"/>
            <a:ext cx="7108501" cy="5334001"/>
            <a:chOff x="2541749" y="761999"/>
            <a:chExt cx="7108501" cy="533400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1749" y="761999"/>
              <a:ext cx="7108501" cy="5334001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409638" y="1109407"/>
              <a:ext cx="977717" cy="1790673"/>
              <a:chOff x="3409638" y="1109407"/>
              <a:chExt cx="977717" cy="179067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531466" y="253074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409638" y="1945613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2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409638" y="1505899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FF00"/>
                    </a:solidFill>
                  </a:rPr>
                  <a:t>4 tier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99346" y="110940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8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479270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59734" y="129407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7904" y="2086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37904" y="271885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37905" y="324433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4926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802892" y="1586304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81062" y="27749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81062" y="393491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81063" y="46017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64182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6409853" y="1142112"/>
              <a:ext cx="2593298" cy="649916"/>
              <a:chOff x="6301213" y="1142112"/>
              <a:chExt cx="2593298" cy="64991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630121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5444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30121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55444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479290" y="1676222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79290" y="24552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79290" y="372879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90" y="44999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20137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6399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3346419" y="4661716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3587781" y="4506450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5703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195"/>
            <a:ext cx="7131713" cy="5343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750" y="85616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56950" y="230142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0734" y="230437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7948" y="306678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41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39220" y="761343"/>
            <a:ext cx="7113559" cy="5335313"/>
            <a:chOff x="2539220" y="761343"/>
            <a:chExt cx="7113559" cy="53353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9220" y="761343"/>
              <a:ext cx="7113559" cy="5335313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3346419" y="4351183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Air cooling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587781" y="2309158"/>
              <a:ext cx="1511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Water cooling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1950122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471401" y="1328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49574" y="30596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49573" y="38592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49573" y="44424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3732641" y="1047844"/>
              <a:ext cx="2593298" cy="649916"/>
              <a:chOff x="6409853" y="1142112"/>
              <a:chExt cx="2593298" cy="649916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409853" y="1611442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6663087" y="1422696"/>
                <a:ext cx="2340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Water cooled heat sink</a:t>
                </a:r>
                <a:endParaRPr lang="en-US" dirty="0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6409853" y="1330858"/>
                <a:ext cx="316871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6663087" y="1142112"/>
                <a:ext cx="2030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Air cooled heat sink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9075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8" y="73450"/>
            <a:ext cx="2752725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53" y="216325"/>
            <a:ext cx="2724150" cy="3438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379" y="254425"/>
            <a:ext cx="2724150" cy="34004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078" y="2889017"/>
            <a:ext cx="2742857" cy="360634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95" y="3211194"/>
            <a:ext cx="2742857" cy="36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03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396217" y="1422400"/>
            <a:ext cx="5501167" cy="4292600"/>
            <a:chOff x="3396217" y="1422400"/>
            <a:chExt cx="5501167" cy="4292600"/>
          </a:xfrm>
        </p:grpSpPr>
        <p:sp>
          <p:nvSpPr>
            <p:cNvPr id="22" name="Rectangle 21"/>
            <p:cNvSpPr/>
            <p:nvPr/>
          </p:nvSpPr>
          <p:spPr>
            <a:xfrm>
              <a:off x="3396217" y="1422400"/>
              <a:ext cx="5501167" cy="429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5550" y="1560512"/>
              <a:ext cx="4762500" cy="3686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2992197" y="3218933"/>
              <a:ext cx="117737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(W)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7522584" y="3218931"/>
              <a:ext cx="238026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Power Density (W/cm</a:t>
              </a:r>
              <a:r>
                <a:rPr lang="en-US" baseline="30000" dirty="0" smtClean="0"/>
                <a:t>2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31232" y="5246687"/>
              <a:ext cx="63113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Tiers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7353300" y="2387600"/>
              <a:ext cx="177800" cy="533400"/>
            </a:xfrm>
            <a:prstGeom prst="ellipse">
              <a:avLst/>
            </a:prstGeom>
            <a:noFill/>
            <a:ln w="19050">
              <a:solidFill>
                <a:srgbClr val="D74A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>
              <a:off x="7442200" y="2387600"/>
              <a:ext cx="2667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D74A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175500" y="4060331"/>
              <a:ext cx="177800" cy="533400"/>
            </a:xfrm>
            <a:prstGeom prst="ellipse">
              <a:avLst/>
            </a:prstGeom>
            <a:noFill/>
            <a:ln w="19050">
              <a:solidFill>
                <a:srgbClr val="0069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0"/>
            </p:cNvCxnSpPr>
            <p:nvPr/>
          </p:nvCxnSpPr>
          <p:spPr>
            <a:xfrm flipH="1">
              <a:off x="6972300" y="4060331"/>
              <a:ext cx="292100" cy="0"/>
            </a:xfrm>
            <a:prstGeom prst="straightConnector1">
              <a:avLst/>
            </a:prstGeom>
            <a:solidFill>
              <a:schemeClr val="bg1"/>
            </a:solidFill>
            <a:ln w="19050">
              <a:solidFill>
                <a:srgbClr val="0069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876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68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42799" y="764099"/>
            <a:ext cx="7106401" cy="5329801"/>
            <a:chOff x="2542799" y="764099"/>
            <a:chExt cx="7106401" cy="53298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2799" y="764099"/>
              <a:ext cx="7106401" cy="53298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96201" y="120142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4374" y="31739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4373" y="420219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74373" y="483617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2220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93223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3018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41502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6436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/>
                </a:rPr>
                <a:t>3 tier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25732" y="5341376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2310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0" y="603079"/>
            <a:ext cx="7131713" cy="53430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5896" y="108477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928335" y="1413164"/>
            <a:ext cx="1734271" cy="3849526"/>
            <a:chOff x="4928335" y="840755"/>
            <a:chExt cx="1734271" cy="442193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4928335" y="843090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662606" y="840755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300167" y="106752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300um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6745" y="1236172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4916" y="246560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4916" y="3302103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4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4915" y="387171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36FF07"/>
                </a:solidFill>
              </a:rPr>
              <a:t>8 tier</a:t>
            </a:r>
            <a:endParaRPr lang="en-US" b="1" dirty="0">
              <a:solidFill>
                <a:srgbClr val="36FF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43514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11000" y="1206773"/>
            <a:ext cx="5922000" cy="4444454"/>
            <a:chOff x="1611000" y="1206773"/>
            <a:chExt cx="5922000" cy="444445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1000" y="1206773"/>
              <a:ext cx="5922000" cy="44444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514600" y="19050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2D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6168" y="2274332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</a:rPr>
                <a:t>2 tier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64366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FF00"/>
                  </a:solidFill>
                  <a:effectLst/>
                  <a:uLnTx/>
                  <a:uFillTx/>
                  <a:latin typeface="Arial"/>
                </a:rPr>
                <a:t>3 tier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2632" y="3012996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</a:rPr>
                <a:t>4 tier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6811296" y="5341376"/>
              <a:ext cx="152400" cy="1524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0808" y="5341376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5525732" y="5341376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33224" y="5341376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70733" y="3733800"/>
            <a:ext cx="2684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/>
              </a:rPr>
              <a:t>34% Reduction in length of longest wire!</a:t>
            </a:r>
            <a:endParaRPr lang="en-US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118996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Cf_fft_256_8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16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26330" y="603078"/>
            <a:ext cx="7131713" cy="5343083"/>
            <a:chOff x="226330" y="60307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603078"/>
              <a:ext cx="7131713" cy="534308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067524"/>
              <a:ext cx="4811763" cy="4195166"/>
              <a:chOff x="2330301" y="1067524"/>
              <a:chExt cx="4811763" cy="419516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5896" y="1084778"/>
                <a:ext cx="724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50um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4928335" y="1413164"/>
                <a:ext cx="1734271" cy="3849526"/>
                <a:chOff x="4928335" y="840755"/>
                <a:chExt cx="1734271" cy="4421935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 flipV="1">
                  <a:off x="4928335" y="843090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V="1">
                  <a:off x="6662606" y="840755"/>
                  <a:ext cx="0" cy="44196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6300167" y="1067524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300um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35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26330" y="599460"/>
            <a:ext cx="7121195" cy="5346701"/>
            <a:chOff x="226330" y="599460"/>
            <a:chExt cx="7121195" cy="534670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330" y="599460"/>
              <a:ext cx="7121195" cy="5346701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2330301" y="1173828"/>
              <a:ext cx="689604" cy="3506601"/>
              <a:chOff x="2330301" y="1173828"/>
              <a:chExt cx="689604" cy="350660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52129" y="1173828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2D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30301" y="304122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2 tier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330301" y="3710738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4 tier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331896" y="4311097"/>
                <a:ext cx="688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6FF07"/>
                    </a:solidFill>
                  </a:rPr>
                  <a:t>8 tier</a:t>
                </a:r>
                <a:endParaRPr lang="en-US" b="1" dirty="0">
                  <a:solidFill>
                    <a:srgbClr val="36FF0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9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0223" y="510210"/>
            <a:ext cx="5638800" cy="5629265"/>
            <a:chOff x="3124200" y="973348"/>
            <a:chExt cx="5638800" cy="5629265"/>
          </a:xfrm>
        </p:grpSpPr>
        <p:sp>
          <p:nvSpPr>
            <p:cNvPr id="5" name="Rectangle 4"/>
            <p:cNvSpPr/>
            <p:nvPr/>
          </p:nvSpPr>
          <p:spPr>
            <a:xfrm>
              <a:off x="6438899" y="1740111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38899" y="2397336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81923" y="2397336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898" y="4969079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6476999" y="5535814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8899" y="295931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38899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6476999" y="3702261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7010399" y="1568661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7010399" y="2216361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7010399" y="2787860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7010399" y="3492711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7010398" y="4769060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7010398" y="5373895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7708106" y="2661654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7848596" y="5802513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153024" y="3852278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38575" y="3852278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124200" y="973348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5124448" y="1035261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Elbow Connector 24"/>
            <p:cNvCxnSpPr>
              <a:stCxn id="49" idx="0"/>
            </p:cNvCxnSpPr>
            <p:nvPr/>
          </p:nvCxnSpPr>
          <p:spPr>
            <a:xfrm rot="5400000" flipH="1" flipV="1">
              <a:off x="3832627" y="2150872"/>
              <a:ext cx="2278855" cy="1123959"/>
            </a:xfrm>
            <a:prstGeom prst="bentConnector3">
              <a:avLst>
                <a:gd name="adj1" fmla="val 1479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4972054" y="1301961"/>
              <a:ext cx="1523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6238872" y="4235661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3" idx="0"/>
              <a:endCxn id="24" idx="2"/>
            </p:cNvCxnSpPr>
            <p:nvPr/>
          </p:nvCxnSpPr>
          <p:spPr>
            <a:xfrm flipV="1">
              <a:off x="5695948" y="1568661"/>
              <a:ext cx="0" cy="22836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4410075" y="5157200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7543798" y="6069213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3"/>
              <a:endCxn id="11" idx="1"/>
            </p:cNvCxnSpPr>
            <p:nvPr/>
          </p:nvCxnSpPr>
          <p:spPr>
            <a:xfrm>
              <a:off x="6267448" y="1301961"/>
              <a:ext cx="1714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0"/>
              <a:endCxn id="7" idx="0"/>
            </p:cNvCxnSpPr>
            <p:nvPr/>
          </p:nvCxnSpPr>
          <p:spPr>
            <a:xfrm rot="16200000" flipH="1">
              <a:off x="6303167" y="428041"/>
              <a:ext cx="1362075" cy="2576514"/>
            </a:xfrm>
            <a:prstGeom prst="bentConnector3">
              <a:avLst>
                <a:gd name="adj1" fmla="val -1678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24688" y="469446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55672" y="5785757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224322" y="393781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74225" y="5785756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244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065035" y="501717"/>
            <a:ext cx="5218991" cy="6255275"/>
            <a:chOff x="1065035" y="501717"/>
            <a:chExt cx="5218991" cy="6255275"/>
          </a:xfrm>
        </p:grpSpPr>
        <p:sp>
          <p:nvSpPr>
            <p:cNvPr id="5" name="Rectangle 4"/>
            <p:cNvSpPr/>
            <p:nvPr/>
          </p:nvSpPr>
          <p:spPr>
            <a:xfrm>
              <a:off x="3959925" y="1894490"/>
              <a:ext cx="1143000" cy="476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512345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/>
            <p:cNvSpPr/>
            <p:nvPr/>
          </p:nvSpPr>
          <p:spPr>
            <a:xfrm>
              <a:off x="3998025" y="5690193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Max temp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3998025" y="3856640"/>
              <a:ext cx="1066799" cy="1066799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TSVs OK?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1714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>
              <a:off x="4531425" y="3647090"/>
              <a:ext cx="0" cy="209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 flipH="1">
              <a:off x="4531424" y="4923439"/>
              <a:ext cx="1" cy="200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9" idx="0"/>
            </p:cNvCxnSpPr>
            <p:nvPr/>
          </p:nvCxnSpPr>
          <p:spPr>
            <a:xfrm>
              <a:off x="4531424" y="5528274"/>
              <a:ext cx="1" cy="161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69622" y="5956892"/>
              <a:ext cx="838204" cy="533400"/>
            </a:xfrm>
            <a:prstGeom prst="rect">
              <a:avLst/>
            </a:prstGeom>
            <a:solidFill>
              <a:srgbClr val="0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</a:rPr>
                <a:t>Done!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674050" y="400665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400665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065035" y="501717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501717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2893835" y="768417"/>
              <a:ext cx="10660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8" y="4390040"/>
              <a:ext cx="2381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9" idx="1"/>
              <a:endCxn id="48" idx="2"/>
            </p:cNvCxnSpPr>
            <p:nvPr/>
          </p:nvCxnSpPr>
          <p:spPr>
            <a:xfrm rot="10800000">
              <a:off x="1931101" y="5311579"/>
              <a:ext cx="2066924" cy="912014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3"/>
              <a:endCxn id="20" idx="1"/>
            </p:cNvCxnSpPr>
            <p:nvPr/>
          </p:nvCxnSpPr>
          <p:spPr>
            <a:xfrm flipV="1">
              <a:off x="5064824" y="6223592"/>
              <a:ext cx="30479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768417"/>
              <a:ext cx="690564" cy="178329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545714" y="4848842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76698" y="594013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45348" y="4092190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95251" y="5940135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>
              <a:stCxn id="53" idx="0"/>
            </p:cNvCxnSpPr>
            <p:nvPr/>
          </p:nvCxnSpPr>
          <p:spPr>
            <a:xfrm rot="5400000" flipH="1" flipV="1">
              <a:off x="2046757" y="2097812"/>
              <a:ext cx="3079063" cy="738628"/>
            </a:xfrm>
            <a:prstGeom prst="bentConnector3">
              <a:avLst>
                <a:gd name="adj1" fmla="val 1000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260904" y="3050588"/>
              <a:ext cx="626267" cy="128587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53" idx="0"/>
            </p:cNvCxnSpPr>
            <p:nvPr/>
          </p:nvCxnSpPr>
          <p:spPr>
            <a:xfrm rot="5400000" flipH="1" flipV="1">
              <a:off x="2737154" y="3526837"/>
              <a:ext cx="959640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4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/>
          <p:cNvGrpSpPr/>
          <p:nvPr/>
        </p:nvGrpSpPr>
        <p:grpSpPr>
          <a:xfrm>
            <a:off x="1358285" y="640743"/>
            <a:ext cx="4933991" cy="5525957"/>
            <a:chOff x="1358285" y="640743"/>
            <a:chExt cx="4933991" cy="5525957"/>
          </a:xfrm>
        </p:grpSpPr>
        <p:sp>
          <p:nvSpPr>
            <p:cNvPr id="5" name="Rectangle 4"/>
            <p:cNvSpPr/>
            <p:nvPr/>
          </p:nvSpPr>
          <p:spPr>
            <a:xfrm>
              <a:off x="3959925" y="1968122"/>
              <a:ext cx="1143000" cy="402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wire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9925" y="2551715"/>
              <a:ext cx="1143000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wiring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302949" y="2551715"/>
              <a:ext cx="981077" cy="3905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Calculate logic power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959924" y="4774208"/>
              <a:ext cx="1143000" cy="4048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Generate thermal map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59925" y="311369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power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9925" y="1189640"/>
              <a:ext cx="11430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Determine signal TSV requirements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Diamond 11"/>
            <p:cNvSpPr/>
            <p:nvPr/>
          </p:nvSpPr>
          <p:spPr>
            <a:xfrm>
              <a:off x="4114838" y="3788356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1" idx="2"/>
              <a:endCxn id="5" idx="0"/>
            </p:cNvCxnSpPr>
            <p:nvPr/>
          </p:nvCxnSpPr>
          <p:spPr>
            <a:xfrm>
              <a:off x="4531425" y="1723040"/>
              <a:ext cx="0" cy="2450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6" idx="0"/>
            </p:cNvCxnSpPr>
            <p:nvPr/>
          </p:nvCxnSpPr>
          <p:spPr>
            <a:xfrm>
              <a:off x="4531425" y="2370740"/>
              <a:ext cx="0" cy="180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10" idx="0"/>
            </p:cNvCxnSpPr>
            <p:nvPr/>
          </p:nvCxnSpPr>
          <p:spPr>
            <a:xfrm>
              <a:off x="4531425" y="2942239"/>
              <a:ext cx="0" cy="17145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2"/>
              <a:endCxn id="12" idx="0"/>
            </p:cNvCxnSpPr>
            <p:nvPr/>
          </p:nvCxnSpPr>
          <p:spPr>
            <a:xfrm flipH="1">
              <a:off x="4531424" y="3647090"/>
              <a:ext cx="1" cy="141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8" idx="0"/>
            </p:cNvCxnSpPr>
            <p:nvPr/>
          </p:nvCxnSpPr>
          <p:spPr>
            <a:xfrm>
              <a:off x="4531424" y="4621527"/>
              <a:ext cx="0" cy="1526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2"/>
              <a:endCxn id="63" idx="0"/>
            </p:cNvCxnSpPr>
            <p:nvPr/>
          </p:nvCxnSpPr>
          <p:spPr>
            <a:xfrm>
              <a:off x="4531424" y="5179024"/>
              <a:ext cx="0" cy="1545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7" idx="2"/>
              <a:endCxn id="10" idx="3"/>
            </p:cNvCxnSpPr>
            <p:nvPr/>
          </p:nvCxnSpPr>
          <p:spPr>
            <a:xfrm rot="5400000">
              <a:off x="5229132" y="2816033"/>
              <a:ext cx="438151" cy="690563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674050" y="3873307"/>
              <a:ext cx="1085848" cy="1319209"/>
              <a:chOff x="2486024" y="3486151"/>
              <a:chExt cx="1085848" cy="131920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486024" y="4019549"/>
                <a:ext cx="1085848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TSV diameter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86024" y="3657600"/>
                <a:ext cx="1085848" cy="361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486024" y="4405310"/>
                <a:ext cx="1085848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Increase 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486024" y="3486151"/>
                <a:ext cx="1085848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59601" y="3873307"/>
              <a:ext cx="1143000" cy="1304922"/>
              <a:chOff x="1171575" y="3486151"/>
              <a:chExt cx="1143000" cy="1304922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171575" y="4005262"/>
                <a:ext cx="1143000" cy="3857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logic 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171575" y="3657600"/>
                <a:ext cx="1143000" cy="3476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Reduce 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171575" y="4391023"/>
                <a:ext cx="11430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Change wire material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171575" y="3486151"/>
                <a:ext cx="1143000" cy="171449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Choose one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58285" y="664493"/>
              <a:ext cx="1828800" cy="1800225"/>
              <a:chOff x="381000" y="1590675"/>
              <a:chExt cx="1981200" cy="1800225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3716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Clock 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810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3716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Activity factor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1000" y="179070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Rent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81000" y="21907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thickness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3716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Transistor parameters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371600" y="2990850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Wire materials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1000" y="2590801"/>
                <a:ext cx="990600" cy="4000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Die area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81000" y="1590675"/>
                <a:ext cx="1981200" cy="20002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Inputs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3959924" y="640743"/>
              <a:ext cx="1143000" cy="394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Update system parameters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2" idx="1"/>
            </p:cNvCxnSpPr>
            <p:nvPr/>
          </p:nvCxnSpPr>
          <p:spPr>
            <a:xfrm flipH="1">
              <a:off x="3759899" y="4204942"/>
              <a:ext cx="3549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3" idx="1"/>
              <a:endCxn id="48" idx="2"/>
            </p:cNvCxnSpPr>
            <p:nvPr/>
          </p:nvCxnSpPr>
          <p:spPr>
            <a:xfrm rot="10800000">
              <a:off x="1931102" y="5178229"/>
              <a:ext cx="2183737" cy="571886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3" idx="3"/>
              <a:endCxn id="115" idx="1"/>
            </p:cNvCxnSpPr>
            <p:nvPr/>
          </p:nvCxnSpPr>
          <p:spPr>
            <a:xfrm>
              <a:off x="4948009" y="5750115"/>
              <a:ext cx="363190" cy="4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4" idx="2"/>
              <a:endCxn id="11" idx="0"/>
            </p:cNvCxnSpPr>
            <p:nvPr/>
          </p:nvCxnSpPr>
          <p:spPr>
            <a:xfrm>
              <a:off x="4531424" y="1035117"/>
              <a:ext cx="1" cy="1545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24" idx="3"/>
              <a:endCxn id="7" idx="0"/>
            </p:cNvCxnSpPr>
            <p:nvPr/>
          </p:nvCxnSpPr>
          <p:spPr>
            <a:xfrm>
              <a:off x="5102924" y="837930"/>
              <a:ext cx="690564" cy="1713785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625084" y="4481203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93099" y="5424106"/>
              <a:ext cx="392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yes</a:t>
              </a:r>
              <a:endParaRPr lang="en-US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59898" y="382053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17315" y="5497401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no</a:t>
              </a:r>
              <a:endParaRPr lang="en-US" sz="1200" b="1" dirty="0"/>
            </a:p>
          </p:txBody>
        </p:sp>
        <p:cxnSp>
          <p:nvCxnSpPr>
            <p:cNvPr id="70" name="Elbow Connector 69"/>
            <p:cNvCxnSpPr/>
            <p:nvPr/>
          </p:nvCxnSpPr>
          <p:spPr>
            <a:xfrm rot="5400000" flipH="1" flipV="1">
              <a:off x="2504371" y="1804879"/>
              <a:ext cx="2374606" cy="536499"/>
            </a:xfrm>
            <a:prstGeom prst="bentConnector3">
              <a:avLst>
                <a:gd name="adj1" fmla="val 10001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49" idx="0"/>
            </p:cNvCxnSpPr>
            <p:nvPr/>
          </p:nvCxnSpPr>
          <p:spPr>
            <a:xfrm rot="5400000" flipH="1" flipV="1">
              <a:off x="2365696" y="2819142"/>
              <a:ext cx="619571" cy="148876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4289270" y="3974109"/>
              <a:ext cx="4771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TSVs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sp>
          <p:nvSpPr>
            <p:cNvPr id="63" name="Diamond 62"/>
            <p:cNvSpPr/>
            <p:nvPr/>
          </p:nvSpPr>
          <p:spPr>
            <a:xfrm>
              <a:off x="4114838" y="5333529"/>
              <a:ext cx="833171" cy="833171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61025" y="5422352"/>
              <a:ext cx="533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Max</a:t>
              </a:r>
            </a:p>
            <a:p>
              <a:pPr algn="ctr"/>
              <a:r>
                <a:rPr lang="en-US" sz="1200" b="1" dirty="0" smtClean="0"/>
                <a:t>Temp</a:t>
              </a:r>
            </a:p>
            <a:p>
              <a:pPr algn="ctr"/>
              <a:r>
                <a:rPr lang="en-US" sz="1200" b="1" dirty="0" smtClean="0"/>
                <a:t>OK?</a:t>
              </a:r>
              <a:endParaRPr lang="en-US" sz="1200" b="1" dirty="0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5311193" y="4527144"/>
              <a:ext cx="981083" cy="1566712"/>
              <a:chOff x="11196938" y="4330509"/>
              <a:chExt cx="981083" cy="1566712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11196942" y="4330509"/>
                <a:ext cx="981077" cy="200026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bg1"/>
                    </a:solidFill>
                  </a:rPr>
                  <a:t>Outputs</a:t>
                </a:r>
                <a:endParaRPr 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1196942" y="4530535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Total TSVs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196940" y="475765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TSV size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1196939" y="4986170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Frequency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1196944" y="5213293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draw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1196944" y="5440416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Max temp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1196938" y="5670098"/>
                <a:ext cx="981077" cy="227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>
                    <a:solidFill>
                      <a:schemeClr val="tx1"/>
                    </a:solidFill>
                  </a:rPr>
                  <a:t>Power noise</a:t>
                </a:r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53" idx="0"/>
            </p:cNvCxnSpPr>
            <p:nvPr/>
          </p:nvCxnSpPr>
          <p:spPr>
            <a:xfrm flipV="1">
              <a:off x="3216974" y="3247041"/>
              <a:ext cx="0" cy="6262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3187085" y="764505"/>
              <a:ext cx="77283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2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69550" y="315948"/>
            <a:ext cx="1751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Merom</a:t>
            </a:r>
            <a:r>
              <a:rPr lang="en-US" dirty="0" smtClean="0"/>
              <a:t> test case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52356" y="685280"/>
            <a:ext cx="8287929" cy="3737533"/>
            <a:chOff x="652356" y="685280"/>
            <a:chExt cx="8287929" cy="373753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318" y="685280"/>
              <a:ext cx="4977967" cy="3737533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652356" y="1226860"/>
              <a:ext cx="4357370" cy="2488116"/>
              <a:chOff x="652356" y="1226860"/>
              <a:chExt cx="4357370" cy="2488116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356" y="1226860"/>
                <a:ext cx="3309962" cy="2488116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52356" y="3206338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(a)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557358" y="322475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(b)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4593" y="685280"/>
                  <a:ext cx="51834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2780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609894" y="5210049"/>
            <a:ext cx="2449421" cy="1829339"/>
            <a:chOff x="5857169" y="2219210"/>
            <a:chExt cx="2449421" cy="1829339"/>
          </a:xfrm>
        </p:grpSpPr>
        <p:grpSp>
          <p:nvGrpSpPr>
            <p:cNvPr id="60" name="Group 59"/>
            <p:cNvGrpSpPr/>
            <p:nvPr/>
          </p:nvGrpSpPr>
          <p:grpSpPr>
            <a:xfrm>
              <a:off x="5857170" y="2704737"/>
              <a:ext cx="2425907" cy="897434"/>
              <a:chOff x="4371975" y="3038474"/>
              <a:chExt cx="4976416" cy="1379460"/>
            </a:xfrm>
          </p:grpSpPr>
          <p:sp>
            <p:nvSpPr>
              <p:cNvPr id="70" name="Cube 69"/>
              <p:cNvSpPr/>
              <p:nvPr/>
            </p:nvSpPr>
            <p:spPr>
              <a:xfrm>
                <a:off x="5048250" y="3038474"/>
                <a:ext cx="220980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/>
              <p:cNvSpPr/>
              <p:nvPr/>
            </p:nvSpPr>
            <p:spPr>
              <a:xfrm>
                <a:off x="6962775" y="3038474"/>
                <a:ext cx="2385616" cy="736024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/>
              <p:cNvSpPr/>
              <p:nvPr/>
            </p:nvSpPr>
            <p:spPr>
              <a:xfrm>
                <a:off x="4371975" y="3681909"/>
                <a:ext cx="22098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/>
              <p:cNvSpPr/>
              <p:nvPr/>
            </p:nvSpPr>
            <p:spPr>
              <a:xfrm>
                <a:off x="6091430" y="3663656"/>
                <a:ext cx="2471548" cy="736023"/>
              </a:xfrm>
              <a:prstGeom prst="cube">
                <a:avLst>
                  <a:gd name="adj" fmla="val 68449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857170" y="2471341"/>
              <a:ext cx="2449419" cy="885559"/>
              <a:chOff x="4371975" y="2384443"/>
              <a:chExt cx="5024648" cy="1361207"/>
            </a:xfrm>
          </p:grpSpPr>
          <p:sp>
            <p:nvSpPr>
              <p:cNvPr id="66" name="Cube 65"/>
              <p:cNvSpPr/>
              <p:nvPr/>
            </p:nvSpPr>
            <p:spPr>
              <a:xfrm>
                <a:off x="5048250" y="2384443"/>
                <a:ext cx="2408998" cy="736021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/>
              <p:cNvSpPr/>
              <p:nvPr/>
            </p:nvSpPr>
            <p:spPr>
              <a:xfrm>
                <a:off x="6962773" y="2384443"/>
                <a:ext cx="2433850" cy="736023"/>
              </a:xfrm>
              <a:prstGeom prst="cube">
                <a:avLst>
                  <a:gd name="adj" fmla="val 68449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/>
              <p:cNvSpPr/>
              <p:nvPr/>
            </p:nvSpPr>
            <p:spPr>
              <a:xfrm>
                <a:off x="4371975" y="3009625"/>
                <a:ext cx="4191000" cy="736025"/>
              </a:xfrm>
              <a:prstGeom prst="cube">
                <a:avLst>
                  <a:gd name="adj" fmla="val 68449"/>
                </a:avLst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Cube 62"/>
            <p:cNvSpPr/>
            <p:nvPr/>
          </p:nvSpPr>
          <p:spPr>
            <a:xfrm>
              <a:off x="6244933" y="2228987"/>
              <a:ext cx="1348814" cy="478833"/>
            </a:xfrm>
            <a:prstGeom prst="cube">
              <a:avLst>
                <a:gd name="adj" fmla="val 68449"/>
              </a:avLst>
            </a:prstGeom>
            <a:solidFill>
              <a:srgbClr val="00B05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be 63"/>
            <p:cNvSpPr/>
            <p:nvPr/>
          </p:nvSpPr>
          <p:spPr>
            <a:xfrm>
              <a:off x="5857170" y="2628473"/>
              <a:ext cx="1318260" cy="478834"/>
            </a:xfrm>
            <a:prstGeom prst="cube">
              <a:avLst>
                <a:gd name="adj" fmla="val 684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ube 64"/>
            <p:cNvSpPr/>
            <p:nvPr/>
          </p:nvSpPr>
          <p:spPr>
            <a:xfrm>
              <a:off x="6932187" y="2219210"/>
              <a:ext cx="1374403" cy="885558"/>
            </a:xfrm>
            <a:prstGeom prst="cube">
              <a:avLst>
                <a:gd name="adj" fmla="val 83044"/>
              </a:avLst>
            </a:prstGeom>
            <a:solidFill>
              <a:schemeClr val="accent2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57169" y="361766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58622" y="805242"/>
            <a:ext cx="5500617" cy="2990697"/>
            <a:chOff x="2858622" y="805242"/>
            <a:chExt cx="5500617" cy="2990697"/>
          </a:xfrm>
        </p:grpSpPr>
        <p:sp>
          <p:nvSpPr>
            <p:cNvPr id="11" name="Cube 10"/>
            <p:cNvSpPr/>
            <p:nvPr/>
          </p:nvSpPr>
          <p:spPr>
            <a:xfrm>
              <a:off x="2864328" y="810868"/>
              <a:ext cx="2871848" cy="973925"/>
            </a:xfrm>
            <a:prstGeom prst="cube">
              <a:avLst>
                <a:gd name="adj" fmla="val 901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87391" y="805242"/>
              <a:ext cx="2871848" cy="979551"/>
              <a:chOff x="6248400" y="489666"/>
              <a:chExt cx="3619500" cy="1295128"/>
            </a:xfrm>
          </p:grpSpPr>
          <p:sp>
            <p:nvSpPr>
              <p:cNvPr id="36" name="Cube 35"/>
              <p:cNvSpPr/>
              <p:nvPr/>
            </p:nvSpPr>
            <p:spPr>
              <a:xfrm>
                <a:off x="6248400" y="489666"/>
                <a:ext cx="3619500" cy="1287690"/>
              </a:xfrm>
              <a:prstGeom prst="cube">
                <a:avLst>
                  <a:gd name="adj" fmla="val 9011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Cube 36"/>
              <p:cNvSpPr/>
              <p:nvPr/>
            </p:nvSpPr>
            <p:spPr>
              <a:xfrm>
                <a:off x="6248400" y="1031738"/>
                <a:ext cx="2317562" cy="744430"/>
              </a:xfrm>
              <a:prstGeom prst="cube">
                <a:avLst>
                  <a:gd name="adj" fmla="val 83458"/>
                </a:avLst>
              </a:prstGeom>
              <a:solidFill>
                <a:schemeClr val="accent2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ube 37"/>
              <p:cNvSpPr/>
              <p:nvPr/>
            </p:nvSpPr>
            <p:spPr>
              <a:xfrm>
                <a:off x="7930581" y="1031738"/>
                <a:ext cx="1403424" cy="753056"/>
              </a:xfrm>
              <a:prstGeom prst="cube">
                <a:avLst>
                  <a:gd name="adj" fmla="val 83458"/>
                </a:avLst>
              </a:prstGeom>
              <a:solidFill>
                <a:srgbClr val="00B05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892903" y="1756218"/>
              <a:ext cx="50045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(a)</a:t>
              </a:r>
              <a:endParaRPr lang="en-US" sz="2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87391" y="1756218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(b)</a:t>
              </a:r>
              <a:endParaRPr lang="en-US" sz="2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874748" y="3365052"/>
              <a:ext cx="4796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(c)</a:t>
              </a:r>
              <a:endParaRPr lang="en-US" sz="2200" b="1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858622" y="2152241"/>
              <a:ext cx="2340200" cy="1227266"/>
              <a:chOff x="2729811" y="2271714"/>
              <a:chExt cx="2340200" cy="1227266"/>
            </a:xfrm>
          </p:grpSpPr>
          <p:sp>
            <p:nvSpPr>
              <p:cNvPr id="78" name="Cube 77"/>
              <p:cNvSpPr/>
              <p:nvPr/>
            </p:nvSpPr>
            <p:spPr>
              <a:xfrm>
                <a:off x="2729811" y="2645913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/>
              <p:cNvSpPr/>
              <p:nvPr/>
            </p:nvSpPr>
            <p:spPr>
              <a:xfrm>
                <a:off x="2729811" y="2454051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/>
              <p:cNvSpPr/>
              <p:nvPr/>
            </p:nvSpPr>
            <p:spPr>
              <a:xfrm>
                <a:off x="2729811" y="2271714"/>
                <a:ext cx="2340200" cy="853067"/>
              </a:xfrm>
              <a:prstGeom prst="cube">
                <a:avLst>
                  <a:gd name="adj" fmla="val 901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5458816" y="3365052"/>
              <a:ext cx="5116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(d)</a:t>
              </a:r>
              <a:endParaRPr lang="en-US" sz="2200" b="1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487391" y="2173012"/>
              <a:ext cx="2489474" cy="1206495"/>
              <a:chOff x="5393276" y="2261466"/>
              <a:chExt cx="2489474" cy="1206495"/>
            </a:xfrm>
          </p:grpSpPr>
          <p:sp>
            <p:nvSpPr>
              <p:cNvPr id="94" name="Cube 93"/>
              <p:cNvSpPr/>
              <p:nvPr/>
            </p:nvSpPr>
            <p:spPr>
              <a:xfrm>
                <a:off x="5803458" y="2556039"/>
                <a:ext cx="2079292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/>
              <p:cNvSpPr/>
              <p:nvPr/>
            </p:nvSpPr>
            <p:spPr>
              <a:xfrm>
                <a:off x="5395507" y="2989126"/>
                <a:ext cx="1275958" cy="478835"/>
              </a:xfrm>
              <a:prstGeom prst="cube">
                <a:avLst>
                  <a:gd name="adj" fmla="val 81710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/>
              <p:cNvSpPr/>
              <p:nvPr/>
            </p:nvSpPr>
            <p:spPr>
              <a:xfrm>
                <a:off x="6379588" y="2989126"/>
                <a:ext cx="1077235" cy="478835"/>
              </a:xfrm>
              <a:prstGeom prst="cube">
                <a:avLst>
                  <a:gd name="adj" fmla="val 81710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/>
              <p:cNvSpPr/>
              <p:nvPr/>
            </p:nvSpPr>
            <p:spPr>
              <a:xfrm>
                <a:off x="6379588" y="2445495"/>
                <a:ext cx="1481285" cy="864428"/>
              </a:xfrm>
              <a:prstGeom prst="cube">
                <a:avLst>
                  <a:gd name="adj" fmla="val 90638"/>
                </a:avLst>
              </a:prstGeom>
              <a:solidFill>
                <a:schemeClr val="accent2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/>
              <p:cNvSpPr/>
              <p:nvPr/>
            </p:nvSpPr>
            <p:spPr>
              <a:xfrm>
                <a:off x="5754118" y="2445495"/>
                <a:ext cx="1308562" cy="483830"/>
              </a:xfrm>
              <a:prstGeom prst="cube">
                <a:avLst>
                  <a:gd name="adj" fmla="val 83342"/>
                </a:avLst>
              </a:prstGeom>
              <a:solidFill>
                <a:srgbClr val="00B050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/>
              <p:cNvSpPr/>
              <p:nvPr/>
            </p:nvSpPr>
            <p:spPr>
              <a:xfrm>
                <a:off x="5393276" y="2911921"/>
                <a:ext cx="1208422" cy="404074"/>
              </a:xfrm>
              <a:prstGeom prst="cube">
                <a:avLst>
                  <a:gd name="adj" fmla="val 81442"/>
                </a:avLst>
              </a:prstGeom>
              <a:solidFill>
                <a:schemeClr val="accent1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/>
              <p:cNvSpPr/>
              <p:nvPr/>
            </p:nvSpPr>
            <p:spPr>
              <a:xfrm>
                <a:off x="5723120" y="2261466"/>
                <a:ext cx="2137753" cy="562079"/>
              </a:xfrm>
              <a:prstGeom prst="cube">
                <a:avLst>
                  <a:gd name="adj" fmla="val 848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/>
              <p:cNvSpPr/>
              <p:nvPr/>
            </p:nvSpPr>
            <p:spPr>
              <a:xfrm>
                <a:off x="5393276" y="2775144"/>
                <a:ext cx="1972653" cy="382961"/>
              </a:xfrm>
              <a:prstGeom prst="cube">
                <a:avLst>
                  <a:gd name="adj" fmla="val 76892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308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" y="584199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3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5402" y="755649"/>
            <a:ext cx="7121195" cy="5346701"/>
            <a:chOff x="2535402" y="755649"/>
            <a:chExt cx="7121195" cy="5346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5402" y="755649"/>
              <a:ext cx="7121195" cy="534670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30649" y="49382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44925" y="438425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4924" y="40149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44924" y="347249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54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5347" y="942975"/>
            <a:ext cx="10761400" cy="4222136"/>
            <a:chOff x="95347" y="942975"/>
            <a:chExt cx="10761400" cy="4222136"/>
          </a:xfrm>
        </p:grpSpPr>
        <p:grpSp>
          <p:nvGrpSpPr>
            <p:cNvPr id="4" name="Group 3"/>
            <p:cNvGrpSpPr/>
            <p:nvPr/>
          </p:nvGrpSpPr>
          <p:grpSpPr>
            <a:xfrm>
              <a:off x="95347" y="942975"/>
              <a:ext cx="5623403" cy="4222136"/>
              <a:chOff x="226330" y="599460"/>
              <a:chExt cx="7121195" cy="5346701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330" y="599460"/>
                <a:ext cx="7121195" cy="5346701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2330301" y="1173828"/>
                <a:ext cx="801808" cy="3565997"/>
                <a:chOff x="2330301" y="1173828"/>
                <a:chExt cx="801808" cy="3565997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452129" y="1173828"/>
                  <a:ext cx="530226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/>
                    <a:t>2D</a:t>
                  </a:r>
                  <a:endParaRPr lang="en-US" sz="1600" b="1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330301" y="304122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FF0000"/>
                      </a:solidFill>
                    </a:rPr>
                    <a:t>2 tier</a:t>
                  </a:r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2330301" y="3710738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0000FF"/>
                      </a:solidFill>
                    </a:rPr>
                    <a:t>4 tier</a:t>
                  </a:r>
                  <a:endParaRPr lang="en-US" sz="1600" b="1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2331897" y="4311097"/>
                  <a:ext cx="800212" cy="4287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rgbClr val="36FF07"/>
                      </a:solidFill>
                    </a:rPr>
                    <a:t>8 tier</a:t>
                  </a:r>
                  <a:endParaRPr lang="en-US" sz="1600" b="1" dirty="0">
                    <a:solidFill>
                      <a:srgbClr val="36FF07"/>
                    </a:solidFill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5233344" y="942975"/>
              <a:ext cx="5623403" cy="4222136"/>
              <a:chOff x="2535402" y="755649"/>
              <a:chExt cx="7121195" cy="534670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5402" y="755649"/>
                <a:ext cx="7121195" cy="5346701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5087712" y="4938250"/>
                <a:ext cx="530226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2D</a:t>
                </a:r>
                <a:endParaRPr lang="en-US" sz="16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044925" y="438425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2 tier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44924" y="4014921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00FF"/>
                    </a:solidFill>
                  </a:rPr>
                  <a:t>4 tier</a:t>
                </a:r>
                <a:endParaRPr lang="en-US" sz="16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044924" y="3472494"/>
                <a:ext cx="800211" cy="428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36FF07"/>
                    </a:solidFill>
                  </a:rPr>
                  <a:t>8 tier</a:t>
                </a:r>
                <a:endParaRPr lang="en-US" sz="1600" b="1" dirty="0">
                  <a:solidFill>
                    <a:srgbClr val="36FF07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093784" y="47957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50393" y="479577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64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/>
          <p:cNvSpPr/>
          <p:nvPr/>
        </p:nvSpPr>
        <p:spPr>
          <a:xfrm>
            <a:off x="191305" y="2615236"/>
            <a:ext cx="2871848" cy="973925"/>
          </a:xfrm>
          <a:prstGeom prst="cube">
            <a:avLst>
              <a:gd name="adj" fmla="val 90115"/>
            </a:avLst>
          </a:prstGeom>
          <a:solidFill>
            <a:srgbClr val="8064A2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3825" y="2615236"/>
            <a:ext cx="2871848" cy="980187"/>
            <a:chOff x="6248400" y="489666"/>
            <a:chExt cx="3619500" cy="1295969"/>
          </a:xfrm>
        </p:grpSpPr>
        <p:sp>
          <p:nvSpPr>
            <p:cNvPr id="6" name="Cube 5"/>
            <p:cNvSpPr/>
            <p:nvPr/>
          </p:nvSpPr>
          <p:spPr>
            <a:xfrm>
              <a:off x="6248400" y="489666"/>
              <a:ext cx="3619500" cy="1287690"/>
            </a:xfrm>
            <a:prstGeom prst="cube">
              <a:avLst>
                <a:gd name="adj" fmla="val 90115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Cube 6"/>
            <p:cNvSpPr/>
            <p:nvPr/>
          </p:nvSpPr>
          <p:spPr>
            <a:xfrm>
              <a:off x="6248400" y="1031738"/>
              <a:ext cx="2317562" cy="744430"/>
            </a:xfrm>
            <a:prstGeom prst="cube">
              <a:avLst>
                <a:gd name="adj" fmla="val 83458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" name="Cube 7"/>
            <p:cNvSpPr/>
            <p:nvPr/>
          </p:nvSpPr>
          <p:spPr>
            <a:xfrm>
              <a:off x="7941664" y="1032578"/>
              <a:ext cx="1403424" cy="753057"/>
            </a:xfrm>
            <a:prstGeom prst="cube">
              <a:avLst>
                <a:gd name="adj" fmla="val 83458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3608" y="3847975"/>
            <a:ext cx="2151110" cy="922137"/>
            <a:chOff x="4086700" y="4139034"/>
            <a:chExt cx="2151110" cy="922137"/>
          </a:xfrm>
        </p:grpSpPr>
        <p:sp>
          <p:nvSpPr>
            <p:cNvPr id="10" name="Cube 9"/>
            <p:cNvSpPr/>
            <p:nvPr/>
          </p:nvSpPr>
          <p:spPr>
            <a:xfrm>
              <a:off x="4493570" y="4268339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Cube 10"/>
            <p:cNvSpPr/>
            <p:nvPr/>
          </p:nvSpPr>
          <p:spPr>
            <a:xfrm>
              <a:off x="4086700" y="4669555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5105400" y="4670506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4493570" y="4139034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Cube 13"/>
            <p:cNvSpPr/>
            <p:nvPr/>
          </p:nvSpPr>
          <p:spPr>
            <a:xfrm>
              <a:off x="4086700" y="4540250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Cube 14"/>
            <p:cNvSpPr/>
            <p:nvPr/>
          </p:nvSpPr>
          <p:spPr>
            <a:xfrm>
              <a:off x="5105400" y="4541201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60712" y="5082018"/>
            <a:ext cx="1281886" cy="716533"/>
            <a:chOff x="5594623" y="4616897"/>
            <a:chExt cx="2155823" cy="1205036"/>
          </a:xfrm>
        </p:grpSpPr>
        <p:sp>
          <p:nvSpPr>
            <p:cNvPr id="17" name="Cube 16"/>
            <p:cNvSpPr/>
            <p:nvPr/>
          </p:nvSpPr>
          <p:spPr>
            <a:xfrm>
              <a:off x="6001493" y="5029101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Cube 17"/>
            <p:cNvSpPr/>
            <p:nvPr/>
          </p:nvSpPr>
          <p:spPr>
            <a:xfrm>
              <a:off x="5594623" y="5430317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Cube 18"/>
            <p:cNvSpPr/>
            <p:nvPr/>
          </p:nvSpPr>
          <p:spPr>
            <a:xfrm>
              <a:off x="6613323" y="5431268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Cube 19"/>
            <p:cNvSpPr/>
            <p:nvPr/>
          </p:nvSpPr>
          <p:spPr>
            <a:xfrm>
              <a:off x="6001493" y="4899796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Cube 20"/>
            <p:cNvSpPr/>
            <p:nvPr/>
          </p:nvSpPr>
          <p:spPr>
            <a:xfrm>
              <a:off x="5594623" y="5301012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Cube 21"/>
            <p:cNvSpPr/>
            <p:nvPr/>
          </p:nvSpPr>
          <p:spPr>
            <a:xfrm>
              <a:off x="6613323" y="5301963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Cube 22"/>
            <p:cNvSpPr/>
            <p:nvPr/>
          </p:nvSpPr>
          <p:spPr>
            <a:xfrm>
              <a:off x="6006206" y="4756428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Cube 23"/>
            <p:cNvSpPr/>
            <p:nvPr/>
          </p:nvSpPr>
          <p:spPr>
            <a:xfrm>
              <a:off x="5599336" y="5157644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Cube 24"/>
            <p:cNvSpPr/>
            <p:nvPr/>
          </p:nvSpPr>
          <p:spPr>
            <a:xfrm>
              <a:off x="6618036" y="5158595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ube 25"/>
            <p:cNvSpPr/>
            <p:nvPr/>
          </p:nvSpPr>
          <p:spPr>
            <a:xfrm>
              <a:off x="6001493" y="4616897"/>
              <a:ext cx="1744240" cy="382880"/>
            </a:xfrm>
            <a:prstGeom prst="cube">
              <a:avLst>
                <a:gd name="adj" fmla="val 86690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ube 26"/>
            <p:cNvSpPr/>
            <p:nvPr/>
          </p:nvSpPr>
          <p:spPr>
            <a:xfrm>
              <a:off x="5594623" y="50181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ube 27"/>
            <p:cNvSpPr/>
            <p:nvPr/>
          </p:nvSpPr>
          <p:spPr>
            <a:xfrm>
              <a:off x="6613323" y="5019064"/>
              <a:ext cx="749797" cy="390665"/>
            </a:xfrm>
            <a:prstGeom prst="cube">
              <a:avLst>
                <a:gd name="adj" fmla="val 86709"/>
              </a:avLst>
            </a:prstGeom>
            <a:solidFill>
              <a:srgbClr val="00B050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Cube 28"/>
          <p:cNvSpPr/>
          <p:nvPr/>
        </p:nvSpPr>
        <p:spPr>
          <a:xfrm>
            <a:off x="6476345" y="3019694"/>
            <a:ext cx="1838841" cy="563038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476345" y="4249191"/>
            <a:ext cx="1278990" cy="520921"/>
            <a:chOff x="6705600" y="4060513"/>
            <a:chExt cx="1278990" cy="520921"/>
          </a:xfrm>
        </p:grpSpPr>
        <p:sp>
          <p:nvSpPr>
            <p:cNvPr id="31" name="Cube 30"/>
            <p:cNvSpPr/>
            <p:nvPr/>
          </p:nvSpPr>
          <p:spPr>
            <a:xfrm>
              <a:off x="6705600" y="4189818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ube 31"/>
            <p:cNvSpPr/>
            <p:nvPr/>
          </p:nvSpPr>
          <p:spPr>
            <a:xfrm>
              <a:off x="6705600" y="4060513"/>
              <a:ext cx="1278990" cy="391616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476345" y="5326708"/>
            <a:ext cx="763309" cy="477964"/>
            <a:chOff x="6931398" y="5078752"/>
            <a:chExt cx="763309" cy="477964"/>
          </a:xfrm>
        </p:grpSpPr>
        <p:sp>
          <p:nvSpPr>
            <p:cNvPr id="34" name="Cube 33"/>
            <p:cNvSpPr/>
            <p:nvPr/>
          </p:nvSpPr>
          <p:spPr>
            <a:xfrm>
              <a:off x="6931398" y="5323855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ube 34"/>
            <p:cNvSpPr/>
            <p:nvPr/>
          </p:nvSpPr>
          <p:spPr>
            <a:xfrm>
              <a:off x="6931398" y="5246968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ube 35"/>
            <p:cNvSpPr/>
            <p:nvPr/>
          </p:nvSpPr>
          <p:spPr>
            <a:xfrm>
              <a:off x="6934200" y="5161720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ube 36"/>
            <p:cNvSpPr/>
            <p:nvPr/>
          </p:nvSpPr>
          <p:spPr>
            <a:xfrm>
              <a:off x="6931398" y="5078752"/>
              <a:ext cx="760507" cy="232861"/>
            </a:xfrm>
            <a:prstGeom prst="cube">
              <a:avLst>
                <a:gd name="adj" fmla="val 86701"/>
              </a:avLst>
            </a:prstGeom>
            <a:solidFill>
              <a:srgbClr val="ED7D31"/>
            </a:solidFill>
            <a:ln w="12700" cap="flat" cmpd="sng" algn="ctr">
              <a:solidFill>
                <a:srgbClr val="A5A5A5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Cube 37"/>
          <p:cNvSpPr/>
          <p:nvPr/>
        </p:nvSpPr>
        <p:spPr>
          <a:xfrm>
            <a:off x="3798166" y="1619528"/>
            <a:ext cx="1838841" cy="563039"/>
          </a:xfrm>
          <a:prstGeom prst="cube">
            <a:avLst>
              <a:gd name="adj" fmla="val 83458"/>
            </a:avLst>
          </a:prstGeom>
          <a:solidFill>
            <a:srgbClr val="ED7D31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9" name="Cube 38"/>
          <p:cNvSpPr/>
          <p:nvPr/>
        </p:nvSpPr>
        <p:spPr>
          <a:xfrm>
            <a:off x="5226509" y="1620163"/>
            <a:ext cx="1113530" cy="569564"/>
          </a:xfrm>
          <a:prstGeom prst="cube">
            <a:avLst>
              <a:gd name="adj" fmla="val 83458"/>
            </a:avLst>
          </a:prstGeom>
          <a:solidFill>
            <a:srgbClr val="00B050"/>
          </a:solidFill>
          <a:ln w="12700" cap="flat" cmpd="sng" algn="ctr">
            <a:solidFill>
              <a:srgbClr val="A5A5A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40" name="Cube 39"/>
          <p:cNvSpPr/>
          <p:nvPr/>
        </p:nvSpPr>
        <p:spPr>
          <a:xfrm>
            <a:off x="3786089" y="1372343"/>
            <a:ext cx="2553949" cy="570007"/>
          </a:xfrm>
          <a:prstGeom prst="cube">
            <a:avLst>
              <a:gd name="adj" fmla="val 81846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767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17068" y="2051468"/>
            <a:ext cx="4771261" cy="967256"/>
            <a:chOff x="2817068" y="2051468"/>
            <a:chExt cx="4771261" cy="967256"/>
          </a:xfrm>
        </p:grpSpPr>
        <p:grpSp>
          <p:nvGrpSpPr>
            <p:cNvPr id="73" name="Group 72"/>
            <p:cNvGrpSpPr/>
            <p:nvPr/>
          </p:nvGrpSpPr>
          <p:grpSpPr>
            <a:xfrm>
              <a:off x="2838198" y="2051468"/>
              <a:ext cx="4750131" cy="724392"/>
              <a:chOff x="2838198" y="2051468"/>
              <a:chExt cx="4750131" cy="724392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/>
            <p:cNvSpPr/>
            <p:nvPr/>
          </p:nvSpPr>
          <p:spPr>
            <a:xfrm>
              <a:off x="281706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233848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3644913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05062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46169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878474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289539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695255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6121560" y="2815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6548231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6966916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7372632" y="2820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17068" y="3063468"/>
            <a:ext cx="4771261" cy="967256"/>
            <a:chOff x="2817068" y="3063468"/>
            <a:chExt cx="4771261" cy="967256"/>
          </a:xfrm>
        </p:grpSpPr>
        <p:grpSp>
          <p:nvGrpSpPr>
            <p:cNvPr id="39" name="Group 38"/>
            <p:cNvGrpSpPr/>
            <p:nvPr/>
          </p:nvGrpSpPr>
          <p:grpSpPr>
            <a:xfrm>
              <a:off x="2838198" y="3063468"/>
              <a:ext cx="4750131" cy="724392"/>
              <a:chOff x="2838198" y="2051468"/>
              <a:chExt cx="4750131" cy="72439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838200" y="2052454"/>
                <a:ext cx="4750129" cy="53439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838199" y="2503717"/>
                <a:ext cx="4750129" cy="831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38199" y="263514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838198" y="272143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230088" y="2052454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838196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011381" y="2051468"/>
                <a:ext cx="403761" cy="53439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372715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27193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5154008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983415" y="257972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108486" y="268017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935301" y="267859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037426" y="263513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053707" y="263385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096303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57796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200574" y="258450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423067" y="258927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839784" y="258684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824505" y="259456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281706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233848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644913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05062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6169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878474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289539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5695255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121560" y="3827448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48231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966916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372632" y="3832604"/>
              <a:ext cx="198120" cy="19812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2838200" y="1053382"/>
            <a:ext cx="4750129" cy="5343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38199" y="1504645"/>
            <a:ext cx="4750129" cy="8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38199" y="1636068"/>
            <a:ext cx="1116582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38198" y="1722361"/>
            <a:ext cx="4750129" cy="544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372715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27193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54008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983415" y="1580655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08486" y="1681102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5301" y="1679524"/>
            <a:ext cx="209550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37426" y="1636067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53707" y="1634779"/>
            <a:ext cx="1534620" cy="457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96303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796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200574" y="1585436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423067" y="1590199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39784" y="1587772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24505" y="1595494"/>
            <a:ext cx="118506" cy="45719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706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33848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44913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05062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6169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78474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89539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695255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21560" y="1816376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48231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966916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372632" y="1821532"/>
            <a:ext cx="198120" cy="19812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5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178122" y="328987"/>
            <a:ext cx="6222671" cy="3308710"/>
            <a:chOff x="178122" y="328987"/>
            <a:chExt cx="6222671" cy="33087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 63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 64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Rectangle 65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Oval 75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Oval 83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91" name="Group 90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 106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2" name="Oval 91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26" name="Rectangle 12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360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3200395" y="2349328"/>
            <a:ext cx="4750131" cy="875696"/>
            <a:chOff x="3200395" y="2349328"/>
            <a:chExt cx="4750131" cy="875696"/>
          </a:xfrm>
        </p:grpSpPr>
        <p:grpSp>
          <p:nvGrpSpPr>
            <p:cNvPr id="94" name="Group 93"/>
            <p:cNvGrpSpPr/>
            <p:nvPr/>
          </p:nvGrpSpPr>
          <p:grpSpPr>
            <a:xfrm>
              <a:off x="3200396" y="2889152"/>
              <a:ext cx="4750130" cy="335872"/>
              <a:chOff x="3200396" y="2889152"/>
              <a:chExt cx="4750130" cy="33587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200396" y="2889152"/>
                <a:ext cx="4750130" cy="335872"/>
                <a:chOff x="3200396" y="2889152"/>
                <a:chExt cx="4750130" cy="335872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734912" y="2933701"/>
                  <a:ext cx="101262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41928" y="288915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7860664" y="2936128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200396" y="2639801"/>
              <a:ext cx="4750130" cy="291323"/>
              <a:chOff x="3200396" y="2933701"/>
              <a:chExt cx="4750130" cy="291323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14" name="Rectangle 113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Rectangle 99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689390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5591605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421012" y="2939284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82083" y="3165909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104051" y="3094882"/>
                  <a:ext cx="1846473" cy="6687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4533900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5015561" y="2933701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3201981" y="2933701"/>
                  <a:ext cx="93655" cy="15989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3200395" y="2349328"/>
              <a:ext cx="4750130" cy="291323"/>
              <a:chOff x="3200396" y="2933701"/>
              <a:chExt cx="4750130" cy="291323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200396" y="2933701"/>
                <a:ext cx="4750130" cy="291323"/>
                <a:chOff x="3200396" y="2933701"/>
                <a:chExt cx="4750130" cy="291323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3200396" y="2933701"/>
                  <a:ext cx="4750130" cy="289746"/>
                  <a:chOff x="3200396" y="2616199"/>
                  <a:chExt cx="4750130" cy="317501"/>
                </a:xfrm>
              </p:grpSpPr>
              <p:sp>
                <p:nvSpPr>
                  <p:cNvPr id="135" name="Rectangle 134"/>
                  <p:cNvSpPr/>
                  <p:nvPr/>
                </p:nvSpPr>
                <p:spPr>
                  <a:xfrm>
                    <a:off x="3200397" y="2729287"/>
                    <a:ext cx="4750129" cy="204413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3200396" y="2616199"/>
                    <a:ext cx="4750129" cy="11308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Rectangle 120"/>
                <p:cNvSpPr/>
                <p:nvPr/>
              </p:nvSpPr>
              <p:spPr>
                <a:xfrm>
                  <a:off x="3200396" y="3096171"/>
                  <a:ext cx="1116582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200814" y="317845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5470683" y="3179305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297498" y="3177727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4399623" y="3096170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6415904" y="3094882"/>
                  <a:ext cx="1534620" cy="63703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4186702" y="3032599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Rectangle 117"/>
              <p:cNvSpPr/>
              <p:nvPr/>
            </p:nvSpPr>
            <p:spPr>
              <a:xfrm>
                <a:off x="5315608" y="3035300"/>
                <a:ext cx="131298" cy="6601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521721" y="3032599"/>
                <a:ext cx="130276" cy="6871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3489884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668362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596535" y="2448226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66476" y="2738383"/>
              <a:ext cx="130276" cy="687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67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/>
          <p:cNvGrpSpPr/>
          <p:nvPr/>
        </p:nvGrpSpPr>
        <p:grpSpPr>
          <a:xfrm>
            <a:off x="2561530" y="2349328"/>
            <a:ext cx="6222671" cy="1377052"/>
            <a:chOff x="2561530" y="2349328"/>
            <a:chExt cx="6222671" cy="1377052"/>
          </a:xfrm>
        </p:grpSpPr>
        <p:sp>
          <p:nvSpPr>
            <p:cNvPr id="197" name="Rectangle 196"/>
            <p:cNvSpPr/>
            <p:nvPr/>
          </p:nvSpPr>
          <p:spPr>
            <a:xfrm>
              <a:off x="3198811" y="3224457"/>
              <a:ext cx="4750129" cy="2251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3200395" y="2349328"/>
              <a:ext cx="4750131" cy="875696"/>
              <a:chOff x="3200395" y="2349328"/>
              <a:chExt cx="4750131" cy="875696"/>
            </a:xfrm>
          </p:grpSpPr>
          <p:grpSp>
            <p:nvGrpSpPr>
              <p:cNvPr id="120" name="Group 119"/>
              <p:cNvGrpSpPr/>
              <p:nvPr/>
            </p:nvGrpSpPr>
            <p:grpSpPr>
              <a:xfrm rot="10800000"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21" name="Group 120"/>
                <p:cNvGrpSpPr/>
                <p:nvPr/>
              </p:nvGrpSpPr>
              <p:grpSpPr>
                <a:xfrm>
                  <a:off x="3200396" y="2889152"/>
                  <a:ext cx="4750130" cy="335872"/>
                  <a:chOff x="3200396" y="2889152"/>
                  <a:chExt cx="4750130" cy="335872"/>
                </a:xfrm>
              </p:grpSpPr>
              <p:grpSp>
                <p:nvGrpSpPr>
                  <p:cNvPr id="159" name="Group 158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162" name="Group 161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7" name="Rectangle 176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/>
                    <p:cNvSpPr/>
                    <p:nvPr/>
                  </p:nvSpPr>
                  <p:spPr>
                    <a:xfrm>
                      <a:off x="3734912" y="2933701"/>
                      <a:ext cx="101262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7" name="Rectangle 166"/>
                    <p:cNvSpPr/>
                    <p:nvPr/>
                  </p:nvSpPr>
                  <p:spPr>
                    <a:xfrm>
                      <a:off x="6541928" y="2889152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8" name="Rectangle 167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Rectangle 168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Rectangle 169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Rectangle 170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71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Rectangle 172"/>
                    <p:cNvSpPr/>
                    <p:nvPr/>
                  </p:nvSpPr>
                  <p:spPr>
                    <a:xfrm>
                      <a:off x="7860664" y="2936128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3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2" name="Group 121"/>
                <p:cNvGrpSpPr/>
                <p:nvPr/>
              </p:nvGrpSpPr>
              <p:grpSpPr>
                <a:xfrm>
                  <a:off x="3200396" y="2639801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57" name="Rectangle 156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 157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3689390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 146"/>
                    <p:cNvSpPr/>
                    <p:nvPr/>
                  </p:nvSpPr>
                  <p:spPr>
                    <a:xfrm>
                      <a:off x="5591605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 147"/>
                    <p:cNvSpPr/>
                    <p:nvPr/>
                  </p:nvSpPr>
                  <p:spPr>
                    <a:xfrm>
                      <a:off x="7421012" y="2939284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" name="Rectangle 149"/>
                    <p:cNvSpPr/>
                    <p:nvPr/>
                  </p:nvSpPr>
                  <p:spPr>
                    <a:xfrm>
                      <a:off x="6482083" y="3165909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" name="Rectangle 150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" name="Rectangle 151"/>
                    <p:cNvSpPr/>
                    <p:nvPr/>
                  </p:nvSpPr>
                  <p:spPr>
                    <a:xfrm>
                      <a:off x="6104051" y="3094882"/>
                      <a:ext cx="1846473" cy="6687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" name="Rectangle 152"/>
                    <p:cNvSpPr/>
                    <p:nvPr/>
                  </p:nvSpPr>
                  <p:spPr>
                    <a:xfrm>
                      <a:off x="4533900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" name="Rectangle 153"/>
                    <p:cNvSpPr/>
                    <p:nvPr/>
                  </p:nvSpPr>
                  <p:spPr>
                    <a:xfrm>
                      <a:off x="5015561" y="2933701"/>
                      <a:ext cx="89860" cy="15989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" name="Rectangle 154"/>
                    <p:cNvSpPr/>
                    <p:nvPr/>
                  </p:nvSpPr>
                  <p:spPr>
                    <a:xfrm>
                      <a:off x="3201981" y="2933701"/>
                      <a:ext cx="93655" cy="15989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2" name="Rectangle 141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3" name="Group 122"/>
                <p:cNvGrpSpPr/>
                <p:nvPr/>
              </p:nvGrpSpPr>
              <p:grpSpPr>
                <a:xfrm>
                  <a:off x="3200395" y="2349328"/>
                  <a:ext cx="4750130" cy="291323"/>
                  <a:chOff x="3200396" y="2933701"/>
                  <a:chExt cx="4750130" cy="29132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3200396" y="29337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3200396" y="2933701"/>
                      <a:ext cx="4750130" cy="289746"/>
                      <a:chOff x="3200396" y="2616199"/>
                      <a:chExt cx="4750130" cy="317501"/>
                    </a:xfrm>
                  </p:grpSpPr>
                  <p:sp>
                    <p:nvSpPr>
                      <p:cNvPr id="139" name="Rectangle 138"/>
                      <p:cNvSpPr/>
                      <p:nvPr/>
                    </p:nvSpPr>
                    <p:spPr>
                      <a:xfrm>
                        <a:off x="3200397" y="2729287"/>
                        <a:ext cx="4750129" cy="20441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0" name="Rectangle 139"/>
                      <p:cNvSpPr/>
                      <p:nvPr/>
                    </p:nvSpPr>
                    <p:spPr>
                      <a:xfrm>
                        <a:off x="3200396" y="2616199"/>
                        <a:ext cx="4750129" cy="113087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3200396" y="3096171"/>
                      <a:ext cx="1116582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3200814" y="317845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470683" y="3179305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7297498" y="3177727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399623" y="3096170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6415904" y="3094882"/>
                      <a:ext cx="1534620" cy="6370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4186702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5315608" y="3035300"/>
                    <a:ext cx="131298" cy="660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Rectangle 129"/>
                  <p:cNvSpPr/>
                  <p:nvPr/>
                </p:nvSpPr>
                <p:spPr>
                  <a:xfrm>
                    <a:off x="6521721" y="3032599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4" name="Rectangle 123"/>
                <p:cNvSpPr/>
                <p:nvPr/>
              </p:nvSpPr>
              <p:spPr>
                <a:xfrm>
                  <a:off x="3489884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4668362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96535" y="2448226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166476" y="2738383"/>
                  <a:ext cx="130276" cy="6871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8" name="Rectangle 177"/>
              <p:cNvSpPr/>
              <p:nvPr/>
            </p:nvSpPr>
            <p:spPr>
              <a:xfrm rot="10800000">
                <a:off x="3803195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10800000">
                <a:off x="548080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0800000">
                <a:off x="7237008" y="3061013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10800000">
                <a:off x="6049839" y="3061012"/>
                <a:ext cx="89860" cy="15989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3200395" y="3237546"/>
              <a:ext cx="4753684" cy="203276"/>
              <a:chOff x="2817068" y="1816376"/>
              <a:chExt cx="4753684" cy="203276"/>
            </a:xfrm>
          </p:grpSpPr>
          <p:sp>
            <p:nvSpPr>
              <p:cNvPr id="184" name="Oval 183"/>
              <p:cNvSpPr/>
              <p:nvPr/>
            </p:nvSpPr>
            <p:spPr>
              <a:xfrm>
                <a:off x="281706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3233848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3644913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405062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446169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4878474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5289539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5695255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121560" y="1816376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6548231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66916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7372632" y="1821532"/>
                <a:ext cx="198120" cy="19812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561530" y="3453911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/>
            <p:cNvGrpSpPr/>
            <p:nvPr/>
          </p:nvGrpSpPr>
          <p:grpSpPr>
            <a:xfrm>
              <a:off x="3193026" y="3519975"/>
              <a:ext cx="4750129" cy="196133"/>
              <a:chOff x="2733421" y="4155687"/>
              <a:chExt cx="4750129" cy="196133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6" name="Rectangle 215"/>
            <p:cNvSpPr/>
            <p:nvPr/>
          </p:nvSpPr>
          <p:spPr>
            <a:xfrm>
              <a:off x="5239419" y="3465066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438646" y="3465065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261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/>
          <p:cNvGrpSpPr/>
          <p:nvPr/>
        </p:nvGrpSpPr>
        <p:grpSpPr>
          <a:xfrm>
            <a:off x="2464123" y="3009899"/>
            <a:ext cx="7269232" cy="1897797"/>
            <a:chOff x="343222" y="2081587"/>
            <a:chExt cx="12673527" cy="3308710"/>
          </a:xfrm>
        </p:grpSpPr>
        <p:grpSp>
          <p:nvGrpSpPr>
            <p:cNvPr id="4" name="Group 3"/>
            <p:cNvGrpSpPr/>
            <p:nvPr/>
          </p:nvGrpSpPr>
          <p:grpSpPr>
            <a:xfrm>
              <a:off x="343222" y="2081587"/>
              <a:ext cx="6222671" cy="3308710"/>
              <a:chOff x="178122" y="328987"/>
              <a:chExt cx="6222671" cy="330871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12116" y="328987"/>
                <a:ext cx="4752410" cy="3016512"/>
                <a:chOff x="2835919" y="1053382"/>
                <a:chExt cx="4752410" cy="301651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835919" y="3795214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835919" y="2784792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838198" y="1776788"/>
                  <a:ext cx="4750129" cy="27468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2838198" y="1053382"/>
                  <a:ext cx="4750131" cy="2977342"/>
                  <a:chOff x="2838198" y="1053382"/>
                  <a:chExt cx="4750131" cy="2977342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2838198" y="2051468"/>
                    <a:ext cx="4750131" cy="967256"/>
                    <a:chOff x="2838198" y="2051468"/>
                    <a:chExt cx="4750131" cy="967256"/>
                  </a:xfrm>
                </p:grpSpPr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2838198" y="2051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8" name="Rectangle 117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 118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 119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4" name="Rectangle 123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5" name="Rectangle 124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6" name="Rectangle 125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7" name="Rectangle 126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Rectangle 127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9" name="Rectangle 128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0" name="Rectangle 129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1" name="Rectangle 130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9" name="Oval 98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0" name="Oval 99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1" name="Oval 100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Oval 102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4" name="Oval 103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2838198" y="3063468"/>
                    <a:ext cx="4750131" cy="967256"/>
                    <a:chOff x="2838198" y="3063468"/>
                    <a:chExt cx="4750131" cy="967256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2838198" y="3063468"/>
                      <a:ext cx="4750131" cy="724392"/>
                      <a:chOff x="2838198" y="2051468"/>
                      <a:chExt cx="4750131" cy="724392"/>
                    </a:xfrm>
                  </p:grpSpPr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 79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3230088" y="2052454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Rectangle 81"/>
                      <p:cNvSpPr/>
                      <p:nvPr/>
                    </p:nvSpPr>
                    <p:spPr>
                      <a:xfrm>
                        <a:off x="6838196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/>
                      <p:cNvSpPr/>
                      <p:nvPr/>
                    </p:nvSpPr>
                    <p:spPr>
                      <a:xfrm>
                        <a:off x="5011381" y="2051468"/>
                        <a:ext cx="403761" cy="53439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Rectangle 83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6" name="Rectangle 85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7" name="Rectangle 86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Rectangle 96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5" name="Oval 64"/>
                    <p:cNvSpPr/>
                    <p:nvPr/>
                  </p:nvSpPr>
                  <p:spPr>
                    <a:xfrm>
                      <a:off x="285269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/>
                    <p:cNvSpPr/>
                    <p:nvPr/>
                  </p:nvSpPr>
                  <p:spPr>
                    <a:xfrm>
                      <a:off x="3233848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Oval 66"/>
                    <p:cNvSpPr/>
                    <p:nvPr/>
                  </p:nvSpPr>
                  <p:spPr>
                    <a:xfrm>
                      <a:off x="3644913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Oval 67"/>
                    <p:cNvSpPr/>
                    <p:nvPr/>
                  </p:nvSpPr>
                  <p:spPr>
                    <a:xfrm>
                      <a:off x="405062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Oval 68"/>
                    <p:cNvSpPr/>
                    <p:nvPr/>
                  </p:nvSpPr>
                  <p:spPr>
                    <a:xfrm>
                      <a:off x="446169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Oval 69"/>
                    <p:cNvSpPr/>
                    <p:nvPr/>
                  </p:nvSpPr>
                  <p:spPr>
                    <a:xfrm>
                      <a:off x="4878474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/>
                    <p:cNvSpPr/>
                    <p:nvPr/>
                  </p:nvSpPr>
                  <p:spPr>
                    <a:xfrm>
                      <a:off x="5289539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Oval 71"/>
                    <p:cNvSpPr/>
                    <p:nvPr/>
                  </p:nvSpPr>
                  <p:spPr>
                    <a:xfrm>
                      <a:off x="5695255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Oval 72"/>
                    <p:cNvSpPr/>
                    <p:nvPr/>
                  </p:nvSpPr>
                  <p:spPr>
                    <a:xfrm>
                      <a:off x="6121560" y="3827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Oval 73"/>
                    <p:cNvSpPr/>
                    <p:nvPr/>
                  </p:nvSpPr>
                  <p:spPr>
                    <a:xfrm>
                      <a:off x="6548231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6966916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7372632" y="3832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" name="Group 31"/>
                  <p:cNvGrpSpPr/>
                  <p:nvPr/>
                </p:nvGrpSpPr>
                <p:grpSpPr>
                  <a:xfrm>
                    <a:off x="2838198" y="1053382"/>
                    <a:ext cx="4750131" cy="966270"/>
                    <a:chOff x="2838198" y="2052454"/>
                    <a:chExt cx="4750131" cy="966270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2838198" y="2052454"/>
                      <a:ext cx="4750131" cy="723406"/>
                      <a:chOff x="2838198" y="2052454"/>
                      <a:chExt cx="4750131" cy="723406"/>
                    </a:xfrm>
                  </p:grpSpPr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38200" y="2052454"/>
                        <a:ext cx="4750129" cy="53439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2838199" y="2503717"/>
                        <a:ext cx="4750129" cy="83127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2838199" y="2635140"/>
                        <a:ext cx="1116582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2838198" y="2721433"/>
                        <a:ext cx="4750129" cy="54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372715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3327193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5154008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6983415" y="2579727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5108486" y="268017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6935301" y="2678596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4037426" y="2635139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6053707" y="2633851"/>
                        <a:ext cx="153462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4096303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457796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6200574" y="2584508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7423067" y="2589271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2839784" y="2586844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3824505" y="2594566"/>
                        <a:ext cx="118506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4" name="Oval 33"/>
                    <p:cNvSpPr/>
                    <p:nvPr/>
                  </p:nvSpPr>
                  <p:spPr>
                    <a:xfrm>
                      <a:off x="285269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3233848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/>
                    <p:cNvSpPr/>
                    <p:nvPr/>
                  </p:nvSpPr>
                  <p:spPr>
                    <a:xfrm>
                      <a:off x="3644913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/>
                    <p:cNvSpPr/>
                    <p:nvPr/>
                  </p:nvSpPr>
                  <p:spPr>
                    <a:xfrm>
                      <a:off x="405062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/>
                    <p:cNvSpPr/>
                    <p:nvPr/>
                  </p:nvSpPr>
                  <p:spPr>
                    <a:xfrm>
                      <a:off x="446169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/>
                    <p:cNvSpPr/>
                    <p:nvPr/>
                  </p:nvSpPr>
                  <p:spPr>
                    <a:xfrm>
                      <a:off x="4878474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Oval 39"/>
                    <p:cNvSpPr/>
                    <p:nvPr/>
                  </p:nvSpPr>
                  <p:spPr>
                    <a:xfrm>
                      <a:off x="5289539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Oval 40"/>
                    <p:cNvSpPr/>
                    <p:nvPr/>
                  </p:nvSpPr>
                  <p:spPr>
                    <a:xfrm>
                      <a:off x="5695255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/>
                    <p:cNvSpPr/>
                    <p:nvPr/>
                  </p:nvSpPr>
                  <p:spPr>
                    <a:xfrm>
                      <a:off x="6121560" y="2815448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/>
                    <p:cNvSpPr/>
                    <p:nvPr/>
                  </p:nvSpPr>
                  <p:spPr>
                    <a:xfrm>
                      <a:off x="6548231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Oval 43"/>
                    <p:cNvSpPr/>
                    <p:nvPr/>
                  </p:nvSpPr>
                  <p:spPr>
                    <a:xfrm>
                      <a:off x="6966916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7372632" y="2820604"/>
                      <a:ext cx="198120" cy="198120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6" name="Rectangle 5"/>
              <p:cNvSpPr/>
              <p:nvPr/>
            </p:nvSpPr>
            <p:spPr>
              <a:xfrm>
                <a:off x="178122" y="3365228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809618" y="3431292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/>
              <p:cNvSpPr/>
              <p:nvPr/>
            </p:nvSpPr>
            <p:spPr>
              <a:xfrm>
                <a:off x="2856011" y="3376383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5238" y="3376382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6794078" y="4013245"/>
              <a:ext cx="6222671" cy="1377052"/>
              <a:chOff x="2561530" y="2349328"/>
              <a:chExt cx="6222671" cy="1377052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3198811" y="3224457"/>
                <a:ext cx="4750129" cy="2251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>
                <a:off x="3200395" y="2349328"/>
                <a:ext cx="4750131" cy="875696"/>
                <a:chOff x="3200395" y="2349328"/>
                <a:chExt cx="4750131" cy="875696"/>
              </a:xfrm>
            </p:grpSpPr>
            <p:grpSp>
              <p:nvGrpSpPr>
                <p:cNvPr id="168" name="Group 167"/>
                <p:cNvGrpSpPr/>
                <p:nvPr/>
              </p:nvGrpSpPr>
              <p:grpSpPr>
                <a:xfrm rot="10800000">
                  <a:off x="3200395" y="2349328"/>
                  <a:ext cx="4750131" cy="875696"/>
                  <a:chOff x="3200395" y="2349328"/>
                  <a:chExt cx="4750131" cy="875696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3200396" y="2889152"/>
                    <a:ext cx="4750130" cy="335872"/>
                    <a:chOff x="3200396" y="2889152"/>
                    <a:chExt cx="4750130" cy="335872"/>
                  </a:xfrm>
                </p:grpSpPr>
                <p:grpSp>
                  <p:nvGrpSpPr>
                    <p:cNvPr id="211" name="Group 210"/>
                    <p:cNvGrpSpPr/>
                    <p:nvPr/>
                  </p:nvGrpSpPr>
                  <p:grpSpPr>
                    <a:xfrm>
                      <a:off x="3200396" y="2889152"/>
                      <a:ext cx="4750130" cy="335872"/>
                      <a:chOff x="3200396" y="2889152"/>
                      <a:chExt cx="4750130" cy="335872"/>
                    </a:xfrm>
                  </p:grpSpPr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15" name="Rectangle 214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6" name="Rectangle 215"/>
                      <p:cNvSpPr/>
                      <p:nvPr/>
                    </p:nvSpPr>
                    <p:spPr>
                      <a:xfrm>
                        <a:off x="3734912" y="2933701"/>
                        <a:ext cx="101262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7" name="Rectangle 216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8" name="Rectangle 217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9" name="Rectangle 218"/>
                      <p:cNvSpPr/>
                      <p:nvPr/>
                    </p:nvSpPr>
                    <p:spPr>
                      <a:xfrm>
                        <a:off x="6541928" y="2889152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0" name="Rectangle 219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1" name="Rectangle 220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2" name="Rectangle 221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3" name="Rectangle 222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4" name="Rectangle 223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5" name="Rectangle 224"/>
                      <p:cNvSpPr/>
                      <p:nvPr/>
                    </p:nvSpPr>
                    <p:spPr>
                      <a:xfrm>
                        <a:off x="7860664" y="2936128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6" name="Rectangle 225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7" name="Rectangle 226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2" name="Rectangle 211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4" name="Group 173"/>
                  <p:cNvGrpSpPr/>
                  <p:nvPr/>
                </p:nvGrpSpPr>
                <p:grpSpPr>
                  <a:xfrm>
                    <a:off x="3200396" y="2639801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93" name="Group 192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96" name="Group 195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97" name="Rectangle 196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8" name="Rectangle 197"/>
                      <p:cNvSpPr/>
                      <p:nvPr/>
                    </p:nvSpPr>
                    <p:spPr>
                      <a:xfrm>
                        <a:off x="3689390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/>
                      <p:cNvSpPr/>
                      <p:nvPr/>
                    </p:nvSpPr>
                    <p:spPr>
                      <a:xfrm>
                        <a:off x="5591605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Rectangle 199"/>
                      <p:cNvSpPr/>
                      <p:nvPr/>
                    </p:nvSpPr>
                    <p:spPr>
                      <a:xfrm>
                        <a:off x="7421012" y="2939284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2" name="Rectangle 201"/>
                      <p:cNvSpPr/>
                      <p:nvPr/>
                    </p:nvSpPr>
                    <p:spPr>
                      <a:xfrm>
                        <a:off x="6482083" y="3165909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3" name="Rectangle 202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4" name="Rectangle 203"/>
                      <p:cNvSpPr/>
                      <p:nvPr/>
                    </p:nvSpPr>
                    <p:spPr>
                      <a:xfrm>
                        <a:off x="6104051" y="3094882"/>
                        <a:ext cx="1846473" cy="6687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5" name="Rectangle 204"/>
                      <p:cNvSpPr/>
                      <p:nvPr/>
                    </p:nvSpPr>
                    <p:spPr>
                      <a:xfrm>
                        <a:off x="4533900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6" name="Rectangle 205"/>
                      <p:cNvSpPr/>
                      <p:nvPr/>
                    </p:nvSpPr>
                    <p:spPr>
                      <a:xfrm>
                        <a:off x="5015561" y="2933701"/>
                        <a:ext cx="89860" cy="15989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7" name="Rectangle 206"/>
                      <p:cNvSpPr/>
                      <p:nvPr/>
                    </p:nvSpPr>
                    <p:spPr>
                      <a:xfrm>
                        <a:off x="3201981" y="2933701"/>
                        <a:ext cx="93655" cy="15989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8" name="Rectangle 207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5" name="Group 174"/>
                  <p:cNvGrpSpPr/>
                  <p:nvPr/>
                </p:nvGrpSpPr>
                <p:grpSpPr>
                  <a:xfrm>
                    <a:off x="3200395" y="2349328"/>
                    <a:ext cx="4750130" cy="291323"/>
                    <a:chOff x="3200396" y="2933701"/>
                    <a:chExt cx="4750130" cy="291323"/>
                  </a:xfrm>
                </p:grpSpPr>
                <p:grpSp>
                  <p:nvGrpSpPr>
                    <p:cNvPr id="180" name="Group 179"/>
                    <p:cNvGrpSpPr/>
                    <p:nvPr/>
                  </p:nvGrpSpPr>
                  <p:grpSpPr>
                    <a:xfrm>
                      <a:off x="3200396" y="2933701"/>
                      <a:ext cx="4750130" cy="291323"/>
                      <a:chOff x="3200396" y="2933701"/>
                      <a:chExt cx="4750130" cy="291323"/>
                    </a:xfrm>
                  </p:grpSpPr>
                  <p:grpSp>
                    <p:nvGrpSpPr>
                      <p:cNvPr id="183" name="Group 182"/>
                      <p:cNvGrpSpPr/>
                      <p:nvPr/>
                    </p:nvGrpSpPr>
                    <p:grpSpPr>
                      <a:xfrm>
                        <a:off x="3200396" y="2933701"/>
                        <a:ext cx="4750130" cy="289746"/>
                        <a:chOff x="3200396" y="2616199"/>
                        <a:chExt cx="4750130" cy="317501"/>
                      </a:xfrm>
                    </p:grpSpPr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3200397" y="2729287"/>
                          <a:ext cx="4750129" cy="20441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3200396" y="2616199"/>
                          <a:ext cx="4750129" cy="113087"/>
                        </a:xfrm>
                        <a:prstGeom prst="rect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84" name="Rectangle 183"/>
                      <p:cNvSpPr/>
                      <p:nvPr/>
                    </p:nvSpPr>
                    <p:spPr>
                      <a:xfrm>
                        <a:off x="3200396" y="3096171"/>
                        <a:ext cx="1116582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5" name="Rectangle 184"/>
                      <p:cNvSpPr/>
                      <p:nvPr/>
                    </p:nvSpPr>
                    <p:spPr>
                      <a:xfrm>
                        <a:off x="3200814" y="3178454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6" name="Rectangle 185"/>
                      <p:cNvSpPr/>
                      <p:nvPr/>
                    </p:nvSpPr>
                    <p:spPr>
                      <a:xfrm>
                        <a:off x="5470683" y="3179305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7" name="Rectangle 186"/>
                      <p:cNvSpPr/>
                      <p:nvPr/>
                    </p:nvSpPr>
                    <p:spPr>
                      <a:xfrm>
                        <a:off x="7297498" y="3177727"/>
                        <a:ext cx="209550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8" name="Rectangle 187"/>
                      <p:cNvSpPr/>
                      <p:nvPr/>
                    </p:nvSpPr>
                    <p:spPr>
                      <a:xfrm>
                        <a:off x="4399623" y="3096170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9" name="Rectangle 188"/>
                      <p:cNvSpPr/>
                      <p:nvPr/>
                    </p:nvSpPr>
                    <p:spPr>
                      <a:xfrm>
                        <a:off x="6415904" y="3094882"/>
                        <a:ext cx="1534620" cy="6370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/>
                      <p:cNvSpPr/>
                      <p:nvPr/>
                    </p:nvSpPr>
                    <p:spPr>
                      <a:xfrm>
                        <a:off x="4186702" y="3032599"/>
                        <a:ext cx="130276" cy="6871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5315608" y="3035300"/>
                      <a:ext cx="131298" cy="6601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2" name="Rectangle 181"/>
                    <p:cNvSpPr/>
                    <p:nvPr/>
                  </p:nvSpPr>
                  <p:spPr>
                    <a:xfrm>
                      <a:off x="6521721" y="3032599"/>
                      <a:ext cx="130276" cy="687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6" name="Rectangle 175"/>
                  <p:cNvSpPr/>
                  <p:nvPr/>
                </p:nvSpPr>
                <p:spPr>
                  <a:xfrm>
                    <a:off x="3489884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Rectangle 176"/>
                  <p:cNvSpPr/>
                  <p:nvPr/>
                </p:nvSpPr>
                <p:spPr>
                  <a:xfrm>
                    <a:off x="4668362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>
                  <a:xfrm>
                    <a:off x="7596535" y="2448226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Rectangle 178"/>
                  <p:cNvSpPr/>
                  <p:nvPr/>
                </p:nvSpPr>
                <p:spPr>
                  <a:xfrm>
                    <a:off x="6166476" y="2738383"/>
                    <a:ext cx="130276" cy="6871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69" name="Rectangle 168"/>
                <p:cNvSpPr/>
                <p:nvPr/>
              </p:nvSpPr>
              <p:spPr>
                <a:xfrm rot="10800000">
                  <a:off x="3803195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 rot="10800000">
                  <a:off x="548080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rot="10800000">
                  <a:off x="7237008" y="3061013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rot="10800000">
                  <a:off x="6049839" y="3061012"/>
                  <a:ext cx="89860" cy="159894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>
                <a:off x="3200395" y="3237546"/>
                <a:ext cx="4753684" cy="203276"/>
                <a:chOff x="2817068" y="1816376"/>
                <a:chExt cx="4753684" cy="203276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281706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3233848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644913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405062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/>
                <p:cNvSpPr/>
                <p:nvPr/>
              </p:nvSpPr>
              <p:spPr>
                <a:xfrm>
                  <a:off x="446169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4878474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5289539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5695255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6121560" y="1816376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548231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6966916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7372632" y="1821532"/>
                  <a:ext cx="198120" cy="19812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6" name="Rectangle 135"/>
              <p:cNvSpPr/>
              <p:nvPr/>
            </p:nvSpPr>
            <p:spPr>
              <a:xfrm>
                <a:off x="2561530" y="3453911"/>
                <a:ext cx="6222671" cy="27246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3193026" y="3519975"/>
                <a:ext cx="4750129" cy="196133"/>
                <a:chOff x="2733421" y="4155687"/>
                <a:chExt cx="4750129" cy="196133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2733422" y="4211100"/>
                  <a:ext cx="111658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2733421" y="4297393"/>
                  <a:ext cx="4750129" cy="5442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3267938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3222416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5049231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6878638" y="4155687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5003709" y="4256134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6830524" y="4254556"/>
                  <a:ext cx="20955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932649" y="4211099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5948930" y="4209811"/>
                  <a:ext cx="1534620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3991526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447318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6095797" y="4160468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318290" y="4165231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2735007" y="4162804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3719728" y="4170526"/>
                  <a:ext cx="118506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/>
              <p:cNvSpPr/>
              <p:nvPr/>
            </p:nvSpPr>
            <p:spPr>
              <a:xfrm>
                <a:off x="5239419" y="3465066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438646" y="3465065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97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688" y="118034"/>
            <a:ext cx="4443330" cy="3336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710" y="3311649"/>
            <a:ext cx="4443329" cy="3336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05" y="819037"/>
            <a:ext cx="3892553" cy="1934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5" y="3311648"/>
            <a:ext cx="4443329" cy="33361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79148" y="268447"/>
            <a:ext cx="2272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5545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4123" y="3009899"/>
            <a:ext cx="3569175" cy="1897797"/>
            <a:chOff x="178122" y="328987"/>
            <a:chExt cx="6222671" cy="3308710"/>
          </a:xfrm>
        </p:grpSpPr>
        <p:grpSp>
          <p:nvGrpSpPr>
            <p:cNvPr id="5" name="Group 4"/>
            <p:cNvGrpSpPr/>
            <p:nvPr/>
          </p:nvGrpSpPr>
          <p:grpSpPr>
            <a:xfrm>
              <a:off x="912116" y="328987"/>
              <a:ext cx="4752410" cy="3016512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178122" y="3365228"/>
              <a:ext cx="6222671" cy="27246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09618" y="3431292"/>
              <a:ext cx="4750129" cy="196133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2856011" y="3376383"/>
              <a:ext cx="1116582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55238" y="3376382"/>
              <a:ext cx="1534620" cy="4571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3" name="Group 562"/>
          <p:cNvGrpSpPr/>
          <p:nvPr/>
        </p:nvGrpSpPr>
        <p:grpSpPr>
          <a:xfrm>
            <a:off x="7886284" y="3581591"/>
            <a:ext cx="1572769" cy="644415"/>
            <a:chOff x="6513520" y="1677119"/>
            <a:chExt cx="1572769" cy="644415"/>
          </a:xfrm>
        </p:grpSpPr>
        <p:grpSp>
          <p:nvGrpSpPr>
            <p:cNvPr id="562" name="Group 561"/>
            <p:cNvGrpSpPr/>
            <p:nvPr/>
          </p:nvGrpSpPr>
          <p:grpSpPr>
            <a:xfrm>
              <a:off x="6519234" y="2207897"/>
              <a:ext cx="1555602" cy="113637"/>
              <a:chOff x="6519234" y="2207897"/>
              <a:chExt cx="1555602" cy="113637"/>
            </a:xfrm>
          </p:grpSpPr>
          <p:sp>
            <p:nvSpPr>
              <p:cNvPr id="473" name="Oval 472"/>
              <p:cNvSpPr/>
              <p:nvPr/>
            </p:nvSpPr>
            <p:spPr>
              <a:xfrm>
                <a:off x="651923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Oval 473"/>
              <p:cNvSpPr/>
              <p:nvPr/>
            </p:nvSpPr>
            <p:spPr>
              <a:xfrm>
                <a:off x="676781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Oval 474"/>
              <p:cNvSpPr/>
              <p:nvPr/>
            </p:nvSpPr>
            <p:spPr>
              <a:xfrm>
                <a:off x="7013118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Oval 475"/>
              <p:cNvSpPr/>
              <p:nvPr/>
            </p:nvSpPr>
            <p:spPr>
              <a:xfrm>
                <a:off x="7250590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/>
              <p:cNvSpPr/>
              <p:nvPr/>
            </p:nvSpPr>
            <p:spPr>
              <a:xfrm>
                <a:off x="7481604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Oval 477"/>
              <p:cNvSpPr/>
              <p:nvPr/>
            </p:nvSpPr>
            <p:spPr>
              <a:xfrm>
                <a:off x="7730185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Oval 478"/>
              <p:cNvSpPr/>
              <p:nvPr/>
            </p:nvSpPr>
            <p:spPr>
              <a:xfrm>
                <a:off x="7961199" y="2207897"/>
                <a:ext cx="113637" cy="11363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1" name="Group 560"/>
            <p:cNvGrpSpPr/>
            <p:nvPr/>
          </p:nvGrpSpPr>
          <p:grpSpPr>
            <a:xfrm>
              <a:off x="6513520" y="1677119"/>
              <a:ext cx="1572769" cy="521267"/>
              <a:chOff x="6513520" y="1677119"/>
              <a:chExt cx="1572769" cy="521267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6513521" y="1677119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6513521" y="175250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6513520" y="1801996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6820106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6793996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8008518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7815703" y="177833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7201369" y="175250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7235139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4430" y="172479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7079242" y="172922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6513521" y="186017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6513521" y="193555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6513520" y="1985053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6820106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6793996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7841813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7815703" y="196138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7755408" y="1936998"/>
                <a:ext cx="32918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7235139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7511408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4430" y="190785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7108247" y="184452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6513521" y="204229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6513521" y="211767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6513520" y="216716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6820106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6793996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841813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7815703" y="214350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7201369" y="211767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7235139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7511408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4430" y="208997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7079242" y="209440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6840756" y="201646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>
                <a:off x="7201369" y="193568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>
                <a:off x="7860810" y="201935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6840756" y="1835068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Rectangle 558"/>
              <p:cNvSpPr/>
              <p:nvPr/>
            </p:nvSpPr>
            <p:spPr>
              <a:xfrm>
                <a:off x="7509700" y="196122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Rectangle 559"/>
              <p:cNvSpPr/>
              <p:nvPr/>
            </p:nvSpPr>
            <p:spPr>
              <a:xfrm>
                <a:off x="7528896" y="2018611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4" name="Rectangle 563"/>
          <p:cNvSpPr/>
          <p:nvPr/>
        </p:nvSpPr>
        <p:spPr>
          <a:xfrm>
            <a:off x="6888082" y="467967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Motherboard</a:t>
            </a:r>
            <a:endParaRPr lang="en-US" dirty="0"/>
          </a:p>
        </p:txBody>
      </p:sp>
      <p:sp>
        <p:nvSpPr>
          <p:cNvPr id="565" name="Rectangle 564"/>
          <p:cNvSpPr/>
          <p:nvPr/>
        </p:nvSpPr>
        <p:spPr>
          <a:xfrm>
            <a:off x="6888082" y="4260474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Package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2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184" y="2493817"/>
            <a:ext cx="3491346" cy="2743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PLACEHOLDER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2143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3234" y="1378890"/>
            <a:ext cx="3101641" cy="2459339"/>
            <a:chOff x="1023234" y="1378890"/>
            <a:chExt cx="3101641" cy="2459339"/>
          </a:xfrm>
        </p:grpSpPr>
        <p:grpSp>
          <p:nvGrpSpPr>
            <p:cNvPr id="5" name="Group 4"/>
            <p:cNvGrpSpPr/>
            <p:nvPr/>
          </p:nvGrpSpPr>
          <p:grpSpPr>
            <a:xfrm>
              <a:off x="1278279" y="1378891"/>
              <a:ext cx="2846596" cy="2165887"/>
              <a:chOff x="3048000" y="1828800"/>
              <a:chExt cx="3505200" cy="26670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16200000">
              <a:off x="609364" y="2395070"/>
              <a:ext cx="1127678" cy="299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63292" y="3561230"/>
              <a:ext cx="12249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Die thickness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1711457" y="2133600"/>
              <a:ext cx="2174743" cy="1060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749751" y="3276600"/>
              <a:ext cx="2136449" cy="99884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92660" y="213360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2 tier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60064" y="3007289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2d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723475" y="1378890"/>
              <a:ext cx="1994503" cy="1437371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08403" y="167342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C000"/>
                  </a:solidFill>
                </a:rPr>
                <a:t>4 tier</a:t>
              </a:r>
              <a:endParaRPr lang="en-US" sz="1400" b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45084" y="1401934"/>
            <a:ext cx="3101641" cy="2523855"/>
            <a:chOff x="-9254" y="922857"/>
            <a:chExt cx="3819254" cy="310779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922857"/>
              <a:ext cx="3505200" cy="2667000"/>
              <a:chOff x="3048000" y="1828800"/>
              <a:chExt cx="3505200" cy="266700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200400" y="1828800"/>
                <a:ext cx="0" cy="2667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3048000" y="4343400"/>
                <a:ext cx="35052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 rot="16200000">
              <a:off x="-518881" y="1810825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Temperature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" y="3462168"/>
              <a:ext cx="440570" cy="341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2D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8278" y="3462168"/>
              <a:ext cx="606721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3D </a:t>
              </a:r>
              <a:r>
                <a:rPr lang="en-US" sz="1200" dirty="0" err="1" smtClean="0"/>
                <a:t>SoC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4065" y="3462168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2T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0377" y="3462167"/>
              <a:ext cx="709135" cy="568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M3D 4T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838200" y="990600"/>
              <a:ext cx="2526744" cy="21674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38200" y="2209802"/>
              <a:ext cx="2526744" cy="1109128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286000" y="1255754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air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94622" y="1976772"/>
              <a:ext cx="61651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rgbClr val="0000FF"/>
                  </a:solidFill>
                </a:rPr>
                <a:t>water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437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On-chip communication power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21984" y="147769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2D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0156" y="3324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tier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00155" y="426296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 tier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154" y="480341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6FF07"/>
                </a:solidFill>
              </a:rPr>
              <a:t>8 tier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568244" y="918316"/>
            <a:ext cx="7131713" cy="5343083"/>
            <a:chOff x="2568244" y="918316"/>
            <a:chExt cx="7131713" cy="5343083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8244" y="918316"/>
              <a:ext cx="7131713" cy="53430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80611" y="140619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58783" y="328306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58783" y="42112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8781" y="473500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3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3550924" y="1100573"/>
              <a:ext cx="1874479" cy="917487"/>
              <a:chOff x="392471" y="800092"/>
              <a:chExt cx="1874479" cy="91748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392471" y="1143000"/>
                <a:ext cx="1874479" cy="574579"/>
                <a:chOff x="392471" y="1143000"/>
                <a:chExt cx="1874479" cy="57457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392471" y="1143000"/>
                  <a:ext cx="1874479" cy="376460"/>
                  <a:chOff x="2781300" y="3931111"/>
                  <a:chExt cx="1874479" cy="37646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781300" y="4119341"/>
                    <a:ext cx="187447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278130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87273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296417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305561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314705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323849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32992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342136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351280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360424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369568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8711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387855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396999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406143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415287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4244308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335746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4427184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4518622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610060" y="3931111"/>
                    <a:ext cx="45719" cy="18823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655347" y="1519460"/>
                  <a:ext cx="1348725" cy="198119"/>
                  <a:chOff x="3025775" y="4343400"/>
                  <a:chExt cx="1348725" cy="198119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3025775" y="4343400"/>
                    <a:ext cx="1348725" cy="1524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3059061" y="4495800"/>
                    <a:ext cx="1282152" cy="45719"/>
                    <a:chOff x="3064524" y="4500563"/>
                    <a:chExt cx="1282152" cy="45719"/>
                  </a:xfrm>
                  <a:solidFill>
                    <a:schemeClr val="tx1"/>
                  </a:solidFill>
                </p:grpSpPr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306452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317692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3289330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3401733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3514136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3626539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738942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851345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3963748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4076151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4188554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4300957" y="4500563"/>
                      <a:ext cx="45719" cy="45719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5" name="TextBox 14"/>
              <p:cNvSpPr txBox="1"/>
              <p:nvPr/>
            </p:nvSpPr>
            <p:spPr>
              <a:xfrm>
                <a:off x="704885" y="800092"/>
                <a:ext cx="1201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Air cooling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5425403" y="3243609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 (26W)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48316" y="2627965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 (19.2W)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48316" y="2228330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 (16.8W)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48316" y="1670768"/>
              <a:ext cx="1507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 (15.9W)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68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5337" y="1246183"/>
              <a:ext cx="2438400" cy="865347"/>
              <a:chOff x="2807319" y="852232"/>
              <a:chExt cx="2438400" cy="865347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3352157" y="1519460"/>
                <a:ext cx="1348725" cy="198119"/>
                <a:chOff x="3025775" y="4343400"/>
                <a:chExt cx="1348725" cy="198119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19" name="Oval 18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1" name="Oval 20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3285130" y="852232"/>
                <a:ext cx="150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807319" y="123349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3352157" y="1461912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469844" y="379258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69845" y="32497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69845" y="287315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69845" y="24215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9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Double-sided Water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530144" y="757459"/>
            <a:ext cx="7131713" cy="5343083"/>
            <a:chOff x="2530144" y="757459"/>
            <a:chExt cx="7131713" cy="534308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4" y="757459"/>
              <a:ext cx="7131713" cy="5343083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3640233" y="1348841"/>
              <a:ext cx="2783583" cy="1674999"/>
              <a:chOff x="4280506" y="3898766"/>
              <a:chExt cx="2783583" cy="167499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975911" y="4834168"/>
                <a:ext cx="1348725" cy="198119"/>
                <a:chOff x="3025775" y="4343400"/>
                <a:chExt cx="1348725" cy="198119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3025775" y="4343400"/>
                  <a:ext cx="1348725" cy="1524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3059061" y="4495800"/>
                  <a:ext cx="1282152" cy="45719"/>
                  <a:chOff x="3064524" y="4500563"/>
                  <a:chExt cx="1282152" cy="45719"/>
                </a:xfrm>
                <a:solidFill>
                  <a:schemeClr val="tx1"/>
                </a:solidFill>
              </p:grpSpPr>
              <p:sp>
                <p:nvSpPr>
                  <p:cNvPr id="24" name="Oval 23"/>
                  <p:cNvSpPr/>
                  <p:nvPr/>
                </p:nvSpPr>
                <p:spPr>
                  <a:xfrm>
                    <a:off x="306452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17692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289330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3401733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3514136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9" name="Oval 28"/>
                  <p:cNvSpPr/>
                  <p:nvPr/>
                </p:nvSpPr>
                <p:spPr>
                  <a:xfrm>
                    <a:off x="3626539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738942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1" name="Oval 30"/>
                  <p:cNvSpPr/>
                  <p:nvPr/>
                </p:nvSpPr>
                <p:spPr>
                  <a:xfrm>
                    <a:off x="3851345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963748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4076151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4188554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4300957" y="4500563"/>
                    <a:ext cx="45719" cy="45719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sp>
            <p:nvSpPr>
              <p:cNvPr id="12" name="TextBox 11"/>
              <p:cNvSpPr txBox="1"/>
              <p:nvPr/>
            </p:nvSpPr>
            <p:spPr>
              <a:xfrm>
                <a:off x="4280506" y="3898766"/>
                <a:ext cx="2783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prstClr val="black"/>
                    </a:solidFill>
                  </a:rPr>
                  <a:t>Double-sided liquid cooling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4396154" y="5032287"/>
                <a:ext cx="2438400" cy="228600"/>
                <a:chOff x="3188319" y="4048600"/>
                <a:chExt cx="2438400" cy="2286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372961" y="5204433"/>
                <a:ext cx="2485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interposer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4396154" y="4547324"/>
                <a:ext cx="2438400" cy="228600"/>
                <a:chOff x="3188319" y="4048600"/>
                <a:chExt cx="2438400" cy="2286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3188319" y="4048600"/>
                  <a:ext cx="2438400" cy="2286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340719" y="4105750"/>
                  <a:ext cx="2133600" cy="1143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4975911" y="4776620"/>
                <a:ext cx="1348725" cy="575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68363" y="4218316"/>
                <a:ext cx="2357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Water-cooled heat sink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8212853" y="406512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212853" y="36924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212853" y="340519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212853" y="283917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5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sweeps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38B71-8209-41A4-B5CB-1D3CBBB6DA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00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few slides are 32nm sandy bridge frequency sweeps</a:t>
            </a:r>
          </a:p>
          <a:p>
            <a:r>
              <a:rPr lang="en-US" dirty="0" smtClean="0"/>
              <a:t>All cases assume a 1um layer thickness (i.e. ultimate monolithic integration)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59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0" y="45876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40188" y="558140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comparison of several Intel processors</a:t>
            </a:r>
          </a:p>
          <a:p>
            <a:r>
              <a:rPr lang="en-US" dirty="0" smtClean="0"/>
              <a:t>Maybe present this as a table instead?</a:t>
            </a:r>
          </a:p>
          <a:p>
            <a:r>
              <a:rPr lang="en-US" dirty="0" smtClean="0"/>
              <a:t>Could also pull in number of metal layers that way</a:t>
            </a:r>
          </a:p>
        </p:txBody>
      </p:sp>
    </p:spTree>
    <p:extLst>
      <p:ext uri="{BB962C8B-B14F-4D97-AF65-F5344CB8AC3E}">
        <p14:creationId xmlns:p14="http://schemas.microsoft.com/office/powerpoint/2010/main" val="386596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355641" y="204764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89808" y="28310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45803" y="359378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01798" y="40964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32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011636" y="127169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23627" y="152801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06084" y="18973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88541" y="215367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4862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011636" y="142493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60010" y="17396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4965" y="212096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9274" y="249029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95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90104" y="1995054"/>
            <a:ext cx="9095322" cy="3535471"/>
            <a:chOff x="790104" y="1995054"/>
            <a:chExt cx="9095322" cy="3535471"/>
          </a:xfrm>
        </p:grpSpPr>
        <p:grpSp>
          <p:nvGrpSpPr>
            <p:cNvPr id="7" name="Group 6"/>
            <p:cNvGrpSpPr/>
            <p:nvPr/>
          </p:nvGrpSpPr>
          <p:grpSpPr>
            <a:xfrm>
              <a:off x="790104" y="1995054"/>
              <a:ext cx="4718992" cy="3535471"/>
              <a:chOff x="2530143" y="757458"/>
              <a:chExt cx="7131713" cy="534308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477446" y="1488361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789436" y="1744686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271894" y="2114018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754351" y="2370342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6434" y="1995054"/>
              <a:ext cx="4718992" cy="3535471"/>
              <a:chOff x="2530143" y="757458"/>
              <a:chExt cx="7131713" cy="534308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705948" y="1513797"/>
                <a:ext cx="589172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</a:rPr>
                  <a:t>2D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54323" y="1828470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</a:rPr>
                  <a:t>2 tier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489277" y="2209823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00FF"/>
                    </a:solidFill>
                  </a:rPr>
                  <a:t>4 tier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993586" y="2579155"/>
                <a:ext cx="872615" cy="465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36FF07"/>
                    </a:solidFill>
                  </a:rPr>
                  <a:t>8 tier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778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Air cooling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095999" y="2728532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29143" y="235944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69737" y="200639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39304" y="156984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323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889807" y="199095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7978" y="256899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7978" y="305522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67977" y="344860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466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238503" y="327479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7" y="290570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19119" y="255201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76810" y="214758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478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cooled heat sink + water cooled interposer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416633" y="3714068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60985" y="352512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46313" y="32687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56192" y="2947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25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54934" y="2821315"/>
              <a:ext cx="1201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Air cooling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29745" y="2150215"/>
              <a:ext cx="1538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Water Cooling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29745" y="1257100"/>
              <a:ext cx="2859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Double-sided Water Cooling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513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583521" y="394538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71646" y="35043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1647" y="227619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71647" y="127758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74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8" y="102506"/>
            <a:ext cx="7121195" cy="5346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5933" y="558140"/>
            <a:ext cx="553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Sandy bridge power reduction through chip folding</a:t>
            </a:r>
          </a:p>
          <a:p>
            <a:r>
              <a:rPr lang="en-US" dirty="0" smtClean="0"/>
              <a:t>Single core folded into increasingly high number of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337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694730" y="4293826"/>
              <a:ext cx="444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prstClr val="black"/>
                  </a:solidFill>
                </a:rPr>
                <a:t>2D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2855" y="371578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 tier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82854" y="2953080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 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82854" y="25479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6FF07"/>
                  </a:solidFill>
                </a:rPr>
                <a:t>8 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45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57200" y="2775969"/>
            <a:ext cx="5246194" cy="3934646"/>
            <a:chOff x="457200" y="3573769"/>
            <a:chExt cx="4182461" cy="3136846"/>
          </a:xfrm>
        </p:grpSpPr>
        <p:pic>
          <p:nvPicPr>
            <p:cNvPr id="8" name="Picture 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573769"/>
              <a:ext cx="4182461" cy="3136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2883965" y="4559689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83965" y="491607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1180" y="5244050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1180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72324" y="2776155"/>
            <a:ext cx="5245945" cy="3934460"/>
            <a:chOff x="4424707" y="3576588"/>
            <a:chExt cx="4182263" cy="3136698"/>
          </a:xfrm>
        </p:grpSpPr>
        <p:pic>
          <p:nvPicPr>
            <p:cNvPr id="15" name="Picture 14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707" y="3576588"/>
              <a:ext cx="4182263" cy="313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7011246" y="3959684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11246" y="4627492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4</a:t>
              </a:r>
              <a:r>
                <a:rPr lang="en-US" b="1" dirty="0" smtClean="0">
                  <a:solidFill>
                    <a:srgbClr val="0000FF"/>
                  </a:solidFill>
                </a:rPr>
                <a:t>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11246" y="5146627"/>
              <a:ext cx="548506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11246" y="5488730"/>
              <a:ext cx="356810" cy="294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18037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417" y="2710086"/>
                <a:ext cx="894732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1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2047320"/>
                <a:ext cx="75687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46" y="1419649"/>
                <a:ext cx="89473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b="1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 smtClean="0">
                    <a:solidFill>
                      <a:srgbClr val="00FF00"/>
                    </a:solidFill>
                  </a:rPr>
                  <a:t>1</a:t>
                </a:r>
                <a:endParaRPr lang="en-US" b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44" y="1419649"/>
                <a:ext cx="75687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r="-56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095999" y="1888177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5999" y="1531866"/>
            <a:ext cx="235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Water-cooled heat sink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675750" y="2894752"/>
            <a:ext cx="325252" cy="8219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651687" y="3631537"/>
            <a:ext cx="204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Air-cooled heat sink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001002" y="4709513"/>
            <a:ext cx="1937045" cy="682383"/>
            <a:chOff x="6507677" y="4552988"/>
            <a:chExt cx="1937045" cy="682383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507678" y="472637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507677" y="5056909"/>
              <a:ext cx="61751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100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552988"/>
                  <a:ext cx="1245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412" t="-10000" r="-343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b="1" dirty="0" smtClean="0"/>
                    <a:t> die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68" y="4866039"/>
                  <a:ext cx="101181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5422" t="-10000" r="-421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133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grpSp>
          <p:nvGrpSpPr>
            <p:cNvPr id="21" name="Group 20"/>
            <p:cNvGrpSpPr/>
            <p:nvPr/>
          </p:nvGrpSpPr>
          <p:grpSpPr>
            <a:xfrm>
              <a:off x="2530143" y="757458"/>
              <a:ext cx="7131713" cy="5343083"/>
              <a:chOff x="2530143" y="757458"/>
              <a:chExt cx="7131713" cy="5343083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30143" y="757458"/>
                <a:ext cx="7131713" cy="5343083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6953500" y="1154521"/>
                <a:ext cx="1937045" cy="682383"/>
                <a:chOff x="6507677" y="4552988"/>
                <a:chExt cx="1937045" cy="682383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507678" y="472637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6507677" y="5056909"/>
                  <a:ext cx="61751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 smtClean="0"/>
                        <a:t>100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552988"/>
                      <a:ext cx="124585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3922" t="-8197" r="-3922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/>
                        <a:t>1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oMath>
                      </a14:m>
                      <a:r>
                        <a:rPr lang="en-US" b="1" dirty="0" smtClean="0"/>
                        <a:t> die</a:t>
                      </a:r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98868" y="4866039"/>
                      <a:ext cx="101181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4819" t="-10000" r="-481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4709513"/>
                  <a:ext cx="89473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1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3888810"/>
                  <a:ext cx="7568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9836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867114"/>
                  <a:ext cx="89473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1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46" y="2264105"/>
                  <a:ext cx="75687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8197" r="-56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6142210" y="3847187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57423" y="3428999"/>
              <a:ext cx="2357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Water-cooled heat sink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5230655" y="4385321"/>
              <a:ext cx="325252" cy="8219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41510" y="5115679"/>
              <a:ext cx="2048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Air-cooled heat sink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1975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993" y="3405191"/>
                  <a:ext cx="6235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784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152140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3106454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09445" y="2870765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961" r="-19608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69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=3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24" y="2854131"/>
                <a:ext cx="623504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78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=1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218" y="3293641"/>
                <a:ext cx="62350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7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84301" y="381646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61" r="-19608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28129" y="377077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664799" y="372509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961" r="-1960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34182" y="3444774"/>
                <a:ext cx="56765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000" r="-20000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78010" y="3399088"/>
                <a:ext cx="65902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4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100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14680" y="3353403"/>
                <a:ext cx="75039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4000" r="-2000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4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3032231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09" y="3844236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77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68863" y="360646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000" r="-20000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912691" y="3560778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49361" y="351509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28947" y="3048904"/>
                  <a:ext cx="56765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61" r="-19608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472775" y="2811490"/>
                  <a:ext cx="659027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000" r="-20000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100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22895" y="2769963"/>
                  <a:ext cx="75039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/>
          <p:cNvSpPr txBox="1"/>
          <p:nvPr/>
        </p:nvSpPr>
        <p:spPr>
          <a:xfrm>
            <a:off x="3551815" y="691286"/>
            <a:ext cx="489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 and die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95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=3.9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348" y="2224696"/>
                  <a:ext cx="79823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836" r="-687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a14:m>
                  <a:r>
                    <a:rPr lang="en-US" dirty="0" smtClean="0"/>
                    <a:t>=1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06" y="2629857"/>
                  <a:ext cx="62350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77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786663" y="2099700"/>
                  <a:ext cx="55976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338164" y="1914021"/>
                  <a:ext cx="559769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022452" y="3149139"/>
                  <a:ext cx="46038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03979" y="3444322"/>
                  <a:ext cx="460382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583642" y="2750403"/>
                  <a:ext cx="46038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50421" y="3163574"/>
                  <a:ext cx="46038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2381666" y="660817"/>
            <a:ext cx="85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dielectric, </a:t>
            </a:r>
            <a:r>
              <a:rPr lang="en-US" dirty="0" err="1" smtClean="0"/>
              <a:t>decap</a:t>
            </a:r>
            <a:r>
              <a:rPr lang="en-US" dirty="0" smtClean="0"/>
              <a:t> area allocated on interposer, and number of tiers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03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5" y="1671357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8" y="2388405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7" y="2890949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6400" y="2165558"/>
            <a:ext cx="153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1um substrate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8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35296" y="1679279"/>
                  <a:ext cx="61427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14729" y="2381574"/>
                  <a:ext cx="50045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07758" y="2898868"/>
                  <a:ext cx="500457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/>
          <p:cNvSpPr txBox="1"/>
          <p:nvPr/>
        </p:nvSpPr>
        <p:spPr>
          <a:xfrm>
            <a:off x="406400" y="2165558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0188" y="558140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Sandy bridge minimum die thickness required for chip folding with 20:1 AR TSVs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3" y="102506"/>
            <a:ext cx="7121195" cy="5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49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35296" y="2519935"/>
                <a:ext cx="614271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14729" y="3060000"/>
                <a:ext cx="500457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07758" y="3459307"/>
                <a:ext cx="500457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00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73768" y="2567435"/>
                <a:ext cx="537327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10828" y="3000625"/>
                <a:ext cx="660758" cy="3385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54017" y="3328680"/>
                <a:ext cx="784189" cy="3385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06400" y="2165558"/>
            <a:ext cx="176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100um substrate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666" y="660817"/>
            <a:ext cx="753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delivery TSVs vs </a:t>
            </a:r>
            <a:r>
              <a:rPr lang="en-US" dirty="0" err="1" smtClean="0"/>
              <a:t>decap</a:t>
            </a:r>
            <a:r>
              <a:rPr lang="en-US" dirty="0"/>
              <a:t> </a:t>
            </a:r>
            <a:r>
              <a:rPr lang="en-US" dirty="0" smtClean="0"/>
              <a:t>area allocated on interposer and number of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07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50um substrate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771408" y="238694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246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018" y="1591294"/>
            <a:ext cx="164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dirty="0" smtClean="0"/>
              <a:t>0um substrate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277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/>
                    <a:t>=3.9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280062"/>
                  <a:ext cx="81297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00FF"/>
                      </a:solidFill>
                    </a:rPr>
                    <a:t>=3.0</a:t>
                  </a:r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4" y="2858102"/>
                  <a:ext cx="81297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FF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00FF00"/>
                      </a:solidFill>
                    </a:rPr>
                    <a:t>=2.0</a:t>
                  </a:r>
                  <a:endParaRPr lang="en-US" b="1" dirty="0">
                    <a:solidFill>
                      <a:srgbClr val="00FF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3" y="3361152"/>
                  <a:ext cx="81297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en-US" b="1" dirty="0" smtClean="0">
                      <a:solidFill>
                        <a:srgbClr val="FF0000"/>
                      </a:solidFill>
                    </a:rPr>
                    <a:t>=1.0</a:t>
                  </a:r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8242" y="3796978"/>
                  <a:ext cx="81297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10000" r="-526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21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8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490857" y="36576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9355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4623111" y="318260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4815372" y="3587851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5050575" y="3996767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5:1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182527" y="3888812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20:1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362913" y="4305936"/>
              <a:ext cx="888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5598116" y="4714852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5:1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2457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91346" y="2256313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59382" y="2981214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240766" y="279501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433027" y="3224018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668230" y="3609184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5:1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00182" y="3501229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20:1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980568" y="3942103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10:1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15771" y="4351019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5:1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491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2256313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981214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4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510638"/>
            <a:ext cx="11211774" cy="4392304"/>
            <a:chOff x="0" y="510638"/>
            <a:chExt cx="11211774" cy="43923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10639"/>
              <a:ext cx="5850046" cy="439230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728" y="510638"/>
              <a:ext cx="5850046" cy="439230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07522" y="3883231"/>
              <a:ext cx="54213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(a)</a:t>
              </a:r>
              <a:endParaRPr lang="en-US" sz="25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69250" y="3883231"/>
              <a:ext cx="55496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b="1" dirty="0" smtClean="0"/>
                <a:t>(b)</a:t>
              </a:r>
              <a:endParaRPr lang="en-US" sz="2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274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491346" y="1638802"/>
              <a:ext cx="859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10%</a:t>
              </a:r>
              <a:endParaRPr lang="en-US" sz="14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59382" y="2518089"/>
              <a:ext cx="7681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AF = 1%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 rot="5400000">
              <a:off x="3311298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20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502074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5400000">
              <a:off x="3737276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5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3871346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AR = 20</a:t>
              </a:r>
              <a:endParaRPr lang="en-US" sz="1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4046369" y="4914666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5400000">
              <a:off x="4281571" y="4868980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AR = 5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0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3256454" y="140255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870685" y="2278932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311298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3502074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3737276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5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3871346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AR = 20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4046369" y="4914666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10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5400000">
            <a:off x="4281571" y="4868980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AR = 5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3445969" y="1934435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3635484" y="2466318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10%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4050735" y="2850397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225466" y="3407228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AF = 1%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691270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3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15792" y="1710047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 of 0.01 and 0.1, AR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97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72696" y="1116281"/>
            <a:ext cx="241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Aspect ratio of 5, 10, 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2706" y="1079174"/>
            <a:ext cx="286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Area fraction of 0.01 and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963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62596" y="42988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2D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562596" y="39410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 tier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2595" y="344081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FF00"/>
                </a:solidFill>
              </a:rPr>
              <a:t>4 tier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2594" y="281545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8 tier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8759" y="1079174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10um power TSVs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75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62594" y="446120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62596" y="3917255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2595" y="33933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2594" y="277982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9921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95930" y="2644030"/>
              <a:ext cx="649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Total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5930" y="4237230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Wires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5930" y="499993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Repeaters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2922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7315200" y="3895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1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50906" y="885825"/>
            <a:ext cx="7209828" cy="5413248"/>
            <a:chOff x="950906" y="885825"/>
            <a:chExt cx="7209828" cy="541324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906" y="885825"/>
              <a:ext cx="7209828" cy="5413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41291" y="4199661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1166" y="4916268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300um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8928" y="4645938"/>
              <a:ext cx="873125" cy="335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33CC"/>
                  </a:solidFill>
                </a:rPr>
                <a:t>150um</a:t>
              </a:r>
              <a:endParaRPr lang="en-US" b="1" dirty="0">
                <a:solidFill>
                  <a:srgbClr val="FF33CC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8525" y="466189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50um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7600" y="4965383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1um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8032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469579" y="387135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245600" y="1282535"/>
            <a:ext cx="296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ALL levels resistivity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923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0545" y="838200"/>
            <a:ext cx="391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only levels with width &lt; 75nm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068291" y="223256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40702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878" y="5777375"/>
            <a:ext cx="352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SB7nm</a:t>
            </a:r>
          </a:p>
          <a:p>
            <a:r>
              <a:rPr lang="en-US" dirty="0" smtClean="0"/>
              <a:t>Changing levels with width &lt;=35nm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97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91161" y="166875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1%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91161" y="270479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10%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91161" y="4253627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100%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18126" y="1206639"/>
            <a:ext cx="2369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</a:t>
            </a:r>
            <a:r>
              <a:rPr lang="en-US" dirty="0" err="1" smtClean="0"/>
              <a:t>tsv</a:t>
            </a:r>
            <a:r>
              <a:rPr lang="en-US" dirty="0" smtClean="0"/>
              <a:t> area</a:t>
            </a:r>
          </a:p>
          <a:p>
            <a:r>
              <a:rPr lang="en-US" dirty="0" smtClean="0"/>
              <a:t>Vs</a:t>
            </a:r>
          </a:p>
          <a:p>
            <a:r>
              <a:rPr lang="en-US" dirty="0" smtClean="0"/>
              <a:t>Die area allocated for </a:t>
            </a:r>
            <a:r>
              <a:rPr lang="en-US" dirty="0" err="1" smtClean="0"/>
              <a:t>decap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1% on chip</a:t>
            </a:r>
          </a:p>
          <a:p>
            <a:r>
              <a:rPr lang="en-US" dirty="0" smtClean="0"/>
              <a:t>10% extensive on chip</a:t>
            </a:r>
          </a:p>
          <a:p>
            <a:r>
              <a:rPr lang="en-US" dirty="0" smtClean="0"/>
              <a:t>100% interposer-based</a:t>
            </a:r>
          </a:p>
          <a:p>
            <a:endParaRPr lang="en-US" dirty="0"/>
          </a:p>
          <a:p>
            <a:r>
              <a:rPr lang="en-US" dirty="0" smtClean="0"/>
              <a:t>Die area used for </a:t>
            </a:r>
            <a:r>
              <a:rPr lang="en-US" dirty="0" err="1" smtClean="0"/>
              <a:t>decap</a:t>
            </a:r>
            <a:r>
              <a:rPr lang="en-US" dirty="0" smtClean="0"/>
              <a:t> </a:t>
            </a:r>
            <a:r>
              <a:rPr lang="en-US" dirty="0" err="1" smtClean="0"/>
              <a:t>calc</a:t>
            </a:r>
            <a:r>
              <a:rPr lang="en-US" dirty="0"/>
              <a:t> </a:t>
            </a:r>
            <a:r>
              <a:rPr lang="en-US" dirty="0" smtClean="0"/>
              <a:t>is nominal 2D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970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6588" y="766771"/>
            <a:ext cx="970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&lt;35nm replaced with alt metal. 60% routing </a:t>
            </a:r>
            <a:r>
              <a:rPr lang="en-US" dirty="0" err="1" smtClean="0"/>
              <a:t>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688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65%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20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43" y="757458"/>
            <a:ext cx="7131713" cy="53430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72691" y="757458"/>
            <a:ext cx="103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099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691" y="757458"/>
            <a:ext cx="11082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SB32nm (with all wires replaced) vs SB7nm with wires &lt;25nm replaced with alt metal. 62% routing efficiency. 151pts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773880" y="230381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32nm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33560" y="2988009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A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69732" y="4019183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7nm B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3593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9F05-B19D-4C05-BE46-5452CC7F11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Integrated 3D Systems Group   •   Georgia Institute of Technology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74F4-D9B3-4E7A-8D14-5A82D97A84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30143" y="757458"/>
            <a:ext cx="7131713" cy="5343083"/>
            <a:chOff x="2530143" y="757458"/>
            <a:chExt cx="7131713" cy="5343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0143" y="757458"/>
              <a:ext cx="7131713" cy="534308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793828" y="345504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8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93828" y="1882242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2D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93829" y="299058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</a:t>
              </a:r>
              <a:r>
                <a:rPr lang="en-US" b="1" dirty="0">
                  <a:solidFill>
                    <a:srgbClr val="00FF00"/>
                  </a:solidFill>
                </a:rPr>
                <a:t>tier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93828" y="2483977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</a:t>
              </a:r>
              <a:r>
                <a:rPr lang="en-US" b="1" dirty="0">
                  <a:solidFill>
                    <a:srgbClr val="0000FF"/>
                  </a:solidFill>
                </a:rPr>
                <a:t>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060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1000" y="3679922"/>
            <a:ext cx="8382001" cy="2644678"/>
            <a:chOff x="381000" y="3679922"/>
            <a:chExt cx="8382001" cy="2644678"/>
          </a:xfrm>
          <a:noFill/>
        </p:grpSpPr>
        <p:grpSp>
          <p:nvGrpSpPr>
            <p:cNvPr id="4" name="Group 3"/>
            <p:cNvGrpSpPr/>
            <p:nvPr/>
          </p:nvGrpSpPr>
          <p:grpSpPr>
            <a:xfrm>
              <a:off x="381000" y="4143181"/>
              <a:ext cx="2695435" cy="2181419"/>
              <a:chOff x="381000" y="4143181"/>
              <a:chExt cx="2695435" cy="2181419"/>
            </a:xfrm>
            <a:grpFill/>
          </p:grpSpPr>
          <p:sp>
            <p:nvSpPr>
              <p:cNvPr id="5" name="TextBox 4"/>
              <p:cNvSpPr txBox="1">
                <a:spLocks noChangeArrowheads="1"/>
              </p:cNvSpPr>
              <p:nvPr/>
            </p:nvSpPr>
            <p:spPr bwMode="auto">
              <a:xfrm>
                <a:off x="669027" y="5802313"/>
                <a:ext cx="2119383" cy="5222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Conventional Packaging </a:t>
                </a:r>
              </a:p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Using Organic Substrate</a:t>
                </a: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4143181"/>
                <a:ext cx="2695435" cy="165754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3223099" y="3816174"/>
              <a:ext cx="2696619" cy="2292328"/>
              <a:chOff x="3223099" y="3816174"/>
              <a:chExt cx="2696619" cy="2292328"/>
            </a:xfrm>
            <a:grpFill/>
          </p:grpSpPr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>
                <a:off x="3577430" y="5800725"/>
                <a:ext cx="1973263" cy="30777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cs typeface="Times New Roman" pitchFamily="18" charset="0"/>
                  </a:rPr>
                  <a:t>2.5D </a:t>
                </a:r>
                <a:r>
                  <a:rPr lang="en-US" sz="1400" b="1" dirty="0" smtClean="0">
                    <a:cs typeface="Times New Roman" pitchFamily="18" charset="0"/>
                  </a:rPr>
                  <a:t>(Silicon Interposer)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3099" y="3816174"/>
                <a:ext cx="2696619" cy="198455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066382" y="3679922"/>
              <a:ext cx="2696619" cy="2430168"/>
              <a:chOff x="6066382" y="3679922"/>
              <a:chExt cx="2696619" cy="2430168"/>
            </a:xfrm>
            <a:grpFill/>
          </p:grpSpPr>
          <p:sp>
            <p:nvSpPr>
              <p:cNvPr id="11" name="TextBox 16"/>
              <p:cNvSpPr txBox="1">
                <a:spLocks noChangeArrowheads="1"/>
              </p:cNvSpPr>
              <p:nvPr/>
            </p:nvSpPr>
            <p:spPr bwMode="auto">
              <a:xfrm>
                <a:off x="6348061" y="5802313"/>
                <a:ext cx="2133260" cy="30777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smtClean="0">
                    <a:cs typeface="Times New Roman" pitchFamily="18" charset="0"/>
                  </a:rPr>
                  <a:t>3DIC + Interposer</a:t>
                </a:r>
                <a:endParaRPr lang="en-US" sz="1400" b="1" dirty="0">
                  <a:cs typeface="Times New Roman" pitchFamily="18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6066382" y="3679922"/>
                <a:ext cx="2696619" cy="2120803"/>
                <a:chOff x="6280152" y="3130550"/>
                <a:chExt cx="3613150" cy="2841625"/>
              </a:xfrm>
              <a:grpFill/>
            </p:grpSpPr>
            <p:pic>
              <p:nvPicPr>
                <p:cNvPr id="13" name="Picture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80152" y="3313112"/>
                  <a:ext cx="3613150" cy="26590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4" name="Group 13"/>
                <p:cNvGrpSpPr/>
                <p:nvPr/>
              </p:nvGrpSpPr>
              <p:grpSpPr>
                <a:xfrm>
                  <a:off x="7356476" y="3130550"/>
                  <a:ext cx="1476375" cy="420687"/>
                  <a:chOff x="7356476" y="3130550"/>
                  <a:chExt cx="1476375" cy="420687"/>
                </a:xfrm>
                <a:grpFill/>
              </p:grpSpPr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2137"/>
                    <a:ext cx="696913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5939" y="3132137"/>
                    <a:ext cx="696912" cy="41592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356476" y="3130550"/>
                    <a:ext cx="695325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32764" y="3132137"/>
                    <a:ext cx="696912" cy="41910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22914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609600" y="838200"/>
            <a:ext cx="7696200" cy="5772150"/>
            <a:chOff x="609600" y="838200"/>
            <a:chExt cx="7696200" cy="577215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838200"/>
              <a:ext cx="7696200" cy="5772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5695776" y="1473678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333337" y="1133475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50um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7561052" y="1488597"/>
              <a:ext cx="0" cy="441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198613" y="1133475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300um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35524" y="147367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3695" y="2703112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2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3695" y="353960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4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3694" y="410921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36FF07"/>
                  </a:solidFill>
                </a:rPr>
                <a:t>8 tier</a:t>
              </a:r>
              <a:endParaRPr lang="en-US" b="1" dirty="0">
                <a:solidFill>
                  <a:srgbClr val="36FF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9501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455691" y="2120328"/>
            <a:ext cx="3569175" cy="1897797"/>
            <a:chOff x="455691" y="2120328"/>
            <a:chExt cx="3569175" cy="1897797"/>
          </a:xfrm>
        </p:grpSpPr>
        <p:grpSp>
          <p:nvGrpSpPr>
            <p:cNvPr id="5" name="Group 4"/>
            <p:cNvGrpSpPr/>
            <p:nvPr/>
          </p:nvGrpSpPr>
          <p:grpSpPr>
            <a:xfrm>
              <a:off x="876692" y="2120328"/>
              <a:ext cx="2725869" cy="1730199"/>
              <a:chOff x="2835919" y="1053382"/>
              <a:chExt cx="4752410" cy="3016512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2835919" y="3795214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835919" y="2784792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38198" y="1776788"/>
                <a:ext cx="4750129" cy="274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2838198" y="1053382"/>
                <a:ext cx="4750131" cy="2977342"/>
                <a:chOff x="2838198" y="1053382"/>
                <a:chExt cx="4750131" cy="2977342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838198" y="2051468"/>
                  <a:ext cx="4750131" cy="967256"/>
                  <a:chOff x="2838198" y="2051468"/>
                  <a:chExt cx="4750131" cy="967256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2838198" y="2051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99" name="Oval 98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Oval 99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1" name="Oval 100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3" name="Oval 102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Oval 103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838198" y="3063468"/>
                  <a:ext cx="4750131" cy="967256"/>
                  <a:chOff x="2838198" y="3063468"/>
                  <a:chExt cx="4750131" cy="9672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2838198" y="3063468"/>
                    <a:ext cx="4750131" cy="724392"/>
                    <a:chOff x="2838198" y="2051468"/>
                    <a:chExt cx="4750131" cy="724392"/>
                  </a:xfrm>
                </p:grpSpPr>
                <p:sp>
                  <p:nvSpPr>
                    <p:cNvPr id="77" name="Rectangle 76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8" name="Rectangle 77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3230088" y="2052454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6838196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3" name="Rectangle 82"/>
                    <p:cNvSpPr/>
                    <p:nvPr/>
                  </p:nvSpPr>
                  <p:spPr>
                    <a:xfrm>
                      <a:off x="5011381" y="2051468"/>
                      <a:ext cx="403761" cy="53439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7" name="Rectangle 86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5" name="Rectangle 94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5" name="Oval 64"/>
                  <p:cNvSpPr/>
                  <p:nvPr/>
                </p:nvSpPr>
                <p:spPr>
                  <a:xfrm>
                    <a:off x="285269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3233848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3644913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>
                    <a:off x="405062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>
                    <a:off x="446169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>
                    <a:off x="4878474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>
                    <a:off x="5289539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>
                    <a:off x="5695255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>
                    <a:off x="6121560" y="3827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" name="Oval 73"/>
                  <p:cNvSpPr/>
                  <p:nvPr/>
                </p:nvSpPr>
                <p:spPr>
                  <a:xfrm>
                    <a:off x="6548231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5" name="Oval 74"/>
                  <p:cNvSpPr/>
                  <p:nvPr/>
                </p:nvSpPr>
                <p:spPr>
                  <a:xfrm>
                    <a:off x="6966916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7372632" y="3832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2838198" y="1053382"/>
                  <a:ext cx="4750131" cy="966270"/>
                  <a:chOff x="2838198" y="2052454"/>
                  <a:chExt cx="4750131" cy="966270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2838198" y="2052454"/>
                    <a:ext cx="4750131" cy="723406"/>
                    <a:chOff x="2838198" y="2052454"/>
                    <a:chExt cx="4750131" cy="723406"/>
                  </a:xfrm>
                </p:grpSpPr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2838200" y="2052454"/>
                      <a:ext cx="4750129" cy="534390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2838199" y="2503717"/>
                      <a:ext cx="4750129" cy="8312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838199" y="2635140"/>
                      <a:ext cx="1116582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838198" y="2721433"/>
                      <a:ext cx="4750129" cy="544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3372715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1" name="Rectangle 50"/>
                    <p:cNvSpPr/>
                    <p:nvPr/>
                  </p:nvSpPr>
                  <p:spPr>
                    <a:xfrm>
                      <a:off x="3327193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5154008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6983415" y="2579727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5108486" y="2680174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6935301" y="2678596"/>
                      <a:ext cx="20955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4037426" y="2635139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6053707" y="2633851"/>
                      <a:ext cx="1534620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4096303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457796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6200574" y="2584508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7423067" y="2589271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839784" y="2586844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3824505" y="2594566"/>
                      <a:ext cx="118506" cy="4571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34" name="Oval 33"/>
                  <p:cNvSpPr/>
                  <p:nvPr/>
                </p:nvSpPr>
                <p:spPr>
                  <a:xfrm>
                    <a:off x="285269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233848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3644913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05062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46169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" name="Oval 38"/>
                  <p:cNvSpPr/>
                  <p:nvPr/>
                </p:nvSpPr>
                <p:spPr>
                  <a:xfrm>
                    <a:off x="4878474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5289539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695255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6121560" y="2815448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6548231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6966916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7372632" y="2820604"/>
                    <a:ext cx="198120" cy="198120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Rectangle 5"/>
            <p:cNvSpPr/>
            <p:nvPr/>
          </p:nvSpPr>
          <p:spPr>
            <a:xfrm>
              <a:off x="455691" y="3861843"/>
              <a:ext cx="3569175" cy="15628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17902" y="3899736"/>
              <a:ext cx="2724560" cy="112497"/>
              <a:chOff x="2733421" y="4155687"/>
              <a:chExt cx="4750129" cy="19613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733422" y="4211100"/>
                <a:ext cx="111658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733421" y="4297393"/>
                <a:ext cx="4750129" cy="544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267938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22416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049231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78638" y="4155687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003709" y="4256134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30524" y="4254556"/>
                <a:ext cx="20955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932649" y="4211099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948930" y="4209811"/>
                <a:ext cx="1534620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991526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7318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95797" y="4160468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318290" y="4165231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735007" y="4162804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19728" y="4170526"/>
                <a:ext cx="118506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1991664" y="3868242"/>
              <a:ext cx="640445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79512" y="3868241"/>
              <a:ext cx="880221" cy="26223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2" name="Rectangle 411"/>
          <p:cNvSpPr/>
          <p:nvPr/>
        </p:nvSpPr>
        <p:spPr>
          <a:xfrm>
            <a:off x="2666845" y="515069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2666845" y="590450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4" name="Rectangle 413"/>
          <p:cNvSpPr/>
          <p:nvPr/>
        </p:nvSpPr>
        <p:spPr>
          <a:xfrm>
            <a:off x="2666844" y="639946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5" name="Rectangle 414"/>
          <p:cNvSpPr/>
          <p:nvPr/>
        </p:nvSpPr>
        <p:spPr>
          <a:xfrm>
            <a:off x="2973430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2947320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3995137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5044442" y="558667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3969027" y="616281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5016845" y="615376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1" name="Rectangle 420"/>
          <p:cNvSpPr/>
          <p:nvPr/>
        </p:nvSpPr>
        <p:spPr>
          <a:xfrm>
            <a:off x="3354693" y="590450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2" name="Rectangle 421"/>
          <p:cNvSpPr/>
          <p:nvPr/>
        </p:nvSpPr>
        <p:spPr>
          <a:xfrm>
            <a:off x="4511183" y="589711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3388463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3664732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4595423" y="56140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296616" y="56414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7" name="Rectangle 426"/>
          <p:cNvSpPr/>
          <p:nvPr/>
        </p:nvSpPr>
        <p:spPr>
          <a:xfrm>
            <a:off x="2667754" y="56274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8" name="Rectangle 427"/>
          <p:cNvSpPr/>
          <p:nvPr/>
        </p:nvSpPr>
        <p:spPr>
          <a:xfrm>
            <a:off x="3232566" y="56717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2666845" y="698126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0" name="Rectangle 429"/>
          <p:cNvSpPr/>
          <p:nvPr/>
        </p:nvSpPr>
        <p:spPr>
          <a:xfrm>
            <a:off x="2666845" y="773507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1" name="Rectangle 430"/>
          <p:cNvSpPr/>
          <p:nvPr/>
        </p:nvSpPr>
        <p:spPr>
          <a:xfrm>
            <a:off x="2666844" y="823003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2" name="Rectangle 431"/>
          <p:cNvSpPr/>
          <p:nvPr/>
        </p:nvSpPr>
        <p:spPr>
          <a:xfrm>
            <a:off x="2973430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2947320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3995137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5044442" y="741724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6" name="Rectangle 435"/>
          <p:cNvSpPr/>
          <p:nvPr/>
        </p:nvSpPr>
        <p:spPr>
          <a:xfrm>
            <a:off x="3969027" y="79933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5016845" y="79843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3354693" y="773507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9" name="Rectangle 438"/>
          <p:cNvSpPr/>
          <p:nvPr/>
        </p:nvSpPr>
        <p:spPr>
          <a:xfrm>
            <a:off x="4511183" y="772768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3388463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1" name="Rectangle 440"/>
          <p:cNvSpPr/>
          <p:nvPr/>
        </p:nvSpPr>
        <p:spPr>
          <a:xfrm>
            <a:off x="3664732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2" name="Rectangle 441"/>
          <p:cNvSpPr/>
          <p:nvPr/>
        </p:nvSpPr>
        <p:spPr>
          <a:xfrm>
            <a:off x="4595423" y="74446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5296616" y="747198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2667754" y="745806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3232566" y="750235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6" name="Rectangle 445"/>
          <p:cNvSpPr/>
          <p:nvPr/>
        </p:nvSpPr>
        <p:spPr>
          <a:xfrm>
            <a:off x="2666845" y="880241"/>
            <a:ext cx="2724561" cy="47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7" name="Rectangle 446"/>
          <p:cNvSpPr/>
          <p:nvPr/>
        </p:nvSpPr>
        <p:spPr>
          <a:xfrm>
            <a:off x="2666845" y="955622"/>
            <a:ext cx="640445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2666844" y="1005118"/>
            <a:ext cx="2724561" cy="312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9" name="Rectangle 448"/>
          <p:cNvSpPr/>
          <p:nvPr/>
        </p:nvSpPr>
        <p:spPr>
          <a:xfrm>
            <a:off x="2973430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2947320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3995137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2" name="Rectangle 451"/>
          <p:cNvSpPr/>
          <p:nvPr/>
        </p:nvSpPr>
        <p:spPr>
          <a:xfrm>
            <a:off x="5044442" y="923839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3" name="Rectangle 452"/>
          <p:cNvSpPr/>
          <p:nvPr/>
        </p:nvSpPr>
        <p:spPr>
          <a:xfrm>
            <a:off x="3969027" y="981453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4" name="Rectangle 453"/>
          <p:cNvSpPr/>
          <p:nvPr/>
        </p:nvSpPr>
        <p:spPr>
          <a:xfrm>
            <a:off x="5016845" y="980548"/>
            <a:ext cx="120193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354693" y="955622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4511183" y="954883"/>
            <a:ext cx="880221" cy="262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3388463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3664732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9" name="Rectangle 458"/>
          <p:cNvSpPr/>
          <p:nvPr/>
        </p:nvSpPr>
        <p:spPr>
          <a:xfrm>
            <a:off x="4595423" y="92658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0" name="Rectangle 459"/>
          <p:cNvSpPr/>
          <p:nvPr/>
        </p:nvSpPr>
        <p:spPr>
          <a:xfrm>
            <a:off x="5296616" y="929313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2667754" y="927921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3232566" y="932350"/>
            <a:ext cx="67972" cy="26223"/>
          </a:xfrm>
          <a:prstGeom prst="rect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6" name="Rectangle 485"/>
          <p:cNvSpPr/>
          <p:nvPr/>
        </p:nvSpPr>
        <p:spPr>
          <a:xfrm>
            <a:off x="2621511" y="1193331"/>
            <a:ext cx="3569175" cy="1562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487" name="Group 486"/>
          <p:cNvGrpSpPr/>
          <p:nvPr/>
        </p:nvGrpSpPr>
        <p:grpSpPr>
          <a:xfrm>
            <a:off x="6550561" y="564268"/>
            <a:ext cx="2726599" cy="647372"/>
            <a:chOff x="6513520" y="1810469"/>
            <a:chExt cx="2726599" cy="647372"/>
          </a:xfrm>
        </p:grpSpPr>
        <p:grpSp>
          <p:nvGrpSpPr>
            <p:cNvPr id="488" name="Group 487"/>
            <p:cNvGrpSpPr/>
            <p:nvPr/>
          </p:nvGrpSpPr>
          <p:grpSpPr>
            <a:xfrm>
              <a:off x="6513520" y="1810469"/>
              <a:ext cx="2726071" cy="521267"/>
              <a:chOff x="6513520" y="1810469"/>
              <a:chExt cx="2726071" cy="521267"/>
            </a:xfrm>
          </p:grpSpPr>
          <p:sp>
            <p:nvSpPr>
              <p:cNvPr id="502" name="Rectangle 501"/>
              <p:cNvSpPr/>
              <p:nvPr/>
            </p:nvSpPr>
            <p:spPr>
              <a:xfrm>
                <a:off x="6513521" y="1810469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3" name="Rectangle 502"/>
              <p:cNvSpPr/>
              <p:nvPr/>
            </p:nvSpPr>
            <p:spPr>
              <a:xfrm>
                <a:off x="6513521" y="1885850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4" name="Rectangle 503"/>
              <p:cNvSpPr/>
              <p:nvPr/>
            </p:nvSpPr>
            <p:spPr>
              <a:xfrm>
                <a:off x="6513520" y="1935346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5" name="Rectangle 504"/>
              <p:cNvSpPr/>
              <p:nvPr/>
            </p:nvSpPr>
            <p:spPr>
              <a:xfrm>
                <a:off x="6820106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6" name="Rectangle 505"/>
              <p:cNvSpPr/>
              <p:nvPr/>
            </p:nvSpPr>
            <p:spPr>
              <a:xfrm>
                <a:off x="6793996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7" name="Rectangle 506"/>
              <p:cNvSpPr/>
              <p:nvPr/>
            </p:nvSpPr>
            <p:spPr>
              <a:xfrm>
                <a:off x="8008518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8" name="Rectangle 507"/>
              <p:cNvSpPr/>
              <p:nvPr/>
            </p:nvSpPr>
            <p:spPr>
              <a:xfrm>
                <a:off x="7815703" y="1911681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9" name="Rectangle 508"/>
              <p:cNvSpPr/>
              <p:nvPr/>
            </p:nvSpPr>
            <p:spPr>
              <a:xfrm>
                <a:off x="8863521" y="1910776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0" name="Rectangle 509"/>
              <p:cNvSpPr/>
              <p:nvPr/>
            </p:nvSpPr>
            <p:spPr>
              <a:xfrm>
                <a:off x="7201369" y="1885850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1" name="Rectangle 510"/>
              <p:cNvSpPr/>
              <p:nvPr/>
            </p:nvSpPr>
            <p:spPr>
              <a:xfrm>
                <a:off x="8357859" y="1885111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2" name="Rectangle 511"/>
              <p:cNvSpPr/>
              <p:nvPr/>
            </p:nvSpPr>
            <p:spPr>
              <a:xfrm>
                <a:off x="7235139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3" name="Rectangle 512"/>
              <p:cNvSpPr/>
              <p:nvPr/>
            </p:nvSpPr>
            <p:spPr>
              <a:xfrm>
                <a:off x="8442099" y="185680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4" name="Rectangle 513"/>
              <p:cNvSpPr/>
              <p:nvPr/>
            </p:nvSpPr>
            <p:spPr>
              <a:xfrm>
                <a:off x="9143292" y="185954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5" name="Rectangle 514"/>
              <p:cNvSpPr/>
              <p:nvPr/>
            </p:nvSpPr>
            <p:spPr>
              <a:xfrm>
                <a:off x="6514430" y="185814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6" name="Rectangle 515"/>
              <p:cNvSpPr/>
              <p:nvPr/>
            </p:nvSpPr>
            <p:spPr>
              <a:xfrm>
                <a:off x="7079242" y="186257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7" name="Rectangle 516"/>
              <p:cNvSpPr/>
              <p:nvPr/>
            </p:nvSpPr>
            <p:spPr>
              <a:xfrm>
                <a:off x="6513521" y="1993526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8" name="Rectangle 517"/>
              <p:cNvSpPr/>
              <p:nvPr/>
            </p:nvSpPr>
            <p:spPr>
              <a:xfrm>
                <a:off x="6513521" y="206890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9" name="Rectangle 518"/>
              <p:cNvSpPr/>
              <p:nvPr/>
            </p:nvSpPr>
            <p:spPr>
              <a:xfrm>
                <a:off x="6513520" y="2118403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0" name="Rectangle 519"/>
              <p:cNvSpPr/>
              <p:nvPr/>
            </p:nvSpPr>
            <p:spPr>
              <a:xfrm>
                <a:off x="6820106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1" name="Rectangle 520"/>
              <p:cNvSpPr/>
              <p:nvPr/>
            </p:nvSpPr>
            <p:spPr>
              <a:xfrm>
                <a:off x="6793996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2" name="Rectangle 521"/>
              <p:cNvSpPr/>
              <p:nvPr/>
            </p:nvSpPr>
            <p:spPr>
              <a:xfrm>
                <a:off x="7841813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7815703" y="20947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7755408" y="2070348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7235139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7511408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8442099" y="203986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6514430" y="204120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9" name="Rectangle 528"/>
              <p:cNvSpPr/>
              <p:nvPr/>
            </p:nvSpPr>
            <p:spPr>
              <a:xfrm>
                <a:off x="7108247" y="1977873"/>
                <a:ext cx="27432" cy="843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0" name="Rectangle 529"/>
              <p:cNvSpPr/>
              <p:nvPr/>
            </p:nvSpPr>
            <p:spPr>
              <a:xfrm>
                <a:off x="6513521" y="2175641"/>
                <a:ext cx="2724561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1" name="Rectangle 530"/>
              <p:cNvSpPr/>
              <p:nvPr/>
            </p:nvSpPr>
            <p:spPr>
              <a:xfrm>
                <a:off x="6513521" y="225102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2" name="Rectangle 531"/>
              <p:cNvSpPr/>
              <p:nvPr/>
            </p:nvSpPr>
            <p:spPr>
              <a:xfrm>
                <a:off x="6513520" y="2300518"/>
                <a:ext cx="2724561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3" name="Rectangle 532"/>
              <p:cNvSpPr/>
              <p:nvPr/>
            </p:nvSpPr>
            <p:spPr>
              <a:xfrm>
                <a:off x="6820106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4" name="Rectangle 533"/>
              <p:cNvSpPr/>
              <p:nvPr/>
            </p:nvSpPr>
            <p:spPr>
              <a:xfrm>
                <a:off x="6793996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5" name="Rectangle 534"/>
              <p:cNvSpPr/>
              <p:nvPr/>
            </p:nvSpPr>
            <p:spPr>
              <a:xfrm>
                <a:off x="7841813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6" name="Rectangle 535"/>
              <p:cNvSpPr/>
              <p:nvPr/>
            </p:nvSpPr>
            <p:spPr>
              <a:xfrm>
                <a:off x="8891118" y="2219239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7" name="Rectangle 536"/>
              <p:cNvSpPr/>
              <p:nvPr/>
            </p:nvSpPr>
            <p:spPr>
              <a:xfrm>
                <a:off x="7815703" y="227685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8863521" y="227594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7201369" y="225102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8357859" y="2250283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7235139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7511408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8442099" y="222198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4" name="Rectangle 543"/>
              <p:cNvSpPr/>
              <p:nvPr/>
            </p:nvSpPr>
            <p:spPr>
              <a:xfrm>
                <a:off x="9143292" y="2224713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5" name="Rectangle 544"/>
              <p:cNvSpPr/>
              <p:nvPr/>
            </p:nvSpPr>
            <p:spPr>
              <a:xfrm>
                <a:off x="6514430" y="222332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6" name="Rectangle 545"/>
              <p:cNvSpPr/>
              <p:nvPr/>
            </p:nvSpPr>
            <p:spPr>
              <a:xfrm>
                <a:off x="7079242" y="222775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6840756" y="2149813"/>
                <a:ext cx="27432" cy="7315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8828111" y="2066860"/>
                <a:ext cx="41148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9" name="Rectangle 548"/>
              <p:cNvSpPr/>
              <p:nvPr/>
            </p:nvSpPr>
            <p:spPr>
              <a:xfrm>
                <a:off x="8891118" y="2037124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8863521" y="209383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9143292" y="2042598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2" name="Rectangle 551"/>
              <p:cNvSpPr/>
              <p:nvPr/>
            </p:nvSpPr>
            <p:spPr>
              <a:xfrm>
                <a:off x="7201369" y="2069032"/>
                <a:ext cx="502920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8891118" y="1854067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8463393" y="196588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7860810" y="2152709"/>
                <a:ext cx="27432" cy="6922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8910281" y="1965622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9164525" y="2151563"/>
                <a:ext cx="27432" cy="6804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89" name="Group 488"/>
            <p:cNvGrpSpPr/>
            <p:nvPr/>
          </p:nvGrpSpPr>
          <p:grpSpPr>
            <a:xfrm>
              <a:off x="6513520" y="2341247"/>
              <a:ext cx="2726599" cy="116594"/>
              <a:chOff x="2817064" y="1816377"/>
              <a:chExt cx="4753688" cy="203278"/>
            </a:xfrm>
          </p:grpSpPr>
          <p:sp>
            <p:nvSpPr>
              <p:cNvPr id="490" name="Oval 489"/>
              <p:cNvSpPr/>
              <p:nvPr/>
            </p:nvSpPr>
            <p:spPr>
              <a:xfrm>
                <a:off x="281706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1" name="Oval 490"/>
              <p:cNvSpPr/>
              <p:nvPr/>
            </p:nvSpPr>
            <p:spPr>
              <a:xfrm>
                <a:off x="323384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364490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050624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4461688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4878469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6" name="Oval 495"/>
              <p:cNvSpPr/>
              <p:nvPr/>
            </p:nvSpPr>
            <p:spPr>
              <a:xfrm>
                <a:off x="5289533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7" name="Oval 496"/>
              <p:cNvSpPr/>
              <p:nvPr/>
            </p:nvSpPr>
            <p:spPr>
              <a:xfrm>
                <a:off x="5695247" y="181637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8" name="Oval 497"/>
              <p:cNvSpPr/>
              <p:nvPr/>
            </p:nvSpPr>
            <p:spPr>
              <a:xfrm>
                <a:off x="6121553" y="1816377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6548221" y="1821529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0" name="Oval 499"/>
              <p:cNvSpPr/>
              <p:nvPr/>
            </p:nvSpPr>
            <p:spPr>
              <a:xfrm>
                <a:off x="6966908" y="1821534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1" name="Oval 500"/>
              <p:cNvSpPr/>
              <p:nvPr/>
            </p:nvSpPr>
            <p:spPr>
              <a:xfrm>
                <a:off x="7372632" y="1821531"/>
                <a:ext cx="198120" cy="19812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46" name="Group 145"/>
          <p:cNvGrpSpPr/>
          <p:nvPr/>
        </p:nvGrpSpPr>
        <p:grpSpPr>
          <a:xfrm>
            <a:off x="8974754" y="4524816"/>
            <a:ext cx="3048887" cy="2138048"/>
            <a:chOff x="7172286" y="3218188"/>
            <a:chExt cx="3048887" cy="2138048"/>
          </a:xfrm>
        </p:grpSpPr>
        <p:sp>
          <p:nvSpPr>
            <p:cNvPr id="564" name="Rectangle 563"/>
            <p:cNvSpPr/>
            <p:nvPr/>
          </p:nvSpPr>
          <p:spPr>
            <a:xfrm>
              <a:off x="7172286" y="4835234"/>
              <a:ext cx="304888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7436753" y="3218188"/>
              <a:ext cx="2488376" cy="1539740"/>
              <a:chOff x="7436753" y="3218188"/>
              <a:chExt cx="2488376" cy="1539740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7912576" y="3218188"/>
                <a:ext cx="1572769" cy="644415"/>
                <a:chOff x="7912576" y="3218188"/>
                <a:chExt cx="1572769" cy="644415"/>
              </a:xfrm>
            </p:grpSpPr>
            <p:grpSp>
              <p:nvGrpSpPr>
                <p:cNvPr id="562" name="Group 561"/>
                <p:cNvGrpSpPr/>
                <p:nvPr/>
              </p:nvGrpSpPr>
              <p:grpSpPr>
                <a:xfrm>
                  <a:off x="7918290" y="3748966"/>
                  <a:ext cx="1555602" cy="113637"/>
                  <a:chOff x="6519234" y="2207897"/>
                  <a:chExt cx="1555602" cy="113637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473" name="Oval 472"/>
                  <p:cNvSpPr/>
                  <p:nvPr/>
                </p:nvSpPr>
                <p:spPr>
                  <a:xfrm>
                    <a:off x="651923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4" name="Oval 473"/>
                  <p:cNvSpPr/>
                  <p:nvPr/>
                </p:nvSpPr>
                <p:spPr>
                  <a:xfrm>
                    <a:off x="676781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5" name="Oval 474"/>
                  <p:cNvSpPr/>
                  <p:nvPr/>
                </p:nvSpPr>
                <p:spPr>
                  <a:xfrm>
                    <a:off x="7013118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6" name="Oval 475"/>
                  <p:cNvSpPr/>
                  <p:nvPr/>
                </p:nvSpPr>
                <p:spPr>
                  <a:xfrm>
                    <a:off x="7250590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7" name="Oval 476"/>
                  <p:cNvSpPr/>
                  <p:nvPr/>
                </p:nvSpPr>
                <p:spPr>
                  <a:xfrm>
                    <a:off x="7481604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8" name="Oval 477"/>
                  <p:cNvSpPr/>
                  <p:nvPr/>
                </p:nvSpPr>
                <p:spPr>
                  <a:xfrm>
                    <a:off x="7730185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79" name="Oval 478"/>
                  <p:cNvSpPr/>
                  <p:nvPr/>
                </p:nvSpPr>
                <p:spPr>
                  <a:xfrm>
                    <a:off x="7961199" y="2207897"/>
                    <a:ext cx="113637" cy="11363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3" name="Group 2"/>
                <p:cNvGrpSpPr/>
                <p:nvPr/>
              </p:nvGrpSpPr>
              <p:grpSpPr>
                <a:xfrm>
                  <a:off x="7912576" y="3218188"/>
                  <a:ext cx="1572769" cy="521267"/>
                  <a:chOff x="7886284" y="3581591"/>
                  <a:chExt cx="1572769" cy="521267"/>
                </a:xfrm>
              </p:grpSpPr>
              <p:sp>
                <p:nvSpPr>
                  <p:cNvPr id="359" name="Rectangle 358"/>
                  <p:cNvSpPr/>
                  <p:nvPr/>
                </p:nvSpPr>
                <p:spPr>
                  <a:xfrm>
                    <a:off x="7886285" y="3581591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0" name="Rectangle 359"/>
                  <p:cNvSpPr/>
                  <p:nvPr/>
                </p:nvSpPr>
                <p:spPr>
                  <a:xfrm>
                    <a:off x="7886285" y="3656972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1" name="Rectangle 360"/>
                  <p:cNvSpPr/>
                  <p:nvPr/>
                </p:nvSpPr>
                <p:spPr>
                  <a:xfrm>
                    <a:off x="7886284" y="3706468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8192870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3" name="Rectangle 362"/>
                  <p:cNvSpPr/>
                  <p:nvPr/>
                </p:nvSpPr>
                <p:spPr>
                  <a:xfrm>
                    <a:off x="8166760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9381282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6" name="Rectangle 365"/>
                  <p:cNvSpPr/>
                  <p:nvPr/>
                </p:nvSpPr>
                <p:spPr>
                  <a:xfrm>
                    <a:off x="9188467" y="3682803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8" name="Rectangle 367"/>
                  <p:cNvSpPr/>
                  <p:nvPr/>
                </p:nvSpPr>
                <p:spPr>
                  <a:xfrm>
                    <a:off x="8574133" y="3656972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0" name="Rectangle 369"/>
                  <p:cNvSpPr/>
                  <p:nvPr/>
                </p:nvSpPr>
                <p:spPr>
                  <a:xfrm>
                    <a:off x="8607903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4" name="Rectangle 373"/>
                  <p:cNvSpPr/>
                  <p:nvPr/>
                </p:nvSpPr>
                <p:spPr>
                  <a:xfrm>
                    <a:off x="7887194" y="3629271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5" name="Rectangle 374"/>
                  <p:cNvSpPr/>
                  <p:nvPr/>
                </p:nvSpPr>
                <p:spPr>
                  <a:xfrm>
                    <a:off x="8452006" y="3633700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7" name="Rectangle 376"/>
                  <p:cNvSpPr/>
                  <p:nvPr/>
                </p:nvSpPr>
                <p:spPr>
                  <a:xfrm>
                    <a:off x="7886285" y="3764648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8" name="Rectangle 377"/>
                  <p:cNvSpPr/>
                  <p:nvPr/>
                </p:nvSpPr>
                <p:spPr>
                  <a:xfrm>
                    <a:off x="7886285" y="3840029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9" name="Rectangle 378"/>
                  <p:cNvSpPr/>
                  <p:nvPr/>
                </p:nvSpPr>
                <p:spPr>
                  <a:xfrm>
                    <a:off x="7886284" y="3889525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0" name="Rectangle 379"/>
                  <p:cNvSpPr/>
                  <p:nvPr/>
                </p:nvSpPr>
                <p:spPr>
                  <a:xfrm>
                    <a:off x="8192870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1" name="Rectangle 380"/>
                  <p:cNvSpPr/>
                  <p:nvPr/>
                </p:nvSpPr>
                <p:spPr>
                  <a:xfrm>
                    <a:off x="8166760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2" name="Rectangle 381"/>
                  <p:cNvSpPr/>
                  <p:nvPr/>
                </p:nvSpPr>
                <p:spPr>
                  <a:xfrm>
                    <a:off x="9214577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4" name="Rectangle 383"/>
                  <p:cNvSpPr/>
                  <p:nvPr/>
                </p:nvSpPr>
                <p:spPr>
                  <a:xfrm>
                    <a:off x="9188467" y="3865860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6" name="Rectangle 385"/>
                  <p:cNvSpPr/>
                  <p:nvPr/>
                </p:nvSpPr>
                <p:spPr>
                  <a:xfrm>
                    <a:off x="9128172" y="3841470"/>
                    <a:ext cx="329184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8" name="Rectangle 387"/>
                  <p:cNvSpPr/>
                  <p:nvPr/>
                </p:nvSpPr>
                <p:spPr>
                  <a:xfrm>
                    <a:off x="8607903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9" name="Rectangle 388"/>
                  <p:cNvSpPr/>
                  <p:nvPr/>
                </p:nvSpPr>
                <p:spPr>
                  <a:xfrm>
                    <a:off x="8884172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2" name="Rectangle 391"/>
                  <p:cNvSpPr/>
                  <p:nvPr/>
                </p:nvSpPr>
                <p:spPr>
                  <a:xfrm>
                    <a:off x="7887194" y="3812328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7886285" y="3946763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6" name="Rectangle 395"/>
                  <p:cNvSpPr/>
                  <p:nvPr/>
                </p:nvSpPr>
                <p:spPr>
                  <a:xfrm>
                    <a:off x="7886285" y="402214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7" name="Rectangle 396"/>
                  <p:cNvSpPr/>
                  <p:nvPr/>
                </p:nvSpPr>
                <p:spPr>
                  <a:xfrm>
                    <a:off x="7886284" y="4071640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8" name="Rectangle 397"/>
                  <p:cNvSpPr/>
                  <p:nvPr/>
                </p:nvSpPr>
                <p:spPr>
                  <a:xfrm>
                    <a:off x="8192870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99" name="Rectangle 398"/>
                  <p:cNvSpPr/>
                  <p:nvPr/>
                </p:nvSpPr>
                <p:spPr>
                  <a:xfrm>
                    <a:off x="8166760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0" name="Rectangle 399"/>
                  <p:cNvSpPr/>
                  <p:nvPr/>
                </p:nvSpPr>
                <p:spPr>
                  <a:xfrm>
                    <a:off x="9214577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2" name="Rectangle 401"/>
                  <p:cNvSpPr/>
                  <p:nvPr/>
                </p:nvSpPr>
                <p:spPr>
                  <a:xfrm>
                    <a:off x="9188467" y="404797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4" name="Rectangle 403"/>
                  <p:cNvSpPr/>
                  <p:nvPr/>
                </p:nvSpPr>
                <p:spPr>
                  <a:xfrm>
                    <a:off x="8574133" y="402214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6" name="Rectangle 405"/>
                  <p:cNvSpPr/>
                  <p:nvPr/>
                </p:nvSpPr>
                <p:spPr>
                  <a:xfrm>
                    <a:off x="8607903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7" name="Rectangle 406"/>
                  <p:cNvSpPr/>
                  <p:nvPr/>
                </p:nvSpPr>
                <p:spPr>
                  <a:xfrm>
                    <a:off x="8884172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0" name="Rectangle 409"/>
                  <p:cNvSpPr/>
                  <p:nvPr/>
                </p:nvSpPr>
                <p:spPr>
                  <a:xfrm>
                    <a:off x="7887194" y="399444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1" name="Rectangle 410"/>
                  <p:cNvSpPr/>
                  <p:nvPr/>
                </p:nvSpPr>
                <p:spPr>
                  <a:xfrm>
                    <a:off x="8452006" y="399887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3" name="Rectangle 462"/>
                  <p:cNvSpPr/>
                  <p:nvPr/>
                </p:nvSpPr>
                <p:spPr>
                  <a:xfrm>
                    <a:off x="8213520" y="3920935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7" name="Rectangle 466"/>
                  <p:cNvSpPr/>
                  <p:nvPr/>
                </p:nvSpPr>
                <p:spPr>
                  <a:xfrm>
                    <a:off x="8574133" y="3840154"/>
                    <a:ext cx="502920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69" name="Rectangle 468"/>
                  <p:cNvSpPr/>
                  <p:nvPr/>
                </p:nvSpPr>
                <p:spPr>
                  <a:xfrm>
                    <a:off x="9233574" y="3923831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8" name="Rectangle 557"/>
                  <p:cNvSpPr/>
                  <p:nvPr/>
                </p:nvSpPr>
                <p:spPr>
                  <a:xfrm>
                    <a:off x="8213520" y="3739540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59" name="Rectangle 558"/>
                  <p:cNvSpPr/>
                  <p:nvPr/>
                </p:nvSpPr>
                <p:spPr>
                  <a:xfrm>
                    <a:off x="8882464" y="386569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0" name="Rectangle 559"/>
                  <p:cNvSpPr/>
                  <p:nvPr/>
                </p:nvSpPr>
                <p:spPr>
                  <a:xfrm>
                    <a:off x="8901660" y="3923083"/>
                    <a:ext cx="27432" cy="69224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8627217" y="3738984"/>
                    <a:ext cx="27432" cy="7315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9233574" y="3739458"/>
                    <a:ext cx="27432" cy="6400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7436753" y="386044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138" name="Group 137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358" name="Oval 357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5" name="Oval 364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7" name="Oval 366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9" name="Oval 3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1" name="Oval 370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2" name="Oval 371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73" name="Oval 372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311" name="Rectangle 31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65" name="Rectangle 5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1" name="Group 14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135" name="Group 1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13" name="Rectangle 312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6" name="Rectangle 31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9" name="Rectangle 31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137" name="Group 1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314" name="Rectangle 313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17" name="Rectangle 316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0" name="Rectangle 31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26" name="Group 32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27" name="Rectangle 326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8" name="Rectangle 327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29" name="Rectangle 328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0" name="Group 329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31" name="Rectangle 330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2" name="Rectangle 331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3" name="Rectangle 33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4" name="Group 333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335" name="Rectangle 334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6" name="Rectangle 335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37" name="Rectangle 33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38" name="Group 337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339" name="Rectangle 338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0" name="Rectangle 33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1" name="Rectangle 34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342" name="Group 3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343" name="Rectangle 3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4" name="Rectangle 3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5" name="Rectangle 3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139" name="Group 138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348" name="Rectangle 347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49" name="Rectangle 348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0" name="Rectangle 349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1" name="Rectangle 350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2" name="Rectangle 351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3" name="Rectangle 352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4" name="Rectangle 353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5" name="Rectangle 354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56" name="Rectangle 355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7172286" y="4756698"/>
              <a:ext cx="3048887" cy="84243"/>
              <a:chOff x="7172286" y="4756698"/>
              <a:chExt cx="3048887" cy="84243"/>
            </a:xfrm>
          </p:grpSpPr>
          <p:sp>
            <p:nvSpPr>
              <p:cNvPr id="376" name="Rectangle 375"/>
              <p:cNvSpPr/>
              <p:nvPr/>
            </p:nvSpPr>
            <p:spPr>
              <a:xfrm flipV="1">
                <a:off x="7513402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 flipV="1">
                <a:off x="789533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 flipV="1">
                <a:off x="8254046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Rectangle 386"/>
              <p:cNvSpPr/>
              <p:nvPr/>
            </p:nvSpPr>
            <p:spPr>
              <a:xfrm flipV="1">
                <a:off x="8595995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Rectangle 389"/>
              <p:cNvSpPr/>
              <p:nvPr/>
            </p:nvSpPr>
            <p:spPr>
              <a:xfrm flipV="1">
                <a:off x="89311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 flipV="1">
                <a:off x="928286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Rectangle 393"/>
              <p:cNvSpPr/>
              <p:nvPr/>
            </p:nvSpPr>
            <p:spPr>
              <a:xfrm flipV="1">
                <a:off x="9647918" y="4756698"/>
                <a:ext cx="237593" cy="8424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 flipV="1">
                <a:off x="7172286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 flipV="1">
                <a:off x="9885511" y="4795219"/>
                <a:ext cx="335662" cy="4571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5776334" y="3524990"/>
            <a:ext cx="3048887" cy="3137874"/>
            <a:chOff x="5776334" y="3524990"/>
            <a:chExt cx="3048887" cy="3137874"/>
          </a:xfrm>
        </p:grpSpPr>
        <p:grpSp>
          <p:nvGrpSpPr>
            <p:cNvPr id="293" name="Group 292"/>
            <p:cNvGrpSpPr/>
            <p:nvPr/>
          </p:nvGrpSpPr>
          <p:grpSpPr>
            <a:xfrm>
              <a:off x="6525644" y="3524990"/>
              <a:ext cx="1572769" cy="1628575"/>
              <a:chOff x="6525644" y="3524990"/>
              <a:chExt cx="1572769" cy="1628575"/>
            </a:xfrm>
          </p:grpSpPr>
          <p:grpSp>
            <p:nvGrpSpPr>
              <p:cNvPr id="291" name="Group 290"/>
              <p:cNvGrpSpPr/>
              <p:nvPr/>
            </p:nvGrpSpPr>
            <p:grpSpPr>
              <a:xfrm>
                <a:off x="6525644" y="4066988"/>
                <a:ext cx="1572768" cy="536598"/>
                <a:chOff x="6525644" y="4066988"/>
                <a:chExt cx="1572768" cy="536598"/>
              </a:xfrm>
            </p:grpSpPr>
            <p:grpSp>
              <p:nvGrpSpPr>
                <p:cNvPr id="289" name="Group 288"/>
                <p:cNvGrpSpPr/>
                <p:nvPr/>
              </p:nvGrpSpPr>
              <p:grpSpPr>
                <a:xfrm>
                  <a:off x="6525644" y="4066988"/>
                  <a:ext cx="1572768" cy="415494"/>
                  <a:chOff x="6525644" y="4066988"/>
                  <a:chExt cx="1572768" cy="415494"/>
                </a:xfrm>
              </p:grpSpPr>
              <p:sp>
                <p:nvSpPr>
                  <p:cNvPr id="636" name="Rectangle 635"/>
                  <p:cNvSpPr/>
                  <p:nvPr/>
                </p:nvSpPr>
                <p:spPr>
                  <a:xfrm>
                    <a:off x="6525645" y="4067554"/>
                    <a:ext cx="15680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7" name="Rectangle 636"/>
                  <p:cNvSpPr/>
                  <p:nvPr/>
                </p:nvSpPr>
                <p:spPr>
                  <a:xfrm>
                    <a:off x="6525645" y="4326387"/>
                    <a:ext cx="1572767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8" name="Rectangle 637"/>
                  <p:cNvSpPr/>
                  <p:nvPr/>
                </p:nvSpPr>
                <p:spPr>
                  <a:xfrm>
                    <a:off x="6525645" y="4401768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9" name="Rectangle 638"/>
                  <p:cNvSpPr/>
                  <p:nvPr/>
                </p:nvSpPr>
                <p:spPr>
                  <a:xfrm>
                    <a:off x="6525644" y="4451264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0" name="Rectangle 639"/>
                  <p:cNvSpPr/>
                  <p:nvPr/>
                </p:nvSpPr>
                <p:spPr>
                  <a:xfrm>
                    <a:off x="6784661" y="4067554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2" name="Rectangle 641"/>
                  <p:cNvSpPr/>
                  <p:nvPr/>
                </p:nvSpPr>
                <p:spPr>
                  <a:xfrm>
                    <a:off x="7730168" y="4066988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3" name="Rectangle 642"/>
                  <p:cNvSpPr/>
                  <p:nvPr/>
                </p:nvSpPr>
                <p:spPr>
                  <a:xfrm>
                    <a:off x="6801277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4" name="Rectangle 643"/>
                  <p:cNvSpPr/>
                  <p:nvPr/>
                </p:nvSpPr>
                <p:spPr>
                  <a:xfrm>
                    <a:off x="6775167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5" name="Rectangle 644"/>
                  <p:cNvSpPr/>
                  <p:nvPr/>
                </p:nvSpPr>
                <p:spPr>
                  <a:xfrm>
                    <a:off x="774677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7" name="Rectangle 646"/>
                  <p:cNvSpPr/>
                  <p:nvPr/>
                </p:nvSpPr>
                <p:spPr>
                  <a:xfrm>
                    <a:off x="7720662" y="4427599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49" name="Rectangle 648"/>
                  <p:cNvSpPr/>
                  <p:nvPr/>
                </p:nvSpPr>
                <p:spPr>
                  <a:xfrm>
                    <a:off x="7213492" y="4401768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1" name="Rectangle 650"/>
                  <p:cNvSpPr/>
                  <p:nvPr/>
                </p:nvSpPr>
                <p:spPr>
                  <a:xfrm>
                    <a:off x="7247263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2" name="Rectangle 651"/>
                  <p:cNvSpPr/>
                  <p:nvPr/>
                </p:nvSpPr>
                <p:spPr>
                  <a:xfrm>
                    <a:off x="7523532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5" name="Rectangle 654"/>
                  <p:cNvSpPr/>
                  <p:nvPr/>
                </p:nvSpPr>
                <p:spPr>
                  <a:xfrm>
                    <a:off x="6526554" y="4374067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56" name="Rectangle 655"/>
                  <p:cNvSpPr/>
                  <p:nvPr/>
                </p:nvSpPr>
                <p:spPr>
                  <a:xfrm>
                    <a:off x="7091366" y="437849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9" name="Group 148"/>
                <p:cNvGrpSpPr/>
                <p:nvPr/>
              </p:nvGrpSpPr>
              <p:grpSpPr>
                <a:xfrm>
                  <a:off x="6556352" y="4489949"/>
                  <a:ext cx="1511352" cy="113637"/>
                  <a:chOff x="4719762" y="3682279"/>
                  <a:chExt cx="1511352" cy="113637"/>
                </a:xfrm>
              </p:grpSpPr>
              <p:sp>
                <p:nvSpPr>
                  <p:cNvPr id="624" name="Oval 623"/>
                  <p:cNvSpPr/>
                  <p:nvPr/>
                </p:nvSpPr>
                <p:spPr>
                  <a:xfrm>
                    <a:off x="471976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5" name="Oval 624"/>
                  <p:cNvSpPr/>
                  <p:nvPr/>
                </p:nvSpPr>
                <p:spPr>
                  <a:xfrm>
                    <a:off x="4938382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6" name="Oval 625"/>
                  <p:cNvSpPr/>
                  <p:nvPr/>
                </p:nvSpPr>
                <p:spPr>
                  <a:xfrm>
                    <a:off x="5174159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7" name="Oval 626"/>
                  <p:cNvSpPr/>
                  <p:nvPr/>
                </p:nvSpPr>
                <p:spPr>
                  <a:xfrm>
                    <a:off x="5406868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8" name="Oval 627"/>
                  <p:cNvSpPr/>
                  <p:nvPr/>
                </p:nvSpPr>
                <p:spPr>
                  <a:xfrm>
                    <a:off x="5642645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9" name="Oval 628"/>
                  <p:cNvSpPr/>
                  <p:nvPr/>
                </p:nvSpPr>
                <p:spPr>
                  <a:xfrm>
                    <a:off x="5881700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30" name="Oval 629"/>
                  <p:cNvSpPr/>
                  <p:nvPr/>
                </p:nvSpPr>
                <p:spPr>
                  <a:xfrm>
                    <a:off x="6117477" y="3682279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92" name="Group 291"/>
              <p:cNvGrpSpPr/>
              <p:nvPr/>
            </p:nvGrpSpPr>
            <p:grpSpPr>
              <a:xfrm>
                <a:off x="6525644" y="4616967"/>
                <a:ext cx="1572769" cy="536598"/>
                <a:chOff x="6525644" y="4616967"/>
                <a:chExt cx="1572769" cy="536598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6525644" y="4616967"/>
                  <a:ext cx="1572769" cy="415494"/>
                  <a:chOff x="6525644" y="4616967"/>
                  <a:chExt cx="1572769" cy="415494"/>
                </a:xfrm>
              </p:grpSpPr>
              <p:sp>
                <p:nvSpPr>
                  <p:cNvPr id="602" name="Rectangle 601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3" name="Rectangle 602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4" name="Rectangle 603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5" name="Rectangle 604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6" name="Rectangle 605"/>
                  <p:cNvSpPr/>
                  <p:nvPr/>
                </p:nvSpPr>
                <p:spPr>
                  <a:xfrm>
                    <a:off x="6784661" y="4617533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8" name="Rectangle 607"/>
                  <p:cNvSpPr/>
                  <p:nvPr/>
                </p:nvSpPr>
                <p:spPr>
                  <a:xfrm>
                    <a:off x="7730168" y="4616967"/>
                    <a:ext cx="102152" cy="3065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09" name="Rectangle 608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3" name="Rectangle 61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5" name="Rectangle 614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7" name="Rectangle 6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8" name="Rectangle 6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590" name="Oval 589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1" name="Oval 590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2" name="Oval 591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3" name="Oval 592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4" name="Oval 593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5" name="Oval 594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96" name="Oval 595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288" name="Group 287"/>
              <p:cNvGrpSpPr/>
              <p:nvPr/>
            </p:nvGrpSpPr>
            <p:grpSpPr>
              <a:xfrm>
                <a:off x="6525645" y="3524990"/>
                <a:ext cx="1572767" cy="536032"/>
                <a:chOff x="6525645" y="3524990"/>
                <a:chExt cx="1572767" cy="536032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6525645" y="3524990"/>
                  <a:ext cx="1572767" cy="414928"/>
                  <a:chOff x="4711446" y="2671600"/>
                  <a:chExt cx="1572767" cy="414928"/>
                </a:xfrm>
              </p:grpSpPr>
              <p:sp>
                <p:nvSpPr>
                  <p:cNvPr id="571" name="Rectangle 570"/>
                  <p:cNvSpPr/>
                  <p:nvPr/>
                </p:nvSpPr>
                <p:spPr>
                  <a:xfrm>
                    <a:off x="4711446" y="2671600"/>
                    <a:ext cx="1568069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2" name="Rectangle 571"/>
                  <p:cNvSpPr/>
                  <p:nvPr/>
                </p:nvSpPr>
                <p:spPr>
                  <a:xfrm>
                    <a:off x="4711448" y="2932393"/>
                    <a:ext cx="1568069" cy="4571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3" name="Rectangle 572"/>
                  <p:cNvSpPr/>
                  <p:nvPr/>
                </p:nvSpPr>
                <p:spPr>
                  <a:xfrm>
                    <a:off x="4711446" y="3005814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4" name="Rectangle 573"/>
                  <p:cNvSpPr/>
                  <p:nvPr/>
                </p:nvSpPr>
                <p:spPr>
                  <a:xfrm>
                    <a:off x="4711446" y="3055310"/>
                    <a:ext cx="1572767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5" name="Rectangle 574"/>
                  <p:cNvSpPr/>
                  <p:nvPr/>
                </p:nvSpPr>
                <p:spPr>
                  <a:xfrm>
                    <a:off x="5018033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6" name="Rectangle 575"/>
                  <p:cNvSpPr/>
                  <p:nvPr/>
                </p:nvSpPr>
                <p:spPr>
                  <a:xfrm>
                    <a:off x="4991922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7" name="Rectangle 576"/>
                  <p:cNvSpPr/>
                  <p:nvPr/>
                </p:nvSpPr>
                <p:spPr>
                  <a:xfrm>
                    <a:off x="6039740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79" name="Rectangle 578"/>
                  <p:cNvSpPr/>
                  <p:nvPr/>
                </p:nvSpPr>
                <p:spPr>
                  <a:xfrm>
                    <a:off x="6013629" y="3031645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1" name="Rectangle 580"/>
                  <p:cNvSpPr/>
                  <p:nvPr/>
                </p:nvSpPr>
                <p:spPr>
                  <a:xfrm>
                    <a:off x="5399295" y="3005814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3" name="Rectangle 582"/>
                  <p:cNvSpPr/>
                  <p:nvPr/>
                </p:nvSpPr>
                <p:spPr>
                  <a:xfrm>
                    <a:off x="543306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4" name="Rectangle 583"/>
                  <p:cNvSpPr/>
                  <p:nvPr/>
                </p:nvSpPr>
                <p:spPr>
                  <a:xfrm>
                    <a:off x="5709335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7" name="Rectangle 586"/>
                  <p:cNvSpPr/>
                  <p:nvPr/>
                </p:nvSpPr>
                <p:spPr>
                  <a:xfrm>
                    <a:off x="4712356" y="2978113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588" name="Rectangle 587"/>
                  <p:cNvSpPr/>
                  <p:nvPr/>
                </p:nvSpPr>
                <p:spPr>
                  <a:xfrm>
                    <a:off x="5277169" y="2982542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6556352" y="3947385"/>
                  <a:ext cx="1511352" cy="113637"/>
                  <a:chOff x="4719762" y="3109235"/>
                  <a:chExt cx="1511352" cy="113637"/>
                </a:xfrm>
              </p:grpSpPr>
              <p:sp>
                <p:nvSpPr>
                  <p:cNvPr id="472" name="Oval 471"/>
                  <p:cNvSpPr/>
                  <p:nvPr/>
                </p:nvSpPr>
                <p:spPr>
                  <a:xfrm>
                    <a:off x="471976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0" name="Oval 479"/>
                  <p:cNvSpPr/>
                  <p:nvPr/>
                </p:nvSpPr>
                <p:spPr>
                  <a:xfrm>
                    <a:off x="4938382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1" name="Oval 480"/>
                  <p:cNvSpPr/>
                  <p:nvPr/>
                </p:nvSpPr>
                <p:spPr>
                  <a:xfrm>
                    <a:off x="5174159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2" name="Oval 481"/>
                  <p:cNvSpPr/>
                  <p:nvPr/>
                </p:nvSpPr>
                <p:spPr>
                  <a:xfrm>
                    <a:off x="5406868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3" name="Oval 482"/>
                  <p:cNvSpPr/>
                  <p:nvPr/>
                </p:nvSpPr>
                <p:spPr>
                  <a:xfrm>
                    <a:off x="5642645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4" name="Oval 483"/>
                  <p:cNvSpPr/>
                  <p:nvPr/>
                </p:nvSpPr>
                <p:spPr>
                  <a:xfrm>
                    <a:off x="5881700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85" name="Oval 484"/>
                  <p:cNvSpPr/>
                  <p:nvPr/>
                </p:nvSpPr>
                <p:spPr>
                  <a:xfrm>
                    <a:off x="6117477" y="3109235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58" name="Group 157"/>
            <p:cNvGrpSpPr/>
            <p:nvPr/>
          </p:nvGrpSpPr>
          <p:grpSpPr>
            <a:xfrm>
              <a:off x="5776334" y="5167073"/>
              <a:ext cx="3048887" cy="1495791"/>
              <a:chOff x="4541483" y="4939865"/>
              <a:chExt cx="3048887" cy="1495791"/>
            </a:xfrm>
          </p:grpSpPr>
          <p:sp>
            <p:nvSpPr>
              <p:cNvPr id="658" name="Rectangle 657"/>
              <p:cNvSpPr/>
              <p:nvPr/>
            </p:nvSpPr>
            <p:spPr>
              <a:xfrm>
                <a:off x="4541483" y="591465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71" name="Group 670"/>
              <p:cNvGrpSpPr/>
              <p:nvPr/>
            </p:nvGrpSpPr>
            <p:grpSpPr>
              <a:xfrm>
                <a:off x="4805950" y="4939865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672" name="Group 67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16" name="Oval 71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7" name="Oval 71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8" name="Oval 71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9" name="Oval 71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0" name="Oval 71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1" name="Oval 72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22" name="Oval 72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3" name="Group 67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14" name="Rectangle 71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15" name="Rectangle 71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4" name="Group 67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75" name="Group 67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86" name="Group 68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11" name="Rectangle 71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2" name="Rectangle 71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3" name="Rectangle 71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7" name="Group 68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08" name="Rectangle 70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9" name="Rectangle 70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10" name="Rectangle 70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8" name="Group 68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05" name="Rectangle 70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6" name="Rectangle 70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7" name="Rectangle 70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89" name="Group 68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02" name="Rectangle 70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3" name="Rectangle 70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4" name="Rectangle 70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0" name="Group 68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699" name="Rectangle 69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0" name="Rectangle 69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01" name="Rectangle 70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1" name="Group 69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696" name="Rectangle 69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7" name="Rectangle 69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8" name="Rectangle 69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92" name="Group 69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93" name="Rectangle 69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4" name="Rectangle 69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95" name="Rectangle 69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76" name="Group 67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77" name="Rectangle 67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8" name="Rectangle 67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79" name="Rectangle 67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0" name="Rectangle 67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1" name="Rectangle 68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2" name="Rectangle 68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3" name="Rectangle 68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4" name="Rectangle 68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85" name="Rectangle 68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660" name="Group 659"/>
              <p:cNvGrpSpPr/>
              <p:nvPr/>
            </p:nvGrpSpPr>
            <p:grpSpPr>
              <a:xfrm>
                <a:off x="4541483" y="5836118"/>
                <a:ext cx="3048887" cy="84243"/>
                <a:chOff x="7172286" y="4756698"/>
                <a:chExt cx="3048887" cy="84243"/>
              </a:xfrm>
            </p:grpSpPr>
            <p:sp>
              <p:nvSpPr>
                <p:cNvPr id="661" name="Rectangle 660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2" name="Rectangle 661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3" name="Rectangle 662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5" name="Rectangle 66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6" name="Rectangle 66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7" name="Rectangle 666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69" name="Rectangle 668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39229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297" name="Group 296"/>
          <p:cNvGrpSpPr/>
          <p:nvPr/>
        </p:nvGrpSpPr>
        <p:grpSpPr>
          <a:xfrm>
            <a:off x="723549" y="2788720"/>
            <a:ext cx="10136310" cy="3490888"/>
            <a:chOff x="723549" y="2788720"/>
            <a:chExt cx="10136310" cy="3490888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294" name="Group 293"/>
            <p:cNvGrpSpPr/>
            <p:nvPr/>
          </p:nvGrpSpPr>
          <p:grpSpPr>
            <a:xfrm>
              <a:off x="4612552" y="2788720"/>
              <a:ext cx="3048887" cy="3137874"/>
              <a:chOff x="5776334" y="3524990"/>
              <a:chExt cx="3048887" cy="3137874"/>
            </a:xfrm>
          </p:grpSpPr>
          <p:grpSp>
            <p:nvGrpSpPr>
              <p:cNvPr id="293" name="Group 292"/>
              <p:cNvGrpSpPr/>
              <p:nvPr/>
            </p:nvGrpSpPr>
            <p:grpSpPr>
              <a:xfrm>
                <a:off x="6525644" y="3524990"/>
                <a:ext cx="1572769" cy="1628575"/>
                <a:chOff x="6525644" y="3524990"/>
                <a:chExt cx="1572769" cy="1628575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6525644" y="4066988"/>
                  <a:ext cx="1572768" cy="536598"/>
                  <a:chOff x="6525644" y="4066988"/>
                  <a:chExt cx="1572768" cy="536598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6988"/>
                    <a:ext cx="1572768" cy="415494"/>
                    <a:chOff x="6525644" y="4066988"/>
                    <a:chExt cx="1572768" cy="415494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0" name="Rectangle 639"/>
                    <p:cNvSpPr/>
                    <p:nvPr/>
                  </p:nvSpPr>
                  <p:spPr>
                    <a:xfrm>
                      <a:off x="6784661" y="4067554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2" name="Rectangle 641"/>
                    <p:cNvSpPr/>
                    <p:nvPr/>
                  </p:nvSpPr>
                  <p:spPr>
                    <a:xfrm>
                      <a:off x="7730168" y="4066988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6525644" y="461696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88" name="Group 287"/>
                <p:cNvGrpSpPr/>
                <p:nvPr/>
              </p:nvGrpSpPr>
              <p:grpSpPr>
                <a:xfrm>
                  <a:off x="6525645" y="3524990"/>
                  <a:ext cx="1572767" cy="536032"/>
                  <a:chOff x="6525645" y="3524990"/>
                  <a:chExt cx="1572767" cy="536032"/>
                </a:xfrm>
              </p:grpSpPr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6525645" y="3524990"/>
                    <a:ext cx="1572767" cy="414928"/>
                    <a:chOff x="4711446" y="2671600"/>
                    <a:chExt cx="1572767" cy="414928"/>
                  </a:xfrm>
                </p:grpSpPr>
                <p:sp>
                  <p:nvSpPr>
                    <p:cNvPr id="571" name="Rectangle 570"/>
                    <p:cNvSpPr/>
                    <p:nvPr/>
                  </p:nvSpPr>
                  <p:spPr>
                    <a:xfrm>
                      <a:off x="4711446" y="2671600"/>
                      <a:ext cx="1568069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2" name="Rectangle 571"/>
                    <p:cNvSpPr/>
                    <p:nvPr/>
                  </p:nvSpPr>
                  <p:spPr>
                    <a:xfrm>
                      <a:off x="4711448" y="2932393"/>
                      <a:ext cx="1568069" cy="4571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3" name="Rectangle 572"/>
                    <p:cNvSpPr/>
                    <p:nvPr/>
                  </p:nvSpPr>
                  <p:spPr>
                    <a:xfrm>
                      <a:off x="4711446" y="300581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4" name="Rectangle 573"/>
                    <p:cNvSpPr/>
                    <p:nvPr/>
                  </p:nvSpPr>
                  <p:spPr>
                    <a:xfrm>
                      <a:off x="4711446" y="3055310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5" name="Rectangle 574"/>
                    <p:cNvSpPr/>
                    <p:nvPr/>
                  </p:nvSpPr>
                  <p:spPr>
                    <a:xfrm>
                      <a:off x="5018033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6" name="Rectangle 575"/>
                    <p:cNvSpPr/>
                    <p:nvPr/>
                  </p:nvSpPr>
                  <p:spPr>
                    <a:xfrm>
                      <a:off x="4991922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7" name="Rectangle 576"/>
                    <p:cNvSpPr/>
                    <p:nvPr/>
                  </p:nvSpPr>
                  <p:spPr>
                    <a:xfrm>
                      <a:off x="6039740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79" name="Rectangle 578"/>
                    <p:cNvSpPr/>
                    <p:nvPr/>
                  </p:nvSpPr>
                  <p:spPr>
                    <a:xfrm>
                      <a:off x="6013629" y="303164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1" name="Rectangle 580"/>
                    <p:cNvSpPr/>
                    <p:nvPr/>
                  </p:nvSpPr>
                  <p:spPr>
                    <a:xfrm>
                      <a:off x="5399295" y="300581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3" name="Rectangle 582"/>
                    <p:cNvSpPr/>
                    <p:nvPr/>
                  </p:nvSpPr>
                  <p:spPr>
                    <a:xfrm>
                      <a:off x="543306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4" name="Rectangle 583"/>
                    <p:cNvSpPr/>
                    <p:nvPr/>
                  </p:nvSpPr>
                  <p:spPr>
                    <a:xfrm>
                      <a:off x="5709335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7" name="Rectangle 586"/>
                    <p:cNvSpPr/>
                    <p:nvPr/>
                  </p:nvSpPr>
                  <p:spPr>
                    <a:xfrm>
                      <a:off x="4712356" y="297811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88" name="Rectangle 587"/>
                    <p:cNvSpPr/>
                    <p:nvPr/>
                  </p:nvSpPr>
                  <p:spPr>
                    <a:xfrm>
                      <a:off x="5277169" y="298254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8" name="Group 147"/>
                  <p:cNvGrpSpPr/>
                  <p:nvPr/>
                </p:nvGrpSpPr>
                <p:grpSpPr>
                  <a:xfrm>
                    <a:off x="6556352" y="3947385"/>
                    <a:ext cx="1511352" cy="113637"/>
                    <a:chOff x="4719762" y="3109235"/>
                    <a:chExt cx="1511352" cy="113637"/>
                  </a:xfrm>
                </p:grpSpPr>
                <p:sp>
                  <p:nvSpPr>
                    <p:cNvPr id="472" name="Oval 471"/>
                    <p:cNvSpPr/>
                    <p:nvPr/>
                  </p:nvSpPr>
                  <p:spPr>
                    <a:xfrm>
                      <a:off x="471976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0" name="Oval 479"/>
                    <p:cNvSpPr/>
                    <p:nvPr/>
                  </p:nvSpPr>
                  <p:spPr>
                    <a:xfrm>
                      <a:off x="4938382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1" name="Oval 480"/>
                    <p:cNvSpPr/>
                    <p:nvPr/>
                  </p:nvSpPr>
                  <p:spPr>
                    <a:xfrm>
                      <a:off x="5174159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2" name="Oval 481"/>
                    <p:cNvSpPr/>
                    <p:nvPr/>
                  </p:nvSpPr>
                  <p:spPr>
                    <a:xfrm>
                      <a:off x="5406868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3" name="Oval 482"/>
                    <p:cNvSpPr/>
                    <p:nvPr/>
                  </p:nvSpPr>
                  <p:spPr>
                    <a:xfrm>
                      <a:off x="5642645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4" name="Oval 483"/>
                    <p:cNvSpPr/>
                    <p:nvPr/>
                  </p:nvSpPr>
                  <p:spPr>
                    <a:xfrm>
                      <a:off x="5881700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85" name="Oval 484"/>
                    <p:cNvSpPr/>
                    <p:nvPr/>
                  </p:nvSpPr>
                  <p:spPr>
                    <a:xfrm>
                      <a:off x="6117477" y="3109235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5776334" y="516707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3616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46" name="Group 145"/>
            <p:cNvGrpSpPr/>
            <p:nvPr/>
          </p:nvGrpSpPr>
          <p:grpSpPr>
            <a:xfrm>
              <a:off x="7810972" y="3788546"/>
              <a:ext cx="3048887" cy="2138048"/>
              <a:chOff x="7172286" y="3218188"/>
              <a:chExt cx="3048887" cy="2138048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172286" y="4835234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7436753" y="3218188"/>
                <a:ext cx="2488376" cy="1539740"/>
                <a:chOff x="7436753" y="3218188"/>
                <a:chExt cx="2488376" cy="1539740"/>
              </a:xfrm>
            </p:grpSpPr>
            <p:grpSp>
              <p:nvGrpSpPr>
                <p:cNvPr id="142" name="Group 141"/>
                <p:cNvGrpSpPr/>
                <p:nvPr/>
              </p:nvGrpSpPr>
              <p:grpSpPr>
                <a:xfrm>
                  <a:off x="7912576" y="3218188"/>
                  <a:ext cx="1572769" cy="644415"/>
                  <a:chOff x="7912576" y="3218188"/>
                  <a:chExt cx="1572769" cy="644415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7918290" y="3748966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912576" y="3218188"/>
                    <a:ext cx="1572769" cy="521267"/>
                    <a:chOff x="7886284" y="3581591"/>
                    <a:chExt cx="1572769" cy="521267"/>
                  </a:xfrm>
                </p:grpSpPr>
                <p:sp>
                  <p:nvSpPr>
                    <p:cNvPr id="359" name="Rectangle 358"/>
                    <p:cNvSpPr/>
                    <p:nvPr/>
                  </p:nvSpPr>
                  <p:spPr>
                    <a:xfrm>
                      <a:off x="7886285" y="3581591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0" name="Rectangle 359"/>
                    <p:cNvSpPr/>
                    <p:nvPr/>
                  </p:nvSpPr>
                  <p:spPr>
                    <a:xfrm>
                      <a:off x="7886285" y="3656972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1" name="Rectangle 360"/>
                    <p:cNvSpPr/>
                    <p:nvPr/>
                  </p:nvSpPr>
                  <p:spPr>
                    <a:xfrm>
                      <a:off x="7886284" y="3706468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2" name="Rectangle 361"/>
                    <p:cNvSpPr/>
                    <p:nvPr/>
                  </p:nvSpPr>
                  <p:spPr>
                    <a:xfrm>
                      <a:off x="8192870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3" name="Rectangle 362"/>
                    <p:cNvSpPr/>
                    <p:nvPr/>
                  </p:nvSpPr>
                  <p:spPr>
                    <a:xfrm>
                      <a:off x="8166760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4" name="Rectangle 363"/>
                    <p:cNvSpPr/>
                    <p:nvPr/>
                  </p:nvSpPr>
                  <p:spPr>
                    <a:xfrm>
                      <a:off x="9381282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6" name="Rectangle 365"/>
                    <p:cNvSpPr/>
                    <p:nvPr/>
                  </p:nvSpPr>
                  <p:spPr>
                    <a:xfrm>
                      <a:off x="9188467" y="3682803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8" name="Rectangle 367"/>
                    <p:cNvSpPr/>
                    <p:nvPr/>
                  </p:nvSpPr>
                  <p:spPr>
                    <a:xfrm>
                      <a:off x="8574133" y="3656972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0" name="Rectangle 369"/>
                    <p:cNvSpPr/>
                    <p:nvPr/>
                  </p:nvSpPr>
                  <p:spPr>
                    <a:xfrm>
                      <a:off x="8607903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4" name="Rectangle 373"/>
                    <p:cNvSpPr/>
                    <p:nvPr/>
                  </p:nvSpPr>
                  <p:spPr>
                    <a:xfrm>
                      <a:off x="7887194" y="3629271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5" name="Rectangle 374"/>
                    <p:cNvSpPr/>
                    <p:nvPr/>
                  </p:nvSpPr>
                  <p:spPr>
                    <a:xfrm>
                      <a:off x="8452006" y="363370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7886285" y="376464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7886285" y="384002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7886284" y="388952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192870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166760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214577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188467" y="386586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128172" y="3841470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8607903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8884172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7887194" y="381232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7886285" y="394676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7886285" y="402214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7886284" y="407164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192870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166760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214577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188467" y="404797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8574133" y="4022144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8607903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8884172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7887194" y="399444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8452006" y="3998872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213520" y="3920935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8574133" y="3840154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233574" y="3923831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8" name="Rectangle 557"/>
                    <p:cNvSpPr/>
                    <p:nvPr/>
                  </p:nvSpPr>
                  <p:spPr>
                    <a:xfrm>
                      <a:off x="8213520" y="3739540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8882464" y="386569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8901660" y="3923083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6" name="Rectangle 305"/>
                    <p:cNvSpPr/>
                    <p:nvPr/>
                  </p:nvSpPr>
                  <p:spPr>
                    <a:xfrm>
                      <a:off x="8627217" y="3738984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08" name="Rectangle 307"/>
                    <p:cNvSpPr/>
                    <p:nvPr/>
                  </p:nvSpPr>
                  <p:spPr>
                    <a:xfrm>
                      <a:off x="9233574" y="3739458"/>
                      <a:ext cx="27432" cy="6400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7436753" y="386044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172286" y="4756698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5635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roup 985"/>
          <p:cNvGrpSpPr/>
          <p:nvPr/>
        </p:nvGrpSpPr>
        <p:grpSpPr>
          <a:xfrm>
            <a:off x="1935688" y="400202"/>
            <a:ext cx="5641418" cy="2045331"/>
            <a:chOff x="384691" y="883668"/>
            <a:chExt cx="5641418" cy="2045331"/>
          </a:xfrm>
        </p:grpSpPr>
        <p:sp>
          <p:nvSpPr>
            <p:cNvPr id="567" name="Rectangle 566"/>
            <p:cNvSpPr/>
            <p:nvPr/>
          </p:nvSpPr>
          <p:spPr>
            <a:xfrm>
              <a:off x="384691" y="2407997"/>
              <a:ext cx="5641417" cy="52100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</a:rPr>
                <a:t>Motherboard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84692" y="883668"/>
              <a:ext cx="3048887" cy="1530036"/>
              <a:chOff x="924934" y="2382268"/>
              <a:chExt cx="3048887" cy="1530036"/>
            </a:xfrm>
          </p:grpSpPr>
          <p:grpSp>
            <p:nvGrpSpPr>
              <p:cNvPr id="751" name="Group 750"/>
              <p:cNvGrpSpPr/>
              <p:nvPr/>
            </p:nvGrpSpPr>
            <p:grpSpPr>
              <a:xfrm>
                <a:off x="1674244" y="23822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775" name="Group 774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784" name="Rectangle 783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5" name="Rectangle 784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6" name="Rectangle 785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7" name="Rectangle 786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0" name="Rectangle 789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1" name="Rectangle 790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2" name="Rectangle 791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3" name="Rectangle 792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4" name="Rectangle 793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5" name="Rectangle 794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6" name="Rectangle 795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7" name="Rectangle 796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98" name="Rectangle 797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6" name="Group 775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777" name="Oval 776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8" name="Oval 777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79" name="Oval 778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0" name="Oval 779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1" name="Oval 780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2" name="Oval 781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83" name="Oval 782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568" name="Group 567"/>
              <p:cNvGrpSpPr/>
              <p:nvPr/>
            </p:nvGrpSpPr>
            <p:grpSpPr>
              <a:xfrm>
                <a:off x="1189401" y="29318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599" name="Group 598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743" name="Oval 742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4" name="Oval 743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5" name="Oval 744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6" name="Oval 745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7" name="Oval 746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8" name="Oval 747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9" name="Oval 748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0" name="Group 599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741" name="Rectangle 740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742" name="Rectangle 741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01" name="Group 600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607" name="Group 606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635" name="Group 634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38" name="Rectangle 737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9" name="Rectangle 738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40" name="Rectangle 73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1" name="Group 640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735" name="Rectangle 734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6" name="Rectangle 735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7" name="Rectangle 736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6" name="Group 645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32" name="Rectangle 731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3" name="Rectangle 73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4" name="Rectangle 73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48" name="Group 647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729" name="Rectangle 728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0" name="Rectangle 729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31" name="Rectangle 73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0" name="Group 64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726" name="Rectangle 725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7" name="Rectangle 726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8" name="Rectangle 72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3" name="Group 652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723" name="Rectangle 722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4" name="Rectangle 72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725" name="Rectangle 72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654" name="Group 653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657" name="Rectangle 656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59" name="Rectangle 658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0" name="Rectangle 669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612" name="Group 611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614" name="Rectangle 613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6" name="Rectangle 615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9" name="Rectangle 61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0" name="Rectangle 61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3" name="Rectangle 622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1" name="Rectangle 630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2" name="Rectangle 631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3" name="Rectangle 632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4" name="Rectangle 633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569" name="Group 568"/>
              <p:cNvGrpSpPr/>
              <p:nvPr/>
            </p:nvGrpSpPr>
            <p:grpSpPr>
              <a:xfrm>
                <a:off x="924934" y="3828061"/>
                <a:ext cx="3048887" cy="84243"/>
                <a:chOff x="7172286" y="4756698"/>
                <a:chExt cx="3048887" cy="84243"/>
              </a:xfrm>
            </p:grpSpPr>
            <p:sp>
              <p:nvSpPr>
                <p:cNvPr id="570" name="Rectangle 569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78" name="Rectangle 577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0" name="Rectangle 579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2" name="Rectangle 581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5" name="Rectangle 584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6" name="Rectangle 585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9" name="Rectangle 588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7" name="Rectangle 596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985" name="Group 984"/>
            <p:cNvGrpSpPr/>
            <p:nvPr/>
          </p:nvGrpSpPr>
          <p:grpSpPr>
            <a:xfrm>
              <a:off x="3241689" y="883668"/>
              <a:ext cx="2784420" cy="1530036"/>
              <a:chOff x="3241689" y="883668"/>
              <a:chExt cx="2784420" cy="1530036"/>
            </a:xfrm>
          </p:grpSpPr>
          <p:grpSp>
            <p:nvGrpSpPr>
              <p:cNvPr id="898" name="Group 897"/>
              <p:cNvGrpSpPr/>
              <p:nvPr/>
            </p:nvGrpSpPr>
            <p:grpSpPr>
              <a:xfrm>
                <a:off x="3726532" y="883668"/>
                <a:ext cx="1572769" cy="536032"/>
                <a:chOff x="6525644" y="4617533"/>
                <a:chExt cx="1572769" cy="536032"/>
              </a:xfrm>
            </p:grpSpPr>
            <p:grpSp>
              <p:nvGrpSpPr>
                <p:cNvPr id="899" name="Group 898"/>
                <p:cNvGrpSpPr/>
                <p:nvPr/>
              </p:nvGrpSpPr>
              <p:grpSpPr>
                <a:xfrm>
                  <a:off x="6525644" y="4617533"/>
                  <a:ext cx="1572769" cy="414928"/>
                  <a:chOff x="6525644" y="4617533"/>
                  <a:chExt cx="1572769" cy="414928"/>
                </a:xfrm>
              </p:grpSpPr>
              <p:sp>
                <p:nvSpPr>
                  <p:cNvPr id="908" name="Rectangle 907"/>
                  <p:cNvSpPr/>
                  <p:nvPr/>
                </p:nvSpPr>
                <p:spPr>
                  <a:xfrm>
                    <a:off x="6525645" y="4617533"/>
                    <a:ext cx="1572768" cy="306513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525645" y="4876366"/>
                    <a:ext cx="1572768" cy="476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525645" y="4951747"/>
                    <a:ext cx="640445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1" name="Rectangle 910"/>
                  <p:cNvSpPr/>
                  <p:nvPr/>
                </p:nvSpPr>
                <p:spPr>
                  <a:xfrm>
                    <a:off x="6525644" y="5001243"/>
                    <a:ext cx="1572768" cy="31218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2" name="Rectangle 911"/>
                  <p:cNvSpPr/>
                  <p:nvPr/>
                </p:nvSpPr>
                <p:spPr>
                  <a:xfrm>
                    <a:off x="6801277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3" name="Rectangle 912"/>
                  <p:cNvSpPr/>
                  <p:nvPr/>
                </p:nvSpPr>
                <p:spPr>
                  <a:xfrm>
                    <a:off x="6775167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4" name="Rectangle 913"/>
                  <p:cNvSpPr/>
                  <p:nvPr/>
                </p:nvSpPr>
                <p:spPr>
                  <a:xfrm>
                    <a:off x="774677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5" name="Rectangle 914"/>
                  <p:cNvSpPr/>
                  <p:nvPr/>
                </p:nvSpPr>
                <p:spPr>
                  <a:xfrm>
                    <a:off x="7720662" y="4977578"/>
                    <a:ext cx="120193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6" name="Rectangle 915"/>
                  <p:cNvSpPr/>
                  <p:nvPr/>
                </p:nvSpPr>
                <p:spPr>
                  <a:xfrm>
                    <a:off x="7213492" y="4951747"/>
                    <a:ext cx="880221" cy="26223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7" name="Rectangle 916"/>
                  <p:cNvSpPr/>
                  <p:nvPr/>
                </p:nvSpPr>
                <p:spPr>
                  <a:xfrm>
                    <a:off x="7247263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8" name="Rectangle 917"/>
                  <p:cNvSpPr/>
                  <p:nvPr/>
                </p:nvSpPr>
                <p:spPr>
                  <a:xfrm>
                    <a:off x="7523532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19" name="Rectangle 918"/>
                  <p:cNvSpPr/>
                  <p:nvPr/>
                </p:nvSpPr>
                <p:spPr>
                  <a:xfrm>
                    <a:off x="6526554" y="4924046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0" name="Rectangle 919"/>
                  <p:cNvSpPr/>
                  <p:nvPr/>
                </p:nvSpPr>
                <p:spPr>
                  <a:xfrm>
                    <a:off x="7091366" y="4928475"/>
                    <a:ext cx="67972" cy="2622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00" name="Group 899"/>
                <p:cNvGrpSpPr/>
                <p:nvPr/>
              </p:nvGrpSpPr>
              <p:grpSpPr>
                <a:xfrm>
                  <a:off x="6556352" y="5039928"/>
                  <a:ext cx="1511352" cy="113637"/>
                  <a:chOff x="4719762" y="4262738"/>
                  <a:chExt cx="1511352" cy="113637"/>
                </a:xfrm>
              </p:grpSpPr>
              <p:sp>
                <p:nvSpPr>
                  <p:cNvPr id="901" name="Oval 900"/>
                  <p:cNvSpPr/>
                  <p:nvPr/>
                </p:nvSpPr>
                <p:spPr>
                  <a:xfrm>
                    <a:off x="471976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2" name="Oval 901"/>
                  <p:cNvSpPr/>
                  <p:nvPr/>
                </p:nvSpPr>
                <p:spPr>
                  <a:xfrm>
                    <a:off x="4938382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3" name="Oval 902"/>
                  <p:cNvSpPr/>
                  <p:nvPr/>
                </p:nvSpPr>
                <p:spPr>
                  <a:xfrm>
                    <a:off x="5174159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4" name="Oval 903"/>
                  <p:cNvSpPr/>
                  <p:nvPr/>
                </p:nvSpPr>
                <p:spPr>
                  <a:xfrm>
                    <a:off x="5406868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5" name="Oval 904"/>
                  <p:cNvSpPr/>
                  <p:nvPr/>
                </p:nvSpPr>
                <p:spPr>
                  <a:xfrm>
                    <a:off x="5642645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6" name="Oval 905"/>
                  <p:cNvSpPr/>
                  <p:nvPr/>
                </p:nvSpPr>
                <p:spPr>
                  <a:xfrm>
                    <a:off x="5881700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7" name="Oval 906"/>
                  <p:cNvSpPr/>
                  <p:nvPr/>
                </p:nvSpPr>
                <p:spPr>
                  <a:xfrm>
                    <a:off x="6117477" y="4262738"/>
                    <a:ext cx="113637" cy="113637"/>
                  </a:xfrm>
                  <a:prstGeom prst="ellipse">
                    <a:avLst/>
                  </a:prstGeom>
                  <a:solidFill>
                    <a:schemeClr val="bg2">
                      <a:lumMod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p:grpSp>
            <p:nvGrpSpPr>
              <p:cNvPr id="921" name="Group 920"/>
              <p:cNvGrpSpPr/>
              <p:nvPr/>
            </p:nvGrpSpPr>
            <p:grpSpPr>
              <a:xfrm>
                <a:off x="3241689" y="1433208"/>
                <a:ext cx="2488376" cy="897483"/>
                <a:chOff x="7436753" y="3860445"/>
                <a:chExt cx="2488376" cy="897483"/>
              </a:xfrm>
            </p:grpSpPr>
            <p:grpSp>
              <p:nvGrpSpPr>
                <p:cNvPr id="922" name="Group 921"/>
                <p:cNvGrpSpPr/>
                <p:nvPr/>
              </p:nvGrpSpPr>
              <p:grpSpPr>
                <a:xfrm>
                  <a:off x="7552512" y="4591987"/>
                  <a:ext cx="2297174" cy="165941"/>
                  <a:chOff x="7552512" y="4604687"/>
                  <a:chExt cx="2297174" cy="165941"/>
                </a:xfrm>
              </p:grpSpPr>
              <p:sp>
                <p:nvSpPr>
                  <p:cNvPr id="966" name="Oval 965"/>
                  <p:cNvSpPr/>
                  <p:nvPr/>
                </p:nvSpPr>
                <p:spPr>
                  <a:xfrm>
                    <a:off x="755251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7" name="Oval 966"/>
                  <p:cNvSpPr/>
                  <p:nvPr/>
                </p:nvSpPr>
                <p:spPr>
                  <a:xfrm>
                    <a:off x="7930034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8" name="Oval 967"/>
                  <p:cNvSpPr/>
                  <p:nvPr/>
                </p:nvSpPr>
                <p:spPr>
                  <a:xfrm>
                    <a:off x="8288242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9" name="Oval 968"/>
                  <p:cNvSpPr/>
                  <p:nvPr/>
                </p:nvSpPr>
                <p:spPr>
                  <a:xfrm>
                    <a:off x="862866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0" name="Oval 969"/>
                  <p:cNvSpPr/>
                  <p:nvPr/>
                </p:nvSpPr>
                <p:spPr>
                  <a:xfrm>
                    <a:off x="8966009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1" name="Oval 970"/>
                  <p:cNvSpPr/>
                  <p:nvPr/>
                </p:nvSpPr>
                <p:spPr>
                  <a:xfrm>
                    <a:off x="930995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72" name="Oval 971"/>
                  <p:cNvSpPr/>
                  <p:nvPr/>
                </p:nvSpPr>
                <p:spPr>
                  <a:xfrm>
                    <a:off x="9683745" y="4604687"/>
                    <a:ext cx="165941" cy="16594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3" name="Group 922"/>
                <p:cNvGrpSpPr/>
                <p:nvPr/>
              </p:nvGrpSpPr>
              <p:grpSpPr>
                <a:xfrm>
                  <a:off x="7436753" y="3860445"/>
                  <a:ext cx="2488376" cy="731840"/>
                  <a:chOff x="6898183" y="4149923"/>
                  <a:chExt cx="3569175" cy="731840"/>
                </a:xfrm>
              </p:grpSpPr>
              <p:sp>
                <p:nvSpPr>
                  <p:cNvPr id="964" name="Rectangle 963"/>
                  <p:cNvSpPr/>
                  <p:nvPr/>
                </p:nvSpPr>
                <p:spPr>
                  <a:xfrm>
                    <a:off x="6898183" y="4149923"/>
                    <a:ext cx="3569175" cy="731840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898183" y="4304261"/>
                    <a:ext cx="3569175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924" name="Group 923"/>
                <p:cNvGrpSpPr/>
                <p:nvPr/>
              </p:nvGrpSpPr>
              <p:grpSpPr>
                <a:xfrm>
                  <a:off x="7544510" y="3860445"/>
                  <a:ext cx="2313177" cy="732163"/>
                  <a:chOff x="7544510" y="3860445"/>
                  <a:chExt cx="2313177" cy="732163"/>
                </a:xfrm>
              </p:grpSpPr>
              <p:grpSp>
                <p:nvGrpSpPr>
                  <p:cNvPr id="925" name="Group 924"/>
                  <p:cNvGrpSpPr/>
                  <p:nvPr/>
                </p:nvGrpSpPr>
                <p:grpSpPr>
                  <a:xfrm>
                    <a:off x="7544510" y="3860445"/>
                    <a:ext cx="2313177" cy="160415"/>
                    <a:chOff x="7544510" y="3860445"/>
                    <a:chExt cx="2313177" cy="160415"/>
                  </a:xfrm>
                </p:grpSpPr>
                <p:grpSp>
                  <p:nvGrpSpPr>
                    <p:cNvPr id="936" name="Group 935"/>
                    <p:cNvGrpSpPr/>
                    <p:nvPr/>
                  </p:nvGrpSpPr>
                  <p:grpSpPr>
                    <a:xfrm>
                      <a:off x="7544510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61" name="Rectangle 960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2" name="Rectangle 961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3" name="Rectangle 962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7" name="Group 936"/>
                    <p:cNvGrpSpPr/>
                    <p:nvPr/>
                  </p:nvGrpSpPr>
                  <p:grpSpPr>
                    <a:xfrm>
                      <a:off x="8609560" y="3860445"/>
                      <a:ext cx="191292" cy="158593"/>
                      <a:chOff x="8609560" y="3860445"/>
                      <a:chExt cx="191292" cy="158593"/>
                    </a:xfrm>
                  </p:grpSpPr>
                  <p:sp>
                    <p:nvSpPr>
                      <p:cNvPr id="958" name="Rectangle 957"/>
                      <p:cNvSpPr/>
                      <p:nvPr/>
                    </p:nvSpPr>
                    <p:spPr>
                      <a:xfrm>
                        <a:off x="8609560" y="3973318"/>
                        <a:ext cx="19129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9" name="Rectangle 958"/>
                      <p:cNvSpPr/>
                      <p:nvPr/>
                    </p:nvSpPr>
                    <p:spPr>
                      <a:xfrm>
                        <a:off x="8638880" y="3860445"/>
                        <a:ext cx="132652" cy="5115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60" name="Rectangle 959"/>
                      <p:cNvSpPr/>
                      <p:nvPr/>
                    </p:nvSpPr>
                    <p:spPr>
                      <a:xfrm flipH="1" flipV="1">
                        <a:off x="8682346" y="3911797"/>
                        <a:ext cx="45720" cy="5486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8" name="Group 937"/>
                    <p:cNvGrpSpPr/>
                    <p:nvPr/>
                  </p:nvGrpSpPr>
                  <p:grpSpPr>
                    <a:xfrm>
                      <a:off x="7985792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55" name="Rectangle 954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6" name="Rectangle 955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7" name="Rectangle 956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39" name="Group 938"/>
                    <p:cNvGrpSpPr/>
                    <p:nvPr/>
                  </p:nvGrpSpPr>
                  <p:grpSpPr>
                    <a:xfrm>
                      <a:off x="8313245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52" name="Rectangle 951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3" name="Rectangle 952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4" name="Rectangle 953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0" name="Group 939"/>
                    <p:cNvGrpSpPr/>
                    <p:nvPr/>
                  </p:nvGrpSpPr>
                  <p:grpSpPr>
                    <a:xfrm flipH="1">
                      <a:off x="9361414" y="3860445"/>
                      <a:ext cx="496273" cy="158664"/>
                      <a:chOff x="7874781" y="3865202"/>
                      <a:chExt cx="496273" cy="158664"/>
                    </a:xfrm>
                  </p:grpSpPr>
                  <p:sp>
                    <p:nvSpPr>
                      <p:cNvPr id="949" name="Rectangle 948"/>
                      <p:cNvSpPr/>
                      <p:nvPr/>
                    </p:nvSpPr>
                    <p:spPr>
                      <a:xfrm>
                        <a:off x="7874781" y="3978147"/>
                        <a:ext cx="32829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0" name="Rectangle 949"/>
                      <p:cNvSpPr/>
                      <p:nvPr/>
                    </p:nvSpPr>
                    <p:spPr>
                      <a:xfrm>
                        <a:off x="8151581" y="3865202"/>
                        <a:ext cx="219473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51" name="Rectangle 950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1" name="Group 940"/>
                    <p:cNvGrpSpPr/>
                    <p:nvPr/>
                  </p:nvGrpSpPr>
                  <p:grpSpPr>
                    <a:xfrm flipH="1">
                      <a:off x="9130926" y="3860445"/>
                      <a:ext cx="285479" cy="160415"/>
                      <a:chOff x="7972755" y="3865202"/>
                      <a:chExt cx="285479" cy="160415"/>
                    </a:xfrm>
                  </p:grpSpPr>
                  <p:sp>
                    <p:nvSpPr>
                      <p:cNvPr id="946" name="Rectangle 945"/>
                      <p:cNvSpPr/>
                      <p:nvPr/>
                    </p:nvSpPr>
                    <p:spPr>
                      <a:xfrm>
                        <a:off x="7972755" y="3978147"/>
                        <a:ext cx="230319" cy="4747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7" name="Rectangle 946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8" name="Rectangle 947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942" name="Group 941"/>
                    <p:cNvGrpSpPr/>
                    <p:nvPr/>
                  </p:nvGrpSpPr>
                  <p:grpSpPr>
                    <a:xfrm flipH="1">
                      <a:off x="8883827" y="3860445"/>
                      <a:ext cx="205125" cy="158664"/>
                      <a:chOff x="8053109" y="3865202"/>
                      <a:chExt cx="205125" cy="158664"/>
                    </a:xfrm>
                  </p:grpSpPr>
                  <p:sp>
                    <p:nvSpPr>
                      <p:cNvPr id="943" name="Rectangle 942"/>
                      <p:cNvSpPr/>
                      <p:nvPr/>
                    </p:nvSpPr>
                    <p:spPr>
                      <a:xfrm>
                        <a:off x="8053109" y="3978147"/>
                        <a:ext cx="149965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4" name="Rectangle 943"/>
                      <p:cNvSpPr/>
                      <p:nvPr/>
                    </p:nvSpPr>
                    <p:spPr>
                      <a:xfrm>
                        <a:off x="8151582" y="3865202"/>
                        <a:ext cx="106652" cy="4572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945" name="Rectangle 944"/>
                      <p:cNvSpPr/>
                      <p:nvPr/>
                    </p:nvSpPr>
                    <p:spPr>
                      <a:xfrm flipH="1" flipV="1">
                        <a:off x="8153579" y="3911922"/>
                        <a:ext cx="45720" cy="637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  <p:grpSp>
                <p:nvGrpSpPr>
                  <p:cNvPr id="926" name="Group 925"/>
                  <p:cNvGrpSpPr/>
                  <p:nvPr/>
                </p:nvGrpSpPr>
                <p:grpSpPr>
                  <a:xfrm>
                    <a:off x="7544510" y="4021634"/>
                    <a:ext cx="2313177" cy="570974"/>
                    <a:chOff x="7544510" y="4021634"/>
                    <a:chExt cx="2313177" cy="570974"/>
                  </a:xfrm>
                </p:grpSpPr>
                <p:sp>
                  <p:nvSpPr>
                    <p:cNvPr id="927" name="Rectangle 926"/>
                    <p:cNvSpPr/>
                    <p:nvPr/>
                  </p:nvSpPr>
                  <p:spPr>
                    <a:xfrm>
                      <a:off x="7544510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8" name="Rectangle 927"/>
                    <p:cNvSpPr/>
                    <p:nvPr/>
                  </p:nvSpPr>
                  <p:spPr>
                    <a:xfrm>
                      <a:off x="9675743" y="4021634"/>
                      <a:ext cx="181944" cy="4163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29" name="Rectangle 928"/>
                    <p:cNvSpPr/>
                    <p:nvPr/>
                  </p:nvSpPr>
                  <p:spPr>
                    <a:xfrm>
                      <a:off x="759561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0" name="Rectangle 929"/>
                    <p:cNvSpPr/>
                    <p:nvPr/>
                  </p:nvSpPr>
                  <p:spPr>
                    <a:xfrm>
                      <a:off x="972684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1" name="Rectangle 930"/>
                    <p:cNvSpPr/>
                    <p:nvPr/>
                  </p:nvSpPr>
                  <p:spPr>
                    <a:xfrm>
                      <a:off x="867176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2" name="Rectangle 931"/>
                    <p:cNvSpPr/>
                    <p:nvPr/>
                  </p:nvSpPr>
                  <p:spPr>
                    <a:xfrm>
                      <a:off x="8331345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3" name="Rectangle 932"/>
                    <p:cNvSpPr/>
                    <p:nvPr/>
                  </p:nvSpPr>
                  <p:spPr>
                    <a:xfrm>
                      <a:off x="7973137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4" name="Rectangle 933"/>
                    <p:cNvSpPr/>
                    <p:nvPr/>
                  </p:nvSpPr>
                  <p:spPr>
                    <a:xfrm>
                      <a:off x="9009112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935" name="Rectangle 934"/>
                    <p:cNvSpPr/>
                    <p:nvPr/>
                  </p:nvSpPr>
                  <p:spPr>
                    <a:xfrm>
                      <a:off x="9353058" y="4442949"/>
                      <a:ext cx="79734" cy="149659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984" name="Group 983"/>
              <p:cNvGrpSpPr/>
              <p:nvPr/>
            </p:nvGrpSpPr>
            <p:grpSpPr>
              <a:xfrm>
                <a:off x="3318338" y="2329461"/>
                <a:ext cx="2707771" cy="84243"/>
                <a:chOff x="3318338" y="2329461"/>
                <a:chExt cx="2707771" cy="84243"/>
              </a:xfrm>
            </p:grpSpPr>
            <p:sp>
              <p:nvSpPr>
                <p:cNvPr id="974" name="Rectangle 973"/>
                <p:cNvSpPr/>
                <p:nvPr/>
              </p:nvSpPr>
              <p:spPr>
                <a:xfrm flipV="1">
                  <a:off x="3318338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5" name="Rectangle 974"/>
                <p:cNvSpPr/>
                <p:nvPr/>
              </p:nvSpPr>
              <p:spPr>
                <a:xfrm flipV="1">
                  <a:off x="370027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6" name="Rectangle 975"/>
                <p:cNvSpPr/>
                <p:nvPr/>
              </p:nvSpPr>
              <p:spPr>
                <a:xfrm flipV="1">
                  <a:off x="4058982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7" name="Rectangle 976"/>
                <p:cNvSpPr/>
                <p:nvPr/>
              </p:nvSpPr>
              <p:spPr>
                <a:xfrm flipV="1">
                  <a:off x="4400931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8" name="Rectangle 977"/>
                <p:cNvSpPr/>
                <p:nvPr/>
              </p:nvSpPr>
              <p:spPr>
                <a:xfrm flipV="1">
                  <a:off x="47360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79" name="Rectangle 978"/>
                <p:cNvSpPr/>
                <p:nvPr/>
              </p:nvSpPr>
              <p:spPr>
                <a:xfrm flipV="1">
                  <a:off x="508780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0" name="Rectangle 979"/>
                <p:cNvSpPr/>
                <p:nvPr/>
              </p:nvSpPr>
              <p:spPr>
                <a:xfrm flipV="1">
                  <a:off x="5452854" y="2329461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83" name="Rectangle 982"/>
                <p:cNvSpPr/>
                <p:nvPr/>
              </p:nvSpPr>
              <p:spPr>
                <a:xfrm flipV="1">
                  <a:off x="5690447" y="2367981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2" name="Group 11"/>
          <p:cNvGrpSpPr/>
          <p:nvPr/>
        </p:nvGrpSpPr>
        <p:grpSpPr>
          <a:xfrm>
            <a:off x="723549" y="3331284"/>
            <a:ext cx="10136310" cy="2948324"/>
            <a:chOff x="723549" y="3331284"/>
            <a:chExt cx="10136310" cy="2948324"/>
          </a:xfrm>
        </p:grpSpPr>
        <p:grpSp>
          <p:nvGrpSpPr>
            <p:cNvPr id="11" name="Group 10"/>
            <p:cNvGrpSpPr/>
            <p:nvPr/>
          </p:nvGrpSpPr>
          <p:grpSpPr>
            <a:xfrm>
              <a:off x="7810972" y="3971603"/>
              <a:ext cx="3048887" cy="1954991"/>
              <a:chOff x="7810972" y="3971603"/>
              <a:chExt cx="3048887" cy="1954991"/>
            </a:xfrm>
          </p:grpSpPr>
          <p:sp>
            <p:nvSpPr>
              <p:cNvPr id="564" name="Rectangle 563"/>
              <p:cNvSpPr/>
              <p:nvPr/>
            </p:nvSpPr>
            <p:spPr>
              <a:xfrm>
                <a:off x="7810972" y="5405592"/>
                <a:ext cx="3048887" cy="52100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Motherboard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8075439" y="3971603"/>
                <a:ext cx="2488376" cy="1356683"/>
                <a:chOff x="8075439" y="3971603"/>
                <a:chExt cx="2488376" cy="135668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551262" y="3971603"/>
                  <a:ext cx="1572769" cy="461358"/>
                  <a:chOff x="8551262" y="3971603"/>
                  <a:chExt cx="1572769" cy="461358"/>
                </a:xfrm>
              </p:grpSpPr>
              <p:grpSp>
                <p:nvGrpSpPr>
                  <p:cNvPr id="562" name="Group 561"/>
                  <p:cNvGrpSpPr/>
                  <p:nvPr/>
                </p:nvGrpSpPr>
                <p:grpSpPr>
                  <a:xfrm>
                    <a:off x="8556976" y="4319324"/>
                    <a:ext cx="1555602" cy="113637"/>
                    <a:chOff x="6519234" y="2207897"/>
                    <a:chExt cx="1555602" cy="113637"/>
                  </a:xfrm>
                  <a:solidFill>
                    <a:schemeClr val="tx1">
                      <a:lumMod val="85000"/>
                      <a:lumOff val="15000"/>
                    </a:schemeClr>
                  </a:solidFill>
                </p:grpSpPr>
                <p:sp>
                  <p:nvSpPr>
                    <p:cNvPr id="473" name="Oval 472"/>
                    <p:cNvSpPr/>
                    <p:nvPr/>
                  </p:nvSpPr>
                  <p:spPr>
                    <a:xfrm>
                      <a:off x="651923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4" name="Oval 473"/>
                    <p:cNvSpPr/>
                    <p:nvPr/>
                  </p:nvSpPr>
                  <p:spPr>
                    <a:xfrm>
                      <a:off x="676781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5" name="Oval 474"/>
                    <p:cNvSpPr/>
                    <p:nvPr/>
                  </p:nvSpPr>
                  <p:spPr>
                    <a:xfrm>
                      <a:off x="7013118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6" name="Oval 475"/>
                    <p:cNvSpPr/>
                    <p:nvPr/>
                  </p:nvSpPr>
                  <p:spPr>
                    <a:xfrm>
                      <a:off x="7250590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7" name="Oval 476"/>
                    <p:cNvSpPr/>
                    <p:nvPr/>
                  </p:nvSpPr>
                  <p:spPr>
                    <a:xfrm>
                      <a:off x="7481604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8" name="Oval 477"/>
                    <p:cNvSpPr/>
                    <p:nvPr/>
                  </p:nvSpPr>
                  <p:spPr>
                    <a:xfrm>
                      <a:off x="7730185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79" name="Oval 478"/>
                    <p:cNvSpPr/>
                    <p:nvPr/>
                  </p:nvSpPr>
                  <p:spPr>
                    <a:xfrm>
                      <a:off x="7961199" y="2207897"/>
                      <a:ext cx="113637" cy="113637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8551262" y="3971603"/>
                    <a:ext cx="1572769" cy="156095"/>
                    <a:chOff x="8551262" y="3971603"/>
                    <a:chExt cx="1572769" cy="156095"/>
                  </a:xfrm>
                </p:grpSpPr>
                <p:sp>
                  <p:nvSpPr>
                    <p:cNvPr id="377" name="Rectangle 376"/>
                    <p:cNvSpPr/>
                    <p:nvPr/>
                  </p:nvSpPr>
                  <p:spPr>
                    <a:xfrm>
                      <a:off x="8551263" y="3971603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8" name="Rectangle 377"/>
                    <p:cNvSpPr/>
                    <p:nvPr/>
                  </p:nvSpPr>
                  <p:spPr>
                    <a:xfrm>
                      <a:off x="8551263" y="4046984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9" name="Rectangle 378"/>
                    <p:cNvSpPr/>
                    <p:nvPr/>
                  </p:nvSpPr>
                  <p:spPr>
                    <a:xfrm>
                      <a:off x="8551262" y="4096480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0" name="Rectangle 379"/>
                    <p:cNvSpPr/>
                    <p:nvPr/>
                  </p:nvSpPr>
                  <p:spPr>
                    <a:xfrm>
                      <a:off x="8857848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1" name="Rectangle 380"/>
                    <p:cNvSpPr/>
                    <p:nvPr/>
                  </p:nvSpPr>
                  <p:spPr>
                    <a:xfrm>
                      <a:off x="8831738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2" name="Rectangle 381"/>
                    <p:cNvSpPr/>
                    <p:nvPr/>
                  </p:nvSpPr>
                  <p:spPr>
                    <a:xfrm>
                      <a:off x="9879555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4" name="Rectangle 383"/>
                    <p:cNvSpPr/>
                    <p:nvPr/>
                  </p:nvSpPr>
                  <p:spPr>
                    <a:xfrm>
                      <a:off x="9853445" y="4072815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6" name="Rectangle 385"/>
                    <p:cNvSpPr/>
                    <p:nvPr/>
                  </p:nvSpPr>
                  <p:spPr>
                    <a:xfrm>
                      <a:off x="9793150" y="4048425"/>
                      <a:ext cx="329184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8" name="Rectangle 387"/>
                    <p:cNvSpPr/>
                    <p:nvPr/>
                  </p:nvSpPr>
                  <p:spPr>
                    <a:xfrm>
                      <a:off x="9272881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89" name="Rectangle 388"/>
                    <p:cNvSpPr/>
                    <p:nvPr/>
                  </p:nvSpPr>
                  <p:spPr>
                    <a:xfrm>
                      <a:off x="9549150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8552172" y="4019283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7" name="Rectangle 466"/>
                    <p:cNvSpPr/>
                    <p:nvPr/>
                  </p:nvSpPr>
                  <p:spPr>
                    <a:xfrm>
                      <a:off x="9239111" y="4047109"/>
                      <a:ext cx="502920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59" name="Rectangle 558"/>
                    <p:cNvSpPr/>
                    <p:nvPr/>
                  </p:nvSpPr>
                  <p:spPr>
                    <a:xfrm>
                      <a:off x="9547442" y="4072650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8551262" y="4127890"/>
                    <a:ext cx="1572769" cy="181923"/>
                    <a:chOff x="8551262" y="4127890"/>
                    <a:chExt cx="1572769" cy="181923"/>
                  </a:xfrm>
                </p:grpSpPr>
                <p:sp>
                  <p:nvSpPr>
                    <p:cNvPr id="395" name="Rectangle 394"/>
                    <p:cNvSpPr/>
                    <p:nvPr/>
                  </p:nvSpPr>
                  <p:spPr>
                    <a:xfrm>
                      <a:off x="8551263" y="4153718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6" name="Rectangle 395"/>
                    <p:cNvSpPr/>
                    <p:nvPr/>
                  </p:nvSpPr>
                  <p:spPr>
                    <a:xfrm>
                      <a:off x="8551263" y="4229099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7" name="Rectangle 396"/>
                    <p:cNvSpPr/>
                    <p:nvPr/>
                  </p:nvSpPr>
                  <p:spPr>
                    <a:xfrm>
                      <a:off x="8551262" y="4278595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8" name="Rectangle 397"/>
                    <p:cNvSpPr/>
                    <p:nvPr/>
                  </p:nvSpPr>
                  <p:spPr>
                    <a:xfrm>
                      <a:off x="8857848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99" name="Rectangle 398"/>
                    <p:cNvSpPr/>
                    <p:nvPr/>
                  </p:nvSpPr>
                  <p:spPr>
                    <a:xfrm>
                      <a:off x="8831738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0" name="Rectangle 399"/>
                    <p:cNvSpPr/>
                    <p:nvPr/>
                  </p:nvSpPr>
                  <p:spPr>
                    <a:xfrm>
                      <a:off x="9879555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2" name="Rectangle 401"/>
                    <p:cNvSpPr/>
                    <p:nvPr/>
                  </p:nvSpPr>
                  <p:spPr>
                    <a:xfrm>
                      <a:off x="9853445" y="4254930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4" name="Rectangle 403"/>
                    <p:cNvSpPr/>
                    <p:nvPr/>
                  </p:nvSpPr>
                  <p:spPr>
                    <a:xfrm>
                      <a:off x="9239111" y="4229099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6" name="Rectangle 405"/>
                    <p:cNvSpPr/>
                    <p:nvPr/>
                  </p:nvSpPr>
                  <p:spPr>
                    <a:xfrm>
                      <a:off x="9272881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07" name="Rectangle 406"/>
                    <p:cNvSpPr/>
                    <p:nvPr/>
                  </p:nvSpPr>
                  <p:spPr>
                    <a:xfrm>
                      <a:off x="9549150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0" name="Rectangle 409"/>
                    <p:cNvSpPr/>
                    <p:nvPr/>
                  </p:nvSpPr>
                  <p:spPr>
                    <a:xfrm>
                      <a:off x="8552172" y="4201398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11" name="Rectangle 410"/>
                    <p:cNvSpPr/>
                    <p:nvPr/>
                  </p:nvSpPr>
                  <p:spPr>
                    <a:xfrm>
                      <a:off x="9116984" y="420582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3" name="Rectangle 462"/>
                    <p:cNvSpPr/>
                    <p:nvPr/>
                  </p:nvSpPr>
                  <p:spPr>
                    <a:xfrm>
                      <a:off x="8878498" y="4127890"/>
                      <a:ext cx="27432" cy="73152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469" name="Rectangle 468"/>
                    <p:cNvSpPr/>
                    <p:nvPr/>
                  </p:nvSpPr>
                  <p:spPr>
                    <a:xfrm>
                      <a:off x="9898552" y="4130786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0" name="Rectangle 559"/>
                    <p:cNvSpPr/>
                    <p:nvPr/>
                  </p:nvSpPr>
                  <p:spPr>
                    <a:xfrm>
                      <a:off x="9566638" y="4130038"/>
                      <a:ext cx="27432" cy="6922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43" name="Group 142"/>
                <p:cNvGrpSpPr/>
                <p:nvPr/>
              </p:nvGrpSpPr>
              <p:grpSpPr>
                <a:xfrm>
                  <a:off x="8075439" y="4430803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138" name="Group 137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358" name="Oval 357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5" name="Oval 364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7" name="Oval 366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69" name="Oval 36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1" name="Oval 370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2" name="Oval 371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373" name="Oval 372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33" name="Group 13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311" name="Rectangle 310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140" name="Group 139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135" name="Group 134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26" name="Group 325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0" name="Group 329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4" name="Group 333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38" name="Group 337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342" name="Group 34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343" name="Rectangle 34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4" name="Rectangle 34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345" name="Rectangle 34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348" name="Rectangle 347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49" name="Rectangle 348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0" name="Rectangle 349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1" name="Rectangle 350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2" name="Rectangle 351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3" name="Rectangle 352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4" name="Rectangle 353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5" name="Rectangle 354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356" name="Rectangle 355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45" name="Group 144"/>
              <p:cNvGrpSpPr/>
              <p:nvPr/>
            </p:nvGrpSpPr>
            <p:grpSpPr>
              <a:xfrm>
                <a:off x="7810972" y="5327056"/>
                <a:ext cx="3048887" cy="84243"/>
                <a:chOff x="7172286" y="4756698"/>
                <a:chExt cx="3048887" cy="84243"/>
              </a:xfrm>
            </p:grpSpPr>
            <p:sp>
              <p:nvSpPr>
                <p:cNvPr id="376" name="Rectangle 375"/>
                <p:cNvSpPr/>
                <p:nvPr/>
              </p:nvSpPr>
              <p:spPr>
                <a:xfrm flipV="1">
                  <a:off x="7513402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>
                <a:xfrm flipV="1">
                  <a:off x="789533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5" name="Rectangle 384"/>
                <p:cNvSpPr/>
                <p:nvPr/>
              </p:nvSpPr>
              <p:spPr>
                <a:xfrm flipV="1">
                  <a:off x="8254046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7" name="Rectangle 386"/>
                <p:cNvSpPr/>
                <p:nvPr/>
              </p:nvSpPr>
              <p:spPr>
                <a:xfrm flipV="1">
                  <a:off x="8595995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 flipV="1">
                  <a:off x="89311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 flipV="1">
                  <a:off x="928286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94" name="Rectangle 393"/>
                <p:cNvSpPr/>
                <p:nvPr/>
              </p:nvSpPr>
              <p:spPr>
                <a:xfrm flipV="1">
                  <a:off x="9647918" y="4756698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1" name="Rectangle 400"/>
                <p:cNvSpPr/>
                <p:nvPr/>
              </p:nvSpPr>
              <p:spPr>
                <a:xfrm flipV="1">
                  <a:off x="7172286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3" name="Rectangle 402"/>
                <p:cNvSpPr/>
                <p:nvPr/>
              </p:nvSpPr>
              <p:spPr>
                <a:xfrm flipV="1">
                  <a:off x="9885511" y="4795219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4612552" y="3331284"/>
              <a:ext cx="3048887" cy="2595310"/>
              <a:chOff x="4612552" y="3331284"/>
              <a:chExt cx="3048887" cy="259531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5361862" y="3331284"/>
                <a:ext cx="1572769" cy="1086011"/>
                <a:chOff x="5361862" y="3331284"/>
                <a:chExt cx="1572769" cy="1086011"/>
              </a:xfrm>
            </p:grpSpPr>
            <p:grpSp>
              <p:nvGrpSpPr>
                <p:cNvPr id="291" name="Group 290"/>
                <p:cNvGrpSpPr/>
                <p:nvPr/>
              </p:nvGrpSpPr>
              <p:grpSpPr>
                <a:xfrm>
                  <a:off x="5361862" y="3331284"/>
                  <a:ext cx="1572768" cy="536032"/>
                  <a:chOff x="6525644" y="4067554"/>
                  <a:chExt cx="1572768" cy="536032"/>
                </a:xfrm>
              </p:grpSpPr>
              <p:grpSp>
                <p:nvGrpSpPr>
                  <p:cNvPr id="289" name="Group 288"/>
                  <p:cNvGrpSpPr/>
                  <p:nvPr/>
                </p:nvGrpSpPr>
                <p:grpSpPr>
                  <a:xfrm>
                    <a:off x="6525644" y="4067554"/>
                    <a:ext cx="1572768" cy="414928"/>
                    <a:chOff x="6525644" y="4067554"/>
                    <a:chExt cx="1572768" cy="414928"/>
                  </a:xfrm>
                </p:grpSpPr>
                <p:sp>
                  <p:nvSpPr>
                    <p:cNvPr id="636" name="Rectangle 635"/>
                    <p:cNvSpPr/>
                    <p:nvPr/>
                  </p:nvSpPr>
                  <p:spPr>
                    <a:xfrm>
                      <a:off x="6525645" y="4067554"/>
                      <a:ext cx="15680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7" name="Rectangle 636"/>
                    <p:cNvSpPr/>
                    <p:nvPr/>
                  </p:nvSpPr>
                  <p:spPr>
                    <a:xfrm>
                      <a:off x="6525645" y="4326387"/>
                      <a:ext cx="1572767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8" name="Rectangle 637"/>
                    <p:cNvSpPr/>
                    <p:nvPr/>
                  </p:nvSpPr>
                  <p:spPr>
                    <a:xfrm>
                      <a:off x="6525645" y="4401768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9" name="Rectangle 638"/>
                    <p:cNvSpPr/>
                    <p:nvPr/>
                  </p:nvSpPr>
                  <p:spPr>
                    <a:xfrm>
                      <a:off x="6525644" y="4451264"/>
                      <a:ext cx="1572767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3" name="Rectangle 642"/>
                    <p:cNvSpPr/>
                    <p:nvPr/>
                  </p:nvSpPr>
                  <p:spPr>
                    <a:xfrm>
                      <a:off x="6801277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4" name="Rectangle 643"/>
                    <p:cNvSpPr/>
                    <p:nvPr/>
                  </p:nvSpPr>
                  <p:spPr>
                    <a:xfrm>
                      <a:off x="6775167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5" name="Rectangle 644"/>
                    <p:cNvSpPr/>
                    <p:nvPr/>
                  </p:nvSpPr>
                  <p:spPr>
                    <a:xfrm>
                      <a:off x="774677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7" name="Rectangle 646"/>
                    <p:cNvSpPr/>
                    <p:nvPr/>
                  </p:nvSpPr>
                  <p:spPr>
                    <a:xfrm>
                      <a:off x="7720662" y="4427599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49" name="Rectangle 648"/>
                    <p:cNvSpPr/>
                    <p:nvPr/>
                  </p:nvSpPr>
                  <p:spPr>
                    <a:xfrm>
                      <a:off x="7213492" y="4401768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1" name="Rectangle 650"/>
                    <p:cNvSpPr/>
                    <p:nvPr/>
                  </p:nvSpPr>
                  <p:spPr>
                    <a:xfrm>
                      <a:off x="7247263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2" name="Rectangle 651"/>
                    <p:cNvSpPr/>
                    <p:nvPr/>
                  </p:nvSpPr>
                  <p:spPr>
                    <a:xfrm>
                      <a:off x="7523532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5" name="Rectangle 654"/>
                    <p:cNvSpPr/>
                    <p:nvPr/>
                  </p:nvSpPr>
                  <p:spPr>
                    <a:xfrm>
                      <a:off x="6526554" y="4374067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56" name="Rectangle 655"/>
                    <p:cNvSpPr/>
                    <p:nvPr/>
                  </p:nvSpPr>
                  <p:spPr>
                    <a:xfrm>
                      <a:off x="7091366" y="437849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6556352" y="4489949"/>
                    <a:ext cx="1511352" cy="113637"/>
                    <a:chOff x="4719762" y="3682279"/>
                    <a:chExt cx="1511352" cy="113637"/>
                  </a:xfrm>
                </p:grpSpPr>
                <p:sp>
                  <p:nvSpPr>
                    <p:cNvPr id="624" name="Oval 623"/>
                    <p:cNvSpPr/>
                    <p:nvPr/>
                  </p:nvSpPr>
                  <p:spPr>
                    <a:xfrm>
                      <a:off x="471976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5" name="Oval 624"/>
                    <p:cNvSpPr/>
                    <p:nvPr/>
                  </p:nvSpPr>
                  <p:spPr>
                    <a:xfrm>
                      <a:off x="4938382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6" name="Oval 625"/>
                    <p:cNvSpPr/>
                    <p:nvPr/>
                  </p:nvSpPr>
                  <p:spPr>
                    <a:xfrm>
                      <a:off x="5174159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7" name="Oval 626"/>
                    <p:cNvSpPr/>
                    <p:nvPr/>
                  </p:nvSpPr>
                  <p:spPr>
                    <a:xfrm>
                      <a:off x="5406868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8" name="Oval 627"/>
                    <p:cNvSpPr/>
                    <p:nvPr/>
                  </p:nvSpPr>
                  <p:spPr>
                    <a:xfrm>
                      <a:off x="5642645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9" name="Oval 628"/>
                    <p:cNvSpPr/>
                    <p:nvPr/>
                  </p:nvSpPr>
                  <p:spPr>
                    <a:xfrm>
                      <a:off x="5881700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30" name="Oval 629"/>
                    <p:cNvSpPr/>
                    <p:nvPr/>
                  </p:nvSpPr>
                  <p:spPr>
                    <a:xfrm>
                      <a:off x="6117477" y="3682279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5361862" y="3880697"/>
                  <a:ext cx="1572769" cy="536598"/>
                  <a:chOff x="6525644" y="4616967"/>
                  <a:chExt cx="1572769" cy="536598"/>
                </a:xfrm>
              </p:grpSpPr>
              <p:grpSp>
                <p:nvGrpSpPr>
                  <p:cNvPr id="290" name="Group 289"/>
                  <p:cNvGrpSpPr/>
                  <p:nvPr/>
                </p:nvGrpSpPr>
                <p:grpSpPr>
                  <a:xfrm>
                    <a:off x="6525644" y="4616967"/>
                    <a:ext cx="1572769" cy="415494"/>
                    <a:chOff x="6525644" y="4616967"/>
                    <a:chExt cx="1572769" cy="415494"/>
                  </a:xfrm>
                </p:grpSpPr>
                <p:sp>
                  <p:nvSpPr>
                    <p:cNvPr id="602" name="Rectangle 60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3" name="Rectangle 60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4" name="Rectangle 60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5" name="Rectangle 604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6" name="Rectangle 605"/>
                    <p:cNvSpPr/>
                    <p:nvPr/>
                  </p:nvSpPr>
                  <p:spPr>
                    <a:xfrm>
                      <a:off x="6784661" y="4617533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8" name="Rectangle 607"/>
                    <p:cNvSpPr/>
                    <p:nvPr/>
                  </p:nvSpPr>
                  <p:spPr>
                    <a:xfrm>
                      <a:off x="7730168" y="4616967"/>
                      <a:ext cx="102152" cy="30651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09" name="Rectangle 608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0" name="Rectangle 609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1" name="Rectangle 610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3" name="Rectangle 612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5" name="Rectangle 61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7" name="Rectangle 616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18" name="Rectangle 617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1" name="Rectangle 620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622" name="Rectangle 621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6556352" y="503992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590" name="Oval 5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1" name="Oval 5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2" name="Oval 5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3" name="Oval 5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4" name="Oval 5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5" name="Oval 5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596" name="Oval 5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8" name="Group 157"/>
              <p:cNvGrpSpPr/>
              <p:nvPr/>
            </p:nvGrpSpPr>
            <p:grpSpPr>
              <a:xfrm>
                <a:off x="4612552" y="4430803"/>
                <a:ext cx="3048887" cy="1495791"/>
                <a:chOff x="4541483" y="4939865"/>
                <a:chExt cx="3048887" cy="1495791"/>
              </a:xfrm>
            </p:grpSpPr>
            <p:sp>
              <p:nvSpPr>
                <p:cNvPr id="658" name="Rectangle 657"/>
                <p:cNvSpPr/>
                <p:nvPr/>
              </p:nvSpPr>
              <p:spPr>
                <a:xfrm>
                  <a:off x="4541483" y="5914654"/>
                  <a:ext cx="3048887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71" name="Group 670"/>
                <p:cNvGrpSpPr/>
                <p:nvPr/>
              </p:nvGrpSpPr>
              <p:grpSpPr>
                <a:xfrm>
                  <a:off x="4805950" y="4939865"/>
                  <a:ext cx="2488376" cy="897483"/>
                  <a:chOff x="7436753" y="3860445"/>
                  <a:chExt cx="2488376" cy="897483"/>
                </a:xfrm>
              </p:grpSpPr>
              <p:grpSp>
                <p:nvGrpSpPr>
                  <p:cNvPr id="672" name="Group 671"/>
                  <p:cNvGrpSpPr/>
                  <p:nvPr/>
                </p:nvGrpSpPr>
                <p:grpSpPr>
                  <a:xfrm>
                    <a:off x="7552512" y="4591987"/>
                    <a:ext cx="2297174" cy="165941"/>
                    <a:chOff x="7552512" y="4604687"/>
                    <a:chExt cx="2297174" cy="165941"/>
                  </a:xfrm>
                </p:grpSpPr>
                <p:sp>
                  <p:nvSpPr>
                    <p:cNvPr id="716" name="Oval 715"/>
                    <p:cNvSpPr/>
                    <p:nvPr/>
                  </p:nvSpPr>
                  <p:spPr>
                    <a:xfrm>
                      <a:off x="755251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7" name="Oval 716"/>
                    <p:cNvSpPr/>
                    <p:nvPr/>
                  </p:nvSpPr>
                  <p:spPr>
                    <a:xfrm>
                      <a:off x="7930034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8" name="Oval 717"/>
                    <p:cNvSpPr/>
                    <p:nvPr/>
                  </p:nvSpPr>
                  <p:spPr>
                    <a:xfrm>
                      <a:off x="8288242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9" name="Oval 718"/>
                    <p:cNvSpPr/>
                    <p:nvPr/>
                  </p:nvSpPr>
                  <p:spPr>
                    <a:xfrm>
                      <a:off x="862866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0" name="Oval 719"/>
                    <p:cNvSpPr/>
                    <p:nvPr/>
                  </p:nvSpPr>
                  <p:spPr>
                    <a:xfrm>
                      <a:off x="8966009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1" name="Oval 720"/>
                    <p:cNvSpPr/>
                    <p:nvPr/>
                  </p:nvSpPr>
                  <p:spPr>
                    <a:xfrm>
                      <a:off x="930995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22" name="Oval 721"/>
                    <p:cNvSpPr/>
                    <p:nvPr/>
                  </p:nvSpPr>
                  <p:spPr>
                    <a:xfrm>
                      <a:off x="9683745" y="4604687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3" name="Group 672"/>
                  <p:cNvGrpSpPr/>
                  <p:nvPr/>
                </p:nvGrpSpPr>
                <p:grpSpPr>
                  <a:xfrm>
                    <a:off x="7436753" y="3860445"/>
                    <a:ext cx="2488376" cy="731840"/>
                    <a:chOff x="6898183" y="4149923"/>
                    <a:chExt cx="3569175" cy="731840"/>
                  </a:xfrm>
                </p:grpSpPr>
                <p:sp>
                  <p:nvSpPr>
                    <p:cNvPr id="714" name="Rectangle 713"/>
                    <p:cNvSpPr/>
                    <p:nvPr/>
                  </p:nvSpPr>
                  <p:spPr>
                    <a:xfrm>
                      <a:off x="6898183" y="4149923"/>
                      <a:ext cx="3569175" cy="73184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715" name="Rectangle 714"/>
                    <p:cNvSpPr/>
                    <p:nvPr/>
                  </p:nvSpPr>
                  <p:spPr>
                    <a:xfrm>
                      <a:off x="6898183" y="4304261"/>
                      <a:ext cx="3569175" cy="423164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>
                          <a:solidFill>
                            <a:prstClr val="white"/>
                          </a:solidFill>
                        </a:rPr>
                        <a:t>Package Substrate</a:t>
                      </a:r>
                      <a:endParaRPr lang="en-US" dirty="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674" name="Group 673"/>
                  <p:cNvGrpSpPr/>
                  <p:nvPr/>
                </p:nvGrpSpPr>
                <p:grpSpPr>
                  <a:xfrm>
                    <a:off x="7544510" y="3860445"/>
                    <a:ext cx="2313177" cy="732163"/>
                    <a:chOff x="7544510" y="3860445"/>
                    <a:chExt cx="2313177" cy="732163"/>
                  </a:xfrm>
                </p:grpSpPr>
                <p:grpSp>
                  <p:nvGrpSpPr>
                    <p:cNvPr id="675" name="Group 674"/>
                    <p:cNvGrpSpPr/>
                    <p:nvPr/>
                  </p:nvGrpSpPr>
                  <p:grpSpPr>
                    <a:xfrm>
                      <a:off x="7544510" y="3860445"/>
                      <a:ext cx="2313177" cy="160415"/>
                      <a:chOff x="7544510" y="3860445"/>
                      <a:chExt cx="2313177" cy="160415"/>
                    </a:xfrm>
                  </p:grpSpPr>
                  <p:grpSp>
                    <p:nvGrpSpPr>
                      <p:cNvPr id="686" name="Group 685"/>
                      <p:cNvGrpSpPr/>
                      <p:nvPr/>
                    </p:nvGrpSpPr>
                    <p:grpSpPr>
                      <a:xfrm>
                        <a:off x="7544510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711" name="Rectangle 710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2" name="Rectangle 711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3" name="Rectangle 712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8609560" y="3860445"/>
                        <a:ext cx="191292" cy="158593"/>
                        <a:chOff x="8609560" y="3860445"/>
                        <a:chExt cx="191292" cy="158593"/>
                      </a:xfrm>
                    </p:grpSpPr>
                    <p:sp>
                      <p:nvSpPr>
                        <p:cNvPr id="708" name="Rectangle 707"/>
                        <p:cNvSpPr/>
                        <p:nvPr/>
                      </p:nvSpPr>
                      <p:spPr>
                        <a:xfrm>
                          <a:off x="8609560" y="3973318"/>
                          <a:ext cx="19129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9" name="Rectangle 708"/>
                        <p:cNvSpPr/>
                        <p:nvPr/>
                      </p:nvSpPr>
                      <p:spPr>
                        <a:xfrm>
                          <a:off x="8638880" y="3860445"/>
                          <a:ext cx="132652" cy="51152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10" name="Rectangle 709"/>
                        <p:cNvSpPr/>
                        <p:nvPr/>
                      </p:nvSpPr>
                      <p:spPr>
                        <a:xfrm flipH="1" flipV="1">
                          <a:off x="8682346" y="3911797"/>
                          <a:ext cx="45720" cy="54864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8" name="Group 687"/>
                      <p:cNvGrpSpPr/>
                      <p:nvPr/>
                    </p:nvGrpSpPr>
                    <p:grpSpPr>
                      <a:xfrm>
                        <a:off x="7985792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705" name="Rectangle 704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6" name="Rectangle 705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7" name="Rectangle 706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89" name="Group 688"/>
                      <p:cNvGrpSpPr/>
                      <p:nvPr/>
                    </p:nvGrpSpPr>
                    <p:grpSpPr>
                      <a:xfrm>
                        <a:off x="8313245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702" name="Rectangle 701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3" name="Rectangle 702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4" name="Rectangle 703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0" name="Group 689"/>
                      <p:cNvGrpSpPr/>
                      <p:nvPr/>
                    </p:nvGrpSpPr>
                    <p:grpSpPr>
                      <a:xfrm flipH="1">
                        <a:off x="9361414" y="3860445"/>
                        <a:ext cx="496273" cy="158664"/>
                        <a:chOff x="7874781" y="3865202"/>
                        <a:chExt cx="496273" cy="158664"/>
                      </a:xfrm>
                    </p:grpSpPr>
                    <p:sp>
                      <p:nvSpPr>
                        <p:cNvPr id="699" name="Rectangle 698"/>
                        <p:cNvSpPr/>
                        <p:nvPr/>
                      </p:nvSpPr>
                      <p:spPr>
                        <a:xfrm>
                          <a:off x="7874781" y="3978147"/>
                          <a:ext cx="328294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0" name="Rectangle 699"/>
                        <p:cNvSpPr/>
                        <p:nvPr/>
                      </p:nvSpPr>
                      <p:spPr>
                        <a:xfrm>
                          <a:off x="8151581" y="3865202"/>
                          <a:ext cx="219473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701" name="Rectangle 700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1" name="Group 690"/>
                      <p:cNvGrpSpPr/>
                      <p:nvPr/>
                    </p:nvGrpSpPr>
                    <p:grpSpPr>
                      <a:xfrm flipH="1">
                        <a:off x="9130926" y="3860445"/>
                        <a:ext cx="285479" cy="160415"/>
                        <a:chOff x="7972755" y="3865202"/>
                        <a:chExt cx="285479" cy="160415"/>
                      </a:xfrm>
                    </p:grpSpPr>
                    <p:sp>
                      <p:nvSpPr>
                        <p:cNvPr id="696" name="Rectangle 695"/>
                        <p:cNvSpPr/>
                        <p:nvPr/>
                      </p:nvSpPr>
                      <p:spPr>
                        <a:xfrm>
                          <a:off x="7972755" y="3978147"/>
                          <a:ext cx="230319" cy="4747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7" name="Rectangle 696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8" name="Rectangle 697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  <p:grpSp>
                    <p:nvGrpSpPr>
                      <p:cNvPr id="692" name="Group 691"/>
                      <p:cNvGrpSpPr/>
                      <p:nvPr/>
                    </p:nvGrpSpPr>
                    <p:grpSpPr>
                      <a:xfrm flipH="1">
                        <a:off x="8883827" y="3860445"/>
                        <a:ext cx="205125" cy="158664"/>
                        <a:chOff x="8053109" y="3865202"/>
                        <a:chExt cx="205125" cy="158664"/>
                      </a:xfrm>
                    </p:grpSpPr>
                    <p:sp>
                      <p:nvSpPr>
                        <p:cNvPr id="693" name="Rectangle 692"/>
                        <p:cNvSpPr/>
                        <p:nvPr/>
                      </p:nvSpPr>
                      <p:spPr>
                        <a:xfrm>
                          <a:off x="8053109" y="3978147"/>
                          <a:ext cx="149965" cy="45719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4" name="Rectangle 693"/>
                        <p:cNvSpPr/>
                        <p:nvPr/>
                      </p:nvSpPr>
                      <p:spPr>
                        <a:xfrm>
                          <a:off x="8151582" y="3865202"/>
                          <a:ext cx="106652" cy="4572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  <p:sp>
                      <p:nvSpPr>
                        <p:cNvPr id="695" name="Rectangle 694"/>
                        <p:cNvSpPr/>
                        <p:nvPr/>
                      </p:nvSpPr>
                      <p:spPr>
                        <a:xfrm flipH="1" flipV="1">
                          <a:off x="8153579" y="3911922"/>
                          <a:ext cx="45720" cy="63700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>
                          <a:solidFill>
                            <a:schemeClr val="accent4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solidFill>
                              <a:prstClr val="white"/>
                            </a:solidFill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76" name="Group 675"/>
                    <p:cNvGrpSpPr/>
                    <p:nvPr/>
                  </p:nvGrpSpPr>
                  <p:grpSpPr>
                    <a:xfrm>
                      <a:off x="7544510" y="4021634"/>
                      <a:ext cx="2313177" cy="570974"/>
                      <a:chOff x="7544510" y="4021634"/>
                      <a:chExt cx="2313177" cy="570974"/>
                    </a:xfrm>
                  </p:grpSpPr>
                  <p:sp>
                    <p:nvSpPr>
                      <p:cNvPr id="677" name="Rectangle 676"/>
                      <p:cNvSpPr/>
                      <p:nvPr/>
                    </p:nvSpPr>
                    <p:spPr>
                      <a:xfrm>
                        <a:off x="7544510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8" name="Rectangle 677"/>
                      <p:cNvSpPr/>
                      <p:nvPr/>
                    </p:nvSpPr>
                    <p:spPr>
                      <a:xfrm>
                        <a:off x="9675743" y="4021634"/>
                        <a:ext cx="181944" cy="4163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79" name="Rectangle 678"/>
                      <p:cNvSpPr/>
                      <p:nvPr/>
                    </p:nvSpPr>
                    <p:spPr>
                      <a:xfrm>
                        <a:off x="759561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0" name="Rectangle 679"/>
                      <p:cNvSpPr/>
                      <p:nvPr/>
                    </p:nvSpPr>
                    <p:spPr>
                      <a:xfrm>
                        <a:off x="972684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1" name="Rectangle 680"/>
                      <p:cNvSpPr/>
                      <p:nvPr/>
                    </p:nvSpPr>
                    <p:spPr>
                      <a:xfrm>
                        <a:off x="867176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2" name="Rectangle 681"/>
                      <p:cNvSpPr/>
                      <p:nvPr/>
                    </p:nvSpPr>
                    <p:spPr>
                      <a:xfrm>
                        <a:off x="8331345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3" name="Rectangle 682"/>
                      <p:cNvSpPr/>
                      <p:nvPr/>
                    </p:nvSpPr>
                    <p:spPr>
                      <a:xfrm>
                        <a:off x="7973137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4" name="Rectangle 683"/>
                      <p:cNvSpPr/>
                      <p:nvPr/>
                    </p:nvSpPr>
                    <p:spPr>
                      <a:xfrm>
                        <a:off x="9009112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685" name="Rectangle 684"/>
                      <p:cNvSpPr/>
                      <p:nvPr/>
                    </p:nvSpPr>
                    <p:spPr>
                      <a:xfrm>
                        <a:off x="9353058" y="4442949"/>
                        <a:ext cx="79734" cy="14965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60" name="Group 659"/>
                <p:cNvGrpSpPr/>
                <p:nvPr/>
              </p:nvGrpSpPr>
              <p:grpSpPr>
                <a:xfrm>
                  <a:off x="4541483" y="5836118"/>
                  <a:ext cx="3048887" cy="84243"/>
                  <a:chOff x="7172286" y="4756698"/>
                  <a:chExt cx="3048887" cy="84243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 flipV="1">
                    <a:off x="7513402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2" name="Rectangle 661"/>
                  <p:cNvSpPr/>
                  <p:nvPr/>
                </p:nvSpPr>
                <p:spPr>
                  <a:xfrm flipV="1">
                    <a:off x="789533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3" name="Rectangle 662"/>
                  <p:cNvSpPr/>
                  <p:nvPr/>
                </p:nvSpPr>
                <p:spPr>
                  <a:xfrm flipV="1">
                    <a:off x="8254046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4" name="Rectangle 663"/>
                  <p:cNvSpPr/>
                  <p:nvPr/>
                </p:nvSpPr>
                <p:spPr>
                  <a:xfrm flipV="1">
                    <a:off x="8595995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5" name="Rectangle 664"/>
                  <p:cNvSpPr/>
                  <p:nvPr/>
                </p:nvSpPr>
                <p:spPr>
                  <a:xfrm flipV="1">
                    <a:off x="89311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 flipV="1">
                    <a:off x="928286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7" name="Rectangle 666"/>
                  <p:cNvSpPr/>
                  <p:nvPr/>
                </p:nvSpPr>
                <p:spPr>
                  <a:xfrm flipV="1">
                    <a:off x="9647918" y="4756698"/>
                    <a:ext cx="237593" cy="8424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8" name="Rectangle 667"/>
                  <p:cNvSpPr/>
                  <p:nvPr/>
                </p:nvSpPr>
                <p:spPr>
                  <a:xfrm flipV="1">
                    <a:off x="7172286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69" name="Rectangle 668"/>
                  <p:cNvSpPr/>
                  <p:nvPr/>
                </p:nvSpPr>
                <p:spPr>
                  <a:xfrm flipV="1">
                    <a:off x="9885511" y="4795219"/>
                    <a:ext cx="335662" cy="45719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723549" y="3531171"/>
              <a:ext cx="3717393" cy="2395423"/>
              <a:chOff x="11614" y="4261647"/>
              <a:chExt cx="3717393" cy="2395423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259607" y="4261647"/>
                <a:ext cx="3262680" cy="1799264"/>
                <a:chOff x="805810" y="3453495"/>
                <a:chExt cx="3262680" cy="1799264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866952" y="4390598"/>
                  <a:ext cx="3170829" cy="113882"/>
                  <a:chOff x="866952" y="4390598"/>
                  <a:chExt cx="3170829" cy="113882"/>
                </a:xfrm>
              </p:grpSpPr>
              <p:grpSp>
                <p:nvGrpSpPr>
                  <p:cNvPr id="1181" name="Group 1180"/>
                  <p:cNvGrpSpPr/>
                  <p:nvPr/>
                </p:nvGrpSpPr>
                <p:grpSpPr>
                  <a:xfrm>
                    <a:off x="866952" y="4390843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82" name="Oval 1181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3" name="Oval 1182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4" name="Oval 1183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5" name="Oval 1184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6" name="Oval 1185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7" name="Oval 1186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88" name="Oval 1187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89" name="Group 1188"/>
                  <p:cNvGrpSpPr/>
                  <p:nvPr/>
                </p:nvGrpSpPr>
                <p:grpSpPr>
                  <a:xfrm>
                    <a:off x="2526429" y="4390598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90" name="Oval 118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1" name="Oval 119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2" name="Oval 119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3" name="Oval 119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4" name="Oval 119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5" name="Oval 119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6" name="Oval 119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4" name="Group 133"/>
                <p:cNvGrpSpPr/>
                <p:nvPr/>
              </p:nvGrpSpPr>
              <p:grpSpPr>
                <a:xfrm>
                  <a:off x="836244" y="3453740"/>
                  <a:ext cx="1572769" cy="536032"/>
                  <a:chOff x="836244" y="3453740"/>
                  <a:chExt cx="1572769" cy="536032"/>
                </a:xfrm>
              </p:grpSpPr>
              <p:grpSp>
                <p:nvGrpSpPr>
                  <p:cNvPr id="1138" name="Group 1137"/>
                  <p:cNvGrpSpPr/>
                  <p:nvPr/>
                </p:nvGrpSpPr>
                <p:grpSpPr>
                  <a:xfrm>
                    <a:off x="836244" y="3453740"/>
                    <a:ext cx="1572769" cy="414928"/>
                    <a:chOff x="6525644" y="4617533"/>
                    <a:chExt cx="1572769" cy="414928"/>
                  </a:xfrm>
                </p:grpSpPr>
                <p:sp>
                  <p:nvSpPr>
                    <p:cNvPr id="1147" name="Rectangle 1146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8" name="Rectangle 1147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9" name="Rectangle 1148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0" name="Rectangle 1149"/>
                    <p:cNvSpPr/>
                    <p:nvPr/>
                  </p:nvSpPr>
                  <p:spPr>
                    <a:xfrm>
                      <a:off x="652564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1" name="Rectangle 1150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2" name="Rectangle 1151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3" name="Rectangle 1152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4" name="Rectangle 1153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5" name="Rectangle 1154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6" name="Rectangle 1155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7" name="Rectangle 1156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8" name="Rectangle 1157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59" name="Rectangle 1158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139" name="Group 1138"/>
                  <p:cNvGrpSpPr/>
                  <p:nvPr/>
                </p:nvGrpSpPr>
                <p:grpSpPr>
                  <a:xfrm>
                    <a:off x="866952" y="3876135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140" name="Oval 1139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1" name="Oval 1140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2" name="Oval 1141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3" name="Oval 1142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4" name="Oval 1143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5" name="Oval 1144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46" name="Oval 1145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36" name="Group 135"/>
                <p:cNvGrpSpPr/>
                <p:nvPr/>
              </p:nvGrpSpPr>
              <p:grpSpPr>
                <a:xfrm>
                  <a:off x="2489371" y="3453495"/>
                  <a:ext cx="1579119" cy="536032"/>
                  <a:chOff x="2489371" y="3453495"/>
                  <a:chExt cx="1579119" cy="536032"/>
                </a:xfrm>
              </p:grpSpPr>
              <p:grpSp>
                <p:nvGrpSpPr>
                  <p:cNvPr id="1053" name="Group 1052"/>
                  <p:cNvGrpSpPr/>
                  <p:nvPr/>
                </p:nvGrpSpPr>
                <p:grpSpPr>
                  <a:xfrm>
                    <a:off x="2489371" y="3453495"/>
                    <a:ext cx="1579119" cy="414928"/>
                    <a:chOff x="6519294" y="4617533"/>
                    <a:chExt cx="1579119" cy="414928"/>
                  </a:xfrm>
                </p:grpSpPr>
                <p:sp>
                  <p:nvSpPr>
                    <p:cNvPr id="1062" name="Rectangle 1061"/>
                    <p:cNvSpPr/>
                    <p:nvPr/>
                  </p:nvSpPr>
                  <p:spPr>
                    <a:xfrm>
                      <a:off x="6525645" y="4617533"/>
                      <a:ext cx="1572768" cy="306513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3" name="Rectangle 1062"/>
                    <p:cNvSpPr/>
                    <p:nvPr/>
                  </p:nvSpPr>
                  <p:spPr>
                    <a:xfrm>
                      <a:off x="6525645" y="4876366"/>
                      <a:ext cx="1572768" cy="4768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4" name="Rectangle 1063"/>
                    <p:cNvSpPr/>
                    <p:nvPr/>
                  </p:nvSpPr>
                  <p:spPr>
                    <a:xfrm>
                      <a:off x="6525645" y="4951747"/>
                      <a:ext cx="640445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5" name="Rectangle 1064"/>
                    <p:cNvSpPr/>
                    <p:nvPr/>
                  </p:nvSpPr>
                  <p:spPr>
                    <a:xfrm>
                      <a:off x="6519294" y="5001243"/>
                      <a:ext cx="1572768" cy="31218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6" name="Rectangle 1065"/>
                    <p:cNvSpPr/>
                    <p:nvPr/>
                  </p:nvSpPr>
                  <p:spPr>
                    <a:xfrm>
                      <a:off x="6801277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7" name="Rectangle 1066"/>
                    <p:cNvSpPr/>
                    <p:nvPr/>
                  </p:nvSpPr>
                  <p:spPr>
                    <a:xfrm>
                      <a:off x="6775167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8" name="Rectangle 1067"/>
                    <p:cNvSpPr/>
                    <p:nvPr/>
                  </p:nvSpPr>
                  <p:spPr>
                    <a:xfrm>
                      <a:off x="774677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9" name="Rectangle 1068"/>
                    <p:cNvSpPr/>
                    <p:nvPr/>
                  </p:nvSpPr>
                  <p:spPr>
                    <a:xfrm>
                      <a:off x="7720662" y="4977578"/>
                      <a:ext cx="120193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0" name="Rectangle 1069"/>
                    <p:cNvSpPr/>
                    <p:nvPr/>
                  </p:nvSpPr>
                  <p:spPr>
                    <a:xfrm>
                      <a:off x="7213492" y="4951747"/>
                      <a:ext cx="880221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1" name="Rectangle 1070"/>
                    <p:cNvSpPr/>
                    <p:nvPr/>
                  </p:nvSpPr>
                  <p:spPr>
                    <a:xfrm>
                      <a:off x="7247263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2" name="Rectangle 1071"/>
                    <p:cNvSpPr/>
                    <p:nvPr/>
                  </p:nvSpPr>
                  <p:spPr>
                    <a:xfrm>
                      <a:off x="7523532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3" name="Rectangle 1072"/>
                    <p:cNvSpPr/>
                    <p:nvPr/>
                  </p:nvSpPr>
                  <p:spPr>
                    <a:xfrm>
                      <a:off x="6526554" y="4924046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74" name="Rectangle 1073"/>
                    <p:cNvSpPr/>
                    <p:nvPr/>
                  </p:nvSpPr>
                  <p:spPr>
                    <a:xfrm>
                      <a:off x="7091366" y="4928475"/>
                      <a:ext cx="67972" cy="26223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grpSp>
                <p:nvGrpSpPr>
                  <p:cNvPr id="1054" name="Group 1053"/>
                  <p:cNvGrpSpPr/>
                  <p:nvPr/>
                </p:nvGrpSpPr>
                <p:grpSpPr>
                  <a:xfrm>
                    <a:off x="2526429" y="3875890"/>
                    <a:ext cx="1511352" cy="113637"/>
                    <a:chOff x="4719762" y="4262738"/>
                    <a:chExt cx="1511352" cy="113637"/>
                  </a:xfrm>
                </p:grpSpPr>
                <p:sp>
                  <p:nvSpPr>
                    <p:cNvPr id="1055" name="Oval 1054"/>
                    <p:cNvSpPr/>
                    <p:nvPr/>
                  </p:nvSpPr>
                  <p:spPr>
                    <a:xfrm>
                      <a:off x="471976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6" name="Oval 1055"/>
                    <p:cNvSpPr/>
                    <p:nvPr/>
                  </p:nvSpPr>
                  <p:spPr>
                    <a:xfrm>
                      <a:off x="4938382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7" name="Oval 1056"/>
                    <p:cNvSpPr/>
                    <p:nvPr/>
                  </p:nvSpPr>
                  <p:spPr>
                    <a:xfrm>
                      <a:off x="5174159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8" name="Oval 1057"/>
                    <p:cNvSpPr/>
                    <p:nvPr/>
                  </p:nvSpPr>
                  <p:spPr>
                    <a:xfrm>
                      <a:off x="5406868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59" name="Oval 1058"/>
                    <p:cNvSpPr/>
                    <p:nvPr/>
                  </p:nvSpPr>
                  <p:spPr>
                    <a:xfrm>
                      <a:off x="5642645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0" name="Oval 1059"/>
                    <p:cNvSpPr/>
                    <p:nvPr/>
                  </p:nvSpPr>
                  <p:spPr>
                    <a:xfrm>
                      <a:off x="5881700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061" name="Oval 1060"/>
                    <p:cNvSpPr/>
                    <p:nvPr/>
                  </p:nvSpPr>
                  <p:spPr>
                    <a:xfrm>
                      <a:off x="6117477" y="4262738"/>
                      <a:ext cx="113637" cy="113637"/>
                    </a:xfrm>
                    <a:prstGeom prst="ellipse">
                      <a:avLst/>
                    </a:prstGeom>
                    <a:solidFill>
                      <a:schemeClr val="bg2">
                        <a:lumMod val="2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160" name="Rectangle 1159"/>
                <p:cNvSpPr/>
                <p:nvPr/>
              </p:nvSpPr>
              <p:spPr>
                <a:xfrm>
                  <a:off x="830431" y="4087580"/>
                  <a:ext cx="3227546" cy="30651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Interposer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830431" y="3985687"/>
                  <a:ext cx="3228094" cy="93067"/>
                  <a:chOff x="830431" y="4004737"/>
                  <a:chExt cx="3228094" cy="93067"/>
                </a:xfrm>
              </p:grpSpPr>
              <p:sp>
                <p:nvSpPr>
                  <p:cNvPr id="1162" name="Rectangle 1161"/>
                  <p:cNvSpPr/>
                  <p:nvPr/>
                </p:nvSpPr>
                <p:spPr>
                  <a:xfrm>
                    <a:off x="2261389" y="4007265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3" name="Rectangle 1162"/>
                  <p:cNvSpPr/>
                  <p:nvPr/>
                </p:nvSpPr>
                <p:spPr>
                  <a:xfrm>
                    <a:off x="1308004" y="4070372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4" name="Rectangle 1163"/>
                  <p:cNvSpPr/>
                  <p:nvPr/>
                </p:nvSpPr>
                <p:spPr>
                  <a:xfrm>
                    <a:off x="2027432" y="4070372"/>
                    <a:ext cx="157276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5" name="Rectangle 1164"/>
                  <p:cNvSpPr/>
                  <p:nvPr/>
                </p:nvSpPr>
                <p:spPr>
                  <a:xfrm>
                    <a:off x="830431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6" name="Rectangle 1165"/>
                  <p:cNvSpPr/>
                  <p:nvPr/>
                </p:nvSpPr>
                <p:spPr>
                  <a:xfrm>
                    <a:off x="832966" y="4007265"/>
                    <a:ext cx="137160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7" name="Rectangle 1166"/>
                  <p:cNvSpPr/>
                  <p:nvPr/>
                </p:nvSpPr>
                <p:spPr>
                  <a:xfrm>
                    <a:off x="2969006" y="4006371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8" name="Rectangle 1167"/>
                  <p:cNvSpPr/>
                  <p:nvPr/>
                </p:nvSpPr>
                <p:spPr>
                  <a:xfrm>
                    <a:off x="3427589" y="4004737"/>
                    <a:ext cx="630936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69" name="Rectangle 1168"/>
                  <p:cNvSpPr/>
                  <p:nvPr/>
                </p:nvSpPr>
                <p:spPr>
                  <a:xfrm>
                    <a:off x="3674770" y="4068836"/>
                    <a:ext cx="378678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0" name="Rectangle 1169"/>
                  <p:cNvSpPr/>
                  <p:nvPr/>
                </p:nvSpPr>
                <p:spPr>
                  <a:xfrm>
                    <a:off x="1308004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1" name="Rectangle 1170"/>
                  <p:cNvSpPr/>
                  <p:nvPr/>
                </p:nvSpPr>
                <p:spPr>
                  <a:xfrm>
                    <a:off x="1162817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2" name="Rectangle 1171"/>
                  <p:cNvSpPr/>
                  <p:nvPr/>
                </p:nvSpPr>
                <p:spPr>
                  <a:xfrm>
                    <a:off x="2027086" y="4038474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3" name="Rectangle 1172"/>
                  <p:cNvSpPr/>
                  <p:nvPr/>
                </p:nvSpPr>
                <p:spPr>
                  <a:xfrm>
                    <a:off x="2307124" y="4039360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4" name="Rectangle 1173"/>
                  <p:cNvSpPr/>
                  <p:nvPr/>
                </p:nvSpPr>
                <p:spPr>
                  <a:xfrm>
                    <a:off x="32959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5" name="Rectangle 1174"/>
                  <p:cNvSpPr/>
                  <p:nvPr/>
                </p:nvSpPr>
                <p:spPr>
                  <a:xfrm>
                    <a:off x="354977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76" name="Rectangle 1175"/>
                  <p:cNvSpPr/>
                  <p:nvPr/>
                </p:nvSpPr>
                <p:spPr>
                  <a:xfrm>
                    <a:off x="3728667" y="4038625"/>
                    <a:ext cx="45720" cy="27432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1177" name="Rectangle 1176"/>
                <p:cNvSpPr/>
                <p:nvPr/>
              </p:nvSpPr>
              <p:spPr>
                <a:xfrm>
                  <a:off x="1095300" y="4086771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8" name="Rectangle 1177"/>
                <p:cNvSpPr/>
                <p:nvPr/>
              </p:nvSpPr>
              <p:spPr>
                <a:xfrm>
                  <a:off x="1553541" y="4085885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9" name="Rectangle 1178"/>
                <p:cNvSpPr/>
                <p:nvPr/>
              </p:nvSpPr>
              <p:spPr>
                <a:xfrm>
                  <a:off x="3685616" y="408450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80" name="Rectangle 1179"/>
                <p:cNvSpPr/>
                <p:nvPr/>
              </p:nvSpPr>
              <p:spPr>
                <a:xfrm>
                  <a:off x="3220309" y="4083762"/>
                  <a:ext cx="102152" cy="30651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805810" y="4507676"/>
                  <a:ext cx="3247637" cy="745083"/>
                  <a:chOff x="805810" y="4538156"/>
                  <a:chExt cx="3247637" cy="745083"/>
                </a:xfrm>
              </p:grpSpPr>
              <p:grpSp>
                <p:nvGrpSpPr>
                  <p:cNvPr id="151" name="Group 150"/>
                  <p:cNvGrpSpPr/>
                  <p:nvPr/>
                </p:nvGrpSpPr>
                <p:grpSpPr>
                  <a:xfrm>
                    <a:off x="921570" y="5117298"/>
                    <a:ext cx="2990206" cy="165941"/>
                    <a:chOff x="921570" y="5269698"/>
                    <a:chExt cx="2990206" cy="165941"/>
                  </a:xfrm>
                </p:grpSpPr>
                <p:sp>
                  <p:nvSpPr>
                    <p:cNvPr id="1131" name="Oval 1130"/>
                    <p:cNvSpPr/>
                    <p:nvPr/>
                  </p:nvSpPr>
                  <p:spPr>
                    <a:xfrm>
                      <a:off x="92157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2" name="Oval 1131"/>
                    <p:cNvSpPr/>
                    <p:nvPr/>
                  </p:nvSpPr>
                  <p:spPr>
                    <a:xfrm>
                      <a:off x="1299092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3" name="Oval 1132"/>
                    <p:cNvSpPr/>
                    <p:nvPr/>
                  </p:nvSpPr>
                  <p:spPr>
                    <a:xfrm>
                      <a:off x="1657300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4" name="Oval 1133"/>
                    <p:cNvSpPr/>
                    <p:nvPr/>
                  </p:nvSpPr>
                  <p:spPr>
                    <a:xfrm>
                      <a:off x="199772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5" name="Oval 1134"/>
                    <p:cNvSpPr/>
                    <p:nvPr/>
                  </p:nvSpPr>
                  <p:spPr>
                    <a:xfrm>
                      <a:off x="2335067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6" name="Oval 1135"/>
                    <p:cNvSpPr/>
                    <p:nvPr/>
                  </p:nvSpPr>
                  <p:spPr>
                    <a:xfrm>
                      <a:off x="267901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37" name="Oval 1136"/>
                    <p:cNvSpPr/>
                    <p:nvPr/>
                  </p:nvSpPr>
                  <p:spPr>
                    <a:xfrm>
                      <a:off x="3052803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8" name="Oval 1197"/>
                    <p:cNvSpPr/>
                    <p:nvPr/>
                  </p:nvSpPr>
                  <p:spPr>
                    <a:xfrm>
                      <a:off x="3401889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99" name="Oval 1198"/>
                    <p:cNvSpPr/>
                    <p:nvPr/>
                  </p:nvSpPr>
                  <p:spPr>
                    <a:xfrm>
                      <a:off x="3745835" y="5269698"/>
                      <a:ext cx="165941" cy="165941"/>
                    </a:xfrm>
                    <a:prstGeom prst="ellipse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1129" name="Rectangle 1128"/>
                  <p:cNvSpPr/>
                  <p:nvPr/>
                </p:nvSpPr>
                <p:spPr>
                  <a:xfrm>
                    <a:off x="805810" y="4538156"/>
                    <a:ext cx="3247637" cy="577501"/>
                  </a:xfrm>
                  <a:prstGeom prst="rect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130" name="Rectangle 1129"/>
                  <p:cNvSpPr/>
                  <p:nvPr/>
                </p:nvSpPr>
                <p:spPr>
                  <a:xfrm>
                    <a:off x="805811" y="4692494"/>
                    <a:ext cx="3247636" cy="423164"/>
                  </a:xfrm>
                  <a:prstGeom prst="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>
                        <a:solidFill>
                          <a:prstClr val="white"/>
                        </a:solidFill>
                      </a:rPr>
                      <a:t>Package Substrate</a:t>
                    </a:r>
                    <a:endParaRPr lang="en-US" dirty="0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2" name="Rectangle 1091"/>
                  <p:cNvSpPr/>
                  <p:nvPr/>
                </p:nvSpPr>
                <p:spPr>
                  <a:xfrm>
                    <a:off x="913568" y="4699345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93" name="Rectangle 1092"/>
                  <p:cNvSpPr/>
                  <p:nvPr/>
                </p:nvSpPr>
                <p:spPr>
                  <a:xfrm>
                    <a:off x="3747482" y="4699344"/>
                    <a:ext cx="181944" cy="41631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809666" y="4545476"/>
                    <a:ext cx="3240909" cy="151572"/>
                    <a:chOff x="809666" y="4545476"/>
                    <a:chExt cx="3240909" cy="151572"/>
                  </a:xfrm>
                </p:grpSpPr>
                <p:sp>
                  <p:nvSpPr>
                    <p:cNvPr id="1126" name="Rectangle 1125"/>
                    <p:cNvSpPr/>
                    <p:nvPr/>
                  </p:nvSpPr>
                  <p:spPr>
                    <a:xfrm>
                      <a:off x="913568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8" name="Rectangle 1127"/>
                    <p:cNvSpPr/>
                    <p:nvPr/>
                  </p:nvSpPr>
                  <p:spPr>
                    <a:xfrm flipH="1" flipV="1">
                      <a:off x="1085686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3" name="Rectangle 1122"/>
                    <p:cNvSpPr/>
                    <p:nvPr/>
                  </p:nvSpPr>
                  <p:spPr>
                    <a:xfrm>
                      <a:off x="1894798" y="4660471"/>
                      <a:ext cx="274320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5" name="Rectangle 1124"/>
                    <p:cNvSpPr/>
                    <p:nvPr/>
                  </p:nvSpPr>
                  <p:spPr>
                    <a:xfrm flipH="1" flipV="1">
                      <a:off x="1906624" y="4597128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0" name="Rectangle 1119"/>
                    <p:cNvSpPr/>
                    <p:nvPr/>
                  </p:nvSpPr>
                  <p:spPr>
                    <a:xfrm>
                      <a:off x="1354850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22" name="Rectangle 1121"/>
                    <p:cNvSpPr/>
                    <p:nvPr/>
                  </p:nvSpPr>
                  <p:spPr>
                    <a:xfrm flipH="1" flipV="1">
                      <a:off x="1428994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7" name="Rectangle 1116"/>
                    <p:cNvSpPr/>
                    <p:nvPr/>
                  </p:nvSpPr>
                  <p:spPr>
                    <a:xfrm>
                      <a:off x="1682303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9" name="Rectangle 1118"/>
                    <p:cNvSpPr/>
                    <p:nvPr/>
                  </p:nvSpPr>
                  <p:spPr>
                    <a:xfrm flipH="1" flipV="1">
                      <a:off x="1698953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4" name="Rectangle 1113"/>
                    <p:cNvSpPr/>
                    <p:nvPr/>
                  </p:nvSpPr>
                  <p:spPr>
                    <a:xfrm flipH="1">
                      <a:off x="289845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6" name="Rectangle 1115"/>
                    <p:cNvSpPr/>
                    <p:nvPr/>
                  </p:nvSpPr>
                  <p:spPr>
                    <a:xfrm flipV="1">
                      <a:off x="2742207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1" name="Rectangle 1110"/>
                    <p:cNvSpPr/>
                    <p:nvPr/>
                  </p:nvSpPr>
                  <p:spPr>
                    <a:xfrm flipH="1">
                      <a:off x="25551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3" name="Rectangle 1112"/>
                    <p:cNvSpPr/>
                    <p:nvPr/>
                  </p:nvSpPr>
                  <p:spPr>
                    <a:xfrm flipV="1">
                      <a:off x="2406519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08" name="Rectangle 1107"/>
                    <p:cNvSpPr/>
                    <p:nvPr/>
                  </p:nvSpPr>
                  <p:spPr>
                    <a:xfrm flipH="1">
                      <a:off x="2308045" y="4660472"/>
                      <a:ext cx="149965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110" name="Rectangle 1109"/>
                    <p:cNvSpPr/>
                    <p:nvPr/>
                  </p:nvSpPr>
                  <p:spPr>
                    <a:xfrm flipV="1">
                      <a:off x="2128940" y="4592496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1" name="Rectangle 1210"/>
                    <p:cNvSpPr/>
                    <p:nvPr/>
                  </p:nvSpPr>
                  <p:spPr>
                    <a:xfrm flipH="1">
                      <a:off x="3333544" y="4658721"/>
                      <a:ext cx="230319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12" name="Rectangle 1211"/>
                    <p:cNvSpPr/>
                    <p:nvPr/>
                  </p:nvSpPr>
                  <p:spPr>
                    <a:xfrm flipH="1">
                      <a:off x="3722281" y="4660472"/>
                      <a:ext cx="328294" cy="3657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152" name="Group 151"/>
                    <p:cNvGrpSpPr/>
                    <p:nvPr/>
                  </p:nvGrpSpPr>
                  <p:grpSpPr>
                    <a:xfrm flipH="1">
                      <a:off x="809666" y="4545476"/>
                      <a:ext cx="3137007" cy="38327"/>
                      <a:chOff x="1784090" y="3250413"/>
                      <a:chExt cx="3137007" cy="38327"/>
                    </a:xfrm>
                  </p:grpSpPr>
                  <p:sp>
                    <p:nvSpPr>
                      <p:cNvPr id="1213" name="Rectangle 1212"/>
                      <p:cNvSpPr/>
                      <p:nvPr/>
                    </p:nvSpPr>
                    <p:spPr>
                      <a:xfrm>
                        <a:off x="1784090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4" name="Rectangle 1213"/>
                      <p:cNvSpPr/>
                      <p:nvPr/>
                    </p:nvSpPr>
                    <p:spPr>
                      <a:xfrm>
                        <a:off x="2849140" y="3252163"/>
                        <a:ext cx="191292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5" name="Rectangle 1214"/>
                      <p:cNvSpPr/>
                      <p:nvPr/>
                    </p:nvSpPr>
                    <p:spPr>
                      <a:xfrm>
                        <a:off x="2225372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6" name="Rectangle 1215"/>
                      <p:cNvSpPr/>
                      <p:nvPr/>
                    </p:nvSpPr>
                    <p:spPr>
                      <a:xfrm>
                        <a:off x="2552825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7" name="Rectangle 1216"/>
                      <p:cNvSpPr/>
                      <p:nvPr/>
                    </p:nvSpPr>
                    <p:spPr>
                      <a:xfrm flipH="1">
                        <a:off x="376897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8" name="Rectangle 1217"/>
                      <p:cNvSpPr/>
                      <p:nvPr/>
                    </p:nvSpPr>
                    <p:spPr>
                      <a:xfrm flipH="1">
                        <a:off x="34256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19" name="Rectangle 1218"/>
                      <p:cNvSpPr/>
                      <p:nvPr/>
                    </p:nvSpPr>
                    <p:spPr>
                      <a:xfrm flipH="1">
                        <a:off x="3178567" y="3252164"/>
                        <a:ext cx="149965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0" name="Rectangle 1219"/>
                      <p:cNvSpPr/>
                      <p:nvPr/>
                    </p:nvSpPr>
                    <p:spPr>
                      <a:xfrm flipH="1">
                        <a:off x="4204066" y="3250413"/>
                        <a:ext cx="230319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sp>
                    <p:nvSpPr>
                      <p:cNvPr id="1221" name="Rectangle 1220"/>
                      <p:cNvSpPr/>
                      <p:nvPr/>
                    </p:nvSpPr>
                    <p:spPr>
                      <a:xfrm flipH="1">
                        <a:off x="4592803" y="3252164"/>
                        <a:ext cx="328294" cy="3657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accent4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1222" name="Rectangle 1221"/>
                    <p:cNvSpPr/>
                    <p:nvPr/>
                  </p:nvSpPr>
                  <p:spPr>
                    <a:xfrm flipH="1" flipV="1">
                      <a:off x="3036214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3" name="Rectangle 1222"/>
                    <p:cNvSpPr/>
                    <p:nvPr/>
                  </p:nvSpPr>
                  <p:spPr>
                    <a:xfrm flipH="1" flipV="1">
                      <a:off x="3857152" y="4596460"/>
                      <a:ext cx="45720" cy="54864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sp>
                  <p:nvSpPr>
                    <p:cNvPr id="1224" name="Rectangle 1223"/>
                    <p:cNvSpPr/>
                    <p:nvPr/>
                  </p:nvSpPr>
                  <p:spPr>
                    <a:xfrm flipH="1" flipV="1">
                      <a:off x="3379522" y="4591828"/>
                      <a:ext cx="45720" cy="6370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59" name="Group 158"/>
              <p:cNvGrpSpPr/>
              <p:nvPr/>
            </p:nvGrpSpPr>
            <p:grpSpPr>
              <a:xfrm>
                <a:off x="11614" y="6057532"/>
                <a:ext cx="3717393" cy="599538"/>
                <a:chOff x="11614" y="6057532"/>
                <a:chExt cx="3717393" cy="599538"/>
              </a:xfrm>
            </p:grpSpPr>
            <p:sp>
              <p:nvSpPr>
                <p:cNvPr id="988" name="Rectangle 987"/>
                <p:cNvSpPr/>
                <p:nvPr/>
              </p:nvSpPr>
              <p:spPr>
                <a:xfrm>
                  <a:off x="11614" y="6136068"/>
                  <a:ext cx="3717393" cy="52100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prstClr val="white"/>
                      </a:solidFill>
                    </a:rPr>
                    <a:t>Motherboard</a:t>
                  </a:r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8" name="Rectangle 1077"/>
                <p:cNvSpPr/>
                <p:nvPr/>
              </p:nvSpPr>
              <p:spPr>
                <a:xfrm flipV="1">
                  <a:off x="352731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79" name="Rectangle 1078"/>
                <p:cNvSpPr/>
                <p:nvPr/>
              </p:nvSpPr>
              <p:spPr>
                <a:xfrm flipV="1">
                  <a:off x="73466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0" name="Rectangle 1079"/>
                <p:cNvSpPr/>
                <p:nvPr/>
              </p:nvSpPr>
              <p:spPr>
                <a:xfrm flipV="1">
                  <a:off x="1093375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1" name="Rectangle 1080"/>
                <p:cNvSpPr/>
                <p:nvPr/>
              </p:nvSpPr>
              <p:spPr>
                <a:xfrm flipV="1">
                  <a:off x="1435324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2" name="Rectangle 1081"/>
                <p:cNvSpPr/>
                <p:nvPr/>
              </p:nvSpPr>
              <p:spPr>
                <a:xfrm flipV="1">
                  <a:off x="17704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3" name="Rectangle 1082"/>
                <p:cNvSpPr/>
                <p:nvPr/>
              </p:nvSpPr>
              <p:spPr>
                <a:xfrm flipV="1">
                  <a:off x="212219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4" name="Rectangle 1083"/>
                <p:cNvSpPr/>
                <p:nvPr/>
              </p:nvSpPr>
              <p:spPr>
                <a:xfrm flipV="1">
                  <a:off x="24872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5" name="Rectangle 1084"/>
                <p:cNvSpPr/>
                <p:nvPr/>
              </p:nvSpPr>
              <p:spPr>
                <a:xfrm flipV="1">
                  <a:off x="11615" y="609605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4" name="Rectangle 993"/>
                <p:cNvSpPr/>
                <p:nvPr/>
              </p:nvSpPr>
              <p:spPr>
                <a:xfrm flipV="1">
                  <a:off x="2814636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95" name="Rectangle 994"/>
                <p:cNvSpPr/>
                <p:nvPr/>
              </p:nvSpPr>
              <p:spPr>
                <a:xfrm flipV="1">
                  <a:off x="3160947" y="6057532"/>
                  <a:ext cx="237593" cy="8424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226" name="Rectangle 1225"/>
                <p:cNvSpPr/>
                <p:nvPr/>
              </p:nvSpPr>
              <p:spPr>
                <a:xfrm flipV="1">
                  <a:off x="3393345" y="6094273"/>
                  <a:ext cx="335662" cy="45719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96" name="TextBox 295"/>
            <p:cNvSpPr txBox="1"/>
            <p:nvPr/>
          </p:nvSpPr>
          <p:spPr>
            <a:xfrm>
              <a:off x="1168877" y="5910276"/>
              <a:ext cx="2826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2.5D with Silicon Interposer</a:t>
              </a:r>
              <a:endParaRPr lang="en-US" b="1" dirty="0"/>
            </a:p>
          </p:txBody>
        </p:sp>
        <p:sp>
          <p:nvSpPr>
            <p:cNvPr id="1227" name="TextBox 1226"/>
            <p:cNvSpPr txBox="1"/>
            <p:nvPr/>
          </p:nvSpPr>
          <p:spPr>
            <a:xfrm>
              <a:off x="4970169" y="5910276"/>
              <a:ext cx="2333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3DIC with Die Stacking</a:t>
              </a:r>
              <a:endParaRPr lang="en-US" b="1" dirty="0"/>
            </a:p>
          </p:txBody>
        </p:sp>
        <p:sp>
          <p:nvSpPr>
            <p:cNvPr id="1228" name="TextBox 1227"/>
            <p:cNvSpPr txBox="1"/>
            <p:nvPr/>
          </p:nvSpPr>
          <p:spPr>
            <a:xfrm>
              <a:off x="8473641" y="5910276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Monolithic 3DIC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309751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225374" y="2339544"/>
            <a:ext cx="203200" cy="279400"/>
            <a:chOff x="6330950" y="2146300"/>
            <a:chExt cx="203200" cy="3810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3309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Arrow Connector 850"/>
            <p:cNvCxnSpPr/>
            <p:nvPr/>
          </p:nvCxnSpPr>
          <p:spPr>
            <a:xfrm>
              <a:off x="64325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Straight Arrow Connector 851"/>
            <p:cNvCxnSpPr/>
            <p:nvPr/>
          </p:nvCxnSpPr>
          <p:spPr>
            <a:xfrm>
              <a:off x="6534150" y="2146300"/>
              <a:ext cx="0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11275" y="2720411"/>
            <a:ext cx="1599278" cy="1253555"/>
            <a:chOff x="3611275" y="2720411"/>
            <a:chExt cx="1599278" cy="1253555"/>
          </a:xfrm>
        </p:grpSpPr>
        <p:grpSp>
          <p:nvGrpSpPr>
            <p:cNvPr id="14" name="Group 13"/>
            <p:cNvGrpSpPr/>
            <p:nvPr/>
          </p:nvGrpSpPr>
          <p:grpSpPr>
            <a:xfrm>
              <a:off x="3611275" y="3531470"/>
              <a:ext cx="1572769" cy="442496"/>
              <a:chOff x="3611275" y="3531470"/>
              <a:chExt cx="1572769" cy="442496"/>
            </a:xfrm>
          </p:grpSpPr>
          <p:sp>
            <p:nvSpPr>
              <p:cNvPr id="849" name="Rectangle 848"/>
              <p:cNvSpPr/>
              <p:nvPr/>
            </p:nvSpPr>
            <p:spPr>
              <a:xfrm rot="16200000">
                <a:off x="4886929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50" name="Rectangle 849"/>
              <p:cNvSpPr/>
              <p:nvPr/>
            </p:nvSpPr>
            <p:spPr>
              <a:xfrm rot="16200000">
                <a:off x="4972646" y="3526898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 rot="16200000">
                <a:off x="4806144" y="3526899"/>
                <a:ext cx="36576" cy="457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0" name="Rectangle 809"/>
              <p:cNvSpPr/>
              <p:nvPr/>
            </p:nvSpPr>
            <p:spPr>
              <a:xfrm>
                <a:off x="3611276" y="3559038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3611276" y="3817871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3611276" y="3893252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3" name="Rectangle 812"/>
              <p:cNvSpPr/>
              <p:nvPr/>
            </p:nvSpPr>
            <p:spPr>
              <a:xfrm>
                <a:off x="3611275" y="3942748"/>
                <a:ext cx="1572768" cy="3121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5" name="Rectangle 814"/>
              <p:cNvSpPr/>
              <p:nvPr/>
            </p:nvSpPr>
            <p:spPr>
              <a:xfrm>
                <a:off x="3860798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6" name="Rectangle 815"/>
              <p:cNvSpPr/>
              <p:nvPr/>
            </p:nvSpPr>
            <p:spPr>
              <a:xfrm>
                <a:off x="483240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7" name="Rectangle 816"/>
              <p:cNvSpPr/>
              <p:nvPr/>
            </p:nvSpPr>
            <p:spPr>
              <a:xfrm>
                <a:off x="4806293" y="3919083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4299123" y="3893252"/>
                <a:ext cx="880221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9" name="Rectangle 818"/>
              <p:cNvSpPr/>
              <p:nvPr/>
            </p:nvSpPr>
            <p:spPr>
              <a:xfrm>
                <a:off x="4332894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0" name="Rectangle 819"/>
              <p:cNvSpPr/>
              <p:nvPr/>
            </p:nvSpPr>
            <p:spPr>
              <a:xfrm>
                <a:off x="4609163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1" name="Rectangle 820"/>
              <p:cNvSpPr/>
              <p:nvPr/>
            </p:nvSpPr>
            <p:spPr>
              <a:xfrm>
                <a:off x="3612185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4176997" y="3869980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3" name="Rectangle 822"/>
              <p:cNvSpPr/>
              <p:nvPr/>
            </p:nvSpPr>
            <p:spPr>
              <a:xfrm rot="16200000">
                <a:off x="3769986" y="3685889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14" name="Rectangle 813"/>
              <p:cNvSpPr/>
              <p:nvPr/>
            </p:nvSpPr>
            <p:spPr>
              <a:xfrm>
                <a:off x="3886908" y="3865551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4" name="Rectangle 823"/>
              <p:cNvSpPr/>
              <p:nvPr/>
            </p:nvSpPr>
            <p:spPr>
              <a:xfrm rot="16200000">
                <a:off x="4217168" y="3685888"/>
                <a:ext cx="299424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5" name="Rectangle 824"/>
              <p:cNvSpPr/>
              <p:nvPr/>
            </p:nvSpPr>
            <p:spPr>
              <a:xfrm rot="16200000">
                <a:off x="4493436" y="3685888"/>
                <a:ext cx="299425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611276" y="3009523"/>
              <a:ext cx="1572768" cy="388139"/>
              <a:chOff x="3611276" y="3009523"/>
              <a:chExt cx="1572768" cy="388139"/>
            </a:xfrm>
          </p:grpSpPr>
          <p:sp>
            <p:nvSpPr>
              <p:cNvPr id="827" name="Rectangle 826"/>
              <p:cNvSpPr/>
              <p:nvPr/>
            </p:nvSpPr>
            <p:spPr>
              <a:xfrm>
                <a:off x="3611276" y="3010263"/>
                <a:ext cx="1572768" cy="3065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8" name="Rectangle 827"/>
              <p:cNvSpPr/>
              <p:nvPr/>
            </p:nvSpPr>
            <p:spPr>
              <a:xfrm>
                <a:off x="3611276" y="3269096"/>
                <a:ext cx="1572768" cy="476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3611276" y="3344477"/>
                <a:ext cx="640445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1" name="Rectangle 830"/>
              <p:cNvSpPr/>
              <p:nvPr/>
            </p:nvSpPr>
            <p:spPr>
              <a:xfrm>
                <a:off x="3860798" y="337030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5" name="Rectangle 834"/>
              <p:cNvSpPr/>
              <p:nvPr/>
            </p:nvSpPr>
            <p:spPr>
              <a:xfrm>
                <a:off x="4332894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4609163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7" name="Rectangle 836"/>
              <p:cNvSpPr/>
              <p:nvPr/>
            </p:nvSpPr>
            <p:spPr>
              <a:xfrm>
                <a:off x="3612185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8" name="Rectangle 837"/>
              <p:cNvSpPr/>
              <p:nvPr/>
            </p:nvSpPr>
            <p:spPr>
              <a:xfrm>
                <a:off x="4176997" y="3321205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39" name="Rectangle 838"/>
              <p:cNvSpPr/>
              <p:nvPr/>
            </p:nvSpPr>
            <p:spPr>
              <a:xfrm rot="16200000">
                <a:off x="3769986" y="3137114"/>
                <a:ext cx="299423" cy="457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3886908" y="3316776"/>
                <a:ext cx="67972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 rot="16200000">
                <a:off x="4216799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2" name="Rectangle 841"/>
              <p:cNvSpPr/>
              <p:nvPr/>
            </p:nvSpPr>
            <p:spPr>
              <a:xfrm rot="16200000">
                <a:off x="4493068" y="3136744"/>
                <a:ext cx="300162" cy="45719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3" name="Rectangle 842"/>
              <p:cNvSpPr/>
              <p:nvPr/>
            </p:nvSpPr>
            <p:spPr>
              <a:xfrm>
                <a:off x="4299123" y="3371439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4" name="Rectangle 843"/>
              <p:cNvSpPr/>
              <p:nvPr/>
            </p:nvSpPr>
            <p:spPr>
              <a:xfrm>
                <a:off x="4584951" y="3371438"/>
                <a:ext cx="120193" cy="262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5" name="Rectangle 844"/>
              <p:cNvSpPr/>
              <p:nvPr/>
            </p:nvSpPr>
            <p:spPr>
              <a:xfrm>
                <a:off x="4299123" y="3344477"/>
                <a:ext cx="420624" cy="2622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47" name="Rectangle 846"/>
              <p:cNvSpPr/>
              <p:nvPr/>
            </p:nvSpPr>
            <p:spPr>
              <a:xfrm rot="16200000">
                <a:off x="4755016" y="3045710"/>
                <a:ext cx="259573" cy="18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855" name="Straight Arrow Connector 854"/>
            <p:cNvCxnSpPr/>
            <p:nvPr/>
          </p:nvCxnSpPr>
          <p:spPr>
            <a:xfrm>
              <a:off x="4881325" y="2923744"/>
              <a:ext cx="0" cy="279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28079" y="2720411"/>
              <a:ext cx="15824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Optical alignment window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6727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030192" y="2588821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Actual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57605" y="3471161"/>
              <a:ext cx="1144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Simulated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2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00" y="763804"/>
            <a:ext cx="7119000" cy="53303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626" y="1542404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Total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86246" y="3428999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Repeaters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89626" y="4026876"/>
            <a:ext cx="7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Wires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9370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Logic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Wires</a:t>
              </a:r>
              <a:endParaRPr lang="en-US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Repeaters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974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764018" y="4947139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Logic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64018" y="4189958"/>
              <a:ext cx="736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Wires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64018" y="3341896"/>
              <a:ext cx="114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Repeaters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038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36500" y="763804"/>
            <a:ext cx="7119000" cy="5330391"/>
            <a:chOff x="2536500" y="763804"/>
            <a:chExt cx="7119000" cy="53303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6500" y="763804"/>
              <a:ext cx="7119000" cy="53303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75231" y="242662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2D</a:t>
              </a:r>
              <a:endParaRPr lang="en-US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75231" y="366110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 tier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75231" y="428653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FF00"/>
                  </a:solidFill>
                </a:rPr>
                <a:t>4 tier</a:t>
              </a:r>
              <a:endParaRPr lang="en-US" b="1" dirty="0">
                <a:solidFill>
                  <a:srgbClr val="00FF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75231" y="4988114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8</a:t>
              </a:r>
              <a:r>
                <a:rPr lang="en-US" b="1" dirty="0" smtClean="0">
                  <a:solidFill>
                    <a:srgbClr val="FF0000"/>
                  </a:solidFill>
                </a:rPr>
                <a:t> tier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320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51300</TotalTime>
  <Words>2460</Words>
  <Application>Microsoft Office PowerPoint</Application>
  <PresentationFormat>Widescreen</PresentationFormat>
  <Paragraphs>841</Paragraphs>
  <Slides>140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140</vt:i4>
      </vt:variant>
    </vt:vector>
  </HeadingPairs>
  <TitlesOfParts>
    <vt:vector size="148" baseType="lpstr">
      <vt:lpstr>Arial</vt:lpstr>
      <vt:lpstr>Calibri</vt:lpstr>
      <vt:lpstr>Calibri Light</vt:lpstr>
      <vt:lpstr>Cambria Math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On-chip communication power</vt:lpstr>
      <vt:lpstr>Single-sided Air Cooling</vt:lpstr>
      <vt:lpstr>Single-sided Water Cooling</vt:lpstr>
      <vt:lpstr>Double-sided Water Cooling</vt:lpstr>
      <vt:lpstr>Frequency sweeps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Air cooling</vt:lpstr>
      <vt:lpstr>PowerPoint Presentation</vt:lpstr>
      <vt:lpstr>Water-cooled heat sink</vt:lpstr>
      <vt:lpstr>Water cooled heat sink + water cooled interposer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Wahby, William Samuel</dc:creator>
  <cp:lastModifiedBy>William Wahby</cp:lastModifiedBy>
  <cp:revision>167</cp:revision>
  <dcterms:created xsi:type="dcterms:W3CDTF">2014-06-15T22:25:45Z</dcterms:created>
  <dcterms:modified xsi:type="dcterms:W3CDTF">2015-10-13T15:38:29Z</dcterms:modified>
</cp:coreProperties>
</file>