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DC8A8-91E1-4303-9BA2-B3818BD5992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BC813-1BEF-4442-9707-83EF44631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7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1FDEB3B0-11C5-418B-90DF-F32A1D620F25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207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91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94594ED-8B71-4741-9164-01752CE267CB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1904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75B6451-038A-4402-ACC7-1DC449956571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  <p:sp>
        <p:nvSpPr>
          <p:cNvPr id="108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0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3F9B26F9-640E-48E1-817C-C2356CFB1787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  <p:sp>
        <p:nvSpPr>
          <p:cNvPr id="109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4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7927D3A7-3D62-4D1A-84A2-68BE12E1D701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  <p:sp>
        <p:nvSpPr>
          <p:cNvPr id="1090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9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fld id="{AB83DDD2-F862-43BC-88EB-924CD3C1081D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  <p:sp>
        <p:nvSpPr>
          <p:cNvPr id="110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3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8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7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3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78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AFE6-7CC6-4828-BDB5-E45F958659B7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DEE4-9A0A-45D3-9CBF-518FD01EB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5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lvze@tedu.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554" name="Group 2"/>
          <p:cNvGrpSpPr>
            <a:grpSpLocks/>
          </p:cNvGrpSpPr>
          <p:nvPr/>
        </p:nvGrpSpPr>
        <p:grpSpPr bwMode="auto">
          <a:xfrm>
            <a:off x="2362106" y="2243424"/>
            <a:ext cx="7705725" cy="2952750"/>
            <a:chOff x="521" y="1434"/>
            <a:chExt cx="4854" cy="1860"/>
          </a:xfrm>
        </p:grpSpPr>
        <p:sp>
          <p:nvSpPr>
            <p:cNvPr id="1046532" name="Rectangle 3"/>
            <p:cNvSpPr>
              <a:spLocks noChangeArrowheads="1"/>
            </p:cNvSpPr>
            <p:nvPr/>
          </p:nvSpPr>
          <p:spPr bwMode="auto">
            <a:xfrm>
              <a:off x="521" y="1434"/>
              <a:ext cx="4854" cy="18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C0C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557" name="Rectangle 4"/>
            <p:cNvSpPr>
              <a:spLocks noChangeArrowheads="1"/>
            </p:cNvSpPr>
            <p:nvPr/>
          </p:nvSpPr>
          <p:spPr bwMode="gray">
            <a:xfrm>
              <a:off x="748" y="1706"/>
              <a:ext cx="340" cy="541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558" name="Rectangle 5"/>
            <p:cNvSpPr>
              <a:spLocks noChangeArrowheads="1"/>
            </p:cNvSpPr>
            <p:nvPr/>
          </p:nvSpPr>
          <p:spPr bwMode="gray">
            <a:xfrm>
              <a:off x="657" y="1543"/>
              <a:ext cx="340" cy="541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47555" name="AutoShape 6"/>
          <p:cNvSpPr>
            <a:spLocks noChangeArrowheads="1"/>
          </p:cNvSpPr>
          <p:nvPr/>
        </p:nvSpPr>
        <p:spPr bwMode="auto">
          <a:xfrm>
            <a:off x="3648076" y="2708275"/>
            <a:ext cx="6048375" cy="20891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第二</a:t>
            </a:r>
            <a:r>
              <a:rPr lang="zh-CN" altLang="en-US" sz="3600" dirty="0" smtClean="0">
                <a:solidFill>
                  <a:schemeClr val="accent2">
                    <a:lumMod val="50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阶段概述</a:t>
            </a:r>
            <a:endParaRPr lang="zh-TW" altLang="en-US" sz="3600" dirty="0">
              <a:solidFill>
                <a:schemeClr val="accent2">
                  <a:lumMod val="50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724" y="278482"/>
            <a:ext cx="2705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6" name="Freeform 4"/>
          <p:cNvSpPr>
            <a:spLocks/>
          </p:cNvSpPr>
          <p:nvPr/>
        </p:nvSpPr>
        <p:spPr bwMode="gray">
          <a:xfrm flipV="1">
            <a:off x="958467" y="644636"/>
            <a:ext cx="10245687" cy="5238369"/>
          </a:xfrm>
          <a:custGeom>
            <a:avLst/>
            <a:gdLst>
              <a:gd name="T0" fmla="*/ 0 w 4398"/>
              <a:gd name="T1" fmla="*/ 884238 h 2935"/>
              <a:gd name="T2" fmla="*/ 1946275 w 4398"/>
              <a:gd name="T3" fmla="*/ 900113 h 2935"/>
              <a:gd name="T4" fmla="*/ 1946275 w 4398"/>
              <a:gd name="T5" fmla="*/ 4659313 h 2935"/>
              <a:gd name="T6" fmla="*/ 6981825 w 4398"/>
              <a:gd name="T7" fmla="*/ 4659313 h 2935"/>
              <a:gd name="T8" fmla="*/ 6981825 w 4398"/>
              <a:gd name="T9" fmla="*/ 0 h 2935"/>
              <a:gd name="T10" fmla="*/ 0 w 4398"/>
              <a:gd name="T11" fmla="*/ 0 h 2935"/>
              <a:gd name="T12" fmla="*/ 0 w 4398"/>
              <a:gd name="T13" fmla="*/ 884238 h 29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398" h="2935">
                <a:moveTo>
                  <a:pt x="0" y="557"/>
                </a:moveTo>
                <a:lnTo>
                  <a:pt x="1226" y="567"/>
                </a:lnTo>
                <a:lnTo>
                  <a:pt x="1226" y="2935"/>
                </a:lnTo>
                <a:lnTo>
                  <a:pt x="4398" y="2935"/>
                </a:lnTo>
                <a:lnTo>
                  <a:pt x="4398" y="0"/>
                </a:lnTo>
                <a:lnTo>
                  <a:pt x="0" y="0"/>
                </a:lnTo>
                <a:lnTo>
                  <a:pt x="0" y="557"/>
                </a:lnTo>
                <a:close/>
              </a:path>
            </a:pathLst>
          </a:custGeom>
          <a:solidFill>
            <a:srgbClr val="A1A646"/>
          </a:solidFill>
          <a:ln w="25400" cap="flat" cmpd="sng">
            <a:noFill/>
            <a:prstDash val="solid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45720" tIns="44450" rIns="45720" bIns="44450" anchor="ctr" anchorCtr="1"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" r="1900" b="3800"/>
          <a:stretch>
            <a:fillRect/>
          </a:stretch>
        </p:blipFill>
        <p:spPr>
          <a:xfrm>
            <a:off x="1139894" y="644637"/>
            <a:ext cx="2160000" cy="3240000"/>
          </a:xfrm>
          <a:prstGeom prst="roundRect">
            <a:avLst>
              <a:gd name="adj" fmla="val 38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框 1"/>
          <p:cNvSpPr txBox="1"/>
          <p:nvPr/>
        </p:nvSpPr>
        <p:spPr>
          <a:xfrm>
            <a:off x="853803" y="4351336"/>
            <a:ext cx="273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  金牌讲师</a:t>
            </a:r>
            <a:endParaRPr lang="zh-CN" alt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52527" y="3914325"/>
            <a:ext cx="11347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吕  泽</a:t>
            </a:r>
            <a:endParaRPr lang="zh-CN" altLang="en-US" sz="2400" b="1" dirty="0" smtClean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6072" y="804230"/>
            <a:ext cx="701774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工作经历</a:t>
            </a: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九年以上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行业软件研发及教学经验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曾任职北国人百集团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Cisco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中国产品培训师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精通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MySQL/MongoDB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等数据库的开发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精通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，Python等多种语言的后端架构设计，提供高可用性的网络并发方案实践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参与北国人百集团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系统、国内某教育网络平台、智能家居、智能识别系统等软件项目的开发工作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Email :  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lvze@tedu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hlinkClick r:id="rId4"/>
              </a:rPr>
              <a:t>.cn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QQ:  1259296994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8964" y="4905334"/>
            <a:ext cx="1062061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业精于勤荒于嬉，行成于思毁于随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7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3"/>
          <p:cNvSpPr>
            <a:spLocks noChangeArrowheads="1"/>
          </p:cNvSpPr>
          <p:nvPr/>
        </p:nvSpPr>
        <p:spPr bwMode="auto">
          <a:xfrm>
            <a:off x="6024563" y="1628775"/>
            <a:ext cx="4392612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ea typeface="標楷體" pitchFamily="65" charset="-120"/>
                <a:cs typeface="Tahoma" panose="020B0604030504040204" pitchFamily="34" charset="0"/>
              </a:rPr>
              <a:t>可能主要抽象</a:t>
            </a:r>
            <a:endParaRPr lang="zh-TW" altLang="en-US" sz="2400" dirty="0">
              <a:solidFill>
                <a:schemeClr val="accent3">
                  <a:lumMod val="75000"/>
                </a:schemeClr>
              </a:solidFill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60419" name="AutoShape 5"/>
          <p:cNvSpPr>
            <a:spLocks noChangeArrowheads="1"/>
          </p:cNvSpPr>
          <p:nvPr/>
        </p:nvSpPr>
        <p:spPr bwMode="auto">
          <a:xfrm>
            <a:off x="6024563" y="3122613"/>
            <a:ext cx="4392612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虽然学完你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可能</a:t>
            </a: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不太信</a:t>
            </a:r>
            <a:endParaRPr lang="zh-TW" altLang="en-US" sz="24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grpSp>
        <p:nvGrpSpPr>
          <p:cNvPr id="60420" name="Group 8"/>
          <p:cNvGrpSpPr>
            <a:grpSpLocks/>
          </p:cNvGrpSpPr>
          <p:nvPr/>
        </p:nvGrpSpPr>
        <p:grpSpPr bwMode="auto">
          <a:xfrm>
            <a:off x="1873333" y="1585634"/>
            <a:ext cx="3687763" cy="4056063"/>
            <a:chOff x="152" y="1014"/>
            <a:chExt cx="2323" cy="2555"/>
          </a:xfrm>
        </p:grpSpPr>
        <p:sp>
          <p:nvSpPr>
            <p:cNvPr id="58374" name="AutoShape 2"/>
            <p:cNvSpPr>
              <a:spLocks noChangeArrowheads="1"/>
            </p:cNvSpPr>
            <p:nvPr/>
          </p:nvSpPr>
          <p:spPr bwMode="gray">
            <a:xfrm>
              <a:off x="152" y="1014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8375" name="AutoShape 4"/>
            <p:cNvSpPr>
              <a:spLocks noChangeArrowheads="1"/>
            </p:cNvSpPr>
            <p:nvPr/>
          </p:nvSpPr>
          <p:spPr bwMode="gray">
            <a:xfrm>
              <a:off x="152" y="1955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58376" name="AutoShape 6"/>
            <p:cNvSpPr>
              <a:spLocks noChangeArrowheads="1"/>
            </p:cNvSpPr>
            <p:nvPr/>
          </p:nvSpPr>
          <p:spPr bwMode="gray">
            <a:xfrm>
              <a:off x="152" y="2842"/>
              <a:ext cx="2323" cy="727"/>
            </a:xfrm>
            <a:prstGeom prst="wedgeRectCallout">
              <a:avLst>
                <a:gd name="adj1" fmla="val 59750"/>
                <a:gd name="adj2" fmla="val -13764"/>
              </a:avLst>
            </a:prstGeom>
            <a:solidFill>
              <a:srgbClr val="6399AB"/>
            </a:solidFill>
            <a:ln w="2540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</p:grpSp>
      <p:sp>
        <p:nvSpPr>
          <p:cNvPr id="60421" name="AutoShape 7"/>
          <p:cNvSpPr>
            <a:spLocks noChangeArrowheads="1"/>
          </p:cNvSpPr>
          <p:nvPr/>
        </p:nvSpPr>
        <p:spPr bwMode="auto">
          <a:xfrm>
            <a:off x="6024563" y="4530725"/>
            <a:ext cx="4392612" cy="10795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有些技术没有“道理”</a:t>
            </a:r>
            <a:endParaRPr lang="zh-TW" altLang="en-US" sz="24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27" y="31948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+mj-lt"/>
              </a:rPr>
              <a:t>第二阶段课程特点</a:t>
            </a:r>
            <a:endParaRPr lang="zh-CN" altLang="en-US" sz="360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5301" y="1983859"/>
            <a:ext cx="3795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部分知识难度提升一点</a:t>
            </a:r>
          </a:p>
        </p:txBody>
      </p:sp>
      <p:sp>
        <p:nvSpPr>
          <p:cNvPr id="5" name="矩形 4"/>
          <p:cNvSpPr/>
          <p:nvPr/>
        </p:nvSpPr>
        <p:spPr>
          <a:xfrm>
            <a:off x="1849636" y="347186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仍然是一个基础课程</a:t>
            </a:r>
          </a:p>
        </p:txBody>
      </p:sp>
      <p:sp>
        <p:nvSpPr>
          <p:cNvPr id="6" name="矩形 5"/>
          <p:cNvSpPr/>
          <p:nvPr/>
        </p:nvSpPr>
        <p:spPr>
          <a:xfrm>
            <a:off x="1873332" y="4932231"/>
            <a:ext cx="36877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重</a:t>
            </a:r>
            <a:r>
              <a:rPr kumimoji="1" lang="zh-CN" altLang="en-US" sz="2800" dirty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功能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，少逻辑</a:t>
            </a:r>
            <a:r>
              <a:rPr kumimoji="1" lang="zh-CN" altLang="en-US" sz="2800" dirty="0">
                <a:solidFill>
                  <a:schemeClr val="bg1"/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0460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18"/>
          <p:cNvGrpSpPr>
            <a:grpSpLocks/>
          </p:cNvGrpSpPr>
          <p:nvPr/>
        </p:nvGrpSpPr>
        <p:grpSpPr bwMode="auto">
          <a:xfrm>
            <a:off x="4156008" y="218141"/>
            <a:ext cx="6499225" cy="5762627"/>
            <a:chOff x="1695" y="162"/>
            <a:chExt cx="4094" cy="3630"/>
          </a:xfrm>
        </p:grpSpPr>
        <p:sp>
          <p:nvSpPr>
            <p:cNvPr id="72715" name="Freeform 2"/>
            <p:cNvSpPr>
              <a:spLocks/>
            </p:cNvSpPr>
            <p:nvPr/>
          </p:nvSpPr>
          <p:spPr bwMode="auto">
            <a:xfrm rot="15893055">
              <a:off x="1642" y="3247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6" name="Rectangle 3"/>
            <p:cNvSpPr>
              <a:spLocks noChangeArrowheads="1"/>
            </p:cNvSpPr>
            <p:nvPr/>
          </p:nvSpPr>
          <p:spPr bwMode="gray">
            <a:xfrm>
              <a:off x="1970" y="3071"/>
              <a:ext cx="3819" cy="721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ffectLst>
              <a:prstShdw prst="shdw17" dist="17961" dir="2700000">
                <a:srgbClr val="3B5C67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2800" b="1" dirty="0">
                  <a:solidFill>
                    <a:srgbClr val="FFFFFF"/>
                  </a:solidFill>
                </a:rPr>
                <a:t> </a:t>
              </a:r>
              <a:r>
                <a:rPr kumimoji="0" lang="zh-CN" altLang="en-US" sz="2800" b="1" dirty="0">
                  <a:solidFill>
                    <a:srgbClr val="FFFFFF"/>
                  </a:solidFill>
                </a:rPr>
                <a:t>聊天</a:t>
              </a:r>
              <a:r>
                <a:rPr kumimoji="0" lang="zh-CN" altLang="en-US" sz="2800" b="1" dirty="0" smtClean="0">
                  <a:solidFill>
                    <a:srgbClr val="FFFFFF"/>
                  </a:solidFill>
                </a:rPr>
                <a:t>室，文件服务，</a:t>
              </a:r>
              <a:r>
                <a:rPr kumimoji="0" lang="en-US" altLang="zh-CN" sz="2800" b="1" dirty="0" err="1" smtClean="0">
                  <a:solidFill>
                    <a:srgbClr val="FFFFFF"/>
                  </a:solidFill>
                </a:rPr>
                <a:t>HTTPServer</a:t>
              </a:r>
              <a:r>
                <a:rPr kumimoji="0" lang="zh-CN" altLang="en-US" sz="2800" b="1" dirty="0" smtClean="0">
                  <a:solidFill>
                    <a:srgbClr val="FFFFFF"/>
                  </a:solidFill>
                </a:rPr>
                <a:t>，在线词典</a:t>
              </a:r>
              <a:endParaRPr kumimoji="0" lang="en-US" alt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72717" name="Rectangle 4"/>
            <p:cNvSpPr>
              <a:spLocks noChangeArrowheads="1"/>
            </p:cNvSpPr>
            <p:nvPr/>
          </p:nvSpPr>
          <p:spPr bwMode="gray">
            <a:xfrm>
              <a:off x="2679" y="1616"/>
              <a:ext cx="3110" cy="720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3600" b="1" dirty="0">
                  <a:solidFill>
                    <a:srgbClr val="FFFFFF"/>
                  </a:solidFill>
                </a:rPr>
                <a:t> </a:t>
              </a:r>
              <a:r>
                <a:rPr kumimoji="0" lang="zh-CN" altLang="en-US" sz="3600" b="1" dirty="0">
                  <a:solidFill>
                    <a:srgbClr val="FFFFFF"/>
                  </a:solidFill>
                </a:rPr>
                <a:t>正</a:t>
              </a:r>
              <a:r>
                <a:rPr kumimoji="0" lang="zh-CN" altLang="en-US" sz="3600" b="1" dirty="0" smtClean="0">
                  <a:solidFill>
                    <a:srgbClr val="FFFFFF"/>
                  </a:solidFill>
                </a:rPr>
                <a:t>则，</a:t>
              </a:r>
              <a:r>
                <a:rPr kumimoji="0" lang="en-US" altLang="zh-CN" sz="3600" b="1" dirty="0" smtClean="0">
                  <a:solidFill>
                    <a:srgbClr val="FFFFFF"/>
                  </a:solidFill>
                </a:rPr>
                <a:t>GIT</a:t>
              </a:r>
              <a:endParaRPr kumimoji="0" lang="en-US" altLang="en-US" sz="3600" b="1" dirty="0">
                <a:solidFill>
                  <a:srgbClr val="FFFFFF"/>
                </a:solidFill>
              </a:endParaRPr>
            </a:p>
          </p:txBody>
        </p:sp>
        <p:sp>
          <p:nvSpPr>
            <p:cNvPr id="72718" name="Freeform 5"/>
            <p:cNvSpPr>
              <a:spLocks/>
            </p:cNvSpPr>
            <p:nvPr/>
          </p:nvSpPr>
          <p:spPr bwMode="auto">
            <a:xfrm rot="15893055">
              <a:off x="2302" y="1732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9" name="Rectangle 6"/>
            <p:cNvSpPr>
              <a:spLocks noChangeArrowheads="1"/>
            </p:cNvSpPr>
            <p:nvPr/>
          </p:nvSpPr>
          <p:spPr bwMode="gray">
            <a:xfrm>
              <a:off x="3024" y="883"/>
              <a:ext cx="2761" cy="720"/>
            </a:xfrm>
            <a:prstGeom prst="rect">
              <a:avLst/>
            </a:prstGeom>
            <a:solidFill>
              <a:srgbClr val="D97300"/>
            </a:solidFill>
            <a:ln>
              <a:noFill/>
            </a:ln>
            <a:effectLst>
              <a:prstShdw prst="shdw17" dist="17961" dir="2700000">
                <a:srgbClr val="824500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en-US" sz="400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en-US" sz="4000" b="1" dirty="0" smtClean="0">
                  <a:solidFill>
                    <a:srgbClr val="FFFFFF"/>
                  </a:solidFill>
                </a:rPr>
                <a:t>IO </a:t>
              </a:r>
              <a:r>
                <a:rPr kumimoji="0" lang="zh-CN" altLang="en-US" sz="4000" b="1" dirty="0" smtClean="0">
                  <a:solidFill>
                    <a:srgbClr val="FFFFFF"/>
                  </a:solidFill>
                </a:rPr>
                <a:t>及并发编程</a:t>
              </a:r>
              <a:endParaRPr lang="en-US" altLang="en-US" sz="4000" dirty="0">
                <a:latin typeface="+mn-lt"/>
                <a:ea typeface="+mn-ea"/>
              </a:endParaRPr>
            </a:p>
          </p:txBody>
        </p:sp>
        <p:sp>
          <p:nvSpPr>
            <p:cNvPr id="72720" name="Freeform 7"/>
            <p:cNvSpPr>
              <a:spLocks/>
            </p:cNvSpPr>
            <p:nvPr/>
          </p:nvSpPr>
          <p:spPr bwMode="auto">
            <a:xfrm rot="15893055">
              <a:off x="2678" y="996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1" name="Rectangle 8"/>
            <p:cNvSpPr>
              <a:spLocks noChangeArrowheads="1"/>
            </p:cNvSpPr>
            <p:nvPr/>
          </p:nvSpPr>
          <p:spPr bwMode="gray">
            <a:xfrm>
              <a:off x="3284" y="162"/>
              <a:ext cx="2501" cy="721"/>
            </a:xfrm>
            <a:prstGeom prst="rect">
              <a:avLst/>
            </a:prstGeom>
            <a:solidFill>
              <a:srgbClr val="E0AD12"/>
            </a:solidFill>
            <a:ln>
              <a:noFill/>
            </a:ln>
            <a:effectLst>
              <a:prstShdw prst="shdw17" dist="17961" dir="2700000">
                <a:srgbClr val="86680B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zh-CN" sz="4000" b="1" dirty="0" smtClean="0">
                  <a:solidFill>
                    <a:srgbClr val="FFFFFF"/>
                  </a:solidFill>
                </a:rPr>
                <a:t>Linux</a:t>
              </a:r>
              <a:r>
                <a:rPr kumimoji="0" lang="zh-CN" altLang="en-US" sz="4000" b="1" dirty="0" smtClean="0">
                  <a:solidFill>
                    <a:srgbClr val="FFFFFF"/>
                  </a:solidFill>
                </a:rPr>
                <a:t>应用</a:t>
              </a:r>
              <a:endParaRPr kumimoji="0" lang="en-US" altLang="en-US" sz="4000" b="1" dirty="0">
                <a:solidFill>
                  <a:srgbClr val="FFFFFF"/>
                </a:solidFill>
              </a:endParaRPr>
            </a:p>
          </p:txBody>
        </p:sp>
        <p:sp>
          <p:nvSpPr>
            <p:cNvPr id="72722" name="Freeform 9"/>
            <p:cNvSpPr>
              <a:spLocks/>
            </p:cNvSpPr>
            <p:nvPr/>
          </p:nvSpPr>
          <p:spPr bwMode="auto">
            <a:xfrm rot="15893055">
              <a:off x="2962" y="372"/>
              <a:ext cx="360" cy="253"/>
            </a:xfrm>
            <a:custGeom>
              <a:avLst/>
              <a:gdLst>
                <a:gd name="T0" fmla="*/ 0 w 3346"/>
                <a:gd name="T1" fmla="*/ 1 h 2356"/>
                <a:gd name="T2" fmla="*/ 0 w 3346"/>
                <a:gd name="T3" fmla="*/ 1 h 2356"/>
                <a:gd name="T4" fmla="*/ 0 w 3346"/>
                <a:gd name="T5" fmla="*/ 3 h 2356"/>
                <a:gd name="T6" fmla="*/ 2 w 3346"/>
                <a:gd name="T7" fmla="*/ 2 h 2356"/>
                <a:gd name="T8" fmla="*/ 2 w 3346"/>
                <a:gd name="T9" fmla="*/ 2 h 2356"/>
                <a:gd name="T10" fmla="*/ 2 w 3346"/>
                <a:gd name="T11" fmla="*/ 2 h 2356"/>
                <a:gd name="T12" fmla="*/ 2 w 3346"/>
                <a:gd name="T13" fmla="*/ 2 h 2356"/>
                <a:gd name="T14" fmla="*/ 2 w 3346"/>
                <a:gd name="T15" fmla="*/ 1 h 2356"/>
                <a:gd name="T16" fmla="*/ 2 w 3346"/>
                <a:gd name="T17" fmla="*/ 1 h 2356"/>
                <a:gd name="T18" fmla="*/ 2 w 3346"/>
                <a:gd name="T19" fmla="*/ 1 h 2356"/>
                <a:gd name="T20" fmla="*/ 3 w 3346"/>
                <a:gd name="T21" fmla="*/ 1 h 2356"/>
                <a:gd name="T22" fmla="*/ 3 w 3346"/>
                <a:gd name="T23" fmla="*/ 0 h 2356"/>
                <a:gd name="T24" fmla="*/ 3 w 3346"/>
                <a:gd name="T25" fmla="*/ 0 h 2356"/>
                <a:gd name="T26" fmla="*/ 3 w 3346"/>
                <a:gd name="T27" fmla="*/ 0 h 2356"/>
                <a:gd name="T28" fmla="*/ 4 w 3346"/>
                <a:gd name="T29" fmla="*/ 0 h 2356"/>
                <a:gd name="T30" fmla="*/ 4 w 3346"/>
                <a:gd name="T31" fmla="*/ 0 h 2356"/>
                <a:gd name="T32" fmla="*/ 4 w 3346"/>
                <a:gd name="T33" fmla="*/ 0 h 2356"/>
                <a:gd name="T34" fmla="*/ 4 w 3346"/>
                <a:gd name="T35" fmla="*/ 0 h 2356"/>
                <a:gd name="T36" fmla="*/ 4 w 3346"/>
                <a:gd name="T37" fmla="*/ 0 h 2356"/>
                <a:gd name="T38" fmla="*/ 3 w 3346"/>
                <a:gd name="T39" fmla="*/ 0 h 2356"/>
                <a:gd name="T40" fmla="*/ 3 w 3346"/>
                <a:gd name="T41" fmla="*/ 0 h 2356"/>
                <a:gd name="T42" fmla="*/ 3 w 3346"/>
                <a:gd name="T43" fmla="*/ 0 h 2356"/>
                <a:gd name="T44" fmla="*/ 2 w 3346"/>
                <a:gd name="T45" fmla="*/ 0 h 2356"/>
                <a:gd name="T46" fmla="*/ 2 w 3346"/>
                <a:gd name="T47" fmla="*/ 0 h 2356"/>
                <a:gd name="T48" fmla="*/ 1 w 3346"/>
                <a:gd name="T49" fmla="*/ 0 h 2356"/>
                <a:gd name="T50" fmla="*/ 1 w 3346"/>
                <a:gd name="T51" fmla="*/ 0 h 2356"/>
                <a:gd name="T52" fmla="*/ 1 w 3346"/>
                <a:gd name="T53" fmla="*/ 1 h 2356"/>
                <a:gd name="T54" fmla="*/ 1 w 3346"/>
                <a:gd name="T55" fmla="*/ 1 h 2356"/>
                <a:gd name="T56" fmla="*/ 0 w 3346"/>
                <a:gd name="T57" fmla="*/ 1 h 23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346"/>
                <a:gd name="T88" fmla="*/ 0 h 2356"/>
                <a:gd name="T89" fmla="*/ 3346 w 3346"/>
                <a:gd name="T90" fmla="*/ 2356 h 235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346" h="2356">
                  <a:moveTo>
                    <a:pt x="267" y="886"/>
                  </a:moveTo>
                  <a:lnTo>
                    <a:pt x="0" y="670"/>
                  </a:lnTo>
                  <a:lnTo>
                    <a:pt x="153" y="2356"/>
                  </a:lnTo>
                  <a:lnTo>
                    <a:pt x="1671" y="1880"/>
                  </a:lnTo>
                  <a:lnTo>
                    <a:pt x="1430" y="1693"/>
                  </a:lnTo>
                  <a:lnTo>
                    <a:pt x="1448" y="1456"/>
                  </a:lnTo>
                  <a:lnTo>
                    <a:pt x="1525" y="1200"/>
                  </a:lnTo>
                  <a:lnTo>
                    <a:pt x="1664" y="933"/>
                  </a:lnTo>
                  <a:lnTo>
                    <a:pt x="1869" y="681"/>
                  </a:lnTo>
                  <a:lnTo>
                    <a:pt x="1996" y="564"/>
                  </a:lnTo>
                  <a:lnTo>
                    <a:pt x="2136" y="458"/>
                  </a:lnTo>
                  <a:lnTo>
                    <a:pt x="2293" y="366"/>
                  </a:lnTo>
                  <a:lnTo>
                    <a:pt x="2469" y="286"/>
                  </a:lnTo>
                  <a:lnTo>
                    <a:pt x="2662" y="224"/>
                  </a:lnTo>
                  <a:lnTo>
                    <a:pt x="2870" y="184"/>
                  </a:lnTo>
                  <a:lnTo>
                    <a:pt x="3101" y="161"/>
                  </a:lnTo>
                  <a:lnTo>
                    <a:pt x="3346" y="169"/>
                  </a:lnTo>
                  <a:lnTo>
                    <a:pt x="3148" y="99"/>
                  </a:lnTo>
                  <a:lnTo>
                    <a:pt x="2948" y="52"/>
                  </a:lnTo>
                  <a:lnTo>
                    <a:pt x="2746" y="19"/>
                  </a:lnTo>
                  <a:lnTo>
                    <a:pt x="2537" y="0"/>
                  </a:lnTo>
                  <a:lnTo>
                    <a:pt x="2124" y="11"/>
                  </a:lnTo>
                  <a:lnTo>
                    <a:pt x="1715" y="81"/>
                  </a:lnTo>
                  <a:lnTo>
                    <a:pt x="1320" y="205"/>
                  </a:lnTo>
                  <a:lnTo>
                    <a:pt x="1126" y="289"/>
                  </a:lnTo>
                  <a:lnTo>
                    <a:pt x="940" y="385"/>
                  </a:lnTo>
                  <a:lnTo>
                    <a:pt x="761" y="491"/>
                  </a:lnTo>
                  <a:lnTo>
                    <a:pt x="589" y="611"/>
                  </a:lnTo>
                  <a:lnTo>
                    <a:pt x="267" y="886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2707" name="AutoShape 10"/>
          <p:cNvSpPr>
            <a:spLocks noChangeArrowheads="1"/>
          </p:cNvSpPr>
          <p:nvPr/>
        </p:nvSpPr>
        <p:spPr bwMode="auto">
          <a:xfrm>
            <a:off x="3909578" y="414714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08" name="Text Box 11"/>
          <p:cNvSpPr txBox="1">
            <a:spLocks noChangeArrowheads="1"/>
          </p:cNvSpPr>
          <p:nvPr/>
        </p:nvSpPr>
        <p:spPr bwMode="auto">
          <a:xfrm>
            <a:off x="3929560" y="536343"/>
            <a:ext cx="22616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别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怂</a:t>
            </a: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,</a:t>
            </a: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烧脑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09" name="AutoShape 12"/>
          <p:cNvSpPr>
            <a:spLocks noChangeArrowheads="1"/>
          </p:cNvSpPr>
          <p:nvPr/>
        </p:nvSpPr>
        <p:spPr bwMode="auto">
          <a:xfrm>
            <a:off x="1759507" y="5013186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0" name="Text Box 13"/>
          <p:cNvSpPr txBox="1">
            <a:spLocks noChangeArrowheads="1"/>
          </p:cNvSpPr>
          <p:nvPr/>
        </p:nvSpPr>
        <p:spPr bwMode="auto">
          <a:xfrm>
            <a:off x="1929018" y="5116085"/>
            <a:ext cx="2389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综合实践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1" name="AutoShape 14"/>
          <p:cNvSpPr>
            <a:spLocks noChangeArrowheads="1"/>
          </p:cNvSpPr>
          <p:nvPr/>
        </p:nvSpPr>
        <p:spPr bwMode="auto">
          <a:xfrm>
            <a:off x="3356695" y="1360255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2" name="Text Box 15"/>
          <p:cNvSpPr txBox="1">
            <a:spLocks noChangeArrowheads="1"/>
          </p:cNvSpPr>
          <p:nvPr/>
        </p:nvSpPr>
        <p:spPr bwMode="auto">
          <a:xfrm>
            <a:off x="3356695" y="1484124"/>
            <a:ext cx="2389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重点内容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3" name="AutoShape 16"/>
          <p:cNvSpPr>
            <a:spLocks noChangeArrowheads="1"/>
          </p:cNvSpPr>
          <p:nvPr/>
        </p:nvSpPr>
        <p:spPr bwMode="auto">
          <a:xfrm>
            <a:off x="2267041" y="3603127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72714" name="Text Box 17"/>
          <p:cNvSpPr txBox="1">
            <a:spLocks noChangeArrowheads="1"/>
          </p:cNvSpPr>
          <p:nvPr/>
        </p:nvSpPr>
        <p:spPr bwMode="auto">
          <a:xfrm>
            <a:off x="3016182" y="2557043"/>
            <a:ext cx="2389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辅助技能</a:t>
            </a:r>
            <a:endParaRPr lang="zh-TW" altLang="en-US" sz="3200" dirty="0">
              <a:solidFill>
                <a:schemeClr val="accent6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691" y="30844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课程内容介绍</a:t>
            </a:r>
            <a:endParaRPr lang="zh-CN" altLang="en-US" sz="360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gray">
          <a:xfrm>
            <a:off x="5117314" y="3668228"/>
            <a:ext cx="553157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prstShdw prst="shdw17" dist="17961" dir="2700000">
              <a:srgbClr val="6A6238"/>
            </a:prstShdw>
          </a:effectLst>
          <a:extLst/>
        </p:spPr>
        <p:txBody>
          <a:bodyPr lIns="45720" tIns="44450" rIns="45720" bIns="44450" anchor="ctr" anchorCtr="1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</a:pPr>
            <a:r>
              <a:rPr kumimoji="0" lang="en-US" altLang="zh-TW" sz="3600" b="1" dirty="0">
                <a:solidFill>
                  <a:srgbClr val="FFFFFF"/>
                </a:solidFill>
              </a:rPr>
              <a:t> </a:t>
            </a:r>
            <a:r>
              <a:rPr kumimoji="0" lang="en-US" altLang="zh-CN" sz="3600" b="1" dirty="0" err="1">
                <a:solidFill>
                  <a:srgbClr val="FFFFFF"/>
                </a:solidFill>
              </a:rPr>
              <a:t>Mysql</a:t>
            </a:r>
            <a:endParaRPr kumimoji="0" lang="en-US" altLang="en-US" sz="3600" b="1" dirty="0">
              <a:solidFill>
                <a:srgbClr val="FFFFFF"/>
              </a:solidFill>
            </a:endParaRPr>
          </a:p>
        </p:txBody>
      </p:sp>
      <p:sp>
        <p:nvSpPr>
          <p:cNvPr id="21" name="Freeform 7"/>
          <p:cNvSpPr>
            <a:spLocks/>
          </p:cNvSpPr>
          <p:nvPr/>
        </p:nvSpPr>
        <p:spPr bwMode="auto">
          <a:xfrm rot="15893055">
            <a:off x="4574422" y="3819762"/>
            <a:ext cx="571500" cy="401638"/>
          </a:xfrm>
          <a:custGeom>
            <a:avLst/>
            <a:gdLst>
              <a:gd name="T0" fmla="*/ 0 w 3346"/>
              <a:gd name="T1" fmla="*/ 1 h 2356"/>
              <a:gd name="T2" fmla="*/ 0 w 3346"/>
              <a:gd name="T3" fmla="*/ 1 h 2356"/>
              <a:gd name="T4" fmla="*/ 0 w 3346"/>
              <a:gd name="T5" fmla="*/ 3 h 2356"/>
              <a:gd name="T6" fmla="*/ 2 w 3346"/>
              <a:gd name="T7" fmla="*/ 2 h 2356"/>
              <a:gd name="T8" fmla="*/ 2 w 3346"/>
              <a:gd name="T9" fmla="*/ 2 h 2356"/>
              <a:gd name="T10" fmla="*/ 2 w 3346"/>
              <a:gd name="T11" fmla="*/ 2 h 2356"/>
              <a:gd name="T12" fmla="*/ 2 w 3346"/>
              <a:gd name="T13" fmla="*/ 2 h 2356"/>
              <a:gd name="T14" fmla="*/ 2 w 3346"/>
              <a:gd name="T15" fmla="*/ 1 h 2356"/>
              <a:gd name="T16" fmla="*/ 2 w 3346"/>
              <a:gd name="T17" fmla="*/ 1 h 2356"/>
              <a:gd name="T18" fmla="*/ 2 w 3346"/>
              <a:gd name="T19" fmla="*/ 1 h 2356"/>
              <a:gd name="T20" fmla="*/ 3 w 3346"/>
              <a:gd name="T21" fmla="*/ 1 h 2356"/>
              <a:gd name="T22" fmla="*/ 3 w 3346"/>
              <a:gd name="T23" fmla="*/ 0 h 2356"/>
              <a:gd name="T24" fmla="*/ 3 w 3346"/>
              <a:gd name="T25" fmla="*/ 0 h 2356"/>
              <a:gd name="T26" fmla="*/ 3 w 3346"/>
              <a:gd name="T27" fmla="*/ 0 h 2356"/>
              <a:gd name="T28" fmla="*/ 4 w 3346"/>
              <a:gd name="T29" fmla="*/ 0 h 2356"/>
              <a:gd name="T30" fmla="*/ 4 w 3346"/>
              <a:gd name="T31" fmla="*/ 0 h 2356"/>
              <a:gd name="T32" fmla="*/ 4 w 3346"/>
              <a:gd name="T33" fmla="*/ 0 h 2356"/>
              <a:gd name="T34" fmla="*/ 4 w 3346"/>
              <a:gd name="T35" fmla="*/ 0 h 2356"/>
              <a:gd name="T36" fmla="*/ 4 w 3346"/>
              <a:gd name="T37" fmla="*/ 0 h 2356"/>
              <a:gd name="T38" fmla="*/ 3 w 3346"/>
              <a:gd name="T39" fmla="*/ 0 h 2356"/>
              <a:gd name="T40" fmla="*/ 3 w 3346"/>
              <a:gd name="T41" fmla="*/ 0 h 2356"/>
              <a:gd name="T42" fmla="*/ 3 w 3346"/>
              <a:gd name="T43" fmla="*/ 0 h 2356"/>
              <a:gd name="T44" fmla="*/ 2 w 3346"/>
              <a:gd name="T45" fmla="*/ 0 h 2356"/>
              <a:gd name="T46" fmla="*/ 2 w 3346"/>
              <a:gd name="T47" fmla="*/ 0 h 2356"/>
              <a:gd name="T48" fmla="*/ 1 w 3346"/>
              <a:gd name="T49" fmla="*/ 0 h 2356"/>
              <a:gd name="T50" fmla="*/ 1 w 3346"/>
              <a:gd name="T51" fmla="*/ 0 h 2356"/>
              <a:gd name="T52" fmla="*/ 1 w 3346"/>
              <a:gd name="T53" fmla="*/ 1 h 2356"/>
              <a:gd name="T54" fmla="*/ 1 w 3346"/>
              <a:gd name="T55" fmla="*/ 1 h 2356"/>
              <a:gd name="T56" fmla="*/ 0 w 3346"/>
              <a:gd name="T57" fmla="*/ 1 h 235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346"/>
              <a:gd name="T88" fmla="*/ 0 h 2356"/>
              <a:gd name="T89" fmla="*/ 3346 w 3346"/>
              <a:gd name="T90" fmla="*/ 2356 h 235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346" h="2356">
                <a:moveTo>
                  <a:pt x="267" y="886"/>
                </a:moveTo>
                <a:lnTo>
                  <a:pt x="0" y="670"/>
                </a:lnTo>
                <a:lnTo>
                  <a:pt x="153" y="2356"/>
                </a:lnTo>
                <a:lnTo>
                  <a:pt x="1671" y="1880"/>
                </a:lnTo>
                <a:lnTo>
                  <a:pt x="1430" y="1693"/>
                </a:lnTo>
                <a:lnTo>
                  <a:pt x="1448" y="1456"/>
                </a:lnTo>
                <a:lnTo>
                  <a:pt x="1525" y="1200"/>
                </a:lnTo>
                <a:lnTo>
                  <a:pt x="1664" y="933"/>
                </a:lnTo>
                <a:lnTo>
                  <a:pt x="1869" y="681"/>
                </a:lnTo>
                <a:lnTo>
                  <a:pt x="1996" y="564"/>
                </a:lnTo>
                <a:lnTo>
                  <a:pt x="2136" y="458"/>
                </a:lnTo>
                <a:lnTo>
                  <a:pt x="2293" y="366"/>
                </a:lnTo>
                <a:lnTo>
                  <a:pt x="2469" y="286"/>
                </a:lnTo>
                <a:lnTo>
                  <a:pt x="2662" y="224"/>
                </a:lnTo>
                <a:lnTo>
                  <a:pt x="2870" y="184"/>
                </a:lnTo>
                <a:lnTo>
                  <a:pt x="3101" y="161"/>
                </a:lnTo>
                <a:lnTo>
                  <a:pt x="3346" y="169"/>
                </a:lnTo>
                <a:lnTo>
                  <a:pt x="3148" y="99"/>
                </a:lnTo>
                <a:lnTo>
                  <a:pt x="2948" y="52"/>
                </a:lnTo>
                <a:lnTo>
                  <a:pt x="2746" y="19"/>
                </a:lnTo>
                <a:lnTo>
                  <a:pt x="2537" y="0"/>
                </a:lnTo>
                <a:lnTo>
                  <a:pt x="2124" y="11"/>
                </a:lnTo>
                <a:lnTo>
                  <a:pt x="1715" y="81"/>
                </a:lnTo>
                <a:lnTo>
                  <a:pt x="1320" y="205"/>
                </a:lnTo>
                <a:lnTo>
                  <a:pt x="1126" y="289"/>
                </a:lnTo>
                <a:lnTo>
                  <a:pt x="940" y="385"/>
                </a:lnTo>
                <a:lnTo>
                  <a:pt x="761" y="491"/>
                </a:lnTo>
                <a:lnTo>
                  <a:pt x="589" y="611"/>
                </a:lnTo>
                <a:lnTo>
                  <a:pt x="267" y="886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2855808" y="2494581"/>
            <a:ext cx="2305050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20950" y="3690638"/>
            <a:ext cx="170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6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数据库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7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0"/>
          <p:cNvGrpSpPr>
            <a:grpSpLocks/>
          </p:cNvGrpSpPr>
          <p:nvPr/>
        </p:nvGrpSpPr>
        <p:grpSpPr bwMode="auto">
          <a:xfrm>
            <a:off x="1266940" y="1212851"/>
            <a:ext cx="9507556" cy="5518455"/>
            <a:chOff x="1202" y="764"/>
            <a:chExt cx="3720" cy="2999"/>
          </a:xfrm>
        </p:grpSpPr>
        <p:sp>
          <p:nvSpPr>
            <p:cNvPr id="65539" name="AutoShape 2"/>
            <p:cNvSpPr>
              <a:spLocks noChangeArrowheads="1"/>
            </p:cNvSpPr>
            <p:nvPr/>
          </p:nvSpPr>
          <p:spPr bwMode="gray">
            <a:xfrm>
              <a:off x="1804" y="765"/>
              <a:ext cx="3118" cy="896"/>
            </a:xfrm>
            <a:prstGeom prst="flowChartDelay">
              <a:avLst/>
            </a:prstGeom>
            <a:solidFill>
              <a:srgbClr val="8CB4C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>
                  <a:solidFill>
                    <a:srgbClr val="FFFFFF"/>
                  </a:solidFill>
                </a:rPr>
                <a:t>  </a:t>
              </a:r>
              <a:r>
                <a:rPr kumimoji="0" lang="en-US" altLang="zh-TW" sz="1600" b="1" dirty="0" smtClean="0">
                  <a:solidFill>
                    <a:srgbClr val="FFFFFF"/>
                  </a:solidFill>
                </a:rPr>
                <a:t>       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对第一阶段的逻辑进一步训练，提高编码能力，</a:t>
              </a:r>
              <a:endParaRPr kumimoji="0" lang="en-US" altLang="zh-CN" b="1" dirty="0" smtClean="0">
                <a:solidFill>
                  <a:srgbClr val="FFFF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zh-CN" altLang="en-US" b="1" dirty="0" smtClean="0">
                  <a:solidFill>
                    <a:srgbClr val="FFFFFF"/>
                  </a:solidFill>
                </a:rPr>
                <a:t>        为二三阶段的内容做理论铺垫</a:t>
              </a:r>
              <a:endParaRPr kumimoji="0"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65540" name="AutoShape 3"/>
            <p:cNvSpPr>
              <a:spLocks noChangeArrowheads="1"/>
            </p:cNvSpPr>
            <p:nvPr/>
          </p:nvSpPr>
          <p:spPr bwMode="gray">
            <a:xfrm>
              <a:off x="1202" y="764"/>
              <a:ext cx="1062" cy="885"/>
            </a:xfrm>
            <a:prstGeom prst="flowChartDelay">
              <a:avLst/>
            </a:prstGeom>
            <a:solidFill>
              <a:srgbClr val="6399AB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sz="1600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sz="2400" b="1" dirty="0">
                  <a:solidFill>
                    <a:srgbClr val="FFFFFF"/>
                  </a:solidFill>
                </a:rPr>
                <a:t>承上启下</a:t>
              </a:r>
              <a:endParaRPr kumimoji="0" lang="ja-JP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65541" name="AutoShape 16"/>
            <p:cNvSpPr>
              <a:spLocks noChangeArrowheads="1"/>
            </p:cNvSpPr>
            <p:nvPr/>
          </p:nvSpPr>
          <p:spPr bwMode="gray">
            <a:xfrm>
              <a:off x="1804" y="1816"/>
              <a:ext cx="3118" cy="896"/>
            </a:xfrm>
            <a:prstGeom prst="flowChartDelay">
              <a:avLst/>
            </a:prstGeom>
            <a:solidFill>
              <a:srgbClr val="F1CA4D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b="1" dirty="0">
                  <a:solidFill>
                    <a:srgbClr val="FFFFFF"/>
                  </a:solidFill>
                </a:rPr>
                <a:t>  </a:t>
              </a:r>
              <a:r>
                <a:rPr kumimoji="0" lang="en-US" altLang="zh-TW" b="1" dirty="0" smtClean="0">
                  <a:solidFill>
                    <a:srgbClr val="FFFFFF"/>
                  </a:solidFill>
                </a:rPr>
                <a:t>                 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这是一些后端工程师的必备技能，当然也是</a:t>
              </a:r>
              <a:r>
                <a:rPr kumimoji="0" lang="en-US" altLang="zh-CN" b="1" dirty="0" smtClean="0">
                  <a:solidFill>
                    <a:srgbClr val="FFFFFF"/>
                  </a:solidFill>
                </a:rPr>
                <a:t>python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工</a:t>
              </a:r>
              <a:endParaRPr kumimoji="0" lang="en-US" altLang="zh-CN" b="1" dirty="0" smtClean="0">
                <a:solidFill>
                  <a:srgbClr val="FFFFFF"/>
                </a:solidFill>
              </a:endParaRPr>
            </a:p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zh-CN" altLang="en-US" b="1" dirty="0" smtClean="0">
                  <a:solidFill>
                    <a:srgbClr val="FFFFFF"/>
                  </a:solidFill>
                </a:rPr>
                <a:t>                    程师在后端编程中常用的技能</a:t>
              </a:r>
              <a:endParaRPr kumimoji="0"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65542" name="AutoShape 17"/>
            <p:cNvSpPr>
              <a:spLocks noChangeArrowheads="1"/>
            </p:cNvSpPr>
            <p:nvPr/>
          </p:nvSpPr>
          <p:spPr bwMode="gray">
            <a:xfrm>
              <a:off x="1202" y="1815"/>
              <a:ext cx="1062" cy="885"/>
            </a:xfrm>
            <a:prstGeom prst="flowChartDelay">
              <a:avLst/>
            </a:prstGeom>
            <a:solidFill>
              <a:srgbClr val="E0AD12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sz="2400" b="1" dirty="0" smtClean="0">
                  <a:solidFill>
                    <a:srgbClr val="FFFFFF"/>
                  </a:solidFill>
                </a:rPr>
                <a:t>后端基础</a:t>
              </a:r>
              <a:endParaRPr kumimoji="0" lang="ja-JP" alt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65543" name="AutoShape 18"/>
            <p:cNvSpPr>
              <a:spLocks noChangeArrowheads="1"/>
            </p:cNvSpPr>
            <p:nvPr/>
          </p:nvSpPr>
          <p:spPr bwMode="gray">
            <a:xfrm>
              <a:off x="1804" y="2867"/>
              <a:ext cx="3118" cy="896"/>
            </a:xfrm>
            <a:prstGeom prst="flowChartDelay">
              <a:avLst/>
            </a:prstGeom>
            <a:solidFill>
              <a:srgbClr val="C0C474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 dirty="0">
                  <a:solidFill>
                    <a:srgbClr val="FFFFFF"/>
                  </a:solidFill>
                </a:rPr>
                <a:t> </a:t>
              </a:r>
              <a:r>
                <a:rPr kumimoji="0" lang="en-US" altLang="zh-TW" sz="1600" b="1" dirty="0" smtClean="0">
                  <a:solidFill>
                    <a:srgbClr val="FFFFFF"/>
                  </a:solidFill>
                </a:rPr>
                <a:t>                    </a:t>
              </a:r>
              <a:r>
                <a:rPr kumimoji="0" lang="zh-CN" altLang="en-US" b="1" dirty="0" smtClean="0">
                  <a:solidFill>
                    <a:srgbClr val="FFFFFF"/>
                  </a:solidFill>
                </a:rPr>
                <a:t>通过各种编程模型的构建，不在凭借感性去写代码，建立分        析问题的逻辑思维</a:t>
              </a:r>
              <a:endParaRPr kumimoji="0" lang="en-US" altLang="zh-TW" b="1" dirty="0">
                <a:solidFill>
                  <a:srgbClr val="FFFFFF"/>
                </a:solidFill>
              </a:endParaRPr>
            </a:p>
          </p:txBody>
        </p:sp>
        <p:sp>
          <p:nvSpPr>
            <p:cNvPr id="65544" name="AutoShape 19"/>
            <p:cNvSpPr>
              <a:spLocks noChangeArrowheads="1"/>
            </p:cNvSpPr>
            <p:nvPr/>
          </p:nvSpPr>
          <p:spPr bwMode="gray">
            <a:xfrm>
              <a:off x="1202" y="2866"/>
              <a:ext cx="1062" cy="885"/>
            </a:xfrm>
            <a:prstGeom prst="flowChartDelay">
              <a:avLst/>
            </a:prstGeom>
            <a:solidFill>
              <a:srgbClr val="A1A64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ja-JP" altLang="en-US" sz="1600" b="1" dirty="0">
                  <a:solidFill>
                    <a:srgbClr val="FFFFFF"/>
                  </a:solidFill>
                </a:rPr>
                <a:t>　</a:t>
              </a:r>
              <a:r>
                <a:rPr kumimoji="0" lang="zh-CN" altLang="en-US" sz="2400" b="1" dirty="0" smtClean="0">
                  <a:solidFill>
                    <a:srgbClr val="FFFFFF"/>
                  </a:solidFill>
                </a:rPr>
                <a:t>思维构建</a:t>
              </a:r>
              <a:endParaRPr kumimoji="0" lang="ja-JP" altLang="en-US" sz="24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96607" y="30847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你会得到什么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9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16"/>
          <p:cNvGrpSpPr>
            <a:grpSpLocks/>
          </p:cNvGrpSpPr>
          <p:nvPr/>
        </p:nvGrpSpPr>
        <p:grpSpPr bwMode="auto">
          <a:xfrm>
            <a:off x="1770063" y="1311007"/>
            <a:ext cx="4481512" cy="4299219"/>
            <a:chOff x="155" y="792"/>
            <a:chExt cx="2823" cy="2742"/>
          </a:xfrm>
        </p:grpSpPr>
        <p:sp>
          <p:nvSpPr>
            <p:cNvPr id="81929" name="Text Box 2"/>
            <p:cNvSpPr txBox="1">
              <a:spLocks noChangeArrowheads="1"/>
            </p:cNvSpPr>
            <p:nvPr/>
          </p:nvSpPr>
          <p:spPr bwMode="gray">
            <a:xfrm>
              <a:off x="155" y="792"/>
              <a:ext cx="2823" cy="180"/>
            </a:xfrm>
            <a:prstGeom prst="rect">
              <a:avLst/>
            </a:prstGeom>
            <a:solidFill>
              <a:srgbClr val="6399AB"/>
            </a:solidFill>
            <a:ln>
              <a:noFill/>
            </a:ln>
            <a:effectLst>
              <a:prstShdw prst="shdw17" dist="17961" dir="2700000">
                <a:srgbClr val="3B5C67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30000"/>
                </a:spcBef>
              </a:pPr>
              <a:r>
                <a:rPr kumimoji="0" lang="en-US" altLang="zh-TW" sz="1600" b="1">
                  <a:solidFill>
                    <a:srgbClr val="FFFFFF"/>
                  </a:solidFill>
                </a:rPr>
                <a:t> </a:t>
              </a:r>
            </a:p>
          </p:txBody>
        </p:sp>
        <p:sp>
          <p:nvSpPr>
            <p:cNvPr id="81930" name="Line 3"/>
            <p:cNvSpPr>
              <a:spLocks noChangeShapeType="1"/>
            </p:cNvSpPr>
            <p:nvPr/>
          </p:nvSpPr>
          <p:spPr bwMode="auto">
            <a:xfrm flipV="1">
              <a:off x="403" y="1349"/>
              <a:ext cx="477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1" name="Line 4"/>
            <p:cNvSpPr>
              <a:spLocks noChangeShapeType="1"/>
            </p:cNvSpPr>
            <p:nvPr/>
          </p:nvSpPr>
          <p:spPr bwMode="auto">
            <a:xfrm>
              <a:off x="399" y="3186"/>
              <a:ext cx="47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2" name="Line 5"/>
            <p:cNvSpPr>
              <a:spLocks noChangeShapeType="1"/>
            </p:cNvSpPr>
            <p:nvPr/>
          </p:nvSpPr>
          <p:spPr bwMode="auto">
            <a:xfrm flipH="1">
              <a:off x="395" y="971"/>
              <a:ext cx="1" cy="222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3" name="Line 6"/>
            <p:cNvSpPr>
              <a:spLocks noChangeShapeType="1"/>
            </p:cNvSpPr>
            <p:nvPr/>
          </p:nvSpPr>
          <p:spPr bwMode="auto">
            <a:xfrm>
              <a:off x="398" y="2293"/>
              <a:ext cx="47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4" name="Rectangle 7"/>
            <p:cNvSpPr>
              <a:spLocks noChangeArrowheads="1"/>
            </p:cNvSpPr>
            <p:nvPr/>
          </p:nvSpPr>
          <p:spPr bwMode="gray">
            <a:xfrm>
              <a:off x="688" y="1093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dirty="0" smtClean="0"/>
                <a:t>重点代码</a:t>
              </a:r>
              <a:endParaRPr lang="zh-CN" altLang="en-US" dirty="0"/>
            </a:p>
          </p:txBody>
        </p:sp>
        <p:sp>
          <p:nvSpPr>
            <p:cNvPr id="81935" name="Rectangle 8"/>
            <p:cNvSpPr>
              <a:spLocks noChangeArrowheads="1"/>
            </p:cNvSpPr>
            <p:nvPr/>
          </p:nvSpPr>
          <p:spPr bwMode="gray">
            <a:xfrm>
              <a:off x="688" y="2041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dirty="0" smtClean="0"/>
                <a:t>理论问题</a:t>
              </a:r>
              <a:endParaRPr lang="zh-CN" altLang="en-US" dirty="0"/>
            </a:p>
          </p:txBody>
        </p:sp>
        <p:sp>
          <p:nvSpPr>
            <p:cNvPr id="81936" name="Rectangle 9"/>
            <p:cNvSpPr>
              <a:spLocks noChangeArrowheads="1"/>
            </p:cNvSpPr>
            <p:nvPr/>
          </p:nvSpPr>
          <p:spPr bwMode="gray">
            <a:xfrm>
              <a:off x="688" y="3016"/>
              <a:ext cx="1037" cy="518"/>
            </a:xfrm>
            <a:prstGeom prst="rect">
              <a:avLst/>
            </a:prstGeom>
            <a:solidFill>
              <a:srgbClr val="B1A35D"/>
            </a:solidFill>
            <a:ln>
              <a:noFill/>
            </a:ln>
            <a:effectLst>
              <a:prstShdw prst="shdw17" dist="17961" dir="2700000">
                <a:srgbClr val="6A6238"/>
              </a:prstShdw>
            </a:effectLst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zh-CN" altLang="en-US" dirty="0" smtClean="0"/>
                <a:t>总结整理</a:t>
              </a:r>
              <a:endParaRPr lang="zh-CN" altLang="en-US" dirty="0"/>
            </a:p>
          </p:txBody>
        </p:sp>
      </p:grpSp>
      <p:sp>
        <p:nvSpPr>
          <p:cNvPr id="81923" name="AutoShape 10"/>
          <p:cNvSpPr>
            <a:spLocks noChangeArrowheads="1"/>
          </p:cNvSpPr>
          <p:nvPr/>
        </p:nvSpPr>
        <p:spPr bwMode="auto">
          <a:xfrm>
            <a:off x="4540251" y="1755776"/>
            <a:ext cx="5199063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Text Box 11"/>
          <p:cNvSpPr txBox="1">
            <a:spLocks noChangeArrowheads="1"/>
          </p:cNvSpPr>
          <p:nvPr/>
        </p:nvSpPr>
        <p:spPr bwMode="auto">
          <a:xfrm>
            <a:off x="4725986" y="1774826"/>
            <a:ext cx="47705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重点功能代码自己会写</a:t>
            </a:r>
            <a:endParaRPr lang="zh-TW" altLang="en-US" sz="28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81925" name="AutoShape 12"/>
          <p:cNvSpPr>
            <a:spLocks noChangeArrowheads="1"/>
          </p:cNvSpPr>
          <p:nvPr/>
        </p:nvSpPr>
        <p:spPr bwMode="auto">
          <a:xfrm>
            <a:off x="4540251" y="3251201"/>
            <a:ext cx="5199063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Text Box 13"/>
          <p:cNvSpPr txBox="1">
            <a:spLocks noChangeArrowheads="1"/>
          </p:cNvSpPr>
          <p:nvPr/>
        </p:nvSpPr>
        <p:spPr bwMode="auto">
          <a:xfrm>
            <a:off x="4721224" y="3413810"/>
            <a:ext cx="5148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理论问题不要钻底层</a:t>
            </a:r>
            <a:endParaRPr lang="zh-TW" altLang="en-US" sz="28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81927" name="AutoShape 14"/>
          <p:cNvSpPr>
            <a:spLocks noChangeArrowheads="1"/>
          </p:cNvSpPr>
          <p:nvPr/>
        </p:nvSpPr>
        <p:spPr bwMode="auto">
          <a:xfrm>
            <a:off x="4540251" y="4819651"/>
            <a:ext cx="5199063" cy="7905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8" name="Text Box 15"/>
          <p:cNvSpPr txBox="1">
            <a:spLocks noChangeArrowheads="1"/>
          </p:cNvSpPr>
          <p:nvPr/>
        </p:nvSpPr>
        <p:spPr bwMode="auto">
          <a:xfrm>
            <a:off x="4721224" y="4838701"/>
            <a:ext cx="4885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Courier" pitchFamily="49" charset="0"/>
                <a:ea typeface="標楷體" pitchFamily="65" charset="-120"/>
                <a:cs typeface="Tahoma" panose="020B0604030504040204" pitchFamily="34" charset="0"/>
              </a:rPr>
              <a:t>自己要有自己的总结和整理</a:t>
            </a:r>
            <a:endParaRPr lang="zh-TW" altLang="en-US" sz="2800" dirty="0">
              <a:solidFill>
                <a:schemeClr val="accent3">
                  <a:lumMod val="75000"/>
                </a:schemeClr>
              </a:solidFill>
              <a:latin typeface="Courier" pitchFamily="49" charset="0"/>
              <a:ea typeface="標楷體" pitchFamily="65" charset="-120"/>
              <a:cs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75" y="2540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说</a:t>
            </a:r>
            <a:r>
              <a:rPr lang="zh-CN" altLang="en-US" sz="3600" dirty="0" smtClean="0"/>
              <a:t>点要求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205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285</Words>
  <Application>Microsoft Office PowerPoint</Application>
  <PresentationFormat>自定义</PresentationFormat>
  <Paragraphs>57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lvze</dc:creator>
  <cp:lastModifiedBy>Windows 用户</cp:lastModifiedBy>
  <cp:revision>10</cp:revision>
  <dcterms:created xsi:type="dcterms:W3CDTF">2019-07-23T14:53:03Z</dcterms:created>
  <dcterms:modified xsi:type="dcterms:W3CDTF">2019-09-26T01:37:14Z</dcterms:modified>
</cp:coreProperties>
</file>