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83" r:id="rId4"/>
    <p:sldId id="284" r:id="rId5"/>
    <p:sldId id="288" r:id="rId6"/>
    <p:sldId id="265" r:id="rId7"/>
    <p:sldId id="266" r:id="rId8"/>
    <p:sldId id="262" r:id="rId9"/>
    <p:sldId id="286" r:id="rId10"/>
    <p:sldId id="285" r:id="rId11"/>
    <p:sldId id="290" r:id="rId12"/>
    <p:sldId id="260" r:id="rId13"/>
    <p:sldId id="258" r:id="rId14"/>
    <p:sldId id="264" r:id="rId15"/>
    <p:sldId id="263" r:id="rId16"/>
    <p:sldId id="268" r:id="rId17"/>
    <p:sldId id="269" r:id="rId18"/>
    <p:sldId id="271" r:id="rId19"/>
    <p:sldId id="267" r:id="rId20"/>
    <p:sldId id="270" r:id="rId21"/>
    <p:sldId id="272" r:id="rId22"/>
    <p:sldId id="273" r:id="rId23"/>
    <p:sldId id="274" r:id="rId24"/>
    <p:sldId id="275" r:id="rId25"/>
    <p:sldId id="276" r:id="rId26"/>
    <p:sldId id="278" r:id="rId27"/>
    <p:sldId id="282" r:id="rId28"/>
    <p:sldId id="279" r:id="rId29"/>
    <p:sldId id="281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44C6E3-83FF-46E9-B4AD-A3590B0FA54D}">
          <p14:sldIdLst>
            <p14:sldId id="256"/>
            <p14:sldId id="259"/>
            <p14:sldId id="283"/>
            <p14:sldId id="284"/>
            <p14:sldId id="288"/>
            <p14:sldId id="265"/>
            <p14:sldId id="266"/>
            <p14:sldId id="262"/>
            <p14:sldId id="286"/>
            <p14:sldId id="285"/>
          </p14:sldIdLst>
        </p14:section>
        <p14:section name="Legendary" id="{7074C61C-D98C-493F-AD3C-98206694383F}">
          <p14:sldIdLst>
            <p14:sldId id="290"/>
          </p14:sldIdLst>
        </p14:section>
        <p14:section name="Type" id="{550A0DC1-DAD6-4441-8D37-1486FD7B4B44}">
          <p14:sldIdLst>
            <p14:sldId id="260"/>
            <p14:sldId id="258"/>
            <p14:sldId id="264"/>
          </p14:sldIdLst>
        </p14:section>
        <p14:section name="Stats" id="{D5E4B12D-65C6-4A3B-B556-566767357E65}">
          <p14:sldIdLst>
            <p14:sldId id="263"/>
          </p14:sldIdLst>
        </p14:section>
        <p14:section name="Combats" id="{3500866E-863B-471E-884F-D15BD7797E0E}">
          <p14:sldIdLst>
            <p14:sldId id="268"/>
            <p14:sldId id="269"/>
            <p14:sldId id="271"/>
            <p14:sldId id="267"/>
            <p14:sldId id="270"/>
            <p14:sldId id="272"/>
            <p14:sldId id="273"/>
            <p14:sldId id="274"/>
          </p14:sldIdLst>
        </p14:section>
        <p14:section name="Prediction" id="{56840FDF-F2D3-45BA-8D74-BECF1D299E61}">
          <p14:sldIdLst>
            <p14:sldId id="275"/>
            <p14:sldId id="276"/>
            <p14:sldId id="278"/>
            <p14:sldId id="282"/>
          </p14:sldIdLst>
        </p14:section>
        <p14:section name="Future" id="{E79B7BF0-204B-4549-ADB7-05481FC66DFE}">
          <p14:sldIdLst>
            <p14:sldId id="279"/>
            <p14:sldId id="281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CC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>
        <p:scale>
          <a:sx n="75" d="100"/>
          <a:sy n="75" d="100"/>
        </p:scale>
        <p:origin x="125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B6A3-909F-45D1-A46A-B7CB4C62FD0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CB0-10EF-4FF0-BD09-90ABCC4D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3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B6A3-909F-45D1-A46A-B7CB4C62FD0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CB0-10EF-4FF0-BD09-90ABCC4D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5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B6A3-909F-45D1-A46A-B7CB4C62FD0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CB0-10EF-4FF0-BD09-90ABCC4D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0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B6A3-909F-45D1-A46A-B7CB4C62FD0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CB0-10EF-4FF0-BD09-90ABCC4D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6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B6A3-909F-45D1-A46A-B7CB4C62FD0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CB0-10EF-4FF0-BD09-90ABCC4D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B6A3-909F-45D1-A46A-B7CB4C62FD0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CB0-10EF-4FF0-BD09-90ABCC4D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8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B6A3-909F-45D1-A46A-B7CB4C62FD0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CB0-10EF-4FF0-BD09-90ABCC4D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3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B6A3-909F-45D1-A46A-B7CB4C62FD0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CB0-10EF-4FF0-BD09-90ABCC4D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9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B6A3-909F-45D1-A46A-B7CB4C62FD0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CB0-10EF-4FF0-BD09-90ABCC4D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0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B6A3-909F-45D1-A46A-B7CB4C62FD0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CB0-10EF-4FF0-BD09-90ABCC4D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5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B6A3-909F-45D1-A46A-B7CB4C62FD0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CB0-10EF-4FF0-BD09-90ABCC4D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1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6B6A3-909F-45D1-A46A-B7CB4C62FD0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B7CB0-10EF-4FF0-BD09-90ABCC4D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5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Pokemon</a:t>
            </a:r>
            <a:r>
              <a:rPr lang="en-US" dirty="0" smtClean="0"/>
              <a:t> Battle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Original dataset from: </a:t>
            </a:r>
            <a:endParaRPr lang="en-US" sz="2000" dirty="0" smtClean="0"/>
          </a:p>
          <a:p>
            <a:r>
              <a:rPr lang="en-US" sz="2000" dirty="0" smtClean="0"/>
              <a:t>ttps</a:t>
            </a:r>
            <a:r>
              <a:rPr lang="en-US" sz="2000" dirty="0"/>
              <a:t>://www.kaggle.com/terminus7/pokemon-challenge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7347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Dataset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Two files</a:t>
            </a:r>
          </a:p>
          <a:p>
            <a:pPr lvl="1"/>
            <a:r>
              <a:rPr lang="en-US" dirty="0" smtClean="0"/>
              <a:t>A table of </a:t>
            </a:r>
            <a:r>
              <a:rPr lang="en-US" dirty="0" err="1" smtClean="0"/>
              <a:t>pokemon</a:t>
            </a:r>
            <a:r>
              <a:rPr lang="en-US" dirty="0" smtClean="0"/>
              <a:t>, including unique ID, name, whether the </a:t>
            </a:r>
            <a:r>
              <a:rPr lang="en-US" dirty="0" err="1" smtClean="0"/>
              <a:t>pokemon</a:t>
            </a:r>
            <a:r>
              <a:rPr lang="en-US" dirty="0" smtClean="0"/>
              <a:t> is legendary, their two types (null for type 2 if </a:t>
            </a:r>
            <a:r>
              <a:rPr lang="en-US" dirty="0" err="1" smtClean="0"/>
              <a:t>pokemon</a:t>
            </a:r>
            <a:r>
              <a:rPr lang="en-US" dirty="0" smtClean="0"/>
              <a:t> has one type) and 6 base stats</a:t>
            </a:r>
          </a:p>
          <a:p>
            <a:pPr lvl="1"/>
            <a:r>
              <a:rPr lang="en-US" dirty="0" smtClean="0"/>
              <a:t>800 </a:t>
            </a:r>
            <a:r>
              <a:rPr lang="en-US" dirty="0" err="1" smtClean="0"/>
              <a:t>pokemon</a:t>
            </a:r>
            <a:r>
              <a:rPr lang="en-US" dirty="0" smtClean="0"/>
              <a:t> table records</a:t>
            </a:r>
          </a:p>
          <a:p>
            <a:pPr lvl="1"/>
            <a:r>
              <a:rPr lang="en-US" dirty="0" smtClean="0"/>
              <a:t>A list of battles by unique ID of the two </a:t>
            </a:r>
            <a:r>
              <a:rPr lang="en-US" dirty="0" err="1" smtClean="0"/>
              <a:t>pokemon</a:t>
            </a:r>
            <a:r>
              <a:rPr lang="en-US" dirty="0" smtClean="0"/>
              <a:t> involved, and the ID of the winner</a:t>
            </a:r>
          </a:p>
          <a:p>
            <a:pPr lvl="1"/>
            <a:r>
              <a:rPr lang="en-US" dirty="0" smtClean="0"/>
              <a:t>50000 battle table records</a:t>
            </a:r>
          </a:p>
          <a:p>
            <a:r>
              <a:rPr lang="en-US" dirty="0" smtClean="0"/>
              <a:t>To fully explore the dataset, the tables will have to be joined on ID</a:t>
            </a:r>
          </a:p>
          <a:p>
            <a:r>
              <a:rPr lang="en-US" dirty="0" smtClean="0"/>
              <a:t>The battle data was generated using a secret simulation algorithm which has not been released by the originator of the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62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Legendary-ness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 the game, legendary-ness only indicates the following:</a:t>
            </a:r>
          </a:p>
          <a:p>
            <a:pPr lvl="1"/>
            <a:r>
              <a:rPr lang="en-US" dirty="0" err="1" smtClean="0"/>
              <a:t>pokemon</a:t>
            </a:r>
            <a:r>
              <a:rPr lang="en-US" dirty="0" smtClean="0"/>
              <a:t> is unique (per game instance)</a:t>
            </a:r>
          </a:p>
          <a:p>
            <a:pPr lvl="1"/>
            <a:r>
              <a:rPr lang="en-US" dirty="0" smtClean="0"/>
              <a:t>challenging to obtain</a:t>
            </a:r>
          </a:p>
          <a:p>
            <a:pPr lvl="1"/>
            <a:r>
              <a:rPr lang="en-US" dirty="0" smtClean="0"/>
              <a:t>has high base stats</a:t>
            </a:r>
          </a:p>
          <a:p>
            <a:pPr lvl="1"/>
            <a:r>
              <a:rPr lang="en-US" dirty="0" smtClean="0"/>
              <a:t>has access to stronger fight moves</a:t>
            </a:r>
          </a:p>
          <a:p>
            <a:r>
              <a:rPr lang="en-US" dirty="0" smtClean="0"/>
              <a:t>Legendary-ness does not explicitly mean the </a:t>
            </a:r>
            <a:r>
              <a:rPr lang="en-US" dirty="0" err="1" smtClean="0"/>
              <a:t>pokemon</a:t>
            </a:r>
            <a:r>
              <a:rPr lang="en-US" dirty="0" smtClean="0"/>
              <a:t> is stronger than others</a:t>
            </a:r>
          </a:p>
          <a:p>
            <a:r>
              <a:rPr lang="en-US" dirty="0" smtClean="0"/>
              <a:t>No direct relationship with combat ability</a:t>
            </a:r>
          </a:p>
          <a:p>
            <a:r>
              <a:rPr lang="en-US" dirty="0" smtClean="0"/>
              <a:t>Of 800 </a:t>
            </a:r>
            <a:r>
              <a:rPr lang="en-US" dirty="0" err="1" smtClean="0"/>
              <a:t>pokemon</a:t>
            </a:r>
            <a:r>
              <a:rPr lang="en-US" dirty="0" smtClean="0"/>
              <a:t>, 8.1% are legendary</a:t>
            </a:r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561606"/>
            <a:ext cx="3886200" cy="2879376"/>
          </a:xfrm>
        </p:spPr>
      </p:pic>
    </p:spTree>
    <p:extLst>
      <p:ext uri="{BB962C8B-B14F-4D97-AF65-F5344CB8AC3E}">
        <p14:creationId xmlns:p14="http://schemas.microsoft.com/office/powerpoint/2010/main" val="1065394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first type</a:t>
            </a:r>
            <a:endParaRPr lang="en-US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91421536"/>
              </p:ext>
            </p:extLst>
          </p:nvPr>
        </p:nvGraphicFramePr>
        <p:xfrm>
          <a:off x="628650" y="1690689"/>
          <a:ext cx="2194560" cy="4234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xmlns="" val="80340835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xmlns="" val="327357532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312622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8376297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155170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Dragon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119345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662207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056220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Fighting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493841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293093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Flying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429938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4252814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47626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6113912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506697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0854045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521267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Psychic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9677168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9976386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911282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211812197"/>
                  </a:ext>
                </a:extLst>
              </a:tr>
            </a:tbl>
          </a:graphicData>
        </a:graphic>
      </p:graphicFrame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963" y="1958796"/>
            <a:ext cx="5513387" cy="4084996"/>
          </a:xfrm>
        </p:spPr>
      </p:pic>
    </p:spTree>
    <p:extLst>
      <p:ext uri="{BB962C8B-B14F-4D97-AF65-F5344CB8AC3E}">
        <p14:creationId xmlns:p14="http://schemas.microsoft.com/office/powerpoint/2010/main" val="2538410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second type</a:t>
            </a:r>
            <a:endParaRPr lang="en-US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85593634"/>
              </p:ext>
            </p:extLst>
          </p:nvPr>
        </p:nvGraphicFramePr>
        <p:xfrm>
          <a:off x="628650" y="1690689"/>
          <a:ext cx="2194560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xmlns="" val="80340835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xmlns="" val="327357532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312622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&lt;null&gt;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8376297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155170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119345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Dragon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662207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056220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493841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Fighting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293093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429938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Flying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4252814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47626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3353630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6113912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506697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0854045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521267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Psychic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9677168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9976386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911282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211812197"/>
                  </a:ext>
                </a:extLst>
              </a:tr>
            </a:tbl>
          </a:graphicData>
        </a:graphic>
      </p:graphicFrame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963" y="1958796"/>
            <a:ext cx="5513387" cy="4084996"/>
          </a:xfrm>
        </p:spPr>
      </p:pic>
      <p:sp>
        <p:nvSpPr>
          <p:cNvPr id="16" name="TextBox 15"/>
          <p:cNvSpPr txBox="1"/>
          <p:nvPr/>
        </p:nvSpPr>
        <p:spPr>
          <a:xfrm>
            <a:off x="3287033" y="1543717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48% have no second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98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distribution of types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71" y="1825625"/>
            <a:ext cx="5872858" cy="4351338"/>
          </a:xfrm>
        </p:spPr>
      </p:pic>
      <p:sp>
        <p:nvSpPr>
          <p:cNvPr id="7" name="TextBox 6"/>
          <p:cNvSpPr txBox="1"/>
          <p:nvPr/>
        </p:nvSpPr>
        <p:spPr>
          <a:xfrm>
            <a:off x="628650" y="1456293"/>
            <a:ext cx="370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Bottom row </a:t>
            </a:r>
            <a:r>
              <a:rPr lang="en-US" dirty="0" smtClean="0"/>
              <a:t>is single-typed </a:t>
            </a:r>
            <a:r>
              <a:rPr lang="en-US" dirty="0" err="1" smtClean="0"/>
              <a:t>pokemon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7563" y="6211669"/>
            <a:ext cx="5168915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dirty="0" smtClean="0"/>
              <a:t>Flying is a common secondary type, rarely a first type</a:t>
            </a:r>
          </a:p>
          <a:p>
            <a:pPr algn="ctr"/>
            <a:r>
              <a:rPr lang="en-US" dirty="0" smtClean="0"/>
              <a:t>No </a:t>
            </a:r>
            <a:r>
              <a:rPr lang="en-US" dirty="0" err="1" smtClean="0"/>
              <a:t>pokemon</a:t>
            </a:r>
            <a:r>
              <a:rPr lang="en-US" dirty="0" smtClean="0"/>
              <a:t> has the same type twice (NE/SW </a:t>
            </a:r>
            <a:r>
              <a:rPr lang="en-US" dirty="0" err="1" smtClean="0"/>
              <a:t>diag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40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distribution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71" y="1825625"/>
            <a:ext cx="5872858" cy="4351338"/>
          </a:xfrm>
        </p:spPr>
      </p:pic>
    </p:spTree>
    <p:extLst>
      <p:ext uri="{BB962C8B-B14F-4D97-AF65-F5344CB8AC3E}">
        <p14:creationId xmlns:p14="http://schemas.microsoft.com/office/powerpoint/2010/main" val="3909591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Battle-space coverage by IDs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331" y="1825625"/>
            <a:ext cx="4351338" cy="4351338"/>
          </a:xfrm>
        </p:spPr>
      </p:pic>
      <p:sp>
        <p:nvSpPr>
          <p:cNvPr id="12" name="TextBox 11"/>
          <p:cNvSpPr txBox="1"/>
          <p:nvPr/>
        </p:nvSpPr>
        <p:spPr>
          <a:xfrm>
            <a:off x="628650" y="1434992"/>
            <a:ext cx="7461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 indicates no matchup, yellow indicates a matchup, between indicated IDs</a:t>
            </a:r>
          </a:p>
          <a:p>
            <a:r>
              <a:rPr lang="en-US" dirty="0" smtClean="0"/>
              <a:t>7.8% of the space is covered, with 7.3% of those duplicated (3650/50000)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90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 Ratio by Type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71" y="1825625"/>
            <a:ext cx="5872858" cy="4351338"/>
          </a:xfrm>
        </p:spPr>
      </p:pic>
      <p:sp>
        <p:nvSpPr>
          <p:cNvPr id="6" name="TextBox 5"/>
          <p:cNvSpPr txBox="1"/>
          <p:nvPr/>
        </p:nvSpPr>
        <p:spPr>
          <a:xfrm>
            <a:off x="1469133" y="6211669"/>
            <a:ext cx="6205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Type does not seem to have much effect on win ratio</a:t>
            </a:r>
          </a:p>
          <a:p>
            <a:pPr algn="ctr"/>
            <a:r>
              <a:rPr lang="en-US" dirty="0" smtClean="0"/>
              <a:t>Legendary-ness does, but </a:t>
            </a:r>
            <a:r>
              <a:rPr lang="en-US" dirty="0" smtClean="0"/>
              <a:t>is that an artifact </a:t>
            </a:r>
            <a:r>
              <a:rPr lang="en-US" dirty="0" smtClean="0"/>
              <a:t>of stat </a:t>
            </a:r>
            <a:r>
              <a:rPr lang="en-US" dirty="0" smtClean="0"/>
              <a:t>distributions?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553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Distribution (Legendary)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71" y="1825625"/>
            <a:ext cx="5872858" cy="4351338"/>
          </a:xfrm>
        </p:spPr>
      </p:pic>
      <p:sp>
        <p:nvSpPr>
          <p:cNvPr id="5" name="TextBox 4"/>
          <p:cNvSpPr txBox="1"/>
          <p:nvPr/>
        </p:nvSpPr>
        <p:spPr>
          <a:xfrm>
            <a:off x="628650" y="1321357"/>
            <a:ext cx="541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Legendary </a:t>
            </a:r>
            <a:r>
              <a:rPr lang="en-US" dirty="0" err="1" smtClean="0"/>
              <a:t>pokemon</a:t>
            </a:r>
            <a:r>
              <a:rPr lang="en-US" dirty="0" smtClean="0"/>
              <a:t> </a:t>
            </a:r>
            <a:r>
              <a:rPr lang="en-US" dirty="0" smtClean="0"/>
              <a:t>just so happen </a:t>
            </a:r>
            <a:r>
              <a:rPr lang="en-US" dirty="0" smtClean="0"/>
              <a:t>to have higher stats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0629" y="6488668"/>
            <a:ext cx="556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Stats appear to correlate with win rate, which is expected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33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 </a:t>
            </a:r>
            <a:r>
              <a:rPr lang="en-US" dirty="0" smtClean="0"/>
              <a:t>Ra</a:t>
            </a:r>
            <a:r>
              <a:rPr lang="en-US" dirty="0" smtClean="0"/>
              <a:t>tio by Stat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71" y="1825625"/>
            <a:ext cx="5872858" cy="4351338"/>
          </a:xfrm>
        </p:spPr>
      </p:pic>
      <p:sp>
        <p:nvSpPr>
          <p:cNvPr id="6" name="TextBox 5"/>
          <p:cNvSpPr txBox="1"/>
          <p:nvPr/>
        </p:nvSpPr>
        <p:spPr>
          <a:xfrm>
            <a:off x="628650" y="1321357"/>
            <a:ext cx="703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Scatterplot of win ratio vs. stat, broken out by stat, with first type colored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58702" y="6488668"/>
            <a:ext cx="4426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Speed correlates most strongly with win ratio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8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Pokemon</a:t>
            </a:r>
            <a:r>
              <a:rPr lang="en-US" dirty="0" smtClean="0"/>
              <a:t> is a series of games created by Creatures and Game Freak, and published by Nintendo</a:t>
            </a:r>
          </a:p>
          <a:p>
            <a:r>
              <a:rPr lang="en-US" dirty="0" smtClean="0"/>
              <a:t>Main sequence games:</a:t>
            </a:r>
          </a:p>
          <a:p>
            <a:pPr lvl="1"/>
            <a:r>
              <a:rPr lang="en-US" dirty="0" smtClean="0"/>
              <a:t>Play as </a:t>
            </a:r>
            <a:r>
              <a:rPr lang="en-US" dirty="0" err="1" smtClean="0"/>
              <a:t>pokemon</a:t>
            </a:r>
            <a:r>
              <a:rPr lang="en-US" dirty="0" smtClean="0"/>
              <a:t> trainer</a:t>
            </a:r>
          </a:p>
          <a:p>
            <a:pPr lvl="1"/>
            <a:r>
              <a:rPr lang="en-US" dirty="0" smtClean="0"/>
              <a:t>Fight and catch critters called </a:t>
            </a:r>
            <a:r>
              <a:rPr lang="en-US" dirty="0" err="1" smtClean="0"/>
              <a:t>pokemon</a:t>
            </a:r>
            <a:endParaRPr lang="en-US" dirty="0" smtClean="0"/>
          </a:p>
          <a:p>
            <a:pPr lvl="1"/>
            <a:r>
              <a:rPr lang="en-US" dirty="0" smtClean="0"/>
              <a:t>Train them up, battle other trainers</a:t>
            </a:r>
          </a:p>
          <a:p>
            <a:pPr lvl="1"/>
            <a:r>
              <a:rPr lang="en-US" dirty="0" smtClean="0"/>
              <a:t>Eventually complete some overarching goal to win</a:t>
            </a:r>
            <a:endParaRPr lang="en-US" dirty="0" smtClean="0"/>
          </a:p>
          <a:p>
            <a:pPr lvl="1"/>
            <a:r>
              <a:rPr lang="en-US" dirty="0" smtClean="0"/>
              <a:t>First game released in 1996</a:t>
            </a:r>
          </a:p>
          <a:p>
            <a:pPr lvl="1"/>
            <a:r>
              <a:rPr lang="en-US" dirty="0" smtClean="0"/>
              <a:t>28 games released, new pair of games in development now (2018)</a:t>
            </a:r>
          </a:p>
          <a:p>
            <a:pPr lvl="1"/>
            <a:r>
              <a:rPr lang="en-US" dirty="0" smtClean="0"/>
              <a:t>Sold ~280M units, ~$8.5B gross revenue </a:t>
            </a:r>
            <a:r>
              <a:rPr lang="en-US" dirty="0" err="1" smtClean="0"/>
              <a:t>est</a:t>
            </a:r>
            <a:r>
              <a:rPr lang="en-US" dirty="0" smtClean="0"/>
              <a:t>, ~$380M per year </a:t>
            </a:r>
            <a:r>
              <a:rPr lang="en-US" dirty="0" err="1" smtClean="0"/>
              <a:t>avg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626" y="1690688"/>
            <a:ext cx="1822724" cy="1828800"/>
          </a:xfrm>
        </p:spPr>
      </p:pic>
      <p:sp>
        <p:nvSpPr>
          <p:cNvPr id="4" name="Rectangle 3"/>
          <p:cNvSpPr/>
          <p:nvPr/>
        </p:nvSpPr>
        <p:spPr>
          <a:xfrm>
            <a:off x="0" y="5839334"/>
            <a:ext cx="9144000" cy="1015663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1200" dirty="0"/>
              <a:t>https://en.wikipedia.org/wiki/Pok%C3%A9mon</a:t>
            </a:r>
          </a:p>
          <a:p>
            <a:r>
              <a:rPr lang="en-US" sz="1200" dirty="0" smtClean="0"/>
              <a:t>https</a:t>
            </a:r>
            <a:r>
              <a:rPr lang="en-US" sz="1200" dirty="0"/>
              <a:t>://en.wikipedia.org/wiki/Pok%C3%A9mon_(video_game_series</a:t>
            </a:r>
            <a:r>
              <a:rPr lang="en-US" sz="1200" dirty="0" smtClean="0"/>
              <a:t>)</a:t>
            </a:r>
          </a:p>
          <a:p>
            <a:r>
              <a:rPr lang="en-US" sz="1200" dirty="0"/>
              <a:t>https://</a:t>
            </a:r>
            <a:r>
              <a:rPr lang="en-US" sz="1200" dirty="0" smtClean="0"/>
              <a:t>commons.wikimedia.org/wiki/File:International_Pok%C3%A9mon_logo.svg TM Nintendo</a:t>
            </a:r>
            <a:endParaRPr lang="en-US" sz="1200" dirty="0"/>
          </a:p>
          <a:p>
            <a:r>
              <a:rPr lang="en-US" sz="1200" dirty="0"/>
              <a:t>https://en.wikipedia.org/wiki/File:Pok%C3%A9mon_box_art_-_</a:t>
            </a:r>
            <a:r>
              <a:rPr lang="en-US" sz="1200" dirty="0" smtClean="0"/>
              <a:t>Red_Version.png ©/TM Nintendo</a:t>
            </a:r>
          </a:p>
          <a:p>
            <a:r>
              <a:rPr lang="en-US" sz="1200" dirty="0"/>
              <a:t>https://</a:t>
            </a:r>
            <a:r>
              <a:rPr lang="en-US" sz="1200" dirty="0" smtClean="0"/>
              <a:t>en.wikipedia.org/wiki/File:Bulbasaur_pokemon_red.png ©Nintendo</a:t>
            </a:r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465932"/>
            <a:ext cx="3048000" cy="1123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938" y="3307811"/>
            <a:ext cx="304800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57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Simpson’s </a:t>
            </a:r>
            <a:r>
              <a:rPr lang="en-US" dirty="0" smtClean="0"/>
              <a:t>Paradox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71" y="1825625"/>
            <a:ext cx="5872858" cy="4351338"/>
          </a:xfrm>
        </p:spPr>
      </p:pic>
      <p:sp>
        <p:nvSpPr>
          <p:cNvPr id="7" name="TextBox 6"/>
          <p:cNvSpPr txBox="1"/>
          <p:nvPr/>
        </p:nvSpPr>
        <p:spPr>
          <a:xfrm>
            <a:off x="1423941" y="6488668"/>
            <a:ext cx="629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First type does not appear to have an effect on overall correlation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8650" y="1321357"/>
            <a:ext cx="562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Scatterplot of win ratio vs. speed, broken out by first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36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Differences by Stat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71" y="1825625"/>
            <a:ext cx="5872858" cy="4351338"/>
          </a:xfrm>
        </p:spPr>
      </p:pic>
      <p:sp>
        <p:nvSpPr>
          <p:cNvPr id="5" name="TextBox 4"/>
          <p:cNvSpPr txBox="1"/>
          <p:nvPr/>
        </p:nvSpPr>
        <p:spPr>
          <a:xfrm>
            <a:off x="628650" y="1321357"/>
            <a:ext cx="5565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Distribution plots of winner, broken out by stat difference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8367" y="6488668"/>
            <a:ext cx="472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Large overlap for each difference, except 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4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Attempting to model combat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on domain knowledge model combat as:</a:t>
            </a:r>
          </a:p>
          <a:p>
            <a:pPr lvl="1"/>
            <a:r>
              <a:rPr lang="en-US" dirty="0" err="1" smtClean="0"/>
              <a:t>atk_advantage</a:t>
            </a:r>
            <a:r>
              <a:rPr lang="en-US" dirty="0" smtClean="0"/>
              <a:t> = </a:t>
            </a:r>
            <a:r>
              <a:rPr lang="en-US" dirty="0" err="1" smtClean="0"/>
              <a:t>my_attack</a:t>
            </a:r>
            <a:r>
              <a:rPr lang="en-US" dirty="0" smtClean="0"/>
              <a:t> / </a:t>
            </a:r>
            <a:r>
              <a:rPr lang="en-US" dirty="0" err="1" smtClean="0"/>
              <a:t>op_defense</a:t>
            </a:r>
            <a:endParaRPr lang="en-US" dirty="0" smtClean="0"/>
          </a:p>
          <a:p>
            <a:pPr lvl="1"/>
            <a:r>
              <a:rPr lang="en-US" dirty="0" smtClean="0"/>
              <a:t>Same with </a:t>
            </a:r>
            <a:r>
              <a:rPr lang="en-US" dirty="0" err="1" smtClean="0"/>
              <a:t>sp</a:t>
            </a:r>
            <a:r>
              <a:rPr lang="en-US" dirty="0" smtClean="0"/>
              <a:t> </a:t>
            </a:r>
            <a:r>
              <a:rPr lang="en-US" dirty="0" err="1" smtClean="0"/>
              <a:t>atk</a:t>
            </a:r>
            <a:endParaRPr lang="en-US" dirty="0" smtClean="0"/>
          </a:p>
          <a:p>
            <a:pPr lvl="1"/>
            <a:r>
              <a:rPr lang="en-US" dirty="0" smtClean="0"/>
              <a:t>Find max of </a:t>
            </a:r>
            <a:r>
              <a:rPr lang="en-US" dirty="0" err="1" smtClean="0"/>
              <a:t>atk</a:t>
            </a:r>
            <a:r>
              <a:rPr lang="en-US" dirty="0" smtClean="0"/>
              <a:t>/</a:t>
            </a:r>
            <a:r>
              <a:rPr lang="en-US" dirty="0" err="1" smtClean="0"/>
              <a:t>sp_atk</a:t>
            </a:r>
            <a:r>
              <a:rPr lang="en-US" dirty="0" smtClean="0"/>
              <a:t> advantage for left and right</a:t>
            </a:r>
          </a:p>
          <a:p>
            <a:pPr lvl="1"/>
            <a:r>
              <a:rPr lang="en-US" dirty="0" smtClean="0"/>
              <a:t>Find difference between left and right</a:t>
            </a:r>
          </a:p>
          <a:p>
            <a:pPr lvl="1"/>
            <a:r>
              <a:rPr lang="en-US" dirty="0" smtClean="0"/>
              <a:t>Treat as new stat</a:t>
            </a:r>
          </a:p>
        </p:txBody>
      </p:sp>
    </p:spTree>
    <p:extLst>
      <p:ext uri="{BB962C8B-B14F-4D97-AF65-F5344CB8AC3E}">
        <p14:creationId xmlns:p14="http://schemas.microsoft.com/office/powerpoint/2010/main" val="2984643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Attempting to model combat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71" y="1825625"/>
            <a:ext cx="5872858" cy="4351338"/>
          </a:xfrm>
        </p:spPr>
      </p:pic>
      <p:sp>
        <p:nvSpPr>
          <p:cNvPr id="5" name="TextBox 4"/>
          <p:cNvSpPr txBox="1"/>
          <p:nvPr/>
        </p:nvSpPr>
        <p:spPr>
          <a:xfrm>
            <a:off x="628650" y="1321357"/>
            <a:ext cx="605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Distribution plots of winner, broken out by advantage or speed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3459" y="6488668"/>
            <a:ext cx="55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This model still has significant overlap, speed is dominant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75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winners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speed has a sharp division, expect tree-based ML to perform well</a:t>
            </a:r>
          </a:p>
          <a:p>
            <a:r>
              <a:rPr lang="en-US" dirty="0" smtClean="0"/>
              <a:t>First perform initial using bagged trees with MATLAB defaults</a:t>
            </a:r>
          </a:p>
          <a:p>
            <a:pPr lvl="1"/>
            <a:r>
              <a:rPr lang="en-US" dirty="0" err="1" smtClean="0"/>
              <a:t>maxnumsplits</a:t>
            </a:r>
            <a:r>
              <a:rPr lang="en-US" dirty="0" smtClean="0"/>
              <a:t> = #</a:t>
            </a:r>
            <a:r>
              <a:rPr lang="en-US" dirty="0" err="1" smtClean="0"/>
              <a:t>obs</a:t>
            </a:r>
            <a:r>
              <a:rPr lang="en-US" dirty="0" smtClean="0"/>
              <a:t> – 1</a:t>
            </a:r>
          </a:p>
          <a:p>
            <a:pPr lvl="1"/>
            <a:r>
              <a:rPr lang="en-US" dirty="0" err="1" smtClean="0"/>
              <a:t>numlearningcycles</a:t>
            </a:r>
            <a:r>
              <a:rPr lang="en-US" dirty="0" smtClean="0"/>
              <a:t> = 30</a:t>
            </a:r>
          </a:p>
          <a:p>
            <a:r>
              <a:rPr lang="en-US" dirty="0" smtClean="0"/>
              <a:t>Use 10-fold cross-validation</a:t>
            </a:r>
          </a:p>
          <a:p>
            <a:r>
              <a:rPr lang="en-US" dirty="0" smtClean="0"/>
              <a:t>MATLAB R2018a</a:t>
            </a:r>
          </a:p>
          <a:p>
            <a:r>
              <a:rPr lang="en-US" dirty="0" smtClean="0"/>
              <a:t>Seed = 314159</a:t>
            </a:r>
          </a:p>
        </p:txBody>
      </p:sp>
    </p:spTree>
    <p:extLst>
      <p:ext uri="{BB962C8B-B14F-4D97-AF65-F5344CB8AC3E}">
        <p14:creationId xmlns:p14="http://schemas.microsoft.com/office/powerpoint/2010/main" val="1018993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557339"/>
            <a:ext cx="3886200" cy="2887910"/>
          </a:xfrm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29862334"/>
              </p:ext>
            </p:extLst>
          </p:nvPr>
        </p:nvGraphicFramePr>
        <p:xfrm>
          <a:off x="4857750" y="2172494"/>
          <a:ext cx="3749040" cy="3749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362875811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xmlns="" val="62680821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xmlns="" val="263177267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xmlns="" val="24355292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Class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12990092"/>
                  </a:ext>
                </a:extLst>
              </a:tr>
              <a:tr h="109728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 Class</a:t>
                      </a:r>
                      <a:endParaRPr lang="en-US" dirty="0"/>
                    </a:p>
                  </a:txBody>
                  <a:tcPr vert="vert27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Loss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5538356"/>
                  </a:ext>
                </a:extLst>
              </a:tr>
              <a:tr h="109728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Loss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25208</a:t>
                      </a:r>
                    </a:p>
                  </a:txBody>
                  <a:tcPr marL="9525" marR="9525" marT="9525" marB="0"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1191</a:t>
                      </a:r>
                    </a:p>
                  </a:txBody>
                  <a:tcPr marL="9525" marR="9525" marT="9525" marB="0"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5912680"/>
                  </a:ext>
                </a:extLst>
              </a:tr>
              <a:tr h="109728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</a:t>
                      </a:r>
                    </a:p>
                  </a:txBody>
                  <a:tcPr marL="9525" marR="9525" marT="9525" marB="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22658</a:t>
                      </a:r>
                    </a:p>
                  </a:txBody>
                  <a:tcPr marL="9525" marR="9525" marT="9525" marB="0"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278373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1266" y="6488668"/>
            <a:ext cx="716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Prediction is reasonably good. What can </a:t>
            </a:r>
            <a:r>
              <a:rPr lang="en-US" dirty="0" err="1" smtClean="0"/>
              <a:t>hyperparameter</a:t>
            </a:r>
            <a:r>
              <a:rPr lang="en-US" dirty="0" smtClean="0"/>
              <a:t> optimization do?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07852" y="5558770"/>
            <a:ext cx="2727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AUROC = 0.990,</a:t>
            </a:r>
          </a:p>
          <a:p>
            <a:pPr algn="ctr"/>
            <a:r>
              <a:rPr lang="en-US" dirty="0" smtClean="0"/>
              <a:t>Optimal Threshold = 0.600,</a:t>
            </a:r>
          </a:p>
          <a:p>
            <a:pPr algn="ctr"/>
            <a:r>
              <a:rPr lang="en-US" dirty="0" smtClean="0"/>
              <a:t>Accuracy = 0.957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8650" y="1321357"/>
            <a:ext cx="319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MATLAB R2018a, seed = 314159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03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Hyperparameter</a:t>
            </a:r>
            <a:r>
              <a:rPr lang="en-US" dirty="0" smtClean="0"/>
              <a:t>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 on MATLAB defaults for ensemble models</a:t>
            </a:r>
          </a:p>
          <a:p>
            <a:pPr lvl="1"/>
            <a:r>
              <a:rPr lang="en-US" dirty="0" smtClean="0"/>
              <a:t>Ensemble method</a:t>
            </a:r>
          </a:p>
          <a:p>
            <a:pPr lvl="1"/>
            <a:r>
              <a:rPr lang="en-US" dirty="0" smtClean="0"/>
              <a:t>Number of Learning Cycles</a:t>
            </a:r>
          </a:p>
          <a:p>
            <a:pPr lvl="1"/>
            <a:r>
              <a:rPr lang="en-US" dirty="0" smtClean="0"/>
              <a:t>Learn Rate</a:t>
            </a:r>
          </a:p>
          <a:p>
            <a:pPr lvl="1"/>
            <a:r>
              <a:rPr lang="en-US" dirty="0" smtClean="0"/>
              <a:t>Min Leaf Size</a:t>
            </a:r>
          </a:p>
          <a:p>
            <a:r>
              <a:rPr lang="en-US" dirty="0" smtClean="0"/>
              <a:t>Use 10-fold cross-validation</a:t>
            </a:r>
          </a:p>
          <a:p>
            <a:r>
              <a:rPr lang="en-US" dirty="0" smtClean="0"/>
              <a:t>MATLAB R2018a</a:t>
            </a:r>
          </a:p>
          <a:p>
            <a:r>
              <a:rPr lang="en-US" dirty="0" smtClean="0"/>
              <a:t>Seed = 314159</a:t>
            </a:r>
          </a:p>
        </p:txBody>
      </p:sp>
    </p:spTree>
    <p:extLst>
      <p:ext uri="{BB962C8B-B14F-4D97-AF65-F5344CB8AC3E}">
        <p14:creationId xmlns:p14="http://schemas.microsoft.com/office/powerpoint/2010/main" val="3559798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Hyperparameter</a:t>
            </a:r>
            <a:r>
              <a:rPr lang="en-US" dirty="0"/>
              <a:t> Optimization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21016456"/>
              </p:ext>
            </p:extLst>
          </p:nvPr>
        </p:nvGraphicFramePr>
        <p:xfrm>
          <a:off x="4857750" y="2172494"/>
          <a:ext cx="3749040" cy="3749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362875811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xmlns="" val="62680821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xmlns="" val="263177267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xmlns="" val="24355292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Class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12990092"/>
                  </a:ext>
                </a:extLst>
              </a:tr>
              <a:tr h="109728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 Class</a:t>
                      </a:r>
                      <a:endParaRPr lang="en-US" dirty="0"/>
                    </a:p>
                  </a:txBody>
                  <a:tcPr vert="vert27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Loss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5538356"/>
                  </a:ext>
                </a:extLst>
              </a:tr>
              <a:tr h="109728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Loss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25146</a:t>
                      </a:r>
                    </a:p>
                  </a:txBody>
                  <a:tcPr marL="9525" marR="9525" marT="9525" marB="0"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1253</a:t>
                      </a:r>
                    </a:p>
                  </a:txBody>
                  <a:tcPr marL="9525" marR="9525" marT="9525" marB="0"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5912680"/>
                  </a:ext>
                </a:extLst>
              </a:tr>
              <a:tr h="109728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</a:t>
                      </a:r>
                    </a:p>
                  </a:txBody>
                  <a:tcPr marL="9525" marR="9525" marT="9525" marB="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22688</a:t>
                      </a:r>
                    </a:p>
                  </a:txBody>
                  <a:tcPr marL="9525" marR="9525" marT="9525" marB="0"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278373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12446" y="6488668"/>
            <a:ext cx="431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 particular improvement over initial trial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07852" y="5558770"/>
            <a:ext cx="2727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AUROC = 0.992,</a:t>
            </a:r>
          </a:p>
          <a:p>
            <a:pPr algn="ctr"/>
            <a:r>
              <a:rPr lang="en-US" dirty="0" smtClean="0"/>
              <a:t>Optimal Threshold = 0.605,</a:t>
            </a:r>
          </a:p>
          <a:p>
            <a:pPr algn="ctr"/>
            <a:r>
              <a:rPr lang="en-US" dirty="0" smtClean="0"/>
              <a:t>Accuracy = 0.957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8650" y="1321357"/>
            <a:ext cx="319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MATLAB R2018a, seed = 314159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557339"/>
            <a:ext cx="3886200" cy="2887910"/>
          </a:xfrm>
        </p:spPr>
      </p:pic>
    </p:spTree>
    <p:extLst>
      <p:ext uri="{BB962C8B-B14F-4D97-AF65-F5344CB8AC3E}">
        <p14:creationId xmlns:p14="http://schemas.microsoft.com/office/powerpoint/2010/main" val="3494547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additional combat models as pseudo-stats using domain-specific research</a:t>
            </a:r>
          </a:p>
          <a:p>
            <a:r>
              <a:rPr lang="en-US" dirty="0" smtClean="0"/>
              <a:t>Try other ML models (SVM in particular)</a:t>
            </a:r>
          </a:p>
          <a:p>
            <a:r>
              <a:rPr lang="en-US" dirty="0"/>
              <a:t>Enhance data by incorporating actual battles between </a:t>
            </a:r>
            <a:r>
              <a:rPr lang="en-US" dirty="0" err="1"/>
              <a:t>pokemon</a:t>
            </a:r>
            <a:r>
              <a:rPr lang="en-US" dirty="0"/>
              <a:t> in practice, instead of simulated </a:t>
            </a:r>
            <a:r>
              <a:rPr lang="en-US" dirty="0" smtClean="0"/>
              <a:t>battles</a:t>
            </a:r>
          </a:p>
          <a:p>
            <a:r>
              <a:rPr lang="en-US" dirty="0" smtClean="0"/>
              <a:t>Develop data product from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69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product idea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97" y="1825625"/>
            <a:ext cx="7046005" cy="4351338"/>
          </a:xfrm>
        </p:spPr>
      </p:pic>
      <p:sp>
        <p:nvSpPr>
          <p:cNvPr id="5" name="Rectangle 4"/>
          <p:cNvSpPr/>
          <p:nvPr/>
        </p:nvSpPr>
        <p:spPr>
          <a:xfrm>
            <a:off x="628650" y="1321357"/>
            <a:ext cx="2931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https://wireframe.cc/uMlSu5</a:t>
            </a:r>
          </a:p>
        </p:txBody>
      </p:sp>
    </p:spTree>
    <p:extLst>
      <p:ext uri="{BB962C8B-B14F-4D97-AF65-F5344CB8AC3E}">
        <p14:creationId xmlns:p14="http://schemas.microsoft.com/office/powerpoint/2010/main" val="6995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25" y="2279199"/>
            <a:ext cx="1828800" cy="32901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Other games:</a:t>
            </a:r>
          </a:p>
          <a:p>
            <a:pPr lvl="1"/>
            <a:r>
              <a:rPr lang="en-US" dirty="0"/>
              <a:t>a few spinoffs</a:t>
            </a:r>
          </a:p>
          <a:p>
            <a:pPr lvl="1"/>
            <a:r>
              <a:rPr lang="en-US" dirty="0"/>
              <a:t>trading card </a:t>
            </a:r>
            <a:r>
              <a:rPr lang="en-US" dirty="0" smtClean="0"/>
              <a:t>game (25.7B cards sold, ~$5B </a:t>
            </a:r>
            <a:r>
              <a:rPr lang="en-US" dirty="0" err="1" smtClean="0"/>
              <a:t>est</a:t>
            </a:r>
            <a:r>
              <a:rPr lang="en-US" dirty="0" smtClean="0"/>
              <a:t> total)</a:t>
            </a:r>
          </a:p>
          <a:p>
            <a:pPr lvl="1"/>
            <a:r>
              <a:rPr lang="en-US" dirty="0" smtClean="0"/>
              <a:t>mobile augmented reality game ($900M/</a:t>
            </a:r>
            <a:r>
              <a:rPr lang="en-US" dirty="0" err="1" smtClean="0"/>
              <a:t>yr</a:t>
            </a:r>
            <a:r>
              <a:rPr lang="en-US" dirty="0" smtClean="0"/>
              <a:t> </a:t>
            </a:r>
            <a:r>
              <a:rPr lang="en-US" dirty="0" err="1" smtClean="0"/>
              <a:t>avg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anime series with &gt;900 episodes</a:t>
            </a:r>
          </a:p>
          <a:p>
            <a:pPr lvl="1"/>
            <a:r>
              <a:rPr lang="en-US" dirty="0"/>
              <a:t>20 feature length </a:t>
            </a:r>
            <a:r>
              <a:rPr lang="en-US" dirty="0" smtClean="0"/>
              <a:t>films</a:t>
            </a:r>
          </a:p>
          <a:p>
            <a:r>
              <a:rPr lang="en-US" dirty="0" smtClean="0"/>
              <a:t>Cultural </a:t>
            </a:r>
            <a:r>
              <a:rPr lang="en-US" dirty="0"/>
              <a:t>impact</a:t>
            </a:r>
          </a:p>
          <a:p>
            <a:pPr lvl="1"/>
            <a:r>
              <a:rPr lang="en-US" dirty="0" smtClean="0"/>
              <a:t>Merchandise/apparel</a:t>
            </a:r>
            <a:endParaRPr lang="en-US" dirty="0"/>
          </a:p>
          <a:p>
            <a:pPr lvl="1"/>
            <a:r>
              <a:rPr lang="en-US" dirty="0" smtClean="0"/>
              <a:t>Catchphrases/Memes</a:t>
            </a:r>
            <a:endParaRPr lang="en-US" dirty="0"/>
          </a:p>
          <a:p>
            <a:pPr lvl="1"/>
            <a:r>
              <a:rPr lang="en-US" dirty="0" smtClean="0"/>
              <a:t>Conventions</a:t>
            </a:r>
          </a:p>
          <a:p>
            <a:pPr lvl="1"/>
            <a:r>
              <a:rPr lang="en-US" dirty="0" smtClean="0"/>
              <a:t>Player vs Player (PVP)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470002"/>
            <a:ext cx="9144000" cy="138499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smtClean="0"/>
              <a:t>en.wikipedia.org/wiki/Pok%C3%A9mon</a:t>
            </a:r>
          </a:p>
          <a:p>
            <a:r>
              <a:rPr lang="en-US" sz="1200" dirty="0"/>
              <a:t>https://en.wikipedia.org/wiki/Pok%C3%A9mon_Trading_Card_Game</a:t>
            </a:r>
            <a:endParaRPr lang="en-US" sz="1200" dirty="0" smtClean="0"/>
          </a:p>
          <a:p>
            <a:r>
              <a:rPr lang="en-US" sz="1200" dirty="0"/>
              <a:t>https://variety.com/2018/gaming/news/pokemon-go-2-years-1-billion-1202867409</a:t>
            </a:r>
            <a:r>
              <a:rPr lang="en-US" sz="1200" dirty="0" smtClean="0"/>
              <a:t>/</a:t>
            </a:r>
          </a:p>
          <a:p>
            <a:r>
              <a:rPr lang="en-US" sz="1200" dirty="0"/>
              <a:t>https://</a:t>
            </a:r>
            <a:r>
              <a:rPr lang="en-US" sz="1200" dirty="0" smtClean="0"/>
              <a:t>en.wikipedia.org/wiki/File:Pokemon_Trading_Card_Game_cardback.jpg TM Nintendo</a:t>
            </a:r>
          </a:p>
          <a:p>
            <a:r>
              <a:rPr lang="en-US" sz="1200" dirty="0"/>
              <a:t>https://</a:t>
            </a:r>
            <a:r>
              <a:rPr lang="en-US" sz="1200" dirty="0" smtClean="0"/>
              <a:t>commons.wikimedia.org/wiki/File:Pok%C3%A9mon_GO_logo.svg TM Nintendo</a:t>
            </a:r>
          </a:p>
          <a:p>
            <a:r>
              <a:rPr lang="en-US" sz="1200" dirty="0"/>
              <a:t>https://pokemonblog.com/2018/03/08/first-official-english-dub-trailer-for-pokemon-the-series-sun-moon-ultra-adventures</a:t>
            </a:r>
            <a:r>
              <a:rPr lang="en-US" sz="1200" dirty="0" smtClean="0"/>
              <a:t>/ ©/TM Nintendo</a:t>
            </a:r>
          </a:p>
          <a:p>
            <a:r>
              <a:rPr lang="en-US" sz="1200" dirty="0"/>
              <a:t>https://</a:t>
            </a:r>
            <a:r>
              <a:rPr lang="en-US" sz="1200" dirty="0" smtClean="0"/>
              <a:t>www.target.com ©Nintendo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clrChange>
              <a:clrFrom>
                <a:srgbClr val="EFEDF8"/>
              </a:clrFrom>
              <a:clrTo>
                <a:srgbClr val="EFED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395" y="1027907"/>
            <a:ext cx="1968909" cy="27432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365126"/>
            <a:ext cx="3048000" cy="1828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395" y="3655052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25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product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Set up website with simple interface</a:t>
            </a:r>
          </a:p>
          <a:p>
            <a:pPr lvl="1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Short description</a:t>
            </a:r>
          </a:p>
          <a:p>
            <a:pPr lvl="1"/>
            <a:r>
              <a:rPr lang="en-US" dirty="0" smtClean="0"/>
              <a:t>Two search-based drop-downs to find </a:t>
            </a:r>
            <a:r>
              <a:rPr lang="en-US" dirty="0" err="1" smtClean="0"/>
              <a:t>pokemon</a:t>
            </a:r>
            <a:endParaRPr lang="en-US" dirty="0" smtClean="0"/>
          </a:p>
          <a:p>
            <a:pPr lvl="1"/>
            <a:r>
              <a:rPr lang="en-US" dirty="0" smtClean="0"/>
              <a:t>Can search by ID or by name</a:t>
            </a:r>
          </a:p>
          <a:p>
            <a:pPr lvl="1"/>
            <a:r>
              <a:rPr lang="en-US" dirty="0" smtClean="0"/>
              <a:t>Button to predict results</a:t>
            </a:r>
          </a:p>
          <a:p>
            <a:r>
              <a:rPr lang="en-US" dirty="0" smtClean="0"/>
              <a:t>Backend is model stored on AWS/Azure as backend (or private server)</a:t>
            </a:r>
          </a:p>
          <a:p>
            <a:r>
              <a:rPr lang="en-US" dirty="0" smtClean="0"/>
              <a:t>Use case:</a:t>
            </a:r>
          </a:p>
          <a:p>
            <a:pPr lvl="1"/>
            <a:r>
              <a:rPr lang="en-US" dirty="0" smtClean="0"/>
              <a:t>User navigates to site</a:t>
            </a:r>
          </a:p>
          <a:p>
            <a:pPr lvl="1"/>
            <a:r>
              <a:rPr lang="en-US" dirty="0" smtClean="0"/>
              <a:t>User enters two </a:t>
            </a:r>
            <a:r>
              <a:rPr lang="en-US" dirty="0" err="1" smtClean="0"/>
              <a:t>pokemon</a:t>
            </a:r>
            <a:r>
              <a:rPr lang="en-US" dirty="0" smtClean="0"/>
              <a:t>, presses button</a:t>
            </a:r>
          </a:p>
          <a:p>
            <a:pPr lvl="1"/>
            <a:r>
              <a:rPr lang="en-US" dirty="0" smtClean="0"/>
              <a:t>Predicted winner is shown, along with win confidence</a:t>
            </a:r>
          </a:p>
        </p:txBody>
      </p:sp>
    </p:spTree>
    <p:extLst>
      <p:ext uri="{BB962C8B-B14F-4D97-AF65-F5344CB8AC3E}">
        <p14:creationId xmlns:p14="http://schemas.microsoft.com/office/powerpoint/2010/main" val="28650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Central game mechanic: </a:t>
            </a:r>
            <a:r>
              <a:rPr lang="en-US" dirty="0" err="1" smtClean="0"/>
              <a:t>pokemon</a:t>
            </a:r>
            <a:r>
              <a:rPr lang="en-US" dirty="0" smtClean="0"/>
              <a:t> v </a:t>
            </a:r>
            <a:r>
              <a:rPr lang="en-US" dirty="0" err="1" smtClean="0"/>
              <a:t>pokemon</a:t>
            </a:r>
            <a:r>
              <a:rPr lang="en-US" dirty="0" smtClean="0"/>
              <a:t> battles</a:t>
            </a:r>
          </a:p>
          <a:p>
            <a:r>
              <a:rPr lang="en-US" dirty="0" smtClean="0"/>
              <a:t>A </a:t>
            </a:r>
            <a:r>
              <a:rPr lang="en-US" dirty="0"/>
              <a:t>battle is won by one side when the opposing side has no usable </a:t>
            </a:r>
            <a:r>
              <a:rPr lang="en-US" dirty="0" err="1" smtClean="0"/>
              <a:t>pokemon</a:t>
            </a:r>
            <a:endParaRPr lang="en-US" dirty="0" smtClean="0"/>
          </a:p>
          <a:p>
            <a:r>
              <a:rPr lang="en-US" dirty="0" smtClean="0"/>
              <a:t>Achieved by reducing all opposing </a:t>
            </a:r>
            <a:r>
              <a:rPr lang="en-US" dirty="0" err="1" smtClean="0"/>
              <a:t>pokemon</a:t>
            </a:r>
            <a:r>
              <a:rPr lang="en-US" dirty="0" smtClean="0"/>
              <a:t> to 0 HP by attacking</a:t>
            </a:r>
          </a:p>
        </p:txBody>
      </p:sp>
    </p:spTree>
    <p:extLst>
      <p:ext uri="{BB962C8B-B14F-4D97-AF65-F5344CB8AC3E}">
        <p14:creationId xmlns:p14="http://schemas.microsoft.com/office/powerpoint/2010/main" val="311246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Battles </a:t>
            </a:r>
            <a:r>
              <a:rPr lang="en-US" dirty="0"/>
              <a:t>are turn-based</a:t>
            </a:r>
          </a:p>
          <a:p>
            <a:r>
              <a:rPr lang="en-US" dirty="0" smtClean="0"/>
              <a:t>At </a:t>
            </a:r>
            <a:r>
              <a:rPr lang="en-US" dirty="0"/>
              <a:t>the start of each turn, both sides choose an action</a:t>
            </a:r>
          </a:p>
          <a:p>
            <a:r>
              <a:rPr lang="en-US" dirty="0"/>
              <a:t>Action can be one of</a:t>
            </a:r>
          </a:p>
          <a:p>
            <a:pPr lvl="1"/>
            <a:r>
              <a:rPr lang="en-US" dirty="0"/>
              <a:t>Fight – select one of four moves the </a:t>
            </a:r>
            <a:r>
              <a:rPr lang="en-US" dirty="0" err="1"/>
              <a:t>pokemon</a:t>
            </a:r>
            <a:r>
              <a:rPr lang="en-US" dirty="0"/>
              <a:t> will attempt to use when its turn comes</a:t>
            </a:r>
          </a:p>
          <a:p>
            <a:pPr lvl="1"/>
            <a:r>
              <a:rPr lang="en-US" dirty="0"/>
              <a:t>Bag – use an item from the trainers bag</a:t>
            </a:r>
          </a:p>
          <a:p>
            <a:pPr lvl="1"/>
            <a:r>
              <a:rPr lang="en-US" dirty="0" err="1"/>
              <a:t>Pokemon</a:t>
            </a:r>
            <a:r>
              <a:rPr lang="en-US" dirty="0"/>
              <a:t> – select a different </a:t>
            </a:r>
            <a:r>
              <a:rPr lang="en-US" dirty="0" err="1"/>
              <a:t>pokemon</a:t>
            </a:r>
            <a:r>
              <a:rPr lang="en-US" dirty="0"/>
              <a:t> to switch to</a:t>
            </a:r>
          </a:p>
          <a:p>
            <a:pPr lvl="1"/>
            <a:r>
              <a:rPr lang="en-US" dirty="0"/>
              <a:t>Run – run away from the fight</a:t>
            </a:r>
          </a:p>
          <a:p>
            <a:r>
              <a:rPr lang="en-US" dirty="0" smtClean="0"/>
              <a:t>Most </a:t>
            </a:r>
            <a:r>
              <a:rPr lang="en-US" dirty="0"/>
              <a:t>interested in the fight </a:t>
            </a:r>
            <a:r>
              <a:rPr lang="en-US" dirty="0" smtClean="0"/>
              <a:t>action, since most damage is dealt that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3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591993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Types affect damage </a:t>
            </a:r>
            <a:r>
              <a:rPr lang="en-US" dirty="0" err="1" smtClean="0"/>
              <a:t>dealth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 smtClean="0"/>
              <a:t>are 18 types, shown at right</a:t>
            </a:r>
          </a:p>
          <a:p>
            <a:r>
              <a:rPr lang="en-US" dirty="0" err="1" smtClean="0"/>
              <a:t>Pokemon</a:t>
            </a:r>
            <a:r>
              <a:rPr lang="en-US" dirty="0" smtClean="0"/>
              <a:t> have 1 or 2 types</a:t>
            </a:r>
          </a:p>
          <a:p>
            <a:r>
              <a:rPr lang="en-US" dirty="0" smtClean="0"/>
              <a:t>Attacks have 1 type</a:t>
            </a:r>
          </a:p>
          <a:p>
            <a:r>
              <a:rPr lang="en-US" dirty="0" smtClean="0"/>
              <a:t>An attack may be (damage </a:t>
            </a:r>
            <a:r>
              <a:rPr lang="en-US" dirty="0" err="1" smtClean="0"/>
              <a:t>mult</a:t>
            </a:r>
            <a:r>
              <a:rPr lang="en-US" dirty="0" smtClean="0"/>
              <a:t>.):</a:t>
            </a:r>
          </a:p>
          <a:p>
            <a:pPr lvl="1"/>
            <a:r>
              <a:rPr lang="en-US" dirty="0" smtClean="0"/>
              <a:t>super effective (2x</a:t>
            </a:r>
            <a:r>
              <a:rPr lang="en-US" dirty="0" smtClean="0"/>
              <a:t>),</a:t>
            </a:r>
            <a:endParaRPr lang="en-US" dirty="0"/>
          </a:p>
          <a:p>
            <a:pPr lvl="1"/>
            <a:r>
              <a:rPr lang="en-US" dirty="0"/>
              <a:t>normal (1x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not-very effective (0.5x),</a:t>
            </a:r>
          </a:p>
          <a:p>
            <a:pPr lvl="1"/>
            <a:r>
              <a:rPr lang="en-US" dirty="0" smtClean="0"/>
              <a:t>ineffective (0x</a:t>
            </a:r>
            <a:r>
              <a:rPr lang="en-US" dirty="0" smtClean="0"/>
              <a:t>),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a </a:t>
            </a:r>
            <a:r>
              <a:rPr lang="en-US" dirty="0" err="1" smtClean="0"/>
              <a:t>pokemon</a:t>
            </a:r>
            <a:r>
              <a:rPr lang="en-US" dirty="0" smtClean="0"/>
              <a:t> has 2 types, the </a:t>
            </a:r>
            <a:r>
              <a:rPr lang="en-US" dirty="0" smtClean="0"/>
              <a:t>overall effectiveness is the product of each individual effectiveness rating</a:t>
            </a: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07582613"/>
              </p:ext>
            </p:extLst>
          </p:nvPr>
        </p:nvGraphicFramePr>
        <p:xfrm>
          <a:off x="6818168" y="1825625"/>
          <a:ext cx="1371600" cy="40119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150802116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9022817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480081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Dragon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013203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Electric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592357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261227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Fighting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6923448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8318028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Flying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880806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Ghost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12016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812320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Ground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653215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7206507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0128611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Poison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6212571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Psychic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0472642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Rock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499746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Steel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901394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884092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77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096" y="1825625"/>
            <a:ext cx="6237807" cy="4351338"/>
          </a:xfrm>
        </p:spPr>
      </p:pic>
      <p:sp>
        <p:nvSpPr>
          <p:cNvPr id="7" name="TextBox 6"/>
          <p:cNvSpPr txBox="1"/>
          <p:nvPr/>
        </p:nvSpPr>
        <p:spPr>
          <a:xfrm>
            <a:off x="0" y="6488668"/>
            <a:ext cx="492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c/o https://bulbapedia.bulbagarden.net/wiki/Type</a:t>
            </a:r>
          </a:p>
        </p:txBody>
      </p:sp>
    </p:spTree>
    <p:extLst>
      <p:ext uri="{BB962C8B-B14F-4D97-AF65-F5344CB8AC3E}">
        <p14:creationId xmlns:p14="http://schemas.microsoft.com/office/powerpoint/2010/main" val="69550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Statistics also affect damage</a:t>
            </a:r>
          </a:p>
          <a:p>
            <a:r>
              <a:rPr lang="en-US" dirty="0" err="1" smtClean="0"/>
              <a:t>Pokemon</a:t>
            </a:r>
            <a:r>
              <a:rPr lang="en-US" dirty="0" smtClean="0"/>
              <a:t> have 6 statistics (stats):</a:t>
            </a:r>
            <a:endParaRPr lang="en-US" dirty="0"/>
          </a:p>
          <a:p>
            <a:pPr lvl="1"/>
            <a:r>
              <a:rPr lang="en-US" dirty="0"/>
              <a:t>HP – how much damage </a:t>
            </a:r>
            <a:r>
              <a:rPr lang="en-US" dirty="0" smtClean="0"/>
              <a:t>can be taken before </a:t>
            </a:r>
            <a:r>
              <a:rPr lang="en-US" dirty="0"/>
              <a:t>fainting</a:t>
            </a:r>
          </a:p>
          <a:p>
            <a:pPr lvl="1"/>
            <a:r>
              <a:rPr lang="en-US" dirty="0"/>
              <a:t>Attack – proportional to outgoing damage with non-special attacks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Defense – inversely proportional to incoming damage with non-special attacks</a:t>
            </a:r>
          </a:p>
          <a:p>
            <a:pPr lvl="1"/>
            <a:r>
              <a:rPr lang="en-US" dirty="0" err="1"/>
              <a:t>Sp</a:t>
            </a:r>
            <a:r>
              <a:rPr lang="en-US" dirty="0"/>
              <a:t> Attack v. </a:t>
            </a:r>
            <a:r>
              <a:rPr lang="en-US" dirty="0" err="1"/>
              <a:t>Sp</a:t>
            </a:r>
            <a:r>
              <a:rPr lang="en-US" dirty="0"/>
              <a:t> Defense – same as attack/defense, but for special attacks</a:t>
            </a:r>
          </a:p>
          <a:p>
            <a:pPr lvl="1"/>
            <a:r>
              <a:rPr lang="en-US" dirty="0"/>
              <a:t>Speed – proportional to likelihood of acting first in combat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168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Fight moves may cause only damage, may cause only a status effect, or both, depending on the move selected</a:t>
            </a:r>
          </a:p>
          <a:p>
            <a:r>
              <a:rPr lang="en-US" dirty="0" smtClean="0"/>
              <a:t>Assume both sides choose fight, and select a damage-only move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pokemon</a:t>
            </a:r>
            <a:r>
              <a:rPr lang="en-US" dirty="0" smtClean="0"/>
              <a:t> with higher speed goes first</a:t>
            </a:r>
          </a:p>
          <a:p>
            <a:r>
              <a:rPr lang="en-US" dirty="0" smtClean="0"/>
              <a:t>If equal, order is decided randomly (50/50)</a:t>
            </a:r>
          </a:p>
        </p:txBody>
      </p:sp>
    </p:spTree>
    <p:extLst>
      <p:ext uri="{BB962C8B-B14F-4D97-AF65-F5344CB8AC3E}">
        <p14:creationId xmlns:p14="http://schemas.microsoft.com/office/powerpoint/2010/main" val="414726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1302</Words>
  <Application>Microsoft Office PowerPoint</Application>
  <PresentationFormat>On-screen Show (4:3)</PresentationFormat>
  <Paragraphs>296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 Theme</vt:lpstr>
      <vt:lpstr>Pokemon Battle Analysis</vt:lpstr>
      <vt:lpstr>Background</vt:lpstr>
      <vt:lpstr>Background</vt:lpstr>
      <vt:lpstr>The Game</vt:lpstr>
      <vt:lpstr>The Game</vt:lpstr>
      <vt:lpstr>The Game</vt:lpstr>
      <vt:lpstr>The Game</vt:lpstr>
      <vt:lpstr>Stat information</vt:lpstr>
      <vt:lpstr>The Game</vt:lpstr>
      <vt:lpstr>The Dataset</vt:lpstr>
      <vt:lpstr>Legendary-ness</vt:lpstr>
      <vt:lpstr>Distribution of first type</vt:lpstr>
      <vt:lpstr>Distribution of second type</vt:lpstr>
      <vt:lpstr>Overall distribution of types</vt:lpstr>
      <vt:lpstr>Stat distribution</vt:lpstr>
      <vt:lpstr>Battle-space coverage by IDs</vt:lpstr>
      <vt:lpstr>Win Ratio by Type</vt:lpstr>
      <vt:lpstr>Stat Distribution (Legendary)</vt:lpstr>
      <vt:lpstr>Win Ratio by Stat</vt:lpstr>
      <vt:lpstr>Simpson’s Paradox?</vt:lpstr>
      <vt:lpstr>Stat Differences by Stat</vt:lpstr>
      <vt:lpstr>Attempting to model combat</vt:lpstr>
      <vt:lpstr>Attempting to model combat</vt:lpstr>
      <vt:lpstr>Predicting winners</vt:lpstr>
      <vt:lpstr>Prediction model</vt:lpstr>
      <vt:lpstr>Hyperparameter Optimization</vt:lpstr>
      <vt:lpstr>Hyperparameter Optimization</vt:lpstr>
      <vt:lpstr>Future Directions</vt:lpstr>
      <vt:lpstr>Data product idea</vt:lpstr>
      <vt:lpstr>Data product idea</vt:lpstr>
    </vt:vector>
  </TitlesOfParts>
  <Company>UAB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Warriner, William Ellis</dc:creator>
  <cp:lastModifiedBy>wwarriner@gmail.com</cp:lastModifiedBy>
  <cp:revision>33</cp:revision>
  <dcterms:created xsi:type="dcterms:W3CDTF">2018-10-17T18:28:11Z</dcterms:created>
  <dcterms:modified xsi:type="dcterms:W3CDTF">2018-10-22T16:25:45Z</dcterms:modified>
</cp:coreProperties>
</file>