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0" r:id="rId6"/>
    <p:sldId id="258" r:id="rId7"/>
    <p:sldId id="264" r:id="rId8"/>
    <p:sldId id="261" r:id="rId9"/>
    <p:sldId id="262" r:id="rId10"/>
    <p:sldId id="263" r:id="rId11"/>
    <p:sldId id="268" r:id="rId12"/>
    <p:sldId id="269" r:id="rId13"/>
    <p:sldId id="271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82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44C6E3-83FF-46E9-B4AD-A3590B0FA54D}">
          <p14:sldIdLst>
            <p14:sldId id="256"/>
            <p14:sldId id="259"/>
          </p14:sldIdLst>
        </p14:section>
        <p14:section name="Type" id="{550A0DC1-DAD6-4441-8D37-1486FD7B4B44}">
          <p14:sldIdLst>
            <p14:sldId id="265"/>
            <p14:sldId id="266"/>
            <p14:sldId id="260"/>
            <p14:sldId id="258"/>
            <p14:sldId id="264"/>
            <p14:sldId id="261"/>
          </p14:sldIdLst>
        </p14:section>
        <p14:section name="Stats" id="{D5E4B12D-65C6-4A3B-B556-566767357E65}">
          <p14:sldIdLst>
            <p14:sldId id="262"/>
            <p14:sldId id="263"/>
          </p14:sldIdLst>
        </p14:section>
        <p14:section name="Combats" id="{3500866E-863B-471E-884F-D15BD7797E0E}">
          <p14:sldIdLst>
            <p14:sldId id="268"/>
            <p14:sldId id="269"/>
            <p14:sldId id="271"/>
            <p14:sldId id="267"/>
            <p14:sldId id="270"/>
            <p14:sldId id="272"/>
            <p14:sldId id="273"/>
            <p14:sldId id="274"/>
          </p14:sldIdLst>
        </p14:section>
        <p14:section name="Prediction" id="{56840FDF-F2D3-45BA-8D74-BECF1D299E61}">
          <p14:sldIdLst>
            <p14:sldId id="275"/>
            <p14:sldId id="276"/>
            <p14:sldId id="278"/>
            <p14:sldId id="282"/>
          </p14:sldIdLst>
        </p14:section>
        <p14:section name="Future" id="{E79B7BF0-204B-4549-ADB7-05481FC66DFE}">
          <p14:sldIdLst>
            <p14:sldId id="279"/>
            <p14:sldId id="281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B6A3-909F-45D1-A46A-B7CB4C62FD0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7CB0-10EF-4FF0-BD09-90ABCC4D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</p:spTree>
    <p:extLst>
      <p:ext uri="{BB962C8B-B14F-4D97-AF65-F5344CB8AC3E}">
        <p14:creationId xmlns:p14="http://schemas.microsoft.com/office/powerpoint/2010/main" val="390959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information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628650" y="1434992"/>
            <a:ext cx="746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indicates no matchup, yellow indicates a matchup, between indicated IDs</a:t>
            </a:r>
          </a:p>
          <a:p>
            <a:r>
              <a:rPr lang="en-US" dirty="0" smtClean="0"/>
              <a:t>7.8% of the space is covered, with 7.3% of those duplicated (3650/50000)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ratio by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4322" y="6211669"/>
            <a:ext cx="621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Type does not seem to have much effect on win ratio</a:t>
            </a:r>
          </a:p>
          <a:p>
            <a:pPr algn="ctr"/>
            <a:r>
              <a:rPr lang="en-US" dirty="0" smtClean="0"/>
              <a:t>Legendary-ness does, but that is an artifact of stat distributions…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legendary-ness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Legendary </a:t>
            </a:r>
            <a:r>
              <a:rPr lang="en-US" dirty="0" err="1" smtClean="0"/>
              <a:t>pokemon</a:t>
            </a:r>
            <a:r>
              <a:rPr lang="en-US" dirty="0" smtClean="0"/>
              <a:t> happen to have higher 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0629" y="6488668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Stats appear to correlate with win rate, which is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ratio vs 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6" name="TextBox 5"/>
          <p:cNvSpPr txBox="1"/>
          <p:nvPr/>
        </p:nvSpPr>
        <p:spPr>
          <a:xfrm>
            <a:off x="628650" y="1321357"/>
            <a:ext cx="703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Scatterplot of win ratio vs. stat, broken out by stat, with first type colored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702" y="6488668"/>
            <a:ext cx="442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correlates most strongly with win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7" name="TextBox 6"/>
          <p:cNvSpPr txBox="1"/>
          <p:nvPr/>
        </p:nvSpPr>
        <p:spPr>
          <a:xfrm>
            <a:off x="1423941" y="6488668"/>
            <a:ext cx="629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type does not appear to have an effect on overall correlation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1321357"/>
            <a:ext cx="562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Scatterplot of win ratio vs. speed, broken out by first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3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stat differences?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556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plots of winner, broken out by stat difference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8367" y="6488668"/>
            <a:ext cx="472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Large overlap for each difference, except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Attempting to model combat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domain knowledge model combat as:</a:t>
            </a:r>
          </a:p>
          <a:p>
            <a:pPr lvl="1"/>
            <a:r>
              <a:rPr lang="en-US" dirty="0" err="1" smtClean="0"/>
              <a:t>atk_advantage</a:t>
            </a:r>
            <a:r>
              <a:rPr lang="en-US" dirty="0" smtClean="0"/>
              <a:t> = </a:t>
            </a:r>
            <a:r>
              <a:rPr lang="en-US" dirty="0" err="1" smtClean="0"/>
              <a:t>my_attack</a:t>
            </a:r>
            <a:r>
              <a:rPr lang="en-US" dirty="0" smtClean="0"/>
              <a:t> / </a:t>
            </a:r>
            <a:r>
              <a:rPr lang="en-US" dirty="0" err="1" smtClean="0"/>
              <a:t>op_defense</a:t>
            </a:r>
            <a:endParaRPr lang="en-US" dirty="0" smtClean="0"/>
          </a:p>
          <a:p>
            <a:pPr lvl="1"/>
            <a:r>
              <a:rPr lang="en-US" dirty="0" smtClean="0"/>
              <a:t>Same with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 err="1" smtClean="0"/>
              <a:t>atk</a:t>
            </a:r>
            <a:endParaRPr lang="en-US" dirty="0" smtClean="0"/>
          </a:p>
          <a:p>
            <a:pPr lvl="1"/>
            <a:r>
              <a:rPr lang="en-US" dirty="0" smtClean="0"/>
              <a:t>Find max of </a:t>
            </a:r>
            <a:r>
              <a:rPr lang="en-US" dirty="0" err="1" smtClean="0"/>
              <a:t>atk</a:t>
            </a:r>
            <a:r>
              <a:rPr lang="en-US" dirty="0" smtClean="0"/>
              <a:t>/</a:t>
            </a:r>
            <a:r>
              <a:rPr lang="en-US" dirty="0" err="1" smtClean="0"/>
              <a:t>sp_atk</a:t>
            </a:r>
            <a:r>
              <a:rPr lang="en-US" dirty="0" smtClean="0"/>
              <a:t> advantage for left and right</a:t>
            </a:r>
          </a:p>
          <a:p>
            <a:pPr lvl="1"/>
            <a:r>
              <a:rPr lang="en-US" dirty="0" smtClean="0"/>
              <a:t>Find difference between left and right</a:t>
            </a:r>
          </a:p>
          <a:p>
            <a:pPr lvl="1"/>
            <a:r>
              <a:rPr lang="en-US" dirty="0" smtClean="0"/>
              <a:t>Treat as new stat</a:t>
            </a:r>
          </a:p>
        </p:txBody>
      </p:sp>
    </p:spTree>
    <p:extLst>
      <p:ext uri="{BB962C8B-B14F-4D97-AF65-F5344CB8AC3E}">
        <p14:creationId xmlns:p14="http://schemas.microsoft.com/office/powerpoint/2010/main" val="298464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Attempting to model combat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28650" y="1321357"/>
            <a:ext cx="605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plots of winner, broken out by advantage or speed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3459" y="6488668"/>
            <a:ext cx="55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model still has significant overlap, speed is dominant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7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speed has a sharp division, expect tree-based ML to perform well</a:t>
            </a:r>
          </a:p>
          <a:p>
            <a:r>
              <a:rPr lang="en-US" dirty="0" smtClean="0"/>
              <a:t>First perform initial using bagged trees with MATLAB defaults</a:t>
            </a:r>
          </a:p>
          <a:p>
            <a:pPr lvl="1"/>
            <a:r>
              <a:rPr lang="en-US" dirty="0" err="1" smtClean="0"/>
              <a:t>maxnumsplits</a:t>
            </a:r>
            <a:r>
              <a:rPr lang="en-US" dirty="0" smtClean="0"/>
              <a:t> = #</a:t>
            </a:r>
            <a:r>
              <a:rPr lang="en-US" dirty="0" err="1" smtClean="0"/>
              <a:t>obs</a:t>
            </a:r>
            <a:r>
              <a:rPr lang="en-US" dirty="0" smtClean="0"/>
              <a:t> – 1</a:t>
            </a:r>
          </a:p>
          <a:p>
            <a:pPr lvl="1"/>
            <a:r>
              <a:rPr lang="en-US" dirty="0" err="1" smtClean="0"/>
              <a:t>numlearningcycles</a:t>
            </a:r>
            <a:r>
              <a:rPr lang="en-US" dirty="0" smtClean="0"/>
              <a:t> = 30</a:t>
            </a:r>
          </a:p>
          <a:p>
            <a:r>
              <a:rPr lang="en-US" dirty="0" smtClean="0"/>
              <a:t>Use 10-fold cross-validation</a:t>
            </a:r>
          </a:p>
          <a:p>
            <a:r>
              <a:rPr lang="en-US" dirty="0" smtClean="0"/>
              <a:t>MATLAB R2018a</a:t>
            </a:r>
          </a:p>
          <a:p>
            <a:r>
              <a:rPr lang="en-US" dirty="0" smtClean="0"/>
              <a:t>Seed = 314159</a:t>
            </a:r>
          </a:p>
        </p:txBody>
      </p:sp>
    </p:spTree>
    <p:extLst>
      <p:ext uri="{BB962C8B-B14F-4D97-AF65-F5344CB8AC3E}">
        <p14:creationId xmlns:p14="http://schemas.microsoft.com/office/powerpoint/2010/main" val="10189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7339"/>
            <a:ext cx="3886200" cy="288791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9862334"/>
              </p:ext>
            </p:extLst>
          </p:nvPr>
        </p:nvGraphicFramePr>
        <p:xfrm>
          <a:off x="4857750" y="2172494"/>
          <a:ext cx="3749040" cy="374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28758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268082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317726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355292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90092"/>
                  </a:ext>
                </a:extLst>
              </a:tr>
              <a:tr h="10972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Class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38356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12680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83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1266" y="6488668"/>
            <a:ext cx="71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Prediction is reasonably good. What can </a:t>
            </a:r>
            <a:r>
              <a:rPr lang="en-US" dirty="0" err="1" smtClean="0"/>
              <a:t>hyperparameter</a:t>
            </a:r>
            <a:r>
              <a:rPr lang="en-US" dirty="0" smtClean="0"/>
              <a:t> optimization do?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7852" y="5558770"/>
            <a:ext cx="2727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AUROC = 0.990,</a:t>
            </a:r>
          </a:p>
          <a:p>
            <a:pPr algn="ctr"/>
            <a:r>
              <a:rPr lang="en-US" dirty="0" smtClean="0"/>
              <a:t>Optimal Threshold = 0.600,</a:t>
            </a:r>
          </a:p>
          <a:p>
            <a:pPr algn="ctr"/>
            <a:r>
              <a:rPr lang="en-US" dirty="0" smtClean="0"/>
              <a:t>Accuracy = 0.957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321357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R2018a, seed = 314159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on MATLAB defaults for ensemble models</a:t>
            </a:r>
          </a:p>
          <a:p>
            <a:pPr lvl="1"/>
            <a:r>
              <a:rPr lang="en-US" dirty="0" smtClean="0"/>
              <a:t>Ensemble method</a:t>
            </a:r>
          </a:p>
          <a:p>
            <a:pPr lvl="1"/>
            <a:r>
              <a:rPr lang="en-US" dirty="0" smtClean="0"/>
              <a:t>Number of Learning Cycles</a:t>
            </a:r>
          </a:p>
          <a:p>
            <a:pPr lvl="1"/>
            <a:r>
              <a:rPr lang="en-US" dirty="0" smtClean="0"/>
              <a:t>Learn Rate</a:t>
            </a:r>
          </a:p>
          <a:p>
            <a:pPr lvl="1"/>
            <a:r>
              <a:rPr lang="en-US" dirty="0" smtClean="0"/>
              <a:t>Min Leaf Size</a:t>
            </a:r>
          </a:p>
          <a:p>
            <a:r>
              <a:rPr lang="en-US" dirty="0" smtClean="0"/>
              <a:t>Use 10-fold cross-validation</a:t>
            </a:r>
          </a:p>
          <a:p>
            <a:r>
              <a:rPr lang="en-US" dirty="0" smtClean="0"/>
              <a:t>MATLAB R2018a</a:t>
            </a:r>
          </a:p>
          <a:p>
            <a:r>
              <a:rPr lang="en-US" dirty="0" smtClean="0"/>
              <a:t>Seed = 314159</a:t>
            </a:r>
          </a:p>
        </p:txBody>
      </p:sp>
    </p:spTree>
    <p:extLst>
      <p:ext uri="{BB962C8B-B14F-4D97-AF65-F5344CB8AC3E}">
        <p14:creationId xmlns:p14="http://schemas.microsoft.com/office/powerpoint/2010/main" val="355979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016456"/>
              </p:ext>
            </p:extLst>
          </p:nvPr>
        </p:nvGraphicFramePr>
        <p:xfrm>
          <a:off x="4857750" y="2172494"/>
          <a:ext cx="3749040" cy="374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28758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268082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317726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355292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90092"/>
                  </a:ext>
                </a:extLst>
              </a:tr>
              <a:tr h="10972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Class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38356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25146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12680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22688</a:t>
                      </a:r>
                    </a:p>
                  </a:txBody>
                  <a:tcPr marL="9525" marR="9525" marT="9525" marB="0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83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2446" y="6488668"/>
            <a:ext cx="431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particular improvement over initial trial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7852" y="5558770"/>
            <a:ext cx="2727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AUROC = 0.992,</a:t>
            </a:r>
          </a:p>
          <a:p>
            <a:pPr algn="ctr"/>
            <a:r>
              <a:rPr lang="en-US" dirty="0" smtClean="0"/>
              <a:t>Optimal Threshold = 0.605,</a:t>
            </a:r>
          </a:p>
          <a:p>
            <a:pPr algn="ctr"/>
            <a:r>
              <a:rPr lang="en-US" dirty="0" smtClean="0"/>
              <a:t>Accuracy = 0.957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1321357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R2018a, seed = 314159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7339"/>
            <a:ext cx="3886200" cy="2887910"/>
          </a:xfrm>
        </p:spPr>
      </p:pic>
    </p:spTree>
    <p:extLst>
      <p:ext uri="{BB962C8B-B14F-4D97-AF65-F5344CB8AC3E}">
        <p14:creationId xmlns:p14="http://schemas.microsoft.com/office/powerpoint/2010/main" val="349454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additional combat models as pseudo-stats using domain-specific research</a:t>
            </a:r>
          </a:p>
          <a:p>
            <a:r>
              <a:rPr lang="en-US" dirty="0" smtClean="0"/>
              <a:t>Try other ML models (SVM in particular)</a:t>
            </a:r>
          </a:p>
          <a:p>
            <a:r>
              <a:rPr lang="en-US" dirty="0"/>
              <a:t>Enhance data by incorporating actual battles between </a:t>
            </a:r>
            <a:r>
              <a:rPr lang="en-US" dirty="0" err="1"/>
              <a:t>pokemon</a:t>
            </a:r>
            <a:r>
              <a:rPr lang="en-US" dirty="0"/>
              <a:t> in practice, instead of simulated </a:t>
            </a:r>
            <a:r>
              <a:rPr lang="en-US" dirty="0" smtClean="0"/>
              <a:t>battles</a:t>
            </a:r>
          </a:p>
          <a:p>
            <a:r>
              <a:rPr lang="en-US" dirty="0" smtClean="0"/>
              <a:t>Develop data product from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7" y="1825625"/>
            <a:ext cx="7046005" cy="4351338"/>
          </a:xfrm>
        </p:spPr>
      </p:pic>
      <p:sp>
        <p:nvSpPr>
          <p:cNvPr id="5" name="Rectangle 4"/>
          <p:cNvSpPr/>
          <p:nvPr/>
        </p:nvSpPr>
        <p:spPr>
          <a:xfrm>
            <a:off x="628650" y="1321357"/>
            <a:ext cx="293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https://wireframe.cc/uMlSu5</a:t>
            </a:r>
          </a:p>
        </p:txBody>
      </p:sp>
    </p:spTree>
    <p:extLst>
      <p:ext uri="{BB962C8B-B14F-4D97-AF65-F5344CB8AC3E}">
        <p14:creationId xmlns:p14="http://schemas.microsoft.com/office/powerpoint/2010/main" val="6995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up website with simple interface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Short description</a:t>
            </a:r>
          </a:p>
          <a:p>
            <a:pPr lvl="1"/>
            <a:r>
              <a:rPr lang="en-US" dirty="0" smtClean="0"/>
              <a:t>Two search-based drop-downs to find </a:t>
            </a:r>
            <a:r>
              <a:rPr lang="en-US" dirty="0" err="1" smtClean="0"/>
              <a:t>pokemon</a:t>
            </a:r>
            <a:endParaRPr lang="en-US" dirty="0" smtClean="0"/>
          </a:p>
          <a:p>
            <a:pPr lvl="1"/>
            <a:r>
              <a:rPr lang="en-US" dirty="0" smtClean="0"/>
              <a:t>Can search by ID or by name</a:t>
            </a:r>
          </a:p>
          <a:p>
            <a:pPr lvl="1"/>
            <a:r>
              <a:rPr lang="en-US" dirty="0" smtClean="0"/>
              <a:t>Button to predict results</a:t>
            </a:r>
          </a:p>
          <a:p>
            <a:r>
              <a:rPr lang="en-US" dirty="0" smtClean="0"/>
              <a:t>Backend is model stored on AWS/Azure as backend (or private server)</a:t>
            </a:r>
          </a:p>
          <a:p>
            <a:r>
              <a:rPr lang="en-US" dirty="0" smtClean="0"/>
              <a:t>Use case:</a:t>
            </a:r>
          </a:p>
          <a:p>
            <a:pPr lvl="1"/>
            <a:r>
              <a:rPr lang="en-US" dirty="0" smtClean="0"/>
              <a:t>User navigates to site</a:t>
            </a:r>
          </a:p>
          <a:p>
            <a:pPr lvl="1"/>
            <a:r>
              <a:rPr lang="en-US" dirty="0" smtClean="0"/>
              <a:t>User enters two </a:t>
            </a:r>
            <a:r>
              <a:rPr lang="en-US" dirty="0" err="1" smtClean="0"/>
              <a:t>pokemon</a:t>
            </a:r>
            <a:r>
              <a:rPr lang="en-US" dirty="0" smtClean="0"/>
              <a:t>, presses button</a:t>
            </a:r>
          </a:p>
          <a:p>
            <a:pPr lvl="1"/>
            <a:r>
              <a:rPr lang="en-US" dirty="0" smtClean="0"/>
              <a:t>Predicted winner is shown, along with win confidence</a:t>
            </a:r>
          </a:p>
        </p:txBody>
      </p:sp>
    </p:spTree>
    <p:extLst>
      <p:ext uri="{BB962C8B-B14F-4D97-AF65-F5344CB8AC3E}">
        <p14:creationId xmlns:p14="http://schemas.microsoft.com/office/powerpoint/2010/main" val="2865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919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18 types, shown at right</a:t>
            </a:r>
          </a:p>
          <a:p>
            <a:r>
              <a:rPr lang="en-US" dirty="0" err="1" smtClean="0"/>
              <a:t>Pokemon</a:t>
            </a:r>
            <a:r>
              <a:rPr lang="en-US" dirty="0" smtClean="0"/>
              <a:t> have 1 or 2 types</a:t>
            </a:r>
          </a:p>
          <a:p>
            <a:r>
              <a:rPr lang="en-US" dirty="0" smtClean="0"/>
              <a:t>Attacks have 1 type</a:t>
            </a:r>
          </a:p>
          <a:p>
            <a:r>
              <a:rPr lang="en-US" dirty="0" smtClean="0"/>
              <a:t>An attack may be (damage </a:t>
            </a:r>
            <a:r>
              <a:rPr lang="en-US" dirty="0" err="1" smtClean="0"/>
              <a:t>mult</a:t>
            </a:r>
            <a:r>
              <a:rPr lang="en-US" dirty="0" smtClean="0"/>
              <a:t>.):</a:t>
            </a:r>
          </a:p>
          <a:p>
            <a:pPr lvl="1"/>
            <a:r>
              <a:rPr lang="en-US" dirty="0" smtClean="0"/>
              <a:t>super effective (2x),</a:t>
            </a:r>
          </a:p>
          <a:p>
            <a:pPr lvl="1"/>
            <a:r>
              <a:rPr lang="en-US" dirty="0" smtClean="0"/>
              <a:t>not-very effective (0.5x),</a:t>
            </a:r>
          </a:p>
          <a:p>
            <a:pPr lvl="1"/>
            <a:r>
              <a:rPr lang="en-US" dirty="0" smtClean="0"/>
              <a:t>ineffective (0x),</a:t>
            </a:r>
          </a:p>
          <a:p>
            <a:pPr lvl="1"/>
            <a:r>
              <a:rPr lang="en-US" dirty="0" smtClean="0"/>
              <a:t>normal (1x)</a:t>
            </a:r>
          </a:p>
          <a:p>
            <a:r>
              <a:rPr lang="en-US" dirty="0" smtClean="0"/>
              <a:t>If a </a:t>
            </a:r>
            <a:r>
              <a:rPr lang="en-US" dirty="0" err="1" smtClean="0"/>
              <a:t>pokemon</a:t>
            </a:r>
            <a:r>
              <a:rPr lang="en-US" dirty="0" smtClean="0"/>
              <a:t> has 2 types, the effectiveness of the attack is multiplied across both</a:t>
            </a: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582613"/>
              </p:ext>
            </p:extLst>
          </p:nvPr>
        </p:nvGraphicFramePr>
        <p:xfrm>
          <a:off x="6818168" y="1825625"/>
          <a:ext cx="1371600" cy="4011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080211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281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008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3203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2357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122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234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802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080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2016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232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32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0650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861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257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264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974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3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09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96" y="1825625"/>
            <a:ext cx="6237807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92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c/o https://bulbapedia.bulbagarden.net/wiki/Type</a:t>
            </a:r>
          </a:p>
        </p:txBody>
      </p:sp>
    </p:spTree>
    <p:extLst>
      <p:ext uri="{BB962C8B-B14F-4D97-AF65-F5344CB8AC3E}">
        <p14:creationId xmlns:p14="http://schemas.microsoft.com/office/powerpoint/2010/main" val="6955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5719557"/>
              </p:ext>
            </p:extLst>
          </p:nvPr>
        </p:nvGraphicFramePr>
        <p:xfrm>
          <a:off x="628650" y="1690689"/>
          <a:ext cx="2194560" cy="423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8034083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735753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262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629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517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34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6220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622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9384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930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993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2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62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39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0669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404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2126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716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638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12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812197"/>
                  </a:ext>
                </a:extLst>
              </a:tr>
            </a:tbl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63" y="1958796"/>
            <a:ext cx="5513387" cy="4084996"/>
          </a:xfrm>
        </p:spPr>
      </p:pic>
    </p:spTree>
    <p:extLst>
      <p:ext uri="{BB962C8B-B14F-4D97-AF65-F5344CB8AC3E}">
        <p14:creationId xmlns:p14="http://schemas.microsoft.com/office/powerpoint/2010/main" val="253841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3110372"/>
              </p:ext>
            </p:extLst>
          </p:nvPr>
        </p:nvGraphicFramePr>
        <p:xfrm>
          <a:off x="628650" y="1690689"/>
          <a:ext cx="219456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8034083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735753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262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629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517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34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6220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622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9384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Fighting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930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993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2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62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363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39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0669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404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2126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716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638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12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812197"/>
                  </a:ext>
                </a:extLst>
              </a:tr>
            </a:tbl>
          </a:graphicData>
        </a:graphic>
      </p:graphicFrame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63" y="1958796"/>
            <a:ext cx="5513387" cy="4084996"/>
          </a:xfrm>
        </p:spPr>
      </p:pic>
      <p:sp>
        <p:nvSpPr>
          <p:cNvPr id="16" name="TextBox 15"/>
          <p:cNvSpPr txBox="1"/>
          <p:nvPr/>
        </p:nvSpPr>
        <p:spPr>
          <a:xfrm>
            <a:off x="3287033" y="154371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48% have no second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9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7" name="TextBox 6"/>
          <p:cNvSpPr txBox="1"/>
          <p:nvPr/>
        </p:nvSpPr>
        <p:spPr>
          <a:xfrm>
            <a:off x="628650" y="1456293"/>
            <a:ext cx="566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types, bottom row is single-typed </a:t>
            </a:r>
            <a:r>
              <a:rPr lang="en-US" dirty="0" err="1" smtClean="0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information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71" y="1825625"/>
            <a:ext cx="5872858" cy="4351338"/>
          </a:xfrm>
        </p:spPr>
      </p:pic>
      <p:sp>
        <p:nvSpPr>
          <p:cNvPr id="8" name="TextBox 7"/>
          <p:cNvSpPr txBox="1"/>
          <p:nvPr/>
        </p:nvSpPr>
        <p:spPr>
          <a:xfrm>
            <a:off x="628650" y="1456293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8.1% are legendary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7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6 statistics:</a:t>
            </a:r>
          </a:p>
          <a:p>
            <a:pPr lvl="1"/>
            <a:r>
              <a:rPr lang="en-US" dirty="0" smtClean="0"/>
              <a:t>HP – how much damage before fainting</a:t>
            </a:r>
          </a:p>
          <a:p>
            <a:pPr lvl="1"/>
            <a:r>
              <a:rPr lang="en-US" dirty="0" smtClean="0"/>
              <a:t>Attack – proportional to outgoing damage with non-special attacks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Defense – inversely proportional to incoming damage with non-special attacks</a:t>
            </a:r>
          </a:p>
          <a:p>
            <a:pPr lvl="1"/>
            <a:r>
              <a:rPr lang="en-US" dirty="0" err="1" smtClean="0"/>
              <a:t>Sp</a:t>
            </a:r>
            <a:r>
              <a:rPr lang="en-US" dirty="0" smtClean="0"/>
              <a:t> Attack v. </a:t>
            </a:r>
            <a:r>
              <a:rPr lang="en-US" dirty="0" err="1" smtClean="0"/>
              <a:t>Sp</a:t>
            </a:r>
            <a:r>
              <a:rPr lang="en-US" dirty="0"/>
              <a:t> </a:t>
            </a:r>
            <a:r>
              <a:rPr lang="en-US" dirty="0" smtClean="0"/>
              <a:t>Defense – same as attack/defense, but for special attacks</a:t>
            </a:r>
          </a:p>
          <a:p>
            <a:pPr lvl="1"/>
            <a:r>
              <a:rPr lang="en-US" dirty="0" smtClean="0"/>
              <a:t>Speed – proportional to likelihood of acting first in combat</a:t>
            </a:r>
          </a:p>
        </p:txBody>
      </p:sp>
    </p:spTree>
    <p:extLst>
      <p:ext uri="{BB962C8B-B14F-4D97-AF65-F5344CB8AC3E}">
        <p14:creationId xmlns:p14="http://schemas.microsoft.com/office/powerpoint/2010/main" val="403168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738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Background</vt:lpstr>
      <vt:lpstr>Type information</vt:lpstr>
      <vt:lpstr>Type information</vt:lpstr>
      <vt:lpstr>Type information</vt:lpstr>
      <vt:lpstr>Type information</vt:lpstr>
      <vt:lpstr>Type information</vt:lpstr>
      <vt:lpstr>Type information</vt:lpstr>
      <vt:lpstr>Stat information</vt:lpstr>
      <vt:lpstr>Stat information</vt:lpstr>
      <vt:lpstr>Combat information</vt:lpstr>
      <vt:lpstr>Combat information</vt:lpstr>
      <vt:lpstr>Effect of legendary-ness</vt:lpstr>
      <vt:lpstr>Win ratio vs stat</vt:lpstr>
      <vt:lpstr>Simpson’s paradox?</vt:lpstr>
      <vt:lpstr>What about stat differences?</vt:lpstr>
      <vt:lpstr>Attempting to model combat</vt:lpstr>
      <vt:lpstr>Attempting to model combat</vt:lpstr>
      <vt:lpstr>Predicting winners</vt:lpstr>
      <vt:lpstr>Prediction model</vt:lpstr>
      <vt:lpstr>Hyperparameter Optimization</vt:lpstr>
      <vt:lpstr>Hyperparameter Optimization</vt:lpstr>
      <vt:lpstr>Future Directions</vt:lpstr>
      <vt:lpstr>Data product idea</vt:lpstr>
      <vt:lpstr>Data product idea</vt:lpstr>
    </vt:vector>
  </TitlesOfParts>
  <Company>UAB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Warriner, William Ellis</dc:creator>
  <cp:lastModifiedBy>Warriner, William Ellis</cp:lastModifiedBy>
  <cp:revision>22</cp:revision>
  <dcterms:created xsi:type="dcterms:W3CDTF">2018-10-17T18:28:11Z</dcterms:created>
  <dcterms:modified xsi:type="dcterms:W3CDTF">2018-10-17T21:10:35Z</dcterms:modified>
</cp:coreProperties>
</file>