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7CE"/>
          </a:solidFill>
        </a:fill>
      </a:tcStyle>
    </a:wholeTbl>
    <a:band2H>
      <a:tcTxStyle/>
      <a:tcStyle>
        <a:tcBdr/>
        <a:fill>
          <a:solidFill>
            <a:srgbClr val="FBF3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ACC"/>
          </a:solidFill>
        </a:fill>
      </a:tcStyle>
    </a:wholeTbl>
    <a:band2H>
      <a:tcTxStyle/>
      <a:tcStyle>
        <a:tcBdr/>
        <a:fill>
          <a:solidFill>
            <a:srgbClr val="FA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FCC"/>
          </a:solidFill>
        </a:fill>
      </a:tcStyle>
    </a:wholeTbl>
    <a:band2H>
      <a:tcTxStyle/>
      <a:tcStyle>
        <a:tcBdr/>
        <a:fill>
          <a:solidFill>
            <a:srgbClr val="F6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06"/>
  </p:normalViewPr>
  <p:slideViewPr>
    <p:cSldViewPr snapToGrid="0" snapToObjects="1">
      <p:cViewPr varScale="1">
        <p:scale>
          <a:sx n="81" d="100"/>
          <a:sy n="81" d="100"/>
        </p:scale>
        <p:origin x="152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E9EAF0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E9EAF0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E9EAF0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E9EAF0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E9EAF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400"/>
              </a:spcBef>
              <a:buSzTx/>
              <a:buFontTx/>
              <a:buNone/>
              <a:defRPr sz="2000" b="1"/>
            </a:lvl1pPr>
            <a:lvl2pPr marL="0" indent="0">
              <a:spcBef>
                <a:spcPts val="400"/>
              </a:spcBef>
              <a:buSzTx/>
              <a:buFontTx/>
              <a:buNone/>
              <a:defRPr sz="2000" b="1"/>
            </a:lvl2pPr>
            <a:lvl3pPr marL="0" indent="0">
              <a:spcBef>
                <a:spcPts val="400"/>
              </a:spcBef>
              <a:buSzTx/>
              <a:buFontTx/>
              <a:buNone/>
              <a:defRPr sz="2000" b="1"/>
            </a:lvl3pPr>
            <a:lvl4pPr marL="0" indent="0">
              <a:spcBef>
                <a:spcPts val="400"/>
              </a:spcBef>
              <a:buSzTx/>
              <a:buFontTx/>
              <a:buNone/>
              <a:defRPr sz="2000" b="1"/>
            </a:lvl4pPr>
            <a:lvl5pPr marL="0" indent="0">
              <a:spcBef>
                <a:spcPts val="400"/>
              </a:spcBef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CDE6E8"/>
                </a:solidFill>
              </a:defRPr>
            </a:lvl1pPr>
            <a:lvl2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CDE6E8"/>
                </a:solidFill>
              </a:defRPr>
            </a:lvl2pPr>
            <a:lvl3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CDE6E8"/>
                </a:solidFill>
              </a:defRPr>
            </a:lvl3pPr>
            <a:lvl4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CDE6E8"/>
                </a:solidFill>
              </a:defRPr>
            </a:lvl4pPr>
            <a:lvl5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CDE6E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1000">
              <a:srgbClr val="000000"/>
            </a:gs>
            <a:gs pos="62000">
              <a:srgbClr val="24213E"/>
            </a:gs>
            <a:gs pos="100000">
              <a:srgbClr val="51566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42900" marR="0" indent="-34290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19200" marR="0" indent="-30480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37360" marR="0" indent="-36576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94560" marR="0" indent="-36576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51760" marR="0" indent="-36576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08960" marR="0" indent="-365760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66159" marR="0" indent="-365759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23359" marR="0" indent="-365759" algn="l" defTabSz="914400" rtl="0" latinLnBrk="0">
        <a:lnSpc>
          <a:spcPct val="15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5"/>
          <p:cNvSpPr txBox="1">
            <a:spLocks noGrp="1"/>
          </p:cNvSpPr>
          <p:nvPr>
            <p:ph type="ctrTitle"/>
          </p:nvPr>
        </p:nvSpPr>
        <p:spPr>
          <a:xfrm>
            <a:off x="879382" y="1415091"/>
            <a:ext cx="7366571" cy="1470025"/>
          </a:xfrm>
          <a:prstGeom prst="rect">
            <a:avLst/>
          </a:prstGeom>
        </p:spPr>
        <p:txBody>
          <a:bodyPr anchor="t">
            <a:noAutofit/>
          </a:bodyPr>
          <a:lstStyle>
            <a:lvl1pPr defTabSz="868680">
              <a:defRPr sz="3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3600" dirty="0">
                <a:latin typeface="Palatino Linotype" panose="02040502050505030304" pitchFamily="18" charset="0"/>
              </a:rPr>
              <a:t>My Failures in the Silicon Valley</a:t>
            </a:r>
            <a:br>
              <a:rPr lang="en-US" sz="2400" dirty="0">
                <a:latin typeface="Palatino Linotype" panose="02040502050505030304" pitchFamily="18" charset="0"/>
              </a:rPr>
            </a:br>
            <a:br>
              <a:rPr lang="en-US" sz="2400" dirty="0">
                <a:latin typeface="Palatino Linotype" panose="02040502050505030304" pitchFamily="18" charset="0"/>
              </a:rPr>
            </a:br>
            <a:r>
              <a:rPr lang="en-US" sz="2400" i="1" dirty="0">
                <a:latin typeface="Palatino Linotype" panose="02040502050505030304" pitchFamily="18" charset="0"/>
              </a:rPr>
              <a:t>and What I Learned from Them…</a:t>
            </a:r>
            <a:endParaRPr sz="2400" i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6F48E-1340-41B3-AC9C-25B198FC0567}"/>
              </a:ext>
            </a:extLst>
          </p:cNvPr>
          <p:cNvSpPr txBox="1"/>
          <p:nvPr/>
        </p:nvSpPr>
        <p:spPr>
          <a:xfrm>
            <a:off x="3183320" y="4666267"/>
            <a:ext cx="307551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Charles Fan, CEO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MemVerge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1710-2CD8-48AD-A922-5234309D9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Rainfinity</a:t>
            </a:r>
            <a:r>
              <a:rPr lang="en-US" dirty="0"/>
              <a:t> </a:t>
            </a:r>
            <a:r>
              <a:rPr lang="en-US" dirty="0" err="1"/>
              <a:t>RainWall</a:t>
            </a:r>
            <a:r>
              <a:rPr lang="en-US" dirty="0"/>
              <a:t>, 1998-2001</a:t>
            </a:r>
          </a:p>
          <a:p>
            <a:r>
              <a:rPr lang="en-US" dirty="0" err="1"/>
              <a:t>Rainfinity</a:t>
            </a:r>
            <a:r>
              <a:rPr lang="en-US" dirty="0"/>
              <a:t> </a:t>
            </a:r>
            <a:r>
              <a:rPr lang="en-US" dirty="0" err="1"/>
              <a:t>RainStorage</a:t>
            </a:r>
            <a:r>
              <a:rPr lang="en-US" dirty="0"/>
              <a:t>, 2002-2005</a:t>
            </a:r>
          </a:p>
          <a:p>
            <a:r>
              <a:rPr lang="en-US" dirty="0"/>
              <a:t>EMC China R&amp;D, 2006-2009</a:t>
            </a:r>
          </a:p>
          <a:p>
            <a:r>
              <a:rPr lang="en-US" dirty="0"/>
              <a:t>VMware Aurora, 2009-2012</a:t>
            </a:r>
          </a:p>
          <a:p>
            <a:r>
              <a:rPr lang="en-US" dirty="0"/>
              <a:t>VMware VSAN, 2012-2015</a:t>
            </a:r>
          </a:p>
          <a:p>
            <a:r>
              <a:rPr lang="en-US" dirty="0"/>
              <a:t>Cheetah Mobile, 2016-2017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1710-2CD8-48AD-A922-5234309D9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Rainfinity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RainWall</a:t>
            </a:r>
            <a:r>
              <a:rPr lang="en-US" dirty="0">
                <a:solidFill>
                  <a:srgbClr val="FF0000"/>
                </a:solidFill>
              </a:rPr>
              <a:t>, 1998-2001</a:t>
            </a:r>
          </a:p>
          <a:p>
            <a:r>
              <a:rPr lang="en-US" dirty="0" err="1">
                <a:solidFill>
                  <a:srgbClr val="92D050"/>
                </a:solidFill>
              </a:rPr>
              <a:t>Rainfinity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RainStorage</a:t>
            </a:r>
            <a:r>
              <a:rPr lang="en-US" dirty="0">
                <a:solidFill>
                  <a:srgbClr val="92D050"/>
                </a:solidFill>
              </a:rPr>
              <a:t>, 2002-2005</a:t>
            </a:r>
          </a:p>
          <a:p>
            <a:r>
              <a:rPr lang="en-US" dirty="0">
                <a:solidFill>
                  <a:srgbClr val="92D050"/>
                </a:solidFill>
              </a:rPr>
              <a:t>EMC China R&amp;D, 2006-2009</a:t>
            </a:r>
          </a:p>
          <a:p>
            <a:r>
              <a:rPr lang="en-US" dirty="0">
                <a:solidFill>
                  <a:srgbClr val="FF0000"/>
                </a:solidFill>
              </a:rPr>
              <a:t>VMware Aurora, 2009-2012</a:t>
            </a:r>
          </a:p>
          <a:p>
            <a:r>
              <a:rPr lang="en-US" dirty="0">
                <a:solidFill>
                  <a:srgbClr val="92D050"/>
                </a:solidFill>
              </a:rPr>
              <a:t>VMware VSAN, 2012-2015</a:t>
            </a:r>
          </a:p>
          <a:p>
            <a:r>
              <a:rPr lang="en-US" dirty="0">
                <a:solidFill>
                  <a:srgbClr val="FF0000"/>
                </a:solidFill>
              </a:rPr>
              <a:t>Cheetah Mobile, 2016-2017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7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Rainfinity</a:t>
            </a:r>
            <a:r>
              <a:rPr lang="en-US" dirty="0"/>
              <a:t> </a:t>
            </a:r>
            <a:r>
              <a:rPr lang="en-US" dirty="0" err="1"/>
              <a:t>RainWall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1710-2CD8-48AD-A922-5234309D9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Started from a cool technology</a:t>
            </a:r>
          </a:p>
          <a:p>
            <a:r>
              <a:rPr lang="en-US" dirty="0">
                <a:solidFill>
                  <a:srgbClr val="92D050"/>
                </a:solidFill>
              </a:rPr>
              <a:t>Internet 1.0</a:t>
            </a:r>
          </a:p>
          <a:p>
            <a:r>
              <a:rPr lang="en-US" dirty="0">
                <a:solidFill>
                  <a:srgbClr val="FF0000"/>
                </a:solidFill>
              </a:rPr>
              <a:t>Market Size</a:t>
            </a:r>
          </a:p>
          <a:p>
            <a:r>
              <a:rPr lang="en-US" dirty="0">
                <a:solidFill>
                  <a:srgbClr val="FF0000"/>
                </a:solidFill>
              </a:rPr>
              <a:t>Dependence on a single partner</a:t>
            </a:r>
          </a:p>
          <a:p>
            <a:r>
              <a:rPr lang="en-US" dirty="0">
                <a:solidFill>
                  <a:srgbClr val="FF0000"/>
                </a:solidFill>
              </a:rPr>
              <a:t>Market cycle</a:t>
            </a:r>
          </a:p>
          <a:p>
            <a:r>
              <a:rPr lang="en-US" dirty="0">
                <a:solidFill>
                  <a:srgbClr val="92D050"/>
                </a:solidFill>
              </a:rPr>
              <a:t>Down, but not out…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Aurora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1710-2CD8-48AD-A922-5234309D9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 great engineering team</a:t>
            </a:r>
          </a:p>
          <a:p>
            <a:r>
              <a:rPr lang="en-US" dirty="0">
                <a:solidFill>
                  <a:srgbClr val="92D050"/>
                </a:solidFill>
              </a:rPr>
              <a:t>Navigated two big corporations</a:t>
            </a:r>
          </a:p>
          <a:p>
            <a:r>
              <a:rPr lang="en-US" dirty="0">
                <a:solidFill>
                  <a:srgbClr val="FF0000"/>
                </a:solidFill>
              </a:rPr>
              <a:t>Navigated two big corporations</a:t>
            </a:r>
          </a:p>
          <a:p>
            <a:r>
              <a:rPr lang="en-US" dirty="0">
                <a:solidFill>
                  <a:srgbClr val="FF0000"/>
                </a:solidFill>
              </a:rPr>
              <a:t>Creation not big enough for a big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6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 Mobile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1710-2CD8-48AD-A922-5234309D9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Speed! Speed! Speed!</a:t>
            </a:r>
          </a:p>
          <a:p>
            <a:r>
              <a:rPr lang="en-US" dirty="0">
                <a:solidFill>
                  <a:srgbClr val="92D050"/>
                </a:solidFill>
              </a:rPr>
              <a:t>The immense potential of hungry young talent</a:t>
            </a:r>
          </a:p>
          <a:p>
            <a:r>
              <a:rPr lang="en-US" dirty="0">
                <a:solidFill>
                  <a:srgbClr val="FF0000"/>
                </a:solidFill>
              </a:rPr>
              <a:t>The cost of multi-site development</a:t>
            </a:r>
          </a:p>
          <a:p>
            <a:r>
              <a:rPr lang="en-US" dirty="0">
                <a:solidFill>
                  <a:srgbClr val="FF0000"/>
                </a:solidFill>
              </a:rPr>
              <a:t>The importance of a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5880-DB9B-41F8-91E5-B620BAB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 Summarize:</a:t>
            </a:r>
            <a:br>
              <a:rPr lang="en-US" sz="3600" dirty="0"/>
            </a:br>
            <a:r>
              <a:rPr lang="en-US" sz="3600" dirty="0"/>
              <a:t>Keys to a Successful Technology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ACC-81B6-472F-9B92-D35045E2E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C476D-9D48-465F-B1BB-1D047F05BA25}"/>
              </a:ext>
            </a:extLst>
          </p:cNvPr>
          <p:cNvSpPr/>
          <p:nvPr/>
        </p:nvSpPr>
        <p:spPr>
          <a:xfrm>
            <a:off x="2922309" y="2255320"/>
            <a:ext cx="3487918" cy="1569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Clear Vision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On the right side of history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Solve real customer problems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Big enough market, $$$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Defensible </a:t>
            </a:r>
            <a:r>
              <a:rPr lang="en-US" dirty="0"/>
              <a:t>Secret Sauce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F490D-A745-453F-89F4-6BF2EDC95F68}"/>
              </a:ext>
            </a:extLst>
          </p:cNvPr>
          <p:cNvSpPr/>
          <p:nvPr/>
        </p:nvSpPr>
        <p:spPr>
          <a:xfrm>
            <a:off x="4925229" y="4115677"/>
            <a:ext cx="3487918" cy="1292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Relentless Execution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Hold a strong opinion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Run fast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Do not give up too early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25AB1-1E5A-4556-B782-FAC5C41FEF68}"/>
              </a:ext>
            </a:extLst>
          </p:cNvPr>
          <p:cNvSpPr/>
          <p:nvPr/>
        </p:nvSpPr>
        <p:spPr>
          <a:xfrm>
            <a:off x="1084082" y="4111852"/>
            <a:ext cx="3487918" cy="1292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Great Team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Young and Hungry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Driven and bold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High IQ</a:t>
            </a:r>
          </a:p>
        </p:txBody>
      </p:sp>
    </p:spTree>
    <p:extLst>
      <p:ext uri="{BB962C8B-B14F-4D97-AF65-F5344CB8AC3E}">
        <p14:creationId xmlns:p14="http://schemas.microsoft.com/office/powerpoint/2010/main" val="3721004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193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Palatino Linotype</vt:lpstr>
      <vt:lpstr>template</vt:lpstr>
      <vt:lpstr>My Failures in the Silicon Valley  and What I Learned from Them…</vt:lpstr>
      <vt:lpstr>My Resume</vt:lpstr>
      <vt:lpstr>My Resume</vt:lpstr>
      <vt:lpstr>Rainfinity RainWall</vt:lpstr>
      <vt:lpstr>VMware Aurora</vt:lpstr>
      <vt:lpstr>Cheetah Mobile</vt:lpstr>
      <vt:lpstr>To Summarize: Keys to a Successful Technology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Redis with Persistent Memory PoC – Performance Update</dc:title>
  <dc:subject/>
  <dc:creator>Charles</dc:creator>
  <cp:keywords/>
  <dc:description/>
  <cp:lastModifiedBy>Michelle Fan</cp:lastModifiedBy>
  <cp:revision>244</cp:revision>
  <dcterms:modified xsi:type="dcterms:W3CDTF">2018-10-29T17:52:15Z</dcterms:modified>
  <cp:category/>
</cp:coreProperties>
</file>