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403" r:id="rId3"/>
    <p:sldId id="402" r:id="rId4"/>
    <p:sldId id="355" r:id="rId5"/>
    <p:sldId id="356" r:id="rId6"/>
    <p:sldId id="357" r:id="rId7"/>
    <p:sldId id="358" r:id="rId8"/>
    <p:sldId id="361" r:id="rId9"/>
    <p:sldId id="290" r:id="rId10"/>
    <p:sldId id="350" r:id="rId11"/>
    <p:sldId id="405" r:id="rId12"/>
    <p:sldId id="326" r:id="rId13"/>
    <p:sldId id="327" r:id="rId14"/>
    <p:sldId id="352" r:id="rId15"/>
    <p:sldId id="364" r:id="rId16"/>
    <p:sldId id="363" r:id="rId17"/>
    <p:sldId id="359" r:id="rId18"/>
    <p:sldId id="351" r:id="rId19"/>
    <p:sldId id="353" r:id="rId20"/>
    <p:sldId id="360" r:id="rId21"/>
    <p:sldId id="354" r:id="rId22"/>
    <p:sldId id="312" r:id="rId23"/>
    <p:sldId id="404" r:id="rId24"/>
    <p:sldId id="329" r:id="rId25"/>
    <p:sldId id="330" r:id="rId26"/>
    <p:sldId id="313" r:id="rId27"/>
    <p:sldId id="374" r:id="rId28"/>
    <p:sldId id="406" r:id="rId29"/>
    <p:sldId id="331" r:id="rId30"/>
    <p:sldId id="348" r:id="rId31"/>
    <p:sldId id="411" r:id="rId32"/>
    <p:sldId id="347" r:id="rId33"/>
    <p:sldId id="398" r:id="rId34"/>
    <p:sldId id="365" r:id="rId35"/>
    <p:sldId id="369" r:id="rId36"/>
    <p:sldId id="366" r:id="rId37"/>
    <p:sldId id="370" r:id="rId38"/>
    <p:sldId id="371" r:id="rId39"/>
    <p:sldId id="372" r:id="rId40"/>
    <p:sldId id="373" r:id="rId41"/>
    <p:sldId id="375" r:id="rId42"/>
    <p:sldId id="377" r:id="rId43"/>
    <p:sldId id="379" r:id="rId44"/>
    <p:sldId id="408" r:id="rId45"/>
    <p:sldId id="407" r:id="rId46"/>
    <p:sldId id="382" r:id="rId47"/>
    <p:sldId id="344" r:id="rId48"/>
    <p:sldId id="383" r:id="rId49"/>
    <p:sldId id="384" r:id="rId50"/>
    <p:sldId id="409" r:id="rId51"/>
    <p:sldId id="399" r:id="rId52"/>
    <p:sldId id="385" r:id="rId53"/>
    <p:sldId id="400" r:id="rId54"/>
    <p:sldId id="388" r:id="rId55"/>
    <p:sldId id="410" r:id="rId56"/>
    <p:sldId id="389" r:id="rId57"/>
    <p:sldId id="390" r:id="rId58"/>
    <p:sldId id="393" r:id="rId59"/>
    <p:sldId id="391" r:id="rId60"/>
    <p:sldId id="394" r:id="rId61"/>
    <p:sldId id="395" r:id="rId62"/>
    <p:sldId id="397" r:id="rId63"/>
    <p:sldId id="396" r:id="rId64"/>
    <p:sldId id="401" r:id="rId6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8778" autoAdjust="0"/>
  </p:normalViewPr>
  <p:slideViewPr>
    <p:cSldViewPr snapToGrid="0" snapToObjects="1">
      <p:cViewPr>
        <p:scale>
          <a:sx n="85" d="100"/>
          <a:sy n="85" d="100"/>
        </p:scale>
        <p:origin x="-968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printerSettings" Target="printerSettings/printerSettings1.bin"/><Relationship Id="rId68" Type="http://schemas.openxmlformats.org/officeDocument/2006/relationships/presProps" Target="presProps.xml"/><Relationship Id="rId69" Type="http://schemas.openxmlformats.org/officeDocument/2006/relationships/viewProps" Target="view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heme" Target="theme/theme1.xml"/><Relationship Id="rId71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B7F22-DB56-5E4B-AACC-256CDDF32E57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07DAE-3B2D-234C-90C5-E8D5458BE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60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7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syntactic sugar to mark learnable parameters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C07DAE-3B2D-234C-90C5-E8D5458BE5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5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7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6999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7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4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1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7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5D81A-E08B-B747-AC1E-47EA7E8C156F}" type="datetimeFigureOut">
              <a:rPr lang="en-US" smtClean="0"/>
              <a:t>7/6/17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A7F1F-F894-FE42-BEAA-45D8C3F91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479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Symbolic/Neural</a:t>
            </a:r>
            <a:br>
              <a:rPr lang="en-US" dirty="0" smtClean="0"/>
            </a:br>
            <a:r>
              <a:rPr lang="en-US" dirty="0" smtClean="0"/>
              <a:t>Reasoning With Declarative Knowledge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764" y="3811691"/>
            <a:ext cx="6400800" cy="2680246"/>
          </a:xfrm>
        </p:spPr>
        <p:txBody>
          <a:bodyPr>
            <a:normAutofit/>
          </a:bodyPr>
          <a:lstStyle/>
          <a:p>
            <a:r>
              <a:rPr lang="en-US" dirty="0" smtClean="0"/>
              <a:t>William W Cohen </a:t>
            </a:r>
          </a:p>
          <a:p>
            <a:r>
              <a:rPr lang="en-US" sz="2000" dirty="0" smtClean="0"/>
              <a:t>Machine Learning Department</a:t>
            </a:r>
          </a:p>
          <a:p>
            <a:r>
              <a:rPr lang="en-US" sz="2000" dirty="0" smtClean="0"/>
              <a:t>Carnegie Mellon University / Google</a:t>
            </a:r>
          </a:p>
          <a:p>
            <a:r>
              <a:rPr lang="en-US" sz="2000" dirty="0" smtClean="0"/>
              <a:t>joint with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Fan Yang, </a:t>
            </a:r>
            <a:r>
              <a:rPr lang="en-US" sz="2400" dirty="0" err="1" smtClean="0"/>
              <a:t>Zhilin</a:t>
            </a:r>
            <a:r>
              <a:rPr lang="en-US" sz="2400" dirty="0" smtClean="0"/>
              <a:t> Yang, Kathryn </a:t>
            </a:r>
            <a:r>
              <a:rPr lang="en-US" sz="2400" dirty="0" err="1" smtClean="0"/>
              <a:t>Rivard</a:t>
            </a:r>
            <a:r>
              <a:rPr lang="en-US" sz="2400" dirty="0" smtClean="0"/>
              <a:t> </a:t>
            </a:r>
            <a:r>
              <a:rPr lang="en-US" sz="2400" dirty="0" err="1" smtClean="0"/>
              <a:t>Mazaitis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8349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88" y="53118"/>
            <a:ext cx="8862712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Background: Knowledge Graphs</a:t>
            </a:r>
            <a:endParaRPr lang="en-US" sz="3600" dirty="0"/>
          </a:p>
        </p:txBody>
      </p:sp>
      <p:pic>
        <p:nvPicPr>
          <p:cNvPr id="5" name="Picture 4" descr="Screen Shot 2015-03-18 at 10.37.3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6"/>
          <a:stretch/>
        </p:blipFill>
        <p:spPr bwMode="auto">
          <a:xfrm>
            <a:off x="782723" y="2022420"/>
            <a:ext cx="7497980" cy="47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9108" y="1102052"/>
            <a:ext cx="544436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Reasoning</a:t>
            </a:r>
            <a:r>
              <a:rPr lang="en-US" sz="2000" dirty="0" smtClean="0"/>
              <a:t> with a KG means performing </a:t>
            </a:r>
            <a:r>
              <a:rPr lang="en-US" sz="2000" b="1" dirty="0" smtClean="0"/>
              <a:t>inference</a:t>
            </a:r>
            <a:r>
              <a:rPr lang="en-US" sz="2000" dirty="0" smtClean="0"/>
              <a:t>: combining facts to form new ones.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799108" y="2025536"/>
            <a:ext cx="5444363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Formalism </a:t>
            </a:r>
            <a:r>
              <a:rPr lang="en-US" sz="2000" dirty="0" err="1" smtClean="0"/>
              <a:t>TensorLog</a:t>
            </a:r>
            <a:r>
              <a:rPr lang="en-US" sz="2000" dirty="0" smtClean="0"/>
              <a:t> is built on:</a:t>
            </a:r>
          </a:p>
          <a:p>
            <a:pPr algn="ctr"/>
            <a:r>
              <a:rPr lang="en-US" sz="2000" b="1" dirty="0" smtClean="0"/>
              <a:t>a probabilistic deductive database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706471" y="6488668"/>
            <a:ext cx="217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created(</a:t>
            </a:r>
            <a:r>
              <a:rPr lang="en-US" dirty="0" err="1" smtClean="0"/>
              <a:t>toyota,prius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29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r>
              <a:rPr lang="en-US" dirty="0" err="1" smtClean="0"/>
              <a:t>PrDDB</a:t>
            </a:r>
            <a:endParaRPr lang="en-US" dirty="0"/>
          </a:p>
        </p:txBody>
      </p:sp>
      <p:pic>
        <p:nvPicPr>
          <p:cNvPr id="5" name="Picture 4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1"/>
          <a:stretch/>
        </p:blipFill>
        <p:spPr>
          <a:xfrm>
            <a:off x="1651000" y="4040776"/>
            <a:ext cx="5482167" cy="1422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8931" y="3579470"/>
            <a:ext cx="1745069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DB is a knowledge graph = only unary and binary predicates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3588862"/>
            <a:ext cx="457904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DB facts: predicate(entity2,entity2)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9795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r>
              <a:rPr lang="en-US" dirty="0" err="1" smtClean="0"/>
              <a:t>PrDDB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4"/>
          <a:stretch/>
        </p:blipFill>
        <p:spPr>
          <a:xfrm>
            <a:off x="1651000" y="2150533"/>
            <a:ext cx="5223933" cy="1438329"/>
          </a:xfrm>
          <a:prstGeom prst="rect">
            <a:avLst/>
          </a:prstGeom>
        </p:spPr>
      </p:pic>
      <p:pic>
        <p:nvPicPr>
          <p:cNvPr id="5" name="Picture 4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1"/>
          <a:stretch/>
        </p:blipFill>
        <p:spPr>
          <a:xfrm>
            <a:off x="1651000" y="4040776"/>
            <a:ext cx="5482167" cy="14224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1933" y="3022599"/>
            <a:ext cx="6488660" cy="618067"/>
            <a:chOff x="1921933" y="3022599"/>
            <a:chExt cx="6488660" cy="618067"/>
          </a:xfrm>
        </p:grpSpPr>
        <p:pic>
          <p:nvPicPr>
            <p:cNvPr id="3" name="Picture 2" descr="Screen Shot 2016-06-06 at 4.20.36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933" y="3144387"/>
              <a:ext cx="6488660" cy="496279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 flipH="1">
              <a:off x="2099733" y="3022599"/>
              <a:ext cx="47752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845734" y="5767818"/>
            <a:ext cx="5893485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Actually </a:t>
            </a:r>
            <a:r>
              <a:rPr lang="en-US" sz="2000" i="1" dirty="0" smtClean="0"/>
              <a:t>all</a:t>
            </a:r>
            <a:r>
              <a:rPr lang="en-US" sz="2000" dirty="0" smtClean="0"/>
              <a:t> </a:t>
            </a:r>
            <a:r>
              <a:rPr lang="en-US" sz="2000" dirty="0" smtClean="0"/>
              <a:t>constants/entities </a:t>
            </a:r>
            <a:r>
              <a:rPr lang="en-US" sz="2000" dirty="0" smtClean="0"/>
              <a:t>are </a:t>
            </a:r>
            <a:r>
              <a:rPr lang="en-US" sz="2000" i="1" dirty="0" smtClean="0"/>
              <a:t>only</a:t>
            </a:r>
            <a:r>
              <a:rPr lang="en-US" sz="2000" dirty="0" smtClean="0"/>
              <a:t> in the database.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294366"/>
            <a:ext cx="554510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rule syntax: variables in </a:t>
            </a:r>
            <a:r>
              <a:rPr lang="en-US" sz="2400" dirty="0" err="1" smtClean="0"/>
              <a:t>UpperCase</a:t>
            </a:r>
            <a:endParaRPr lang="en-US" sz="2400" dirty="0" smtClean="0"/>
          </a:p>
          <a:p>
            <a:r>
              <a:rPr lang="en-US" sz="2400" dirty="0" smtClean="0"/>
              <a:t>A :- B2,…,</a:t>
            </a:r>
            <a:r>
              <a:rPr lang="en-US" sz="2400" dirty="0" err="1" smtClean="0"/>
              <a:t>Bk</a:t>
            </a:r>
            <a:r>
              <a:rPr lang="en-US" sz="2400" dirty="0" smtClean="0"/>
              <a:t> means (B1 and … and </a:t>
            </a:r>
            <a:r>
              <a:rPr lang="en-US" sz="2400" dirty="0" err="1" smtClean="0"/>
              <a:t>Bk</a:t>
            </a:r>
            <a:r>
              <a:rPr lang="en-US" sz="2400" dirty="0" smtClean="0"/>
              <a:t>) </a:t>
            </a:r>
            <a:r>
              <a:rPr lang="en-US" sz="2400" dirty="0" smtClean="0">
                <a:sym typeface="Wingdings"/>
              </a:rPr>
              <a:t> 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390135" y="5263121"/>
            <a:ext cx="2921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Arial"/>
                <a:cs typeface="Arial"/>
              </a:rPr>
              <a:t>assign_tired</a:t>
            </a:r>
            <a:r>
              <a:rPr lang="en-US" sz="2000" b="1" dirty="0" smtClean="0">
                <a:latin typeface="Arial"/>
                <a:cs typeface="Arial"/>
              </a:rPr>
              <a:t>(tired), 1.0</a:t>
            </a:r>
            <a:endParaRPr lang="en-US" sz="2000" b="1" dirty="0"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8134" y="6220126"/>
            <a:ext cx="586167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smtClean="0"/>
              <a:t>Also, all numeric parameters are only  in the database.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3375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</a:t>
            </a:r>
            <a:r>
              <a:rPr lang="en-US" dirty="0" err="1" smtClean="0"/>
              <a:t>PrDDB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74"/>
          <a:stretch/>
        </p:blipFill>
        <p:spPr>
          <a:xfrm>
            <a:off x="1651000" y="2150533"/>
            <a:ext cx="5223933" cy="1438329"/>
          </a:xfrm>
          <a:prstGeom prst="rect">
            <a:avLst/>
          </a:prstGeom>
        </p:spPr>
      </p:pic>
      <p:pic>
        <p:nvPicPr>
          <p:cNvPr id="5" name="Picture 4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1"/>
          <a:stretch/>
        </p:blipFill>
        <p:spPr>
          <a:xfrm>
            <a:off x="1651000" y="4040776"/>
            <a:ext cx="5482167" cy="14224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78001" y="1319536"/>
            <a:ext cx="5901266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Old trick: If you want to weight a </a:t>
            </a:r>
            <a:r>
              <a:rPr lang="en-US" sz="2400" b="1" dirty="0" smtClean="0"/>
              <a:t>rule</a:t>
            </a:r>
            <a:r>
              <a:rPr lang="en-US" sz="2400" dirty="0" smtClean="0"/>
              <a:t> you can introduce a </a:t>
            </a:r>
            <a:r>
              <a:rPr lang="en-US" sz="2400" b="1" dirty="0" smtClean="0"/>
              <a:t>rule-specific fact</a:t>
            </a:r>
            <a:r>
              <a:rPr lang="en-US" sz="2400" dirty="0" smtClean="0"/>
              <a:t>…. </a:t>
            </a: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1693335" y="3204681"/>
            <a:ext cx="6392332" cy="2546363"/>
            <a:chOff x="1693335" y="3204681"/>
            <a:chExt cx="6392332" cy="2546363"/>
          </a:xfrm>
        </p:grpSpPr>
        <p:sp>
          <p:nvSpPr>
            <p:cNvPr id="6" name="TextBox 5"/>
            <p:cNvSpPr txBox="1"/>
            <p:nvPr/>
          </p:nvSpPr>
          <p:spPr>
            <a:xfrm>
              <a:off x="4402667" y="5350934"/>
              <a:ext cx="2106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/>
                  <a:cs typeface="Times New Roman"/>
                </a:rPr>
                <a:t>weighted(r3),0.98</a:t>
              </a:r>
              <a:endParaRPr lang="en-US" sz="2000" b="1" dirty="0">
                <a:latin typeface="Times New Roman"/>
                <a:cs typeface="Times New Roman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693335" y="3204681"/>
              <a:ext cx="6392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Times New Roman"/>
                  <a:cs typeface="Times New Roman"/>
                </a:rPr>
                <a:t>r3. status(</a:t>
              </a:r>
              <a:r>
                <a:rPr lang="en-US" sz="2000" dirty="0" err="1" smtClean="0">
                  <a:latin typeface="Times New Roman"/>
                  <a:cs typeface="Times New Roman"/>
                </a:rPr>
                <a:t>X,tired</a:t>
              </a:r>
              <a:r>
                <a:rPr lang="en-US" sz="2000" dirty="0" smtClean="0">
                  <a:latin typeface="Times New Roman"/>
                  <a:cs typeface="Times New Roman"/>
                </a:rPr>
                <a:t>) :- child(W,X), infant(W), </a:t>
              </a:r>
              <a:r>
                <a:rPr lang="en-US" sz="2000" b="1" dirty="0" smtClean="0">
                  <a:latin typeface="Times New Roman"/>
                  <a:cs typeface="Times New Roman"/>
                </a:rPr>
                <a:t>weighted(r3).</a:t>
              </a:r>
              <a:endParaRPr lang="en-US" sz="2000" b="1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9" name="Straight Connector 8"/>
          <p:cNvCxnSpPr/>
          <p:nvPr/>
        </p:nvCxnSpPr>
        <p:spPr>
          <a:xfrm flipH="1">
            <a:off x="1693335" y="3014133"/>
            <a:ext cx="5687606" cy="8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63133" y="5911162"/>
            <a:ext cx="6316134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 learning rule weights is a </a:t>
            </a:r>
            <a:r>
              <a:rPr lang="en-US" sz="2400" b="1" dirty="0" smtClean="0"/>
              <a:t>special case </a:t>
            </a:r>
            <a:r>
              <a:rPr lang="en-US" sz="2400" dirty="0" smtClean="0"/>
              <a:t>of learning weights for </a:t>
            </a:r>
            <a:r>
              <a:rPr lang="en-US" sz="2400" b="1" dirty="0" smtClean="0"/>
              <a:t>selected DB facts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800228" y="2808940"/>
            <a:ext cx="597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0.98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9504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1308"/>
          <a:stretch/>
        </p:blipFill>
        <p:spPr>
          <a:xfrm>
            <a:off x="1305233" y="1669673"/>
            <a:ext cx="6169401" cy="1778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9455" y="1156028"/>
            <a:ext cx="7469903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Lots of clever tricks for reasoning symbolically</a:t>
            </a:r>
          </a:p>
        </p:txBody>
      </p:sp>
    </p:spTree>
    <p:extLst>
      <p:ext uri="{BB962C8B-B14F-4D97-AF65-F5344CB8AC3E}">
        <p14:creationId xmlns:p14="http://schemas.microsoft.com/office/powerpoint/2010/main" val="1221925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1308"/>
          <a:stretch/>
        </p:blipFill>
        <p:spPr>
          <a:xfrm>
            <a:off x="1305233" y="1669673"/>
            <a:ext cx="6169401" cy="1778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9455" y="3447764"/>
            <a:ext cx="7469903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KBANN idea (1991):  convert every DB fact, and every possible inferable fact, to a neuron.</a:t>
            </a:r>
          </a:p>
          <a:p>
            <a:endParaRPr lang="en-US" sz="2800" dirty="0"/>
          </a:p>
          <a:p>
            <a:r>
              <a:rPr lang="en-US" sz="2800" dirty="0" smtClean="0"/>
              <a:t>Architecture and initial weights implement inference rules</a:t>
            </a:r>
          </a:p>
        </p:txBody>
      </p:sp>
    </p:spTree>
    <p:extLst>
      <p:ext uri="{BB962C8B-B14F-4D97-AF65-F5344CB8AC3E}">
        <p14:creationId xmlns:p14="http://schemas.microsoft.com/office/powerpoint/2010/main" val="2125921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1308"/>
          <a:stretch/>
        </p:blipFill>
        <p:spPr>
          <a:xfrm>
            <a:off x="1305233" y="1669673"/>
            <a:ext cx="6169401" cy="1778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9351" y="3287065"/>
            <a:ext cx="2184162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uncle(</a:t>
            </a:r>
            <a:r>
              <a:rPr lang="en-US" sz="2400" dirty="0" err="1" smtClean="0"/>
              <a:t>liam,chip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005646" y="5144260"/>
            <a:ext cx="237411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brother(</a:t>
            </a:r>
            <a:r>
              <a:rPr lang="en-US" sz="2400" dirty="0" err="1" smtClean="0"/>
              <a:t>eve,chip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75494" y="5052367"/>
            <a:ext cx="202275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child(</a:t>
            </a:r>
            <a:r>
              <a:rPr lang="en-US" sz="2400" dirty="0" err="1" smtClean="0"/>
              <a:t>liam,eve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451875" y="5819569"/>
            <a:ext cx="206318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child(</a:t>
            </a:r>
            <a:r>
              <a:rPr lang="en-US" sz="2400" dirty="0" err="1" smtClean="0"/>
              <a:t>liam,bob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3513" y="3056232"/>
            <a:ext cx="210526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uncle(</a:t>
            </a:r>
            <a:r>
              <a:rPr lang="en-US" sz="2400" dirty="0" err="1" smtClean="0"/>
              <a:t>liam,eve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799351" y="3748730"/>
            <a:ext cx="2393354" cy="1395530"/>
            <a:chOff x="2799351" y="3748730"/>
            <a:chExt cx="2393354" cy="1395530"/>
          </a:xfrm>
        </p:grpSpPr>
        <p:sp>
          <p:nvSpPr>
            <p:cNvPr id="12" name="TextBox 11"/>
            <p:cNvSpPr txBox="1"/>
            <p:nvPr/>
          </p:nvSpPr>
          <p:spPr>
            <a:xfrm>
              <a:off x="3754747" y="4146129"/>
              <a:ext cx="825166" cy="4616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r>
                <a:rPr lang="en-US" sz="2400" dirty="0" smtClean="0"/>
                <a:t>(….)</a:t>
              </a:r>
              <a:endParaRPr lang="en-US" sz="2400" dirty="0"/>
            </a:p>
          </p:txBody>
        </p:sp>
        <p:cxnSp>
          <p:nvCxnSpPr>
            <p:cNvPr id="13" name="Straight Arrow Connector 12"/>
            <p:cNvCxnSpPr>
              <a:stCxn id="7" idx="0"/>
            </p:cNvCxnSpPr>
            <p:nvPr/>
          </p:nvCxnSpPr>
          <p:spPr>
            <a:xfrm flipH="1" flipV="1">
              <a:off x="4362824" y="4624983"/>
              <a:ext cx="829881" cy="51927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799351" y="4533090"/>
              <a:ext cx="936160" cy="51927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0"/>
              <a:endCxn id="5" idx="2"/>
            </p:cNvCxnSpPr>
            <p:nvPr/>
          </p:nvCxnSpPr>
          <p:spPr>
            <a:xfrm flipH="1" flipV="1">
              <a:off x="3891432" y="3748730"/>
              <a:ext cx="275898" cy="39739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1305233" y="4885765"/>
            <a:ext cx="5522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41883" y="5024732"/>
            <a:ext cx="1205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DB facts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6106496" y="3748730"/>
            <a:ext cx="2580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possible inferences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689796" y="2594567"/>
            <a:ext cx="226125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uncle(</a:t>
            </a:r>
            <a:r>
              <a:rPr lang="en-US" sz="2400" dirty="0" err="1" smtClean="0"/>
              <a:t>liam,dave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535636" y="3517897"/>
            <a:ext cx="2393354" cy="1712958"/>
            <a:chOff x="2799351" y="3431302"/>
            <a:chExt cx="2393354" cy="1712958"/>
          </a:xfrm>
        </p:grpSpPr>
        <p:sp>
          <p:nvSpPr>
            <p:cNvPr id="22" name="TextBox 21"/>
            <p:cNvSpPr txBox="1"/>
            <p:nvPr/>
          </p:nvSpPr>
          <p:spPr>
            <a:xfrm>
              <a:off x="3754747" y="4146129"/>
              <a:ext cx="825166" cy="4616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r>
                <a:rPr lang="en-US" sz="2400" dirty="0" smtClean="0"/>
                <a:t>(….)</a:t>
              </a:r>
              <a:endParaRPr lang="en-US" sz="24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 flipV="1">
              <a:off x="4362824" y="4624983"/>
              <a:ext cx="829881" cy="51927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2799351" y="4533090"/>
              <a:ext cx="936160" cy="51927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2" idx="0"/>
            </p:cNvCxnSpPr>
            <p:nvPr/>
          </p:nvCxnSpPr>
          <p:spPr>
            <a:xfrm flipV="1">
              <a:off x="4167330" y="3431302"/>
              <a:ext cx="788973" cy="71482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535636" y="3056232"/>
            <a:ext cx="4284788" cy="2174623"/>
            <a:chOff x="2408492" y="2969637"/>
            <a:chExt cx="4284788" cy="2174623"/>
          </a:xfrm>
        </p:grpSpPr>
        <p:sp>
          <p:nvSpPr>
            <p:cNvPr id="32" name="TextBox 31"/>
            <p:cNvSpPr txBox="1"/>
            <p:nvPr/>
          </p:nvSpPr>
          <p:spPr>
            <a:xfrm>
              <a:off x="3754747" y="4146129"/>
              <a:ext cx="825166" cy="461665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σ</a:t>
              </a:r>
              <a:r>
                <a:rPr lang="en-US" sz="2400" dirty="0" smtClean="0"/>
                <a:t>(….)</a:t>
              </a:r>
              <a:endParaRPr lang="en-US" sz="2400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4362824" y="4624983"/>
              <a:ext cx="829881" cy="519277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408492" y="4533091"/>
              <a:ext cx="1327019" cy="611169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0"/>
              <a:endCxn id="26" idx="2"/>
            </p:cNvCxnSpPr>
            <p:nvPr/>
          </p:nvCxnSpPr>
          <p:spPr>
            <a:xfrm flipV="1">
              <a:off x="4167330" y="2969637"/>
              <a:ext cx="2525950" cy="1176492"/>
            </a:xfrm>
            <a:prstGeom prst="straightConnector1">
              <a:avLst/>
            </a:prstGeom>
            <a:ln>
              <a:solidFill>
                <a:srgbClr val="FF66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84676" y="6311116"/>
            <a:ext cx="2933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“Grounding” the rules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4671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6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grounding is not scalable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1308"/>
          <a:stretch/>
        </p:blipFill>
        <p:spPr>
          <a:xfrm>
            <a:off x="1305233" y="1669673"/>
            <a:ext cx="6169401" cy="1778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342" y="3201184"/>
            <a:ext cx="7089566" cy="35394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Example: inferring family relations like “uncle”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 people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possible “uncle” </a:t>
            </a:r>
            <a:r>
              <a:rPr lang="en-US" sz="2800" dirty="0" smtClean="0"/>
              <a:t>inferences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 = 2 billion 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 smtClean="0"/>
              <a:t>= 4 quintillion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 = 1 million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= </a:t>
            </a:r>
            <a:r>
              <a:rPr lang="en-US" sz="2800" dirty="0" smtClean="0"/>
              <a:t>1 trillion</a:t>
            </a:r>
          </a:p>
          <a:p>
            <a:endParaRPr lang="en-US" sz="2800" dirty="0" smtClean="0"/>
          </a:p>
          <a:p>
            <a:pPr algn="ctr"/>
            <a:r>
              <a:rPr lang="en-US" sz="2800" dirty="0" smtClean="0"/>
              <a:t>A KB with 1M entities is </a:t>
            </a:r>
            <a:r>
              <a:rPr lang="en-US" sz="2800" i="1" dirty="0" smtClean="0"/>
              <a:t>small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00598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1308"/>
          <a:stretch/>
        </p:blipFill>
        <p:spPr>
          <a:xfrm>
            <a:off x="1305233" y="1669673"/>
            <a:ext cx="6169401" cy="17780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015" y="3102876"/>
            <a:ext cx="7737344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KBANN idea (1991):  convert every DB fact, and every possible inferable fact, to a neuron.</a:t>
            </a:r>
          </a:p>
          <a:p>
            <a:endParaRPr lang="en-US" sz="2800" dirty="0"/>
          </a:p>
          <a:p>
            <a:r>
              <a:rPr lang="en-US" sz="2800" dirty="0" smtClean="0"/>
              <a:t>Similar “grounding strategies” are used </a:t>
            </a:r>
            <a:r>
              <a:rPr lang="en-US" sz="2800" dirty="0" smtClean="0"/>
              <a:t>by nearly every soft logic: </a:t>
            </a:r>
            <a:r>
              <a:rPr lang="en-US" sz="2800" dirty="0" smtClean="0"/>
              <a:t>Markov Logic Networks, Probabilistic Soft Logic,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9456" y="5694533"/>
            <a:ext cx="773734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A neuron for every </a:t>
            </a:r>
            <a:r>
              <a:rPr lang="en-US" sz="2800" i="1" dirty="0" smtClean="0"/>
              <a:t>possible</a:t>
            </a:r>
            <a:r>
              <a:rPr lang="en-US" sz="2800" dirty="0" smtClean="0"/>
              <a:t> inferable fact is “too many” --- i.e., bigger than the DB.</a:t>
            </a:r>
          </a:p>
        </p:txBody>
      </p:sp>
    </p:spTree>
    <p:extLst>
      <p:ext uri="{BB962C8B-B14F-4D97-AF65-F5344CB8AC3E}">
        <p14:creationId xmlns:p14="http://schemas.microsoft.com/office/powerpoint/2010/main" val="3453489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TensorLog</a:t>
            </a:r>
            <a:r>
              <a:rPr lang="en-US" dirty="0" smtClean="0"/>
              <a:t> uses a knowledge-graph specific trick to get scalability: </a:t>
            </a:r>
          </a:p>
          <a:p>
            <a:pPr lvl="1"/>
            <a:r>
              <a:rPr lang="en-US" dirty="0" smtClean="0"/>
              <a:t>“reasoning” means answering a query like</a:t>
            </a:r>
            <a:r>
              <a:rPr lang="en-US" i="1" dirty="0" smtClean="0"/>
              <a:t>: find all Y for which p(</a:t>
            </a:r>
            <a:r>
              <a:rPr lang="en-US" i="1" dirty="0" err="1" smtClean="0"/>
              <a:t>a,Y</a:t>
            </a:r>
            <a:r>
              <a:rPr lang="en-US" i="1" dirty="0" smtClean="0"/>
              <a:t>) is true</a:t>
            </a:r>
            <a:r>
              <a:rPr lang="en-US" dirty="0" smtClean="0"/>
              <a:t> for some given predicate </a:t>
            </a:r>
            <a:r>
              <a:rPr lang="en-US" i="1" dirty="0" smtClean="0"/>
              <a:t>p, </a:t>
            </a:r>
            <a:r>
              <a:rPr lang="en-US" dirty="0" smtClean="0"/>
              <a:t>query entity </a:t>
            </a:r>
            <a:r>
              <a:rPr lang="en-US" i="1" dirty="0" smtClean="0"/>
              <a:t>a </a:t>
            </a:r>
            <a:r>
              <a:rPr lang="en-US" dirty="0" smtClean="0"/>
              <a:t>(and rules and DB)</a:t>
            </a:r>
            <a:endParaRPr lang="en-US" i="1" dirty="0" smtClean="0"/>
          </a:p>
          <a:p>
            <a:pPr lvl="1"/>
            <a:r>
              <a:rPr lang="en-US" dirty="0" smtClean="0"/>
              <a:t>inferences for a logical theory can be encoded as a bunch of </a:t>
            </a:r>
            <a:r>
              <a:rPr lang="en-US" b="1" dirty="0" smtClean="0"/>
              <a:t>functions</a:t>
            </a:r>
            <a:r>
              <a:rPr lang="en-US" dirty="0" smtClean="0"/>
              <a:t>: for every </a:t>
            </a:r>
            <a:r>
              <a:rPr lang="en-US" i="1" dirty="0" smtClean="0"/>
              <a:t>p, </a:t>
            </a:r>
            <a:r>
              <a:rPr lang="en-US" i="1" dirty="0" err="1" smtClean="0"/>
              <a:t>f</a:t>
            </a:r>
            <a:r>
              <a:rPr lang="en-US" i="1" baseline="-25000" dirty="0" err="1" smtClean="0"/>
              <a:t>p</a:t>
            </a:r>
            <a:r>
              <a:rPr lang="en-US" i="1" dirty="0" smtClean="0"/>
              <a:t>(a) </a:t>
            </a:r>
            <a:r>
              <a:rPr lang="en-US" dirty="0" smtClean="0"/>
              <a:t>returns a </a:t>
            </a:r>
            <a:r>
              <a:rPr lang="en-US" b="1" dirty="0" smtClean="0"/>
              <a:t>vector</a:t>
            </a:r>
            <a:r>
              <a:rPr lang="en-US" dirty="0" smtClean="0"/>
              <a:t> encoding answers </a:t>
            </a:r>
            <a:r>
              <a:rPr lang="en-US" i="1" dirty="0" smtClean="0"/>
              <a:t>y </a:t>
            </a:r>
            <a:r>
              <a:rPr lang="en-US" dirty="0" smtClean="0"/>
              <a:t>(and confidences)</a:t>
            </a:r>
          </a:p>
          <a:p>
            <a:pPr lvl="2"/>
            <a:r>
              <a:rPr lang="en-US" dirty="0" smtClean="0"/>
              <a:t>actually we have functions for </a:t>
            </a:r>
            <a:r>
              <a:rPr lang="en-US" i="1" dirty="0" smtClean="0"/>
              <a:t>p(</a:t>
            </a:r>
            <a:r>
              <a:rPr lang="en-US" i="1" dirty="0" err="1" smtClean="0"/>
              <a:t>a,Y</a:t>
            </a:r>
            <a:r>
              <a:rPr lang="en-US" i="1" dirty="0" smtClean="0"/>
              <a:t>) </a:t>
            </a:r>
            <a:r>
              <a:rPr lang="en-US" dirty="0" smtClean="0"/>
              <a:t>and </a:t>
            </a:r>
            <a:r>
              <a:rPr lang="en-US" i="1" dirty="0" smtClean="0"/>
              <a:t>p(</a:t>
            </a:r>
            <a:r>
              <a:rPr lang="en-US" i="1" dirty="0" err="1" smtClean="0"/>
              <a:t>Y,a</a:t>
            </a:r>
            <a:r>
              <a:rPr lang="en-US" i="1" dirty="0" smtClean="0"/>
              <a:t>)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15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</a:p>
          <a:p>
            <a:pPr lvl="1"/>
            <a:r>
              <a:rPr lang="en-US" dirty="0" smtClean="0"/>
              <a:t>vision, sound, language, …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from experience</a:t>
            </a:r>
          </a:p>
          <a:p>
            <a:pPr lvl="1"/>
            <a:r>
              <a:rPr lang="en-US" dirty="0" smtClean="0"/>
              <a:t>from instruction/programming</a:t>
            </a:r>
          </a:p>
          <a:p>
            <a:r>
              <a:rPr lang="en-US" dirty="0" smtClean="0"/>
              <a:t>Reasoning </a:t>
            </a:r>
          </a:p>
          <a:p>
            <a:r>
              <a:rPr lang="en-US" dirty="0" smtClean="0"/>
              <a:t>Acting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4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pic>
        <p:nvPicPr>
          <p:cNvPr id="4" name="Picture 3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" r="51308"/>
          <a:stretch/>
        </p:blipFill>
        <p:spPr>
          <a:xfrm>
            <a:off x="1305233" y="1251320"/>
            <a:ext cx="6169401" cy="1778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706" y="2603537"/>
            <a:ext cx="8358094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Example: inferring family relations like “uncle”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 people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possible “uncle” facts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 = 1 million </a:t>
            </a:r>
            <a:r>
              <a:rPr lang="en-US" sz="2800" dirty="0" smtClean="0">
                <a:sym typeface="Wingdings"/>
              </a:rPr>
              <a:t> </a:t>
            </a:r>
            <a:r>
              <a:rPr lang="en-US" sz="2800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= </a:t>
            </a:r>
            <a:r>
              <a:rPr lang="en-US" sz="2800" dirty="0" smtClean="0"/>
              <a:t>1 trillion</a:t>
            </a:r>
          </a:p>
          <a:p>
            <a:endParaRPr lang="en-US" sz="2800" dirty="0" smtClean="0"/>
          </a:p>
          <a:p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 = </a:t>
            </a:r>
            <a:r>
              <a:rPr lang="en-US" sz="2800" b="1" dirty="0" smtClean="0"/>
              <a:t>Y                      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</a:t>
            </a:r>
            <a:r>
              <a:rPr lang="en-US" sz="2800" b="1" dirty="0" smtClean="0"/>
              <a:t> = Y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18141" y="5622079"/>
            <a:ext cx="28292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one-hot vectors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26353" y="5244351"/>
            <a:ext cx="0" cy="527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7361" y="5244351"/>
            <a:ext cx="553463" cy="5528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92136" y="5760744"/>
            <a:ext cx="5421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vectors encoding</a:t>
            </a:r>
          </a:p>
          <a:p>
            <a:r>
              <a:rPr lang="en-US" sz="3200" dirty="0" smtClean="0"/>
              <a:t>weighted set of DB instances</a:t>
            </a:r>
            <a:endParaRPr lang="en-US" sz="32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467412" y="5109883"/>
            <a:ext cx="717187" cy="7703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671389" y="5109883"/>
            <a:ext cx="2520747" cy="77039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57200" y="4093883"/>
            <a:ext cx="5384800" cy="597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32117" y="4422588"/>
            <a:ext cx="165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is the </a:t>
            </a:r>
            <a:r>
              <a:rPr lang="en-US" dirty="0"/>
              <a:t>n</a:t>
            </a:r>
            <a:r>
              <a:rPr lang="en-US" dirty="0" smtClean="0"/>
              <a:t>ephew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63912" y="4422588"/>
            <a:ext cx="140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 is the uncle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46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TensorLog</a:t>
            </a:r>
            <a:r>
              <a:rPr lang="en-US" dirty="0" smtClean="0"/>
              <a:t> uses a knowledge-graph specific trick…functions from sets of entities to sets of entities</a:t>
            </a:r>
          </a:p>
          <a:p>
            <a:r>
              <a:rPr lang="en-US" dirty="0" smtClean="0"/>
              <a:t>Key idea: You can describe the reasoning process as a </a:t>
            </a:r>
            <a:r>
              <a:rPr lang="en-US" i="1" dirty="0" smtClean="0"/>
              <a:t>factor graph</a:t>
            </a:r>
          </a:p>
          <a:p>
            <a:r>
              <a:rPr lang="en-US" dirty="0" smtClean="0"/>
              <a:t>Example: Let’s start with some example one-rule theories</a:t>
            </a:r>
          </a:p>
        </p:txBody>
      </p:sp>
    </p:spTree>
    <p:extLst>
      <p:ext uri="{BB962C8B-B14F-4D97-AF65-F5344CB8AC3E}">
        <p14:creationId xmlns:p14="http://schemas.microsoft.com/office/powerpoint/2010/main" val="1878500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959076" y="2215838"/>
            <a:ext cx="7969850" cy="830997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r"/>
            <a:r>
              <a:rPr lang="en-US" sz="2400" dirty="0" smtClean="0">
                <a:sym typeface="Wingdings"/>
              </a:rPr>
              <a:t>Domain of random variable = DB entities; factors = DB relation</a:t>
            </a:r>
          </a:p>
          <a:p>
            <a:pPr algn="r"/>
            <a:r>
              <a:rPr lang="en-US" sz="2400" dirty="0" smtClean="0">
                <a:sym typeface="Wingdings"/>
              </a:rPr>
              <a:t>as sparse matrix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Semantics 1/3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1432" y="3573613"/>
            <a:ext cx="627073" cy="62707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1450" y="3718175"/>
            <a:ext cx="6307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16308" y="3580482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1484" y="3709353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brother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84242" y="3580482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6"/>
            <a:endCxn id="7" idx="1"/>
          </p:cNvCxnSpPr>
          <p:nvPr/>
        </p:nvCxnSpPr>
        <p:spPr>
          <a:xfrm>
            <a:off x="958505" y="3887150"/>
            <a:ext cx="322945" cy="15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9" idx="2"/>
          </p:cNvCxnSpPr>
          <p:nvPr/>
        </p:nvCxnSpPr>
        <p:spPr>
          <a:xfrm flipV="1">
            <a:off x="1912227" y="3894019"/>
            <a:ext cx="404081" cy="8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10" idx="1"/>
          </p:cNvCxnSpPr>
          <p:nvPr/>
        </p:nvCxnSpPr>
        <p:spPr>
          <a:xfrm>
            <a:off x="2943381" y="3894019"/>
            <a:ext cx="248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11" idx="2"/>
          </p:cNvCxnSpPr>
          <p:nvPr/>
        </p:nvCxnSpPr>
        <p:spPr>
          <a:xfrm>
            <a:off x="4094295" y="3894019"/>
            <a:ext cx="289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220" y="3016850"/>
            <a:ext cx="35142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uncle(X,Y):-child(X,W),brother(W,Y)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5337123" y="2812212"/>
            <a:ext cx="0" cy="1775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0706" y="4587571"/>
            <a:ext cx="53164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2835127"/>
            <a:ext cx="5337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0338" y="1333464"/>
            <a:ext cx="69788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set of proofs of a rule is encoded as a factor graph</a:t>
            </a:r>
            <a:endParaRPr lang="en-US" sz="2400" dirty="0"/>
          </a:p>
        </p:txBody>
      </p:sp>
      <p:sp>
        <p:nvSpPr>
          <p:cNvPr id="90" name="TextBox 89"/>
          <p:cNvSpPr txBox="1"/>
          <p:nvPr/>
        </p:nvSpPr>
        <p:spPr>
          <a:xfrm>
            <a:off x="806676" y="1735466"/>
            <a:ext cx="657523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Logical variable </a:t>
            </a:r>
            <a:r>
              <a:rPr lang="en-US" sz="2400" dirty="0" smtClean="0">
                <a:sym typeface="Wingdings"/>
              </a:rPr>
              <a:t> random variable; </a:t>
            </a:r>
            <a:r>
              <a:rPr lang="en-US" sz="2400" dirty="0" err="1" smtClean="0">
                <a:sym typeface="Wingdings"/>
              </a:rPr>
              <a:t>literalfactor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2189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" grpId="0" animBg="1"/>
      <p:bldP spid="9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Semantics 1/3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2812212"/>
            <a:ext cx="9164706" cy="3510349"/>
            <a:chOff x="16735" y="1926249"/>
            <a:chExt cx="9164706" cy="3510349"/>
          </a:xfrm>
        </p:grpSpPr>
        <p:sp>
          <p:nvSpPr>
            <p:cNvPr id="6" name="Oval 5"/>
            <p:cNvSpPr/>
            <p:nvPr/>
          </p:nvSpPr>
          <p:spPr>
            <a:xfrm>
              <a:off x="348167" y="2687650"/>
              <a:ext cx="627073" cy="62707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185" y="2832212"/>
              <a:ext cx="63077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333043" y="2694519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8219" y="2823390"/>
              <a:ext cx="90281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brother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400977" y="2694519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6" idx="6"/>
              <a:endCxn id="7" idx="1"/>
            </p:cNvCxnSpPr>
            <p:nvPr/>
          </p:nvCxnSpPr>
          <p:spPr>
            <a:xfrm>
              <a:off x="975240" y="3001187"/>
              <a:ext cx="322945" cy="156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  <a:endCxn id="9" idx="2"/>
            </p:cNvCxnSpPr>
            <p:nvPr/>
          </p:nvCxnSpPr>
          <p:spPr>
            <a:xfrm flipV="1">
              <a:off x="1928962" y="3008056"/>
              <a:ext cx="404081" cy="88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6"/>
              <a:endCxn id="10" idx="1"/>
            </p:cNvCxnSpPr>
            <p:nvPr/>
          </p:nvCxnSpPr>
          <p:spPr>
            <a:xfrm>
              <a:off x="2960116" y="3008056"/>
              <a:ext cx="2481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  <a:endCxn id="11" idx="2"/>
            </p:cNvCxnSpPr>
            <p:nvPr/>
          </p:nvCxnSpPr>
          <p:spPr>
            <a:xfrm>
              <a:off x="4111030" y="3008056"/>
              <a:ext cx="2899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52955" y="2130887"/>
              <a:ext cx="35142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uncle(X,Y):-child(X,W),brother(W,Y)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84214" y="4012137"/>
              <a:ext cx="627073" cy="62707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8185" y="4141008"/>
              <a:ext cx="6206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aunt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159745" y="4021706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9127" y="4141008"/>
              <a:ext cx="99190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husband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00977" y="4012137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7" idx="6"/>
              <a:endCxn id="18" idx="1"/>
            </p:cNvCxnSpPr>
            <p:nvPr/>
          </p:nvCxnSpPr>
          <p:spPr>
            <a:xfrm>
              <a:off x="1011287" y="4325674"/>
              <a:ext cx="2868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3"/>
              <a:endCxn id="19" idx="2"/>
            </p:cNvCxnSpPr>
            <p:nvPr/>
          </p:nvCxnSpPr>
          <p:spPr>
            <a:xfrm>
              <a:off x="1918868" y="4325674"/>
              <a:ext cx="240877" cy="9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6"/>
              <a:endCxn id="20" idx="1"/>
            </p:cNvCxnSpPr>
            <p:nvPr/>
          </p:nvCxnSpPr>
          <p:spPr>
            <a:xfrm flipV="1">
              <a:off x="2786818" y="4325674"/>
              <a:ext cx="332309" cy="9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3"/>
              <a:endCxn id="21" idx="2"/>
            </p:cNvCxnSpPr>
            <p:nvPr/>
          </p:nvCxnSpPr>
          <p:spPr>
            <a:xfrm>
              <a:off x="4111030" y="4325674"/>
              <a:ext cx="2899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2955" y="4906520"/>
              <a:ext cx="35884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uncle(X,Y):-aunt(X,W),husband(W,Y)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23697" y="1949164"/>
              <a:ext cx="311707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status(X,T):</a:t>
              </a:r>
              <a:r>
                <a:rPr lang="en-US" dirty="0" smtClean="0"/>
                <a:t>-</a:t>
              </a:r>
            </a:p>
            <a:p>
              <a:r>
                <a:rPr lang="en-US" dirty="0"/>
                <a:t>	</a:t>
              </a:r>
              <a:r>
                <a:rPr lang="en-US" dirty="0" err="1" smtClean="0"/>
                <a:t>assign_tired</a:t>
              </a:r>
              <a:r>
                <a:rPr lang="en-US" dirty="0" smtClean="0"/>
                <a:t>(T),child(</a:t>
              </a:r>
              <a:r>
                <a:rPr lang="en-US" dirty="0"/>
                <a:t>X</a:t>
              </a:r>
              <a:r>
                <a:rPr lang="en-US" dirty="0" smtClean="0"/>
                <a:t>,W),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infant(W</a:t>
              </a:r>
              <a:r>
                <a:rPr lang="en-US" dirty="0" smtClean="0"/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848595" y="3058759"/>
              <a:ext cx="627073" cy="62707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10" y="3975048"/>
              <a:ext cx="63077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848595" y="4648779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24685" y="2693550"/>
              <a:ext cx="131887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err="1" smtClean="0"/>
                <a:t>assign</a:t>
              </a:r>
              <a:r>
                <a:rPr lang="en-US" dirty="0" err="1" smtClean="0"/>
                <a:t>_tired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907963" y="3284329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4"/>
            </p:cNvCxnSpPr>
            <p:nvPr/>
          </p:nvCxnSpPr>
          <p:spPr>
            <a:xfrm>
              <a:off x="6162132" y="3685832"/>
              <a:ext cx="0" cy="280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196634" y="3062882"/>
              <a:ext cx="1" cy="2214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62132" y="4368717"/>
              <a:ext cx="0" cy="280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34448" y="4742892"/>
              <a:ext cx="73852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infant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endCxn id="36" idx="1"/>
            </p:cNvCxnSpPr>
            <p:nvPr/>
          </p:nvCxnSpPr>
          <p:spPr>
            <a:xfrm>
              <a:off x="6475203" y="4927558"/>
              <a:ext cx="3592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53858" y="1926249"/>
              <a:ext cx="0" cy="3510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441" y="5436595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441" y="3701608"/>
              <a:ext cx="53164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735" y="1949164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40338" y="1333464"/>
            <a:ext cx="69788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The set of proofs of a rule is encoded as a factor graph</a:t>
            </a:r>
            <a:endParaRPr lang="en-US" sz="2400" dirty="0"/>
          </a:p>
        </p:txBody>
      </p:sp>
      <p:grpSp>
        <p:nvGrpSpPr>
          <p:cNvPr id="89" name="Group 88"/>
          <p:cNvGrpSpPr/>
          <p:nvPr/>
        </p:nvGrpSpPr>
        <p:grpSpPr>
          <a:xfrm>
            <a:off x="4837910" y="2300389"/>
            <a:ext cx="3804272" cy="870251"/>
            <a:chOff x="4837910" y="2300389"/>
            <a:chExt cx="3804272" cy="870251"/>
          </a:xfrm>
        </p:grpSpPr>
        <p:sp>
          <p:nvSpPr>
            <p:cNvPr id="84" name="TextBox 83"/>
            <p:cNvSpPr txBox="1"/>
            <p:nvPr/>
          </p:nvSpPr>
          <p:spPr>
            <a:xfrm>
              <a:off x="4837910" y="2300389"/>
              <a:ext cx="3804272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status(</a:t>
              </a:r>
              <a:r>
                <a:rPr lang="en-US" dirty="0" err="1"/>
                <a:t>X</a:t>
              </a:r>
              <a:r>
                <a:rPr lang="en-US" dirty="0" err="1" smtClean="0"/>
                <a:t>,tired</a:t>
              </a:r>
              <a:r>
                <a:rPr lang="en-US" dirty="0" smtClean="0"/>
                <a:t>)</a:t>
              </a:r>
              <a:r>
                <a:rPr lang="en-US" dirty="0"/>
                <a:t>:</a:t>
              </a:r>
              <a:r>
                <a:rPr lang="en-US" dirty="0" smtClean="0"/>
                <a:t>- parent</a:t>
              </a:r>
              <a:r>
                <a:rPr lang="en-US" dirty="0"/>
                <a:t>(X</a:t>
              </a:r>
              <a:r>
                <a:rPr lang="en-US" dirty="0" smtClean="0"/>
                <a:t>,W),infant(W)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7185638" y="2669721"/>
              <a:ext cx="322312" cy="50091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806676" y="1735466"/>
            <a:ext cx="657523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Logical variable </a:t>
            </a:r>
            <a:r>
              <a:rPr lang="en-US" sz="2400" dirty="0" smtClean="0">
                <a:sym typeface="Wingdings"/>
              </a:rPr>
              <a:t> random variable; </a:t>
            </a:r>
            <a:r>
              <a:rPr lang="en-US" sz="2400" dirty="0" err="1" smtClean="0">
                <a:sym typeface="Wingdings"/>
              </a:rPr>
              <a:t>literalfactor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34462" y="6396335"/>
            <a:ext cx="680246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Key thing we can do now: </a:t>
            </a:r>
            <a:r>
              <a:rPr lang="en-US" sz="2400" b="1" dirty="0" smtClean="0"/>
              <a:t>weighted proof-counting</a:t>
            </a:r>
            <a:endParaRPr lang="en-US" sz="2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6611944" y="4222931"/>
            <a:ext cx="2105151" cy="1212124"/>
            <a:chOff x="6611944" y="4222931"/>
            <a:chExt cx="2105151" cy="1212124"/>
          </a:xfrm>
        </p:grpSpPr>
        <p:grpSp>
          <p:nvGrpSpPr>
            <p:cNvPr id="61" name="Group 60"/>
            <p:cNvGrpSpPr/>
            <p:nvPr/>
          </p:nvGrpSpPr>
          <p:grpSpPr>
            <a:xfrm>
              <a:off x="6611944" y="4222931"/>
              <a:ext cx="2105151" cy="1212124"/>
              <a:chOff x="6611944" y="4222931"/>
              <a:chExt cx="2105151" cy="1212124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6611944" y="4222931"/>
                <a:ext cx="1071139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assign</a:t>
                </a:r>
                <a:r>
                  <a:rPr lang="en-US" dirty="0" smtClean="0"/>
                  <a:t>_r3</a:t>
                </a:r>
                <a:endParaRPr lang="en-US" dirty="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6964368" y="4807982"/>
                <a:ext cx="627073" cy="6270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R3</a:t>
                </a:r>
                <a:endParaRPr lang="en-US" dirty="0"/>
              </a:p>
            </p:txBody>
          </p:sp>
          <p:cxnSp>
            <p:nvCxnSpPr>
              <p:cNvPr id="52" name="Straight Connector 51"/>
              <p:cNvCxnSpPr>
                <a:stCxn id="50" idx="2"/>
                <a:endCxn id="51" idx="0"/>
              </p:cNvCxnSpPr>
              <p:nvPr/>
            </p:nvCxnSpPr>
            <p:spPr>
              <a:xfrm>
                <a:off x="7147514" y="4592263"/>
                <a:ext cx="130391" cy="21571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891228" y="4936853"/>
                <a:ext cx="825867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weight</a:t>
                </a:r>
                <a:endParaRPr lang="en-US" dirty="0"/>
              </a:p>
            </p:txBody>
          </p:sp>
        </p:grpSp>
        <p:cxnSp>
          <p:nvCxnSpPr>
            <p:cNvPr id="47" name="Straight Connector 46"/>
            <p:cNvCxnSpPr>
              <a:stCxn id="58" idx="1"/>
              <a:endCxn id="51" idx="6"/>
            </p:cNvCxnSpPr>
            <p:nvPr/>
          </p:nvCxnSpPr>
          <p:spPr>
            <a:xfrm flipH="1">
              <a:off x="7591441" y="5121519"/>
              <a:ext cx="29978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8307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Semantics 1/3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1432" y="3589304"/>
            <a:ext cx="627073" cy="62707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1450" y="3718175"/>
            <a:ext cx="6307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child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316308" y="3580482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91484" y="3709353"/>
            <a:ext cx="9028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brother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84242" y="3580482"/>
            <a:ext cx="627073" cy="6270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2" name="Straight Connector 11"/>
          <p:cNvCxnSpPr>
            <a:stCxn id="6" idx="6"/>
            <a:endCxn id="7" idx="1"/>
          </p:cNvCxnSpPr>
          <p:nvPr/>
        </p:nvCxnSpPr>
        <p:spPr>
          <a:xfrm>
            <a:off x="958505" y="3902841"/>
            <a:ext cx="3229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3"/>
            <a:endCxn id="9" idx="2"/>
          </p:cNvCxnSpPr>
          <p:nvPr/>
        </p:nvCxnSpPr>
        <p:spPr>
          <a:xfrm flipV="1">
            <a:off x="1912227" y="3894019"/>
            <a:ext cx="404081" cy="8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6"/>
            <a:endCxn id="10" idx="1"/>
          </p:cNvCxnSpPr>
          <p:nvPr/>
        </p:nvCxnSpPr>
        <p:spPr>
          <a:xfrm>
            <a:off x="2943381" y="3894019"/>
            <a:ext cx="2481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3"/>
            <a:endCxn id="11" idx="2"/>
          </p:cNvCxnSpPr>
          <p:nvPr/>
        </p:nvCxnSpPr>
        <p:spPr>
          <a:xfrm>
            <a:off x="4094295" y="3894019"/>
            <a:ext cx="2899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36220" y="3016850"/>
            <a:ext cx="35142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uncle(X,Y):-child(X,W),brother(W,Y)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34462" y="6396335"/>
            <a:ext cx="680246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Key thing we can do now: </a:t>
            </a:r>
            <a:r>
              <a:rPr lang="en-US" sz="2400" b="1" dirty="0" smtClean="0"/>
              <a:t>weighted proof-counting</a:t>
            </a:r>
            <a:endParaRPr lang="en-US" sz="2400" b="1" dirty="0"/>
          </a:p>
        </p:txBody>
      </p:sp>
      <p:pic>
        <p:nvPicPr>
          <p:cNvPr id="51" name="Picture 50" descr="Screen Shot 2016-06-06 at 4.18.0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1"/>
          <a:stretch/>
        </p:blipFill>
        <p:spPr>
          <a:xfrm>
            <a:off x="3661833" y="1070634"/>
            <a:ext cx="5482167" cy="14224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331432" y="2092924"/>
            <a:ext cx="261307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Query: uncle(</a:t>
            </a:r>
            <a:r>
              <a:rPr lang="en-US" sz="2000" dirty="0" err="1" smtClean="0"/>
              <a:t>liam</a:t>
            </a:r>
            <a:r>
              <a:rPr lang="en-US" sz="2000" dirty="0" smtClean="0"/>
              <a:t>, Y) ?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602800" y="4087507"/>
            <a:ext cx="1175200" cy="650625"/>
            <a:chOff x="602800" y="4087507"/>
            <a:chExt cx="1175200" cy="650625"/>
          </a:xfrm>
        </p:grpSpPr>
        <p:sp>
          <p:nvSpPr>
            <p:cNvPr id="54" name="TextBox 53"/>
            <p:cNvSpPr txBox="1"/>
            <p:nvPr/>
          </p:nvSpPr>
          <p:spPr>
            <a:xfrm>
              <a:off x="602800" y="4368800"/>
              <a:ext cx="1175200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 [</a:t>
              </a:r>
              <a:r>
                <a:rPr lang="en-US" dirty="0" err="1" smtClean="0"/>
                <a:t>liam</a:t>
              </a:r>
              <a:r>
                <a:rPr lang="en-US" dirty="0" smtClean="0"/>
                <a:t>=1]</a:t>
              </a:r>
            </a:p>
          </p:txBody>
        </p:sp>
        <p:sp>
          <p:nvSpPr>
            <p:cNvPr id="49" name="Curved Up Arrow 48"/>
            <p:cNvSpPr/>
            <p:nvPr/>
          </p:nvSpPr>
          <p:spPr>
            <a:xfrm>
              <a:off x="834462" y="4087507"/>
              <a:ext cx="943538" cy="281293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735442" y="4195887"/>
            <a:ext cx="1209068" cy="927624"/>
            <a:chOff x="602800" y="4087507"/>
            <a:chExt cx="1175200" cy="927624"/>
          </a:xfrm>
        </p:grpSpPr>
        <p:sp>
          <p:nvSpPr>
            <p:cNvPr id="61" name="TextBox 60"/>
            <p:cNvSpPr txBox="1"/>
            <p:nvPr/>
          </p:nvSpPr>
          <p:spPr>
            <a:xfrm>
              <a:off x="602800" y="4368800"/>
              <a:ext cx="11752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[eve=0.99,bob=0.75]</a:t>
              </a:r>
            </a:p>
          </p:txBody>
        </p:sp>
        <p:sp>
          <p:nvSpPr>
            <p:cNvPr id="62" name="Curved Up Arrow 61"/>
            <p:cNvSpPr/>
            <p:nvPr/>
          </p:nvSpPr>
          <p:spPr>
            <a:xfrm>
              <a:off x="834462" y="4087507"/>
              <a:ext cx="943538" cy="281293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188249" y="4226021"/>
            <a:ext cx="1812092" cy="658938"/>
            <a:chOff x="393700" y="4087507"/>
            <a:chExt cx="1761332" cy="658938"/>
          </a:xfrm>
        </p:grpSpPr>
        <p:sp>
          <p:nvSpPr>
            <p:cNvPr id="65" name="TextBox 64"/>
            <p:cNvSpPr txBox="1"/>
            <p:nvPr/>
          </p:nvSpPr>
          <p:spPr>
            <a:xfrm>
              <a:off x="393700" y="4377113"/>
              <a:ext cx="1761332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[chip=0.99*0.9]</a:t>
              </a:r>
            </a:p>
          </p:txBody>
        </p:sp>
        <p:sp>
          <p:nvSpPr>
            <p:cNvPr id="66" name="Curved Up Arrow 65"/>
            <p:cNvSpPr/>
            <p:nvPr/>
          </p:nvSpPr>
          <p:spPr>
            <a:xfrm>
              <a:off x="834462" y="4087507"/>
              <a:ext cx="943538" cy="281293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337122" y="2610837"/>
            <a:ext cx="3679877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General case for p(</a:t>
            </a:r>
            <a:r>
              <a:rPr lang="en-US" sz="2000" dirty="0" err="1" smtClean="0"/>
              <a:t>c,Y</a:t>
            </a:r>
            <a:r>
              <a:rPr lang="en-US" sz="2000" dirty="0" smtClean="0"/>
              <a:t>):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initialize the evidence variable X to a one-hot vector for c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wait for BP to converge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read off the message </a:t>
            </a:r>
            <a:r>
              <a:rPr lang="en-US" sz="2000" b="1" dirty="0" smtClean="0"/>
              <a:t>y </a:t>
            </a:r>
            <a:r>
              <a:rPr lang="en-US" sz="2000" dirty="0" smtClean="0"/>
              <a:t>that would be sent from </a:t>
            </a:r>
            <a:r>
              <a:rPr lang="en-US" sz="2000" dirty="0"/>
              <a:t>the output </a:t>
            </a:r>
            <a:r>
              <a:rPr lang="en-US" sz="2000" dirty="0" smtClean="0"/>
              <a:t>variable Y.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un-normalized </a:t>
            </a:r>
            <a:r>
              <a:rPr lang="en-US" sz="2000" dirty="0" err="1" smtClean="0"/>
              <a:t>prob</a:t>
            </a:r>
            <a:r>
              <a:rPr lang="en-US" sz="20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 smtClean="0"/>
              <a:t>y</a:t>
            </a:r>
            <a:r>
              <a:rPr lang="en-US" sz="2000" dirty="0" smtClean="0"/>
              <a:t>[d] is the </a:t>
            </a:r>
            <a:r>
              <a:rPr lang="en-US" sz="2000" b="1" dirty="0" smtClean="0"/>
              <a:t>weighted number of proofs supporting </a:t>
            </a:r>
            <a:r>
              <a:rPr lang="en-US" sz="2000" dirty="0" smtClean="0"/>
              <a:t>p(</a:t>
            </a:r>
            <a:r>
              <a:rPr lang="en-US" sz="2000" dirty="0" err="1" smtClean="0"/>
              <a:t>c,d</a:t>
            </a:r>
            <a:r>
              <a:rPr lang="en-US" sz="2000" dirty="0" smtClean="0"/>
              <a:t>) using this clause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9464" y="419588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331432" y="5123511"/>
            <a:ext cx="4668910" cy="1167222"/>
          </a:xfrm>
          <a:prstGeom prst="wedgeEllipseCallout">
            <a:avLst>
              <a:gd name="adj1" fmla="val 19102"/>
              <a:gd name="adj2" fmla="val -13770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 </a:t>
            </a:r>
            <a:r>
              <a:rPr lang="en-US" dirty="0" err="1" smtClean="0"/>
              <a:t>msg</a:t>
            </a:r>
            <a:r>
              <a:rPr lang="en-US" dirty="0" smtClean="0"/>
              <a:t> for brother is sparse mat multiply: </a:t>
            </a:r>
            <a:r>
              <a:rPr lang="en-US" b="1" dirty="0" err="1" smtClean="0"/>
              <a:t>v</a:t>
            </a:r>
            <a:r>
              <a:rPr lang="en-US" baseline="-25000" dirty="0" err="1" smtClean="0"/>
              <a:t>W</a:t>
            </a:r>
            <a:r>
              <a:rPr lang="en-US" dirty="0" smtClean="0"/>
              <a:t> </a:t>
            </a:r>
            <a:r>
              <a:rPr lang="en-US" dirty="0" err="1" smtClean="0"/>
              <a:t>M</a:t>
            </a:r>
            <a:r>
              <a:rPr lang="en-US" baseline="-25000" dirty="0" err="1" smtClean="0"/>
              <a:t>brother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416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3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Semantics 1/3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2812212"/>
            <a:ext cx="9164706" cy="3510349"/>
            <a:chOff x="16735" y="1926249"/>
            <a:chExt cx="9164706" cy="3510349"/>
          </a:xfrm>
        </p:grpSpPr>
        <p:sp>
          <p:nvSpPr>
            <p:cNvPr id="6" name="Oval 5"/>
            <p:cNvSpPr/>
            <p:nvPr/>
          </p:nvSpPr>
          <p:spPr>
            <a:xfrm>
              <a:off x="348167" y="2687650"/>
              <a:ext cx="627073" cy="62707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98185" y="2832212"/>
              <a:ext cx="63077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2333043" y="2694519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8219" y="2823390"/>
              <a:ext cx="902811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brother</a:t>
              </a: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4400977" y="2694519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12" name="Straight Connector 11"/>
            <p:cNvCxnSpPr>
              <a:stCxn id="6" idx="6"/>
              <a:endCxn id="7" idx="1"/>
            </p:cNvCxnSpPr>
            <p:nvPr/>
          </p:nvCxnSpPr>
          <p:spPr>
            <a:xfrm>
              <a:off x="975240" y="3001187"/>
              <a:ext cx="322945" cy="156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3"/>
              <a:endCxn id="9" idx="2"/>
            </p:cNvCxnSpPr>
            <p:nvPr/>
          </p:nvCxnSpPr>
          <p:spPr>
            <a:xfrm flipV="1">
              <a:off x="1928962" y="3008056"/>
              <a:ext cx="404081" cy="88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9" idx="6"/>
              <a:endCxn id="10" idx="1"/>
            </p:cNvCxnSpPr>
            <p:nvPr/>
          </p:nvCxnSpPr>
          <p:spPr>
            <a:xfrm>
              <a:off x="2960116" y="3008056"/>
              <a:ext cx="2481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3"/>
              <a:endCxn id="11" idx="2"/>
            </p:cNvCxnSpPr>
            <p:nvPr/>
          </p:nvCxnSpPr>
          <p:spPr>
            <a:xfrm>
              <a:off x="4111030" y="3008056"/>
              <a:ext cx="2899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952955" y="2130887"/>
              <a:ext cx="351426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uncle(X,Y):-child(X,W),brother(W,Y)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84214" y="4012137"/>
              <a:ext cx="627073" cy="62707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8185" y="4141008"/>
              <a:ext cx="62068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aunt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2159745" y="4021706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19127" y="4141008"/>
              <a:ext cx="99190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husband</a:t>
              </a: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400977" y="4012137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7" idx="6"/>
              <a:endCxn id="18" idx="1"/>
            </p:cNvCxnSpPr>
            <p:nvPr/>
          </p:nvCxnSpPr>
          <p:spPr>
            <a:xfrm>
              <a:off x="1011287" y="4325674"/>
              <a:ext cx="28689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3"/>
              <a:endCxn id="19" idx="2"/>
            </p:cNvCxnSpPr>
            <p:nvPr/>
          </p:nvCxnSpPr>
          <p:spPr>
            <a:xfrm>
              <a:off x="1918868" y="4325674"/>
              <a:ext cx="240877" cy="9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6"/>
              <a:endCxn id="20" idx="1"/>
            </p:cNvCxnSpPr>
            <p:nvPr/>
          </p:nvCxnSpPr>
          <p:spPr>
            <a:xfrm flipV="1">
              <a:off x="2786818" y="4325674"/>
              <a:ext cx="332309" cy="95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0" idx="3"/>
              <a:endCxn id="21" idx="2"/>
            </p:cNvCxnSpPr>
            <p:nvPr/>
          </p:nvCxnSpPr>
          <p:spPr>
            <a:xfrm>
              <a:off x="4111030" y="4325674"/>
              <a:ext cx="28994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2955" y="4906520"/>
              <a:ext cx="35884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uncle(X,Y):-aunt(X,W),husband(W,Y)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23697" y="1949164"/>
              <a:ext cx="305124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status(X,T):</a:t>
              </a:r>
              <a:r>
                <a:rPr lang="en-US" dirty="0" smtClean="0"/>
                <a:t>-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const_tired(T),child(</a:t>
              </a:r>
              <a:r>
                <a:rPr lang="en-US" dirty="0"/>
                <a:t>X</a:t>
              </a:r>
              <a:r>
                <a:rPr lang="en-US" dirty="0" smtClean="0"/>
                <a:t>,W),</a:t>
              </a:r>
            </a:p>
            <a:p>
              <a:r>
                <a:rPr lang="en-US" dirty="0"/>
                <a:t>	</a:t>
              </a:r>
              <a:r>
                <a:rPr lang="en-US" dirty="0" smtClean="0"/>
                <a:t>infant(W</a:t>
              </a:r>
              <a:r>
                <a:rPr lang="en-US" dirty="0" smtClean="0"/>
                <a:t>)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848595" y="3058759"/>
              <a:ext cx="627073" cy="627073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55610" y="3975048"/>
              <a:ext cx="63077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848595" y="4648779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24685" y="3201544"/>
              <a:ext cx="125305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const_tired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7907963" y="3792323"/>
              <a:ext cx="627073" cy="6270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</a:t>
              </a:r>
              <a:endParaRPr lang="en-US" dirty="0"/>
            </a:p>
          </p:txBody>
        </p:sp>
        <p:cxnSp>
          <p:nvCxnSpPr>
            <p:cNvPr id="33" name="Straight Connector 32"/>
            <p:cNvCxnSpPr>
              <a:stCxn id="28" idx="4"/>
            </p:cNvCxnSpPr>
            <p:nvPr/>
          </p:nvCxnSpPr>
          <p:spPr>
            <a:xfrm>
              <a:off x="6162132" y="3685832"/>
              <a:ext cx="0" cy="280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196634" y="3570876"/>
              <a:ext cx="1" cy="2214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162132" y="4368717"/>
              <a:ext cx="0" cy="2800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6834448" y="4742892"/>
              <a:ext cx="73852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 smtClean="0"/>
                <a:t>infant</a:t>
              </a:r>
              <a:endParaRPr lang="en-US" dirty="0"/>
            </a:p>
          </p:txBody>
        </p:sp>
        <p:cxnSp>
          <p:nvCxnSpPr>
            <p:cNvPr id="37" name="Straight Connector 36"/>
            <p:cNvCxnSpPr>
              <a:endCxn id="36" idx="1"/>
            </p:cNvCxnSpPr>
            <p:nvPr/>
          </p:nvCxnSpPr>
          <p:spPr>
            <a:xfrm>
              <a:off x="6475203" y="4927558"/>
              <a:ext cx="3592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353858" y="1926249"/>
              <a:ext cx="0" cy="3510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441" y="5436595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441" y="3701608"/>
              <a:ext cx="53164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6735" y="1949164"/>
              <a:ext cx="9144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834462" y="6396335"/>
            <a:ext cx="6802463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Key thing we can do now: </a:t>
            </a:r>
            <a:r>
              <a:rPr lang="en-US" sz="2400" b="1" dirty="0" smtClean="0"/>
              <a:t>weighted proof-counting</a:t>
            </a:r>
            <a:endParaRPr lang="en-US" sz="2400" b="1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474133" y="1417638"/>
            <a:ext cx="2628259" cy="1003829"/>
          </a:xfrm>
          <a:prstGeom prst="wedgeRoundRectCallout">
            <a:avLst>
              <a:gd name="adj1" fmla="val 34575"/>
              <a:gd name="adj2" fmla="val 114793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chain joins BP performs a random </a:t>
            </a:r>
            <a:r>
              <a:rPr lang="en-US" dirty="0" smtClean="0"/>
              <a:t>walk (like PRA [Lao &amp; Cohen])</a:t>
            </a:r>
            <a:endParaRPr lang="en-US" dirty="0"/>
          </a:p>
        </p:txBody>
      </p:sp>
      <p:sp>
        <p:nvSpPr>
          <p:cNvPr id="50" name="Rounded Rectangular Callout 49"/>
          <p:cNvSpPr/>
          <p:nvPr/>
        </p:nvSpPr>
        <p:spPr>
          <a:xfrm>
            <a:off x="3325855" y="1417638"/>
            <a:ext cx="2819542" cy="1003829"/>
          </a:xfrm>
          <a:prstGeom prst="wedgeRoundRectCallout">
            <a:avLst>
              <a:gd name="adj1" fmla="val 34143"/>
              <a:gd name="adj2" fmla="val 110316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But we can handle more complex clauses as well  </a:t>
            </a:r>
            <a:endParaRPr lang="en-US" dirty="0"/>
          </a:p>
        </p:txBody>
      </p:sp>
      <p:sp>
        <p:nvSpPr>
          <p:cNvPr id="47" name="Rounded Rectangular Callout 46"/>
          <p:cNvSpPr/>
          <p:nvPr/>
        </p:nvSpPr>
        <p:spPr>
          <a:xfrm>
            <a:off x="6603999" y="1417638"/>
            <a:ext cx="2392805" cy="1003829"/>
          </a:xfrm>
          <a:prstGeom prst="wedgeRoundRectCallout">
            <a:avLst>
              <a:gd name="adj1" fmla="val -29548"/>
              <a:gd name="adj2" fmla="val 111804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assume factor graph is a </a:t>
            </a:r>
            <a:r>
              <a:rPr lang="en-US" dirty="0" err="1" smtClean="0"/>
              <a:t>polytree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6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 Semantics 2/3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9401" y="1326859"/>
            <a:ext cx="8500120" cy="1200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Given a query type (inputs, and outputs) </a:t>
            </a:r>
            <a:r>
              <a:rPr lang="en-US" sz="2400" b="1" dirty="0" smtClean="0"/>
              <a:t>simulate</a:t>
            </a:r>
            <a:r>
              <a:rPr lang="en-US" sz="2400" dirty="0" smtClean="0"/>
              <a:t> BP on factor graph and </a:t>
            </a:r>
            <a:r>
              <a:rPr lang="en-US" sz="2400" b="1" dirty="0" smtClean="0"/>
              <a:t>record </a:t>
            </a:r>
            <a:r>
              <a:rPr lang="en-US" sz="2400" dirty="0" smtClean="0"/>
              <a:t>the series of </a:t>
            </a:r>
            <a:r>
              <a:rPr lang="en-US" sz="2400" b="1" dirty="0" smtClean="0"/>
              <a:t>messages </a:t>
            </a:r>
            <a:r>
              <a:rPr lang="en-US" sz="2400" dirty="0" smtClean="0"/>
              <a:t>that will be passed, given an input.  This series of messages defines a </a:t>
            </a:r>
            <a:r>
              <a:rPr lang="en-US" sz="2400" b="1" dirty="0" smtClean="0"/>
              <a:t>function</a:t>
            </a:r>
            <a:r>
              <a:rPr lang="en-US" sz="2400" dirty="0" smtClean="0"/>
              <a:t>.</a:t>
            </a:r>
            <a:endParaRPr lang="en-US" sz="2400" b="1" dirty="0"/>
          </a:p>
        </p:txBody>
      </p:sp>
      <p:pic>
        <p:nvPicPr>
          <p:cNvPr id="8" name="Picture 7" descr="Screen Shot 2016-05-12 at 3.49.0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78"/>
          <a:stretch/>
        </p:blipFill>
        <p:spPr>
          <a:xfrm>
            <a:off x="96345" y="5444451"/>
            <a:ext cx="8854966" cy="397549"/>
          </a:xfrm>
          <a:prstGeom prst="rect">
            <a:avLst/>
          </a:prstGeom>
        </p:spPr>
      </p:pic>
      <p:sp>
        <p:nvSpPr>
          <p:cNvPr id="46" name="Down Arrow 45"/>
          <p:cNvSpPr/>
          <p:nvPr/>
        </p:nvSpPr>
        <p:spPr>
          <a:xfrm>
            <a:off x="3958897" y="5158828"/>
            <a:ext cx="411655" cy="42917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7458959" y="4020202"/>
            <a:ext cx="1320562" cy="1424249"/>
            <a:chOff x="6469983" y="1626263"/>
            <a:chExt cx="1320562" cy="1424249"/>
          </a:xfrm>
        </p:grpSpPr>
        <p:sp>
          <p:nvSpPr>
            <p:cNvPr id="52" name="TextBox 51"/>
            <p:cNvSpPr txBox="1"/>
            <p:nvPr/>
          </p:nvSpPr>
          <p:spPr>
            <a:xfrm>
              <a:off x="6469983" y="1626263"/>
              <a:ext cx="1320562" cy="92333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 smtClean="0"/>
                <a:t>can run </a:t>
              </a:r>
              <a:r>
                <a:rPr lang="en-US" dirty="0" err="1" smtClean="0"/>
                <a:t>backprop</a:t>
              </a:r>
              <a:r>
                <a:rPr lang="en-US" dirty="0" smtClean="0"/>
                <a:t> on these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7185638" y="2549593"/>
              <a:ext cx="322312" cy="500919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Screen Shot 2016-06-06 at 5.13.20 P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/>
          <a:stretch/>
        </p:blipFill>
        <p:spPr>
          <a:xfrm>
            <a:off x="760290" y="2676570"/>
            <a:ext cx="6393348" cy="2482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57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7-07-01 at 2.15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579"/>
            <a:ext cx="9144000" cy="3983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64824" y="2211294"/>
            <a:ext cx="1255058" cy="3137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32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question: how do you reason?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TensorLog</a:t>
            </a:r>
            <a:r>
              <a:rPr lang="en-US" dirty="0" smtClean="0"/>
              <a:t> uses a knowledge-graph specific trick…functions from sets of entities to sets of entities</a:t>
            </a:r>
          </a:p>
          <a:p>
            <a:r>
              <a:rPr lang="en-US" dirty="0" smtClean="0"/>
              <a:t>Key idea: You can describe the reasoning process as a </a:t>
            </a:r>
            <a:r>
              <a:rPr lang="en-US" i="1" dirty="0" smtClean="0"/>
              <a:t>factor graph</a:t>
            </a:r>
          </a:p>
          <a:p>
            <a:r>
              <a:rPr lang="en-US" dirty="0" smtClean="0"/>
              <a:t>Example: Let’s start with some example one-rule theories</a:t>
            </a:r>
          </a:p>
          <a:p>
            <a:pPr lvl="1"/>
            <a:r>
              <a:rPr lang="en-US" b="1" dirty="0" smtClean="0"/>
              <a:t>And then go on</a:t>
            </a:r>
          </a:p>
        </p:txBody>
      </p:sp>
    </p:spTree>
    <p:extLst>
      <p:ext uri="{BB962C8B-B14F-4D97-AF65-F5344CB8AC3E}">
        <p14:creationId xmlns:p14="http://schemas.microsoft.com/office/powerpoint/2010/main" val="400021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 Semantics 3/3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9401" y="1326859"/>
            <a:ext cx="850012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We can combine these functions compositionally: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multiple clauses defining the same predicate: add the outputs!</a:t>
            </a:r>
            <a:endParaRPr lang="en-US" sz="2400" dirty="0"/>
          </a:p>
        </p:txBody>
      </p:sp>
      <p:pic>
        <p:nvPicPr>
          <p:cNvPr id="6" name="Picture 5" descr="Screen Shot 2016-06-06 at 5.13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 r="41622"/>
          <a:stretch/>
        </p:blipFill>
        <p:spPr>
          <a:xfrm>
            <a:off x="760290" y="2927130"/>
            <a:ext cx="3732333" cy="2482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7164" y="292713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164" y="4938632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6921" y="3050384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g</a:t>
            </a:r>
            <a:r>
              <a:rPr lang="en-US" sz="2400" baseline="-25000" dirty="0" smtClean="0">
                <a:solidFill>
                  <a:srgbClr val="008000"/>
                </a:solidFill>
              </a:rPr>
              <a:t>io</a:t>
            </a:r>
            <a:r>
              <a:rPr lang="en-US" sz="2400" baseline="30000" dirty="0" smtClean="0">
                <a:solidFill>
                  <a:srgbClr val="008000"/>
                </a:solidFill>
              </a:rPr>
              <a:t>r1</a:t>
            </a:r>
            <a:r>
              <a:rPr lang="en-US" sz="2400" dirty="0" smtClean="0">
                <a:solidFill>
                  <a:srgbClr val="008000"/>
                </a:solidFill>
              </a:rPr>
              <a:t>(</a:t>
            </a:r>
            <a:r>
              <a:rPr lang="en-US" sz="2400" b="1" dirty="0" smtClean="0">
                <a:solidFill>
                  <a:srgbClr val="008000"/>
                </a:solidFill>
              </a:rPr>
              <a:t>u</a:t>
            </a:r>
            <a:r>
              <a:rPr lang="en-US" sz="2400" dirty="0" smtClean="0">
                <a:solidFill>
                  <a:srgbClr val="008000"/>
                </a:solidFill>
              </a:rPr>
              <a:t>) = { …  return </a:t>
            </a:r>
            <a:r>
              <a:rPr lang="en-US" sz="2400" dirty="0" err="1" smtClean="0">
                <a:solidFill>
                  <a:srgbClr val="00800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Y</a:t>
            </a:r>
            <a:r>
              <a:rPr lang="en-US" sz="2400" baseline="-25000" dirty="0" smtClean="0">
                <a:solidFill>
                  <a:srgbClr val="008000"/>
                </a:solidFill>
              </a:rPr>
              <a:t>;</a:t>
            </a:r>
            <a:r>
              <a:rPr lang="en-US" sz="2400" dirty="0" smtClean="0">
                <a:solidFill>
                  <a:srgbClr val="008000"/>
                </a:solidFill>
              </a:rPr>
              <a:t> }</a:t>
            </a:r>
            <a:endParaRPr lang="en-US" sz="2400" baseline="300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6921" y="4217733"/>
            <a:ext cx="3223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</a:t>
            </a:r>
            <a:r>
              <a:rPr lang="en-US" sz="2400" baseline="-25000" dirty="0" smtClean="0">
                <a:solidFill>
                  <a:srgbClr val="0000FF"/>
                </a:solidFill>
              </a:rPr>
              <a:t>io</a:t>
            </a:r>
            <a:r>
              <a:rPr lang="en-US" sz="2400" baseline="30000" dirty="0" smtClean="0">
                <a:solidFill>
                  <a:srgbClr val="0000FF"/>
                </a:solidFill>
              </a:rPr>
              <a:t>r2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u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 = { …  return </a:t>
            </a:r>
            <a:r>
              <a:rPr lang="en-US" sz="2400" dirty="0" err="1" smtClean="0">
                <a:solidFill>
                  <a:srgbClr val="0000FF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Y</a:t>
            </a:r>
            <a:r>
              <a:rPr lang="en-US" sz="2400" baseline="-25000" dirty="0" smtClean="0">
                <a:solidFill>
                  <a:srgbClr val="0000FF"/>
                </a:solidFill>
              </a:rPr>
              <a:t>;</a:t>
            </a:r>
            <a:r>
              <a:rPr lang="en-US" sz="2400" dirty="0" smtClean="0">
                <a:solidFill>
                  <a:srgbClr val="0000FF"/>
                </a:solidFill>
              </a:rPr>
              <a:t> }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11564" y="5307964"/>
            <a:ext cx="366724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</a:t>
            </a:r>
            <a:r>
              <a:rPr lang="en-US" sz="2400" baseline="-25000" dirty="0" err="1" smtClean="0"/>
              <a:t>io</a:t>
            </a:r>
            <a:r>
              <a:rPr lang="en-US" sz="2400" baseline="30000" dirty="0" err="1" smtClean="0"/>
              <a:t>uncle</a:t>
            </a:r>
            <a:r>
              <a:rPr lang="en-US" sz="2400" dirty="0"/>
              <a:t>(</a:t>
            </a:r>
            <a:r>
              <a:rPr lang="en-US" sz="2400" b="1" dirty="0"/>
              <a:t>u</a:t>
            </a:r>
            <a:r>
              <a:rPr lang="en-US" sz="2400" dirty="0"/>
              <a:t>) </a:t>
            </a:r>
            <a:r>
              <a:rPr lang="en-US" sz="2400" dirty="0" smtClean="0"/>
              <a:t> = </a:t>
            </a:r>
            <a:r>
              <a:rPr lang="en-US" sz="2400" dirty="0">
                <a:solidFill>
                  <a:srgbClr val="008000"/>
                </a:solidFill>
              </a:rPr>
              <a:t>g</a:t>
            </a:r>
            <a:r>
              <a:rPr lang="en-US" sz="2400" baseline="-25000" dirty="0">
                <a:solidFill>
                  <a:srgbClr val="008000"/>
                </a:solidFill>
              </a:rPr>
              <a:t>io</a:t>
            </a:r>
            <a:r>
              <a:rPr lang="en-US" sz="2400" baseline="30000" dirty="0">
                <a:solidFill>
                  <a:srgbClr val="008000"/>
                </a:solidFill>
              </a:rPr>
              <a:t>r1</a:t>
            </a:r>
            <a:r>
              <a:rPr lang="en-US" sz="2400" dirty="0">
                <a:solidFill>
                  <a:srgbClr val="008000"/>
                </a:solidFill>
              </a:rPr>
              <a:t>(</a:t>
            </a:r>
            <a:r>
              <a:rPr lang="en-US" sz="2400" b="1" dirty="0">
                <a:solidFill>
                  <a:srgbClr val="008000"/>
                </a:solidFill>
              </a:rPr>
              <a:t>u</a:t>
            </a:r>
            <a:r>
              <a:rPr lang="en-US" sz="2400" dirty="0">
                <a:solidFill>
                  <a:srgbClr val="008000"/>
                </a:solidFill>
              </a:rPr>
              <a:t>) 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+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g</a:t>
            </a:r>
            <a:r>
              <a:rPr lang="en-US" sz="2400" baseline="-25000" dirty="0">
                <a:solidFill>
                  <a:srgbClr val="0000FF"/>
                </a:solidFill>
              </a:rPr>
              <a:t>io</a:t>
            </a:r>
            <a:r>
              <a:rPr lang="en-US" sz="2400" baseline="30000" dirty="0">
                <a:solidFill>
                  <a:srgbClr val="0000FF"/>
                </a:solidFill>
              </a:rPr>
              <a:t>r2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u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8000"/>
                </a:solidFill>
              </a:rPr>
              <a:t> 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936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Sensing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vision, sound, language, …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Learning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from experience</a:t>
            </a:r>
          </a:p>
          <a:p>
            <a:pPr lvl="1"/>
            <a:r>
              <a:rPr lang="en-US" dirty="0" smtClean="0"/>
              <a:t>from instruction/programming</a:t>
            </a:r>
          </a:p>
          <a:p>
            <a:r>
              <a:rPr lang="en-US" dirty="0" smtClean="0"/>
              <a:t>Reasoning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1584" y="4297887"/>
            <a:ext cx="4243916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e.g., declarative knowledge as facts and rules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43004" y="5231328"/>
            <a:ext cx="3366527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very mature solutions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957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 Semantics 3/3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9401" y="1326859"/>
            <a:ext cx="850012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We can combine these functions compositionally: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defined predicate: replace the factor with a function call</a:t>
            </a:r>
            <a:endParaRPr lang="en-US" sz="2400" dirty="0"/>
          </a:p>
        </p:txBody>
      </p:sp>
      <p:pic>
        <p:nvPicPr>
          <p:cNvPr id="6" name="Picture 5" descr="Screen Shot 2016-06-06 at 5.13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 r="41622"/>
          <a:stretch/>
        </p:blipFill>
        <p:spPr>
          <a:xfrm>
            <a:off x="760290" y="2927130"/>
            <a:ext cx="3732333" cy="2482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7164" y="292713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164" y="4938632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5926" y="2834222"/>
            <a:ext cx="226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... = g</a:t>
            </a:r>
            <a:r>
              <a:rPr lang="en-US" sz="2400" baseline="-25000" dirty="0" smtClean="0">
                <a:solidFill>
                  <a:srgbClr val="008000"/>
                </a:solidFill>
              </a:rPr>
              <a:t>aunt</a:t>
            </a:r>
            <a:r>
              <a:rPr lang="en-US" sz="2400" dirty="0" smtClean="0">
                <a:solidFill>
                  <a:srgbClr val="008000"/>
                </a:solidFill>
              </a:rPr>
              <a:t> (</a:t>
            </a:r>
            <a:r>
              <a:rPr lang="en-US" sz="2400" b="1" dirty="0" err="1" smtClean="0">
                <a:solidFill>
                  <a:srgbClr val="00800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W</a:t>
            </a:r>
            <a:r>
              <a:rPr lang="en-US" sz="2400" dirty="0" smtClean="0">
                <a:solidFill>
                  <a:srgbClr val="008000"/>
                </a:solidFill>
              </a:rPr>
              <a:t>); …. </a:t>
            </a:r>
            <a:endParaRPr lang="en-US" sz="2400" baseline="300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6921" y="4217733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</a:t>
            </a:r>
            <a:r>
              <a:rPr lang="en-US" sz="2400" baseline="-25000" dirty="0" smtClean="0">
                <a:solidFill>
                  <a:srgbClr val="0000FF"/>
                </a:solidFill>
              </a:rPr>
              <a:t>io</a:t>
            </a:r>
            <a:r>
              <a:rPr lang="en-US" sz="2400" baseline="30000" dirty="0" smtClean="0">
                <a:solidFill>
                  <a:srgbClr val="0000FF"/>
                </a:solidFill>
              </a:rPr>
              <a:t>r2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u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 = { …   = </a:t>
            </a:r>
            <a:r>
              <a:rPr lang="en-US" sz="2400" b="1" dirty="0" err="1" smtClean="0">
                <a:solidFill>
                  <a:srgbClr val="0000FF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00FF"/>
                </a:solidFill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aunt</a:t>
            </a:r>
            <a:r>
              <a:rPr lang="en-US" sz="2400" dirty="0" smtClean="0">
                <a:solidFill>
                  <a:srgbClr val="0000FF"/>
                </a:solidFill>
              </a:rPr>
              <a:t> ; …. }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75393" y="5314736"/>
            <a:ext cx="44683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Up Arrow 8"/>
          <p:cNvSpPr/>
          <p:nvPr/>
        </p:nvSpPr>
        <p:spPr>
          <a:xfrm>
            <a:off x="7525684" y="3512049"/>
            <a:ext cx="246936" cy="70568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2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 Semantics 3/3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457584" y="6083144"/>
            <a:ext cx="6196103" cy="4943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9401" y="1326859"/>
            <a:ext cx="8500120" cy="1200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We can combine these functions compositionally: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defined predicate: replace the factor with a function </a:t>
            </a:r>
            <a:r>
              <a:rPr lang="en-US" sz="2400" dirty="0" smtClean="0"/>
              <a:t>call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recursive theory: unroll recursion to fixed max depth</a:t>
            </a:r>
            <a:endParaRPr lang="en-US" sz="2400" dirty="0"/>
          </a:p>
        </p:txBody>
      </p:sp>
      <p:pic>
        <p:nvPicPr>
          <p:cNvPr id="6" name="Picture 5" descr="Screen Shot 2016-06-06 at 5.13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 r="41622"/>
          <a:stretch/>
        </p:blipFill>
        <p:spPr>
          <a:xfrm>
            <a:off x="760290" y="2927130"/>
            <a:ext cx="3732333" cy="2482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907164" y="2927130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r1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7164" y="4938632"/>
            <a:ext cx="38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r2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55926" y="2834222"/>
            <a:ext cx="2264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... = g</a:t>
            </a:r>
            <a:r>
              <a:rPr lang="en-US" sz="2400" baseline="-25000" dirty="0" smtClean="0">
                <a:solidFill>
                  <a:srgbClr val="008000"/>
                </a:solidFill>
              </a:rPr>
              <a:t>aunt</a:t>
            </a:r>
            <a:r>
              <a:rPr lang="en-US" sz="2400" dirty="0" smtClean="0">
                <a:solidFill>
                  <a:srgbClr val="008000"/>
                </a:solidFill>
              </a:rPr>
              <a:t> (</a:t>
            </a:r>
            <a:r>
              <a:rPr lang="en-US" sz="2400" b="1" dirty="0" err="1" smtClean="0">
                <a:solidFill>
                  <a:srgbClr val="008000"/>
                </a:solidFill>
              </a:rPr>
              <a:t>v</a:t>
            </a:r>
            <a:r>
              <a:rPr lang="en-US" sz="2400" baseline="-25000" dirty="0" err="1" smtClean="0">
                <a:solidFill>
                  <a:srgbClr val="008000"/>
                </a:solidFill>
              </a:rPr>
              <a:t>W</a:t>
            </a:r>
            <a:r>
              <a:rPr lang="en-US" sz="2400" dirty="0" smtClean="0">
                <a:solidFill>
                  <a:srgbClr val="008000"/>
                </a:solidFill>
              </a:rPr>
              <a:t>); …. </a:t>
            </a:r>
            <a:endParaRPr lang="en-US" sz="2400" baseline="30000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36921" y="4217733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g</a:t>
            </a:r>
            <a:r>
              <a:rPr lang="en-US" sz="2400" baseline="-25000" dirty="0" smtClean="0">
                <a:solidFill>
                  <a:srgbClr val="0000FF"/>
                </a:solidFill>
              </a:rPr>
              <a:t>io</a:t>
            </a:r>
            <a:r>
              <a:rPr lang="en-US" sz="2400" baseline="30000" dirty="0" smtClean="0">
                <a:solidFill>
                  <a:srgbClr val="0000FF"/>
                </a:solidFill>
              </a:rPr>
              <a:t>r2</a:t>
            </a: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b="1" dirty="0">
                <a:solidFill>
                  <a:srgbClr val="0000FF"/>
                </a:solidFill>
              </a:rPr>
              <a:t>u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sz="2400" dirty="0" smtClean="0">
                <a:solidFill>
                  <a:srgbClr val="0000FF"/>
                </a:solidFill>
              </a:rPr>
              <a:t> = { …   = </a:t>
            </a:r>
            <a:r>
              <a:rPr lang="en-US" sz="2400" b="1" dirty="0" err="1" smtClean="0">
                <a:solidFill>
                  <a:srgbClr val="0000FF"/>
                </a:solidFill>
              </a:rPr>
              <a:t>v</a:t>
            </a:r>
            <a:r>
              <a:rPr lang="en-US" sz="2400" b="1" baseline="-25000" dirty="0" err="1" smtClean="0">
                <a:solidFill>
                  <a:srgbClr val="0000FF"/>
                </a:solidFill>
              </a:rPr>
              <a:t>w</a:t>
            </a:r>
            <a:r>
              <a:rPr lang="en-US" sz="2400" b="1" dirty="0" smtClean="0">
                <a:solidFill>
                  <a:srgbClr val="0000FF"/>
                </a:solidFill>
              </a:rPr>
              <a:t> </a:t>
            </a:r>
            <a:r>
              <a:rPr lang="en-US" sz="2400" b="1" dirty="0" err="1" smtClean="0">
                <a:solidFill>
                  <a:srgbClr val="0000FF"/>
                </a:solidFill>
              </a:rPr>
              <a:t>M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aunt</a:t>
            </a:r>
            <a:r>
              <a:rPr lang="en-US" sz="2400" dirty="0" smtClean="0">
                <a:solidFill>
                  <a:srgbClr val="0000FF"/>
                </a:solidFill>
              </a:rPr>
              <a:t> ; …. }</a:t>
            </a:r>
            <a:endParaRPr lang="en-US" sz="2400" baseline="30000" dirty="0">
              <a:solidFill>
                <a:srgbClr val="0000F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175393" y="5314736"/>
            <a:ext cx="44683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Up Arrow 8"/>
          <p:cNvSpPr/>
          <p:nvPr/>
        </p:nvSpPr>
        <p:spPr>
          <a:xfrm>
            <a:off x="7525684" y="3512049"/>
            <a:ext cx="246936" cy="70568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2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720138" cy="1143000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 Learning</a:t>
            </a:r>
            <a:endParaRPr lang="en-US" sz="3600" dirty="0"/>
          </a:p>
        </p:txBody>
      </p:sp>
      <p:sp>
        <p:nvSpPr>
          <p:cNvPr id="45" name="TextBox 44"/>
          <p:cNvSpPr txBox="1"/>
          <p:nvPr/>
        </p:nvSpPr>
        <p:spPr>
          <a:xfrm>
            <a:off x="279401" y="1326859"/>
            <a:ext cx="8730128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Inference is via a numeric function</a:t>
            </a:r>
            <a:r>
              <a:rPr lang="en-US" sz="2400" dirty="0"/>
              <a:t>:   </a:t>
            </a:r>
            <a:r>
              <a:rPr lang="en-US" sz="2400" b="1" dirty="0" smtClean="0"/>
              <a:t>y = 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io</a:t>
            </a:r>
            <a:r>
              <a:rPr lang="en-US" sz="2400" baseline="30000" dirty="0" err="1" smtClean="0"/>
              <a:t>uncle</a:t>
            </a:r>
            <a:r>
              <a:rPr lang="en-US" sz="2400" dirty="0" smtClean="0"/>
              <a:t>(</a:t>
            </a:r>
            <a:r>
              <a:rPr lang="en-US" sz="2400" b="1" dirty="0" err="1" smtClean="0"/>
              <a:t>u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) </a:t>
            </a:r>
          </a:p>
          <a:p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b="1" dirty="0" smtClean="0"/>
              <a:t>y </a:t>
            </a:r>
            <a:r>
              <a:rPr lang="en-US" sz="2400" dirty="0" smtClean="0"/>
              <a:t>encodes </a:t>
            </a:r>
            <a:r>
              <a:rPr lang="en-US" sz="2400" i="1" dirty="0" smtClean="0"/>
              <a:t>{</a:t>
            </a:r>
            <a:r>
              <a:rPr lang="en-US" sz="2400" i="1" dirty="0" err="1" smtClean="0"/>
              <a:t>b:uncle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a,b</a:t>
            </a:r>
            <a:r>
              <a:rPr lang="en-US" sz="2400" i="1" dirty="0" smtClean="0"/>
              <a:t>)} </a:t>
            </a:r>
            <a:r>
              <a:rPr lang="en-US" sz="2400" dirty="0" smtClean="0"/>
              <a:t>is true and </a:t>
            </a:r>
            <a:r>
              <a:rPr lang="en-US" sz="2400" b="1" dirty="0" smtClean="0"/>
              <a:t>y</a:t>
            </a:r>
            <a:r>
              <a:rPr lang="en-US" sz="2400" dirty="0" smtClean="0"/>
              <a:t>[b]=confidence in uncle(</a:t>
            </a:r>
            <a:r>
              <a:rPr lang="en-US" sz="2400" dirty="0" err="1" smtClean="0"/>
              <a:t>a,b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/>
              <a:t>Define loss(</a:t>
            </a:r>
            <a:r>
              <a:rPr lang="en-US" sz="2400" dirty="0" err="1" smtClean="0"/>
              <a:t>g</a:t>
            </a:r>
            <a:r>
              <a:rPr lang="en-US" sz="2400" baseline="-25000" dirty="0" err="1" smtClean="0"/>
              <a:t>io</a:t>
            </a:r>
            <a:r>
              <a:rPr lang="en-US" sz="2400" baseline="30000" dirty="0" err="1" smtClean="0"/>
              <a:t>uncle</a:t>
            </a:r>
            <a:r>
              <a:rPr lang="en-US" sz="2400" dirty="0"/>
              <a:t>(</a:t>
            </a:r>
            <a:r>
              <a:rPr lang="en-US" sz="2400" b="1" dirty="0" err="1"/>
              <a:t>u</a:t>
            </a:r>
            <a:r>
              <a:rPr lang="en-US" sz="2400" baseline="-25000" dirty="0" err="1"/>
              <a:t>a</a:t>
            </a:r>
            <a:r>
              <a:rPr lang="en-US" sz="2400" dirty="0" smtClean="0"/>
              <a:t>), </a:t>
            </a:r>
            <a:r>
              <a:rPr lang="en-US" sz="2400" b="1" dirty="0" smtClean="0"/>
              <a:t>y*</a:t>
            </a:r>
            <a:r>
              <a:rPr lang="en-US" sz="2400" dirty="0" smtClean="0"/>
              <a:t>) = </a:t>
            </a:r>
            <a:r>
              <a:rPr lang="en-US" sz="2400" dirty="0" err="1" smtClean="0"/>
              <a:t>crossEntropy</a:t>
            </a:r>
            <a:r>
              <a:rPr lang="en-US" sz="2400" dirty="0" smtClean="0"/>
              <a:t>(</a:t>
            </a:r>
            <a:r>
              <a:rPr lang="en-US" sz="2400" dirty="0" err="1" smtClean="0"/>
              <a:t>softmax</a:t>
            </a:r>
            <a:r>
              <a:rPr lang="en-US" sz="2400" dirty="0" smtClean="0"/>
              <a:t>(g(</a:t>
            </a:r>
            <a:r>
              <a:rPr lang="en-US" sz="2400" b="1" dirty="0" smtClean="0"/>
              <a:t>x)</a:t>
            </a:r>
            <a:r>
              <a:rPr lang="en-US" sz="2400" dirty="0" smtClean="0"/>
              <a:t>),</a:t>
            </a:r>
            <a:r>
              <a:rPr lang="en-US" sz="2400" b="1" dirty="0" smtClean="0"/>
              <a:t>y*)</a:t>
            </a:r>
          </a:p>
          <a:p>
            <a:r>
              <a:rPr lang="en-US" sz="2400" dirty="0" smtClean="0"/>
              <a:t>To adjust weights of a DB relation: </a:t>
            </a:r>
            <a:r>
              <a:rPr lang="en-US" sz="2400" dirty="0" err="1" smtClean="0"/>
              <a:t>dloss</a:t>
            </a:r>
            <a:r>
              <a:rPr lang="en-US" sz="2400" dirty="0" smtClean="0"/>
              <a:t>/</a:t>
            </a:r>
            <a:r>
              <a:rPr lang="en-US" sz="2400" dirty="0" err="1" smtClean="0"/>
              <a:t>dM</a:t>
            </a:r>
            <a:r>
              <a:rPr lang="en-US" sz="2400" baseline="-25000" dirty="0" err="1" smtClean="0"/>
              <a:t>brother</a:t>
            </a:r>
            <a:endParaRPr lang="en-US" sz="2400" baseline="-25000" dirty="0"/>
          </a:p>
        </p:txBody>
      </p:sp>
      <p:pic>
        <p:nvPicPr>
          <p:cNvPr id="13" name="Picture 12" descr="Screen Shot 2016-06-06 at 5.13.20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3" r="41622"/>
          <a:stretch/>
        </p:blipFill>
        <p:spPr>
          <a:xfrm>
            <a:off x="421623" y="4168259"/>
            <a:ext cx="3732333" cy="2482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1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Outline: </a:t>
            </a:r>
            <a:br>
              <a:rPr lang="en-US" sz="3600" dirty="0" smtClean="0"/>
            </a:br>
            <a:r>
              <a:rPr lang="en-US" sz="3600" dirty="0" smtClean="0"/>
              <a:t>Learning and Reasoning with </a:t>
            </a:r>
            <a:r>
              <a:rPr lang="en-US" sz="3600" dirty="0" err="1" smtClean="0"/>
              <a:t>TensorLog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 knowledge graphs and deductive DBs</a:t>
            </a:r>
          </a:p>
          <a:p>
            <a:pPr lvl="1"/>
            <a:r>
              <a:rPr lang="en-US" dirty="0" smtClean="0"/>
              <a:t>standard approach: first-order reasoning by “grounding” to propositions</a:t>
            </a:r>
          </a:p>
          <a:p>
            <a:r>
              <a:rPr lang="en-US" dirty="0" err="1" smtClean="0"/>
              <a:t>TensorLog</a:t>
            </a:r>
            <a:r>
              <a:rPr lang="en-US" dirty="0" smtClean="0"/>
              <a:t>: reasoning and parameter-learning</a:t>
            </a:r>
          </a:p>
          <a:p>
            <a:pPr lvl="1"/>
            <a:r>
              <a:rPr lang="en-US" dirty="0" smtClean="0"/>
              <a:t>semantics</a:t>
            </a:r>
          </a:p>
          <a:p>
            <a:pPr lvl="1"/>
            <a:r>
              <a:rPr lang="en-US" b="1" dirty="0" smtClean="0"/>
              <a:t>sample problem</a:t>
            </a:r>
          </a:p>
          <a:p>
            <a:pPr lvl="1"/>
            <a:r>
              <a:rPr lang="en-US" dirty="0" smtClean="0"/>
              <a:t>more experiments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TensorLog</a:t>
            </a:r>
            <a:r>
              <a:rPr lang="en-US" dirty="0" smtClean="0"/>
              <a:t> rules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527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2115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E</a:t>
            </a:r>
            <a:r>
              <a:rPr lang="en" dirty="0" smtClean="0"/>
              <a:t>xample</a:t>
            </a:r>
            <a:r>
              <a:rPr lang="en" dirty="0"/>
              <a:t>: factual Q/A from </a:t>
            </a:r>
            <a:r>
              <a:rPr lang="en" dirty="0" smtClean="0"/>
              <a:t>KG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err="1" smtClean="0"/>
              <a:t>WikiMovies</a:t>
            </a:r>
            <a:r>
              <a:rPr lang="en-US" sz="3600" dirty="0" smtClean="0"/>
              <a:t> Dataset</a:t>
            </a:r>
            <a:endParaRPr lang="en" sz="3600" dirty="0"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0" y="1536633"/>
            <a:ext cx="8964706" cy="2701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who are the actors in Maria's Lovers? ['John Savage', 'Robert Mitchum', …]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who acted in the movie Wise Guys? ['Harvey Keitel', 'Danny DeVito', 'Joe Piscopo', …]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what is a film written by Luke Ricci? ['How to Be a Serial Killer']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what films did DeForest Kelley act in? ['Night of the Lepus']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when was the film Rise of the Zombies released? ['2012']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what movies are </a:t>
            </a:r>
            <a:r>
              <a:rPr lang="en-US" sz="1800" dirty="0" smtClean="0">
                <a:solidFill>
                  <a:srgbClr val="000000"/>
                </a:solidFill>
              </a:rPr>
              <a:t>about </a:t>
            </a:r>
            <a:r>
              <a:rPr lang="en" sz="1800" dirty="0" smtClean="0">
                <a:solidFill>
                  <a:srgbClr val="000000"/>
                </a:solidFill>
              </a:rPr>
              <a:t>eather </a:t>
            </a:r>
            <a:r>
              <a:rPr lang="en" sz="1800" dirty="0">
                <a:solidFill>
                  <a:srgbClr val="000000"/>
                </a:solidFill>
              </a:rPr>
              <a:t>graham? ['The Hangover', 'Swingers', 'Drugstore Cowboy', .. ]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800" dirty="0">
                <a:solidFill>
                  <a:srgbClr val="000000"/>
                </a:solidFill>
              </a:rPr>
              <a:t>who is the director that directed Tobacco Road? ['John Ford']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the film Faster, Pussycat! Kill! Kill! starred which actors? ['Lori Williams', 'Haji', …]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…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/>
          </a:p>
          <a:p>
            <a:pPr lv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242235" y="4417500"/>
            <a:ext cx="5590065" cy="2186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Harvey Keitel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Danny DeVito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Joe Piscopo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Ray Sharkey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directed_by	</a:t>
            </a:r>
            <a:r>
              <a:rPr lang="en" sz="1600" dirty="0" smtClean="0">
                <a:solidFill>
                  <a:srgbClr val="000000"/>
                </a:solidFill>
              </a:rPr>
              <a:t>Wise </a:t>
            </a:r>
            <a:r>
              <a:rPr lang="en" sz="1600" dirty="0">
                <a:solidFill>
                  <a:srgbClr val="000000"/>
                </a:solidFill>
              </a:rPr>
              <a:t>Guys		Brian De Palma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has_genre		Wise Guys		Comedy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release_year	Wise Guys		1986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 smtClean="0">
                <a:solidFill>
                  <a:srgbClr val="000000"/>
                </a:solidFill>
              </a:rPr>
              <a:t>…</a:t>
            </a:r>
            <a:endParaRPr lang="e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10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311700" y="1446800"/>
            <a:ext cx="8520600" cy="11120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who acted in the movie Wise Guys? ['Harvey Keitel', 'Danny DeVito', 'Joe Piscopo', …]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what is a film written by Luke Ricci? ['How to Be a Serial Killer']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4586941" y="2952833"/>
            <a:ext cx="4296684" cy="2434400"/>
          </a:xfrm>
          <a:prstGeom prst="rect">
            <a:avLst/>
          </a:prstGeom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Harvey Keitel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Danny DeVito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Joe Piscopo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Ray Sharkey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directed_by	Wise Guys		Brian De Palma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600" dirty="0">
                <a:solidFill>
                  <a:srgbClr val="000000"/>
                </a:solidFill>
              </a:rPr>
              <a:t>has_genre		Wise Guys		Comedy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release_year	Wise Guys		1986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450" name="Shape 450"/>
          <p:cNvSpPr txBox="1"/>
          <p:nvPr/>
        </p:nvSpPr>
        <p:spPr>
          <a:xfrm>
            <a:off x="223349" y="2648633"/>
            <a:ext cx="4229121" cy="4209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D</a:t>
            </a:r>
            <a:r>
              <a:rPr lang="en" dirty="0"/>
              <a:t>ata: from Miller, Fisch, Dodge, Karami, Bordes, Weston “Key-Value Memory Networks for Directly Reading Documents”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Questions: 96k train, 20k dev, 10k test </a:t>
            </a:r>
            <a:r>
              <a:rPr lang="en" dirty="0" smtClean="0"/>
              <a:t>Knowledge </a:t>
            </a:r>
            <a:r>
              <a:rPr lang="en" dirty="0"/>
              <a:t>graph: 421k triples about 16k movies, 10 relations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Subgraph/question embedding: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93.5%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Key-value memory network: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93.9% “reading” the </a:t>
            </a:r>
            <a:r>
              <a:rPr lang="en" dirty="0" smtClean="0"/>
              <a:t>KG</a:t>
            </a:r>
            <a:r>
              <a:rPr lang="en-US" dirty="0" smtClean="0"/>
              <a:t> </a:t>
            </a:r>
            <a:endParaRPr lang="en" dirty="0"/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dirty="0"/>
              <a:t>76.2% by reading text of articles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11567"/>
            <a:ext cx="8520600" cy="76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factual Q/A from a KB</a:t>
            </a:r>
            <a:br>
              <a:rPr lang="en-US" dirty="0" smtClean="0"/>
            </a:br>
            <a:r>
              <a:rPr lang="en-US" sz="3600" dirty="0" err="1" smtClean="0"/>
              <a:t>WikiMovies</a:t>
            </a:r>
            <a:r>
              <a:rPr lang="en-US" sz="3600" dirty="0" smtClean="0"/>
              <a:t> dataset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618774" y="5692588"/>
            <a:ext cx="421352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an initial retrieval process picks the  set of </a:t>
            </a:r>
          </a:p>
          <a:p>
            <a:r>
              <a:rPr lang="en-US" dirty="0" smtClean="0"/>
              <a:t>memories to start with that are relevant to</a:t>
            </a:r>
          </a:p>
          <a:p>
            <a:r>
              <a:rPr lang="en-US" dirty="0" smtClean="0"/>
              <a:t>a question: KG triples or text passages</a:t>
            </a:r>
          </a:p>
        </p:txBody>
      </p:sp>
    </p:spTree>
    <p:extLst>
      <p:ext uri="{BB962C8B-B14F-4D97-AF65-F5344CB8AC3E}">
        <p14:creationId xmlns:p14="http://schemas.microsoft.com/office/powerpoint/2010/main" val="1177056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79606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Solution: </a:t>
            </a:r>
            <a:r>
              <a:rPr lang="en-US" dirty="0" smtClean="0"/>
              <a:t>2k </a:t>
            </a:r>
            <a:r>
              <a:rPr lang="en" dirty="0" smtClean="0"/>
              <a:t>rules </a:t>
            </a:r>
            <a:r>
              <a:rPr lang="en" dirty="0"/>
              <a:t>and a </a:t>
            </a:r>
            <a:r>
              <a:rPr lang="en" dirty="0" smtClean="0">
                <a:solidFill>
                  <a:srgbClr val="FF0000"/>
                </a:solidFill>
              </a:rPr>
              <a:t>classifier…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11120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who acted in the movie Wise Guys? ['Harvey Keitel', 'Danny DeVito', 'Joe Piscopo', …]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what is a film written by Luke Ricci? ['How to Be a Serial Killer']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257300" y="2843300"/>
            <a:ext cx="4575000" cy="381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Harvey Keitel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Danny DeVito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Joe Piscopo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Ray Sharkey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directed_by	Wise Guys		Brian De Palma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has_genre		Wise Guys		Comedy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release_year	Wise Guys		1986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written_by		How to .. Killer	Luke Ricci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has_genre		How to .. Killer	Comedy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9529" y="3003300"/>
            <a:ext cx="3945896" cy="36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answer(Question, Entity</a:t>
            </a:r>
            <a:r>
              <a:rPr lang="en" dirty="0" smtClean="0"/>
              <a:t>)</a:t>
            </a:r>
            <a:r>
              <a:rPr lang="en-US" dirty="0" smtClean="0"/>
              <a:t> :-         </a:t>
            </a:r>
            <a:r>
              <a:rPr lang="en" dirty="0" smtClean="0"/>
              <a:t>mentions_entity(Question,Movie</a:t>
            </a:r>
            <a:r>
              <a:rPr lang="en" dirty="0"/>
              <a:t>) &amp; starred_actors(Movie,Entity) </a:t>
            </a:r>
            <a:r>
              <a:rPr lang="en" dirty="0" smtClean="0"/>
              <a:t>&amp;</a:t>
            </a:r>
            <a:r>
              <a:rPr lang="en-US" dirty="0" smtClean="0"/>
              <a:t> </a:t>
            </a:r>
            <a:r>
              <a:rPr lang="en" i="1" dirty="0" smtClean="0">
                <a:solidFill>
                  <a:srgbClr val="FF0000"/>
                </a:solidFill>
              </a:rPr>
              <a:t>question_type(Question</a:t>
            </a:r>
            <a:r>
              <a:rPr lang="en" i="1" dirty="0">
                <a:solidFill>
                  <a:srgbClr val="FF0000"/>
                </a:solidFill>
              </a:rPr>
              <a:t>, </a:t>
            </a:r>
            <a:r>
              <a:rPr lang="en" i="1" dirty="0" smtClean="0">
                <a:solidFill>
                  <a:srgbClr val="FF0000"/>
                </a:solidFill>
              </a:rPr>
              <a:t>y1</a:t>
            </a:r>
            <a:r>
              <a:rPr lang="en-US" i="1" dirty="0" smtClean="0">
                <a:solidFill>
                  <a:srgbClr val="FF0000"/>
                </a:solidFill>
              </a:rPr>
              <a:t>)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r>
              <a:rPr lang="en" dirty="0"/>
              <a:t>answer(Question, Movie</a:t>
            </a:r>
            <a:r>
              <a:rPr lang="en" dirty="0" smtClean="0"/>
              <a:t>)</a:t>
            </a:r>
            <a:r>
              <a:rPr lang="en-US" dirty="0" smtClean="0"/>
              <a:t> :-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mentions_entity(Question,Entity</a:t>
            </a:r>
            <a:r>
              <a:rPr lang="en" dirty="0">
                <a:solidFill>
                  <a:schemeClr val="dk1"/>
                </a:solidFill>
              </a:rPr>
              <a:t>) &amp; written_by(Movie,Entity) </a:t>
            </a:r>
            <a:r>
              <a:rPr lang="en" dirty="0" smtClean="0">
                <a:solidFill>
                  <a:schemeClr val="dk1"/>
                </a:solidFill>
              </a:rPr>
              <a:t>&amp;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" i="1" dirty="0" smtClean="0">
                <a:solidFill>
                  <a:srgbClr val="FF0000"/>
                </a:solidFill>
              </a:rPr>
              <a:t>question_type(Question, </a:t>
            </a:r>
            <a:r>
              <a:rPr lang="en" i="1" dirty="0" smtClean="0">
                <a:solidFill>
                  <a:srgbClr val="FF0000"/>
                </a:solidFill>
              </a:rPr>
              <a:t>y</a:t>
            </a:r>
            <a:r>
              <a:rPr lang="en-US" i="1" dirty="0" smtClean="0">
                <a:solidFill>
                  <a:srgbClr val="FF0000"/>
                </a:solidFill>
              </a:rPr>
              <a:t>9)</a:t>
            </a:r>
            <a:endParaRPr lang="en" i="1" dirty="0" smtClean="0">
              <a:solidFill>
                <a:schemeClr val="dk1"/>
              </a:solidFill>
            </a:endParaRPr>
          </a:p>
          <a:p>
            <a:pPr marL="457200" lvl="0" indent="0">
              <a:spcBef>
                <a:spcPts val="0"/>
              </a:spcBef>
              <a:buNone/>
            </a:pPr>
            <a:endParaRPr i="1" dirty="0"/>
          </a:p>
        </p:txBody>
      </p:sp>
      <p:sp>
        <p:nvSpPr>
          <p:cNvPr id="2" name="TextBox 1"/>
          <p:cNvSpPr txBox="1"/>
          <p:nvPr/>
        </p:nvSpPr>
        <p:spPr>
          <a:xfrm>
            <a:off x="806824" y="5877422"/>
            <a:ext cx="3198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“forward” and “backward” rules</a:t>
            </a:r>
          </a:p>
          <a:p>
            <a:r>
              <a:rPr lang="en-US" dirty="0" smtClean="0"/>
              <a:t>for each KB relation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886824" y="1028265"/>
            <a:ext cx="311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# relations in DB =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386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79606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</a:t>
            </a:r>
            <a:r>
              <a:rPr lang="en" dirty="0" smtClean="0"/>
              <a:t>: </a:t>
            </a:r>
            <a:r>
              <a:rPr lang="en-US" dirty="0" smtClean="0"/>
              <a:t>2k </a:t>
            </a:r>
            <a:r>
              <a:rPr lang="en" dirty="0" smtClean="0"/>
              <a:t>rules </a:t>
            </a:r>
            <a:r>
              <a:rPr lang="en-US" dirty="0" smtClean="0"/>
              <a:t>with 2k soft predicates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11120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who acted in the movie Wise Guys? ['Harvey Keitel', 'Danny DeVito', 'Joe Piscopo', …]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what is a film written by Luke Ricci? ['How to Be a Serial Killer']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257300" y="2843300"/>
            <a:ext cx="4575000" cy="381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Harvey Keitel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Danny DeVito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Joe Piscopo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starred_actors	Wise Guys		Ray Sharkey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directed_by	Wise Guys		Brian De Palma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has_genre		Wise Guys		Comedy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release_year	Wise Guys		1986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written_by		How to .. Killer	Luke Ricci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has_genre		How to .. Killer	Comedy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19529" y="3003300"/>
            <a:ext cx="3945896" cy="365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answer(Question, Entity</a:t>
            </a:r>
            <a:r>
              <a:rPr lang="en" dirty="0" smtClean="0"/>
              <a:t>)</a:t>
            </a:r>
            <a:r>
              <a:rPr lang="en-US" dirty="0" smtClean="0"/>
              <a:t> :-         </a:t>
            </a:r>
            <a:r>
              <a:rPr lang="en" dirty="0" smtClean="0"/>
              <a:t>mentions_entity(Question,Movie</a:t>
            </a:r>
            <a:r>
              <a:rPr lang="en" dirty="0"/>
              <a:t>) &amp; starred_actors(Movie,Entity) </a:t>
            </a:r>
            <a:r>
              <a:rPr lang="en" dirty="0" smtClean="0"/>
              <a:t>&amp;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feature(</a:t>
            </a:r>
            <a:r>
              <a:rPr lang="en-US" i="1" dirty="0" err="1" smtClean="0">
                <a:solidFill>
                  <a:srgbClr val="FF0000"/>
                </a:solidFill>
              </a:rPr>
              <a:t>Question,F</a:t>
            </a:r>
            <a:r>
              <a:rPr lang="en-US" i="1" dirty="0" smtClean="0">
                <a:solidFill>
                  <a:srgbClr val="FF0000"/>
                </a:solidFill>
              </a:rPr>
              <a:t>),weight1f(F)</a:t>
            </a:r>
          </a:p>
          <a:p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 # w1f: relation 1 going “forward”</a:t>
            </a:r>
          </a:p>
          <a:p>
            <a:pPr marL="0" lvl="0" indent="0" rtl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</a:endParaRPr>
          </a:p>
          <a:p>
            <a:r>
              <a:rPr lang="en" dirty="0"/>
              <a:t>answer(Question, Movie</a:t>
            </a:r>
            <a:r>
              <a:rPr lang="en" dirty="0" smtClean="0"/>
              <a:t>)</a:t>
            </a:r>
            <a:r>
              <a:rPr lang="en-US" dirty="0" smtClean="0"/>
              <a:t> :-</a:t>
            </a:r>
            <a:endParaRPr lang="en" dirty="0"/>
          </a:p>
          <a:p>
            <a:pPr marL="0" lvl="0" indent="0" rtl="0">
              <a:spcBef>
                <a:spcPts val="0"/>
              </a:spcBef>
              <a:buNone/>
            </a:pPr>
            <a:r>
              <a:rPr lang="en" dirty="0" smtClean="0">
                <a:solidFill>
                  <a:schemeClr val="dk1"/>
                </a:solidFill>
              </a:rPr>
              <a:t>mentions_entity(Question,Entity</a:t>
            </a:r>
            <a:r>
              <a:rPr lang="en" dirty="0">
                <a:solidFill>
                  <a:schemeClr val="dk1"/>
                </a:solidFill>
              </a:rPr>
              <a:t>) &amp; written_by(Movie,Entity) </a:t>
            </a:r>
            <a:r>
              <a:rPr lang="en" dirty="0" smtClean="0">
                <a:solidFill>
                  <a:schemeClr val="dk1"/>
                </a:solidFill>
              </a:rPr>
              <a:t>&amp;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  <a:r>
              <a:rPr lang="en-US" i="1" dirty="0" smtClean="0">
                <a:solidFill>
                  <a:srgbClr val="FF0000"/>
                </a:solidFill>
              </a:rPr>
              <a:t>feature(</a:t>
            </a:r>
            <a:r>
              <a:rPr lang="en-US" i="1" dirty="0" err="1" smtClean="0">
                <a:solidFill>
                  <a:srgbClr val="FF0000"/>
                </a:solidFill>
              </a:rPr>
              <a:t>Question,F</a:t>
            </a:r>
            <a:r>
              <a:rPr lang="en-US" i="1" dirty="0" smtClean="0">
                <a:solidFill>
                  <a:srgbClr val="FF0000"/>
                </a:solidFill>
              </a:rPr>
              <a:t>),weight9b(F)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  # w9b: </a:t>
            </a:r>
            <a:r>
              <a:rPr lang="en-US" i="1" dirty="0">
                <a:solidFill>
                  <a:srgbClr val="FF0000"/>
                </a:solidFill>
              </a:rPr>
              <a:t>relation </a:t>
            </a:r>
            <a:r>
              <a:rPr lang="en-US" i="1" dirty="0" smtClean="0">
                <a:solidFill>
                  <a:srgbClr val="FF0000"/>
                </a:solidFill>
              </a:rPr>
              <a:t>9 </a:t>
            </a:r>
            <a:r>
              <a:rPr lang="en-US" i="1" dirty="0">
                <a:solidFill>
                  <a:srgbClr val="FF0000"/>
                </a:solidFill>
              </a:rPr>
              <a:t>going </a:t>
            </a:r>
            <a:r>
              <a:rPr lang="en-US" i="1" dirty="0" smtClean="0">
                <a:solidFill>
                  <a:srgbClr val="FF0000"/>
                </a:solidFill>
              </a:rPr>
              <a:t>“backward”</a:t>
            </a:r>
            <a:endParaRPr lang="en-US" i="1" dirty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i="1" dirty="0" smtClean="0">
              <a:solidFill>
                <a:schemeClr val="dk1"/>
              </a:solidFill>
            </a:endParaRPr>
          </a:p>
          <a:p>
            <a:pPr marL="457200" lvl="0" indent="0">
              <a:spcBef>
                <a:spcPts val="0"/>
              </a:spcBef>
              <a:buNone/>
            </a:pPr>
            <a:endParaRPr i="1" dirty="0"/>
          </a:p>
        </p:txBody>
      </p:sp>
      <p:sp>
        <p:nvSpPr>
          <p:cNvPr id="6" name="TextBox 5"/>
          <p:cNvSpPr txBox="1"/>
          <p:nvPr/>
        </p:nvSpPr>
        <p:spPr>
          <a:xfrm>
            <a:off x="5886824" y="1028265"/>
            <a:ext cx="311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# relations in DB =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591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279606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Or</a:t>
            </a:r>
            <a:r>
              <a:rPr lang="en" dirty="0" smtClean="0"/>
              <a:t>: </a:t>
            </a:r>
            <a:r>
              <a:rPr lang="en-US" dirty="0" smtClean="0"/>
              <a:t>2k </a:t>
            </a:r>
            <a:r>
              <a:rPr lang="en" dirty="0" smtClean="0"/>
              <a:t>rules </a:t>
            </a:r>
            <a:r>
              <a:rPr lang="en-US" dirty="0" smtClean="0"/>
              <a:t>with 2k</a:t>
            </a:r>
            <a:r>
              <a:rPr lang="en-US" i="1" dirty="0" smtClean="0"/>
              <a:t> </a:t>
            </a:r>
            <a:r>
              <a:rPr lang="en-US" dirty="0" smtClean="0"/>
              <a:t>soft predicates</a:t>
            </a:r>
            <a:endParaRPr lang="en" dirty="0">
              <a:solidFill>
                <a:srgbClr val="FF0000"/>
              </a:solidFill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1112000"/>
          </a:xfrm>
          <a:prstGeom prst="rect">
            <a:avLst/>
          </a:prstGeom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who acted in the movie Wise Guys? ['Harvey Keitel', 'Danny DeVito', 'Joe Piscopo', …]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what is a film written by Luke Ricci? ['How to Be a Serial Killer']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…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200" dirty="0"/>
          </a:p>
        </p:txBody>
      </p:sp>
      <p:sp>
        <p:nvSpPr>
          <p:cNvPr id="101" name="Shape 101"/>
          <p:cNvSpPr txBox="1"/>
          <p:nvPr/>
        </p:nvSpPr>
        <p:spPr>
          <a:xfrm>
            <a:off x="119529" y="3003300"/>
            <a:ext cx="3929530" cy="16616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dirty="0"/>
              <a:t>answer(Question, Entity</a:t>
            </a:r>
            <a:r>
              <a:rPr lang="en" dirty="0" smtClean="0"/>
              <a:t>)</a:t>
            </a:r>
            <a:r>
              <a:rPr lang="en-US" dirty="0" smtClean="0"/>
              <a:t> :-         </a:t>
            </a:r>
            <a:r>
              <a:rPr lang="en" dirty="0" smtClean="0"/>
              <a:t>mentions_entity(Question,Movie</a:t>
            </a:r>
            <a:r>
              <a:rPr lang="en" dirty="0"/>
              <a:t>) &amp; starred_actors(Movie,Entity) </a:t>
            </a:r>
            <a:r>
              <a:rPr lang="en" dirty="0" smtClean="0"/>
              <a:t>&amp;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feature(</a:t>
            </a:r>
            <a:r>
              <a:rPr lang="en-US" i="1" dirty="0" err="1" smtClean="0">
                <a:solidFill>
                  <a:srgbClr val="FF0000"/>
                </a:solidFill>
              </a:rPr>
              <a:t>Question,F</a:t>
            </a:r>
            <a:r>
              <a:rPr lang="en-US" i="1" dirty="0" smtClean="0">
                <a:solidFill>
                  <a:srgbClr val="FF0000"/>
                </a:solidFill>
              </a:rPr>
              <a:t>),weight1f(F)</a:t>
            </a:r>
          </a:p>
          <a:p>
            <a:endParaRPr lang="en-US" sz="2400" i="1" dirty="0" smtClean="0">
              <a:solidFill>
                <a:srgbClr val="FF0000"/>
              </a:solidFill>
            </a:endParaRPr>
          </a:p>
          <a:p>
            <a:pPr marL="0" lvl="0" indent="0" rtl="0">
              <a:spcBef>
                <a:spcPts val="0"/>
              </a:spcBef>
              <a:buNone/>
            </a:pPr>
            <a:endParaRPr lang="en" i="1" dirty="0" smtClean="0">
              <a:solidFill>
                <a:schemeClr val="dk1"/>
              </a:solidFill>
            </a:endParaRPr>
          </a:p>
          <a:p>
            <a:pPr marL="457200" lvl="0" indent="0">
              <a:spcBef>
                <a:spcPts val="0"/>
              </a:spcBef>
              <a:buNone/>
            </a:pPr>
            <a:endParaRPr i="1" dirty="0"/>
          </a:p>
        </p:txBody>
      </p:sp>
      <p:sp>
        <p:nvSpPr>
          <p:cNvPr id="4" name="TextBox 3"/>
          <p:cNvSpPr txBox="1"/>
          <p:nvPr/>
        </p:nvSpPr>
        <p:spPr>
          <a:xfrm>
            <a:off x="984623" y="4612870"/>
            <a:ext cx="6932706" cy="132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000" dirty="0" smtClean="0"/>
              <a:t>weight for rule’s </a:t>
            </a:r>
            <a:r>
              <a:rPr lang="en-US" sz="2000" dirty="0" smtClean="0"/>
              <a:t>inferences =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weighted </a:t>
            </a:r>
            <a:r>
              <a:rPr lang="en-US" sz="2000" dirty="0" smtClean="0"/>
              <a:t>count of </a:t>
            </a:r>
            <a:r>
              <a:rPr lang="en-US" sz="2000" i="1" dirty="0" smtClean="0"/>
              <a:t>all</a:t>
            </a:r>
            <a:r>
              <a:rPr lang="en-US" sz="2000" dirty="0" smtClean="0"/>
              <a:t> proofs of it </a:t>
            </a:r>
            <a:r>
              <a:rPr lang="en-US" sz="2000" dirty="0" smtClean="0"/>
              <a:t>= </a:t>
            </a:r>
          </a:p>
          <a:p>
            <a:pPr marL="457200" indent="-457200">
              <a:buFont typeface="Arial"/>
              <a:buChar char="•"/>
            </a:pPr>
            <a:r>
              <a:rPr lang="en-US" sz="2000" dirty="0" smtClean="0"/>
              <a:t>linear </a:t>
            </a:r>
            <a:r>
              <a:rPr lang="en-US" sz="2000" dirty="0" smtClean="0"/>
              <a:t>combination of assigned weights </a:t>
            </a:r>
            <a:r>
              <a:rPr lang="en-US" sz="2000" dirty="0" smtClean="0"/>
              <a:t>for this question type to </a:t>
            </a:r>
            <a:r>
              <a:rPr lang="en-US" sz="2000" dirty="0" smtClean="0"/>
              <a:t>all </a:t>
            </a:r>
            <a:r>
              <a:rPr lang="en-US" sz="2000" dirty="0" smtClean="0"/>
              <a:t>active features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86824" y="1028265"/>
            <a:ext cx="311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 = # relations in DB = 9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0431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Example: Factual Q/A with a KB</a:t>
            </a:r>
            <a:endParaRPr lang="en" dirty="0"/>
          </a:p>
        </p:txBody>
      </p:sp>
      <p:sp>
        <p:nvSpPr>
          <p:cNvPr id="456" name="Shape 456"/>
          <p:cNvSpPr txBox="1"/>
          <p:nvPr/>
        </p:nvSpPr>
        <p:spPr>
          <a:xfrm>
            <a:off x="379850" y="1620733"/>
            <a:ext cx="8377500" cy="213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800" dirty="0" smtClean="0"/>
              <a:t>KB contains</a:t>
            </a:r>
            <a:r>
              <a:rPr lang="en" sz="2800" dirty="0" smtClean="0"/>
              <a:t>:</a:t>
            </a:r>
            <a:endParaRPr lang="en" sz="2800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800" dirty="0" smtClean="0"/>
              <a:t>K</a:t>
            </a:r>
            <a:r>
              <a:rPr lang="en-US" sz="2800" dirty="0" smtClean="0"/>
              <a:t>B</a:t>
            </a:r>
            <a:r>
              <a:rPr lang="en" sz="2800" dirty="0" smtClean="0"/>
              <a:t> facts from Miller et al </a:t>
            </a:r>
            <a:r>
              <a:rPr lang="en-US" sz="2800" dirty="0" smtClean="0"/>
              <a:t> about movies </a:t>
            </a:r>
            <a:r>
              <a:rPr lang="en" sz="2800" dirty="0" smtClean="0"/>
              <a:t>(420k)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800" dirty="0" smtClean="0"/>
              <a:t>mentions_entity(question_id</a:t>
            </a:r>
            <a:r>
              <a:rPr lang="en" sz="2800" dirty="0"/>
              <a:t>, entity_id) = extract longest exact-match entity names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800" dirty="0" smtClean="0"/>
              <a:t>has_feature(question_id,word_id</a:t>
            </a:r>
            <a:r>
              <a:rPr lang="en" sz="2800" dirty="0"/>
              <a:t>) = set of words in the question </a:t>
            </a:r>
            <a:r>
              <a:rPr lang="en-US" sz="2800" dirty="0" smtClean="0"/>
              <a:t>(afte</a:t>
            </a:r>
            <a:r>
              <a:rPr lang="en-US" sz="2800" dirty="0"/>
              <a:t>r</a:t>
            </a:r>
            <a:r>
              <a:rPr lang="en" sz="2800" dirty="0" smtClean="0"/>
              <a:t> stoplist</a:t>
            </a:r>
            <a:r>
              <a:rPr lang="en-US" sz="2800" dirty="0" err="1" smtClean="0"/>
              <a:t>ing</a:t>
            </a:r>
            <a:r>
              <a:rPr lang="en-US" sz="2800" dirty="0" smtClean="0"/>
              <a:t>)</a:t>
            </a:r>
            <a:endParaRPr lang="en" sz="2800" dirty="0"/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sz="2800" dirty="0"/>
              <a:t>Adds about 853k triples (total about 1.3M</a:t>
            </a:r>
            <a:r>
              <a:rPr lang="en" sz="2800" dirty="0" smtClean="0"/>
              <a:t>)</a:t>
            </a:r>
            <a:endParaRPr lang="en-US" sz="2800" dirty="0" smtClean="0"/>
          </a:p>
          <a:p>
            <a:pPr marL="914400" lvl="1" indent="-228600" rtl="0">
              <a:spcBef>
                <a:spcPts val="0"/>
              </a:spcBef>
              <a:buChar char="○"/>
            </a:pPr>
            <a:endParaRPr lang="en" sz="2800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32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15367" y="1417638"/>
            <a:ext cx="5339976" cy="248499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457200" y="2808941"/>
            <a:ext cx="5339976" cy="9412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</a:p>
          <a:p>
            <a:pPr lvl="1"/>
            <a:r>
              <a:rPr lang="en-US" dirty="0" smtClean="0"/>
              <a:t>vision, sound, language, …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from experience</a:t>
            </a:r>
          </a:p>
          <a:p>
            <a:pPr lvl="1"/>
            <a:r>
              <a:rPr lang="en-US" dirty="0" smtClean="0"/>
              <a:t>from instruction/programming</a:t>
            </a:r>
          </a:p>
          <a:p>
            <a:r>
              <a:rPr lang="en-US" dirty="0" smtClean="0"/>
              <a:t>Reasoning 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Acting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8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Example: Factual Q/A with a KB</a:t>
            </a:r>
            <a:endParaRPr lang="en" dirty="0"/>
          </a:p>
        </p:txBody>
      </p:sp>
      <p:pic>
        <p:nvPicPr>
          <p:cNvPr id="2" name="Picture 1" descr="Screen Shot 2017-07-01 at 2.1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5940"/>
            <a:ext cx="9017001" cy="26520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700" y="4631765"/>
            <a:ext cx="8520599" cy="18158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Bigger differences: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memory network “works” with unstructured text instead of KB as input (with enough examples)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err="1" smtClean="0"/>
              <a:t>TensorLog</a:t>
            </a:r>
            <a:r>
              <a:rPr lang="en-US" sz="2800" dirty="0" smtClean="0"/>
              <a:t> allows you to update the KB declaratively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53147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Example: Factual Q/A with a KB:</a:t>
            </a:r>
            <a:br>
              <a:rPr lang="en-US" dirty="0" smtClean="0"/>
            </a:br>
            <a:r>
              <a:rPr lang="en-US" dirty="0" smtClean="0"/>
              <a:t>in detail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0522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 txBox="1"/>
          <p:nvPr/>
        </p:nvSpPr>
        <p:spPr>
          <a:xfrm>
            <a:off x="266925" y="279233"/>
            <a:ext cx="8877000" cy="64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 dirty="0"/>
              <a:t>import tensorflow as tf</a:t>
            </a:r>
            <a:br>
              <a:rPr lang="en" sz="1600" dirty="0"/>
            </a:br>
            <a:r>
              <a:rPr lang="en" sz="1600" dirty="0"/>
              <a:t>from tensorlog import simple</a:t>
            </a:r>
            <a:br>
              <a:rPr lang="en" sz="1600" dirty="0"/>
            </a:br>
            <a:r>
              <a:rPr lang="en" sz="1600" dirty="0"/>
              <a:t/>
            </a:r>
            <a:br>
              <a:rPr lang="en" sz="1600" dirty="0"/>
            </a:br>
            <a:r>
              <a:rPr lang="en" sz="1600" dirty="0" smtClean="0"/>
              <a:t>KG_FILE </a:t>
            </a:r>
            <a:r>
              <a:rPr lang="en" sz="1600" dirty="0"/>
              <a:t>= ‘tlog-format/train-1000.cfacts’</a:t>
            </a:r>
            <a:r>
              <a:rPr lang="en" sz="1600" i="1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</a:rPr>
              <a:t># </a:t>
            </a:r>
            <a:r>
              <a:rPr lang="en" sz="1600" i="1" dirty="0" smtClean="0">
                <a:solidFill>
                  <a:srgbClr val="0000FF"/>
                </a:solidFill>
              </a:rPr>
              <a:t>t</a:t>
            </a:r>
            <a:r>
              <a:rPr lang="en-US" sz="1600" i="1" dirty="0" err="1" smtClean="0">
                <a:solidFill>
                  <a:srgbClr val="0000FF"/>
                </a:solidFill>
              </a:rPr>
              <a:t>ab</a:t>
            </a:r>
            <a:r>
              <a:rPr lang="en-US" sz="1600" i="1" dirty="0" smtClean="0">
                <a:solidFill>
                  <a:srgbClr val="0000FF"/>
                </a:solidFill>
              </a:rPr>
              <a:t> separated values, verb subject object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>if __name__ == "__main__":</a:t>
            </a:r>
            <a:br>
              <a:rPr lang="en" sz="1600" dirty="0"/>
            </a:br>
            <a:r>
              <a:rPr lang="en" sz="1600" i="1" dirty="0"/>
              <a:t>  </a:t>
            </a:r>
            <a:r>
              <a:rPr lang="en" sz="1600" i="1" dirty="0">
                <a:solidFill>
                  <a:srgbClr val="0000FF"/>
                </a:solidFill>
              </a:rPr>
              <a:t># construct the  rules for the tensorlog program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>  b = </a:t>
            </a:r>
            <a:r>
              <a:rPr lang="en" sz="1600" dirty="0" smtClean="0"/>
              <a:t>simple</a:t>
            </a:r>
            <a:r>
              <a:rPr lang="en-US" sz="1600" dirty="0" smtClean="0"/>
              <a:t>.</a:t>
            </a:r>
            <a:r>
              <a:rPr lang="en" sz="1600" dirty="0" smtClean="0"/>
              <a:t>Builder</a:t>
            </a:r>
            <a:r>
              <a:rPr lang="en" sz="1600" dirty="0"/>
              <a:t>()</a:t>
            </a:r>
            <a:br>
              <a:rPr lang="en" sz="1600" dirty="0"/>
            </a:br>
            <a:r>
              <a:rPr lang="en" sz="1600" dirty="0"/>
              <a:t>  answer,mentions_entity,has_feature = b.predicates("answer mentions_entity has_feature")</a:t>
            </a:r>
            <a:br>
              <a:rPr lang="en" sz="1600" dirty="0"/>
            </a:br>
            <a:r>
              <a:rPr lang="en" sz="1600" dirty="0"/>
              <a:t>  Question,Movie,Entity,F = b.variables("Question Movie Entity F")</a:t>
            </a:r>
            <a:br>
              <a:rPr lang="en" sz="1600" dirty="0"/>
            </a:br>
            <a:r>
              <a:rPr lang="en" sz="1600" dirty="0"/>
              <a:t>  for rel in (‘directed_by’, </a:t>
            </a:r>
            <a:r>
              <a:rPr lang="en" sz="1600" dirty="0" smtClean="0"/>
              <a:t>….):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>    P = b.predicate(rel)</a:t>
            </a:r>
            <a:br>
              <a:rPr lang="en" sz="1600" dirty="0"/>
            </a:br>
            <a:r>
              <a:rPr lang="en" sz="1600" dirty="0"/>
              <a:t>    Wb = b.predicate('wBack_%s' % rel)</a:t>
            </a:r>
            <a:br>
              <a:rPr lang="en" sz="1600" dirty="0"/>
            </a:br>
            <a:r>
              <a:rPr lang="en" sz="1600" dirty="0"/>
              <a:t>    Wf = b.predicate('wFore_%s' % rel)</a:t>
            </a:r>
            <a:br>
              <a:rPr lang="en" sz="1600" dirty="0"/>
            </a:br>
            <a:r>
              <a:rPr lang="en" sz="1600" dirty="0"/>
              <a:t>    b += (answer(Question,Movie) &lt;=</a:t>
            </a:r>
            <a:br>
              <a:rPr lang="en" sz="1600" dirty="0"/>
            </a:br>
            <a:r>
              <a:rPr lang="en" sz="1600" dirty="0"/>
              <a:t>             mentions_entity(Question,Entity) &amp; P(Movie,Entity)</a:t>
            </a:r>
            <a:br>
              <a:rPr lang="en" sz="1600" dirty="0"/>
            </a:br>
            <a:r>
              <a:rPr lang="en" sz="1600" dirty="0" smtClean="0"/>
              <a:t>             </a:t>
            </a:r>
            <a:r>
              <a:rPr lang="en-US" sz="1600" dirty="0" smtClean="0"/>
              <a:t>&amp; </a:t>
            </a:r>
            <a:r>
              <a:rPr lang="en" sz="1600" dirty="0" smtClean="0"/>
              <a:t>has_feature(Question,F)</a:t>
            </a:r>
            <a:r>
              <a:rPr lang="en-US" sz="1600" dirty="0" smtClean="0"/>
              <a:t> &amp; </a:t>
            </a:r>
            <a:r>
              <a:rPr lang="en-US" sz="1600" dirty="0" err="1" smtClean="0"/>
              <a:t>Wb</a:t>
            </a:r>
            <a:r>
              <a:rPr lang="en-US" sz="1600" dirty="0" smtClean="0"/>
              <a:t>(F) 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>          )</a:t>
            </a:r>
            <a:br>
              <a:rPr lang="en" sz="1600" dirty="0"/>
            </a:br>
            <a:r>
              <a:rPr lang="en" sz="1600" dirty="0"/>
              <a:t>    b += (answer(Question,Entity) &lt;=</a:t>
            </a:r>
            <a:br>
              <a:rPr lang="en" sz="1600" dirty="0"/>
            </a:br>
            <a:r>
              <a:rPr lang="en" sz="1600" dirty="0"/>
              <a:t>             mentions_entity(Question,Movie) &amp; P(Movie,Entity)</a:t>
            </a:r>
            <a:br>
              <a:rPr lang="en" sz="1600" dirty="0"/>
            </a:br>
            <a:r>
              <a:rPr lang="en" sz="1600" dirty="0"/>
              <a:t>            </a:t>
            </a:r>
            <a:r>
              <a:rPr lang="en-US" sz="1600" dirty="0" smtClean="0"/>
              <a:t>&amp; </a:t>
            </a:r>
            <a:r>
              <a:rPr lang="en-US" sz="1600" dirty="0" err="1" smtClean="0"/>
              <a:t>has_feature</a:t>
            </a:r>
            <a:r>
              <a:rPr lang="en-US" sz="1600" dirty="0" smtClean="0"/>
              <a:t>(</a:t>
            </a:r>
            <a:r>
              <a:rPr lang="en-US" sz="1600" dirty="0" err="1" smtClean="0"/>
              <a:t>Question,F</a:t>
            </a:r>
            <a:r>
              <a:rPr lang="en-US" sz="1600" dirty="0" smtClean="0"/>
              <a:t>) &amp; </a:t>
            </a:r>
            <a:r>
              <a:rPr lang="en-US" sz="1600" dirty="0" err="1" smtClean="0"/>
              <a:t>Wf</a:t>
            </a:r>
            <a:r>
              <a:rPr lang="en-US" sz="1600" dirty="0" smtClean="0"/>
              <a:t>(F)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 smtClean="0"/>
              <a:t>          </a:t>
            </a:r>
            <a:r>
              <a:rPr lang="en" sz="1600" dirty="0"/>
              <a:t>)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</a:t>
            </a:r>
            <a:r>
              <a:rPr lang="en" sz="1600" i="1" dirty="0">
                <a:solidFill>
                  <a:srgbClr val="0000FF"/>
                </a:solidFill>
              </a:rPr>
              <a:t> # create a tensorlog → tensorflow compile</a:t>
            </a:r>
            <a:r>
              <a:rPr lang="en" sz="1600" i="1" dirty="0"/>
              <a:t>r</a:t>
            </a:r>
            <a:r>
              <a:rPr lang="en" sz="1600" dirty="0"/>
              <a:t/>
            </a:r>
            <a:br>
              <a:rPr lang="en" sz="1600" dirty="0"/>
            </a:br>
            <a:r>
              <a:rPr lang="en" sz="1600" dirty="0"/>
              <a:t>  tlog = simple.Compiler(db=KG_FILE, prog=b.rules)  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</a:rPr>
              <a:t> # could also specify a file containing the rules</a:t>
            </a:r>
          </a:p>
        </p:txBody>
      </p:sp>
    </p:spTree>
    <p:extLst>
      <p:ext uri="{BB962C8B-B14F-4D97-AF65-F5344CB8AC3E}">
        <p14:creationId xmlns:p14="http://schemas.microsoft.com/office/powerpoint/2010/main" val="972730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/>
          <p:nvPr/>
        </p:nvSpPr>
        <p:spPr>
          <a:xfrm>
            <a:off x="266925" y="279233"/>
            <a:ext cx="8877000" cy="64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400" dirty="0"/>
              <a:t>  </a:t>
            </a:r>
            <a:r>
              <a:rPr lang="en" sz="1600" dirty="0"/>
              <a:t>mode = 'answer/io'  </a:t>
            </a:r>
            <a:r>
              <a:rPr lang="en" sz="1600" i="1" dirty="0"/>
              <a:t> </a:t>
            </a:r>
            <a:r>
              <a:rPr lang="en" sz="1600" i="1" dirty="0">
                <a:solidFill>
                  <a:srgbClr val="0000FF"/>
                </a:solidFill>
              </a:rPr>
              <a:t>#specifies the function we want to construct in Tensorflow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loss = tlog.loss(mode)  </a:t>
            </a:r>
            <a:r>
              <a:rPr lang="en" sz="1600" i="1" dirty="0">
                <a:solidFill>
                  <a:srgbClr val="0000FF"/>
                </a:solidFill>
              </a:rPr>
              <a:t># cross-entropy of softmax over </a:t>
            </a:r>
            <a:r>
              <a:rPr lang="en" sz="1600" i="1" dirty="0" smtClean="0">
                <a:solidFill>
                  <a:srgbClr val="0000FF"/>
                </a:solidFill>
              </a:rPr>
              <a:t>outputs </a:t>
            </a:r>
            <a:r>
              <a:rPr lang="en" sz="1600" i="1" dirty="0">
                <a:solidFill>
                  <a:srgbClr val="0000FF"/>
                </a:solidFill>
              </a:rPr>
              <a:t>under the “count-the-reasons” semantics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optimizer = </a:t>
            </a:r>
            <a:r>
              <a:rPr lang="en" sz="1600" dirty="0" smtClean="0"/>
              <a:t>tf.train.AdagradOptimizer(</a:t>
            </a:r>
            <a:r>
              <a:rPr lang="en-US" sz="1600" dirty="0" smtClean="0"/>
              <a:t>1.0</a:t>
            </a:r>
            <a:r>
              <a:rPr lang="en" sz="1600" dirty="0" smtClean="0"/>
              <a:t>)</a:t>
            </a:r>
            <a:endParaRPr lang="en" sz="1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train_step = optimizer.minimize(loss)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train_data = tlog.load_big_dataset('tlog-format/train-1000.exam') </a:t>
            </a:r>
            <a:r>
              <a:rPr lang="en-US" sz="1600" i="1" dirty="0" smtClean="0">
                <a:solidFill>
                  <a:srgbClr val="0000FF"/>
                </a:solidFill>
              </a:rPr>
              <a:t># simple text format for KB</a:t>
            </a:r>
            <a:endParaRPr lang="en" sz="1600" i="1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 smtClean="0"/>
              <a:t>  session = tf.Session()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 smtClean="0"/>
              <a:t>  </a:t>
            </a:r>
            <a:r>
              <a:rPr lang="en" sz="1600" dirty="0"/>
              <a:t>session.run(tf.global_variables_initializer())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for i in </a:t>
            </a:r>
            <a:r>
              <a:rPr lang="en" sz="1600" dirty="0" smtClean="0"/>
              <a:t>range(</a:t>
            </a:r>
            <a:r>
              <a:rPr lang="en-US" sz="1600" dirty="0" smtClean="0"/>
              <a:t>10</a:t>
            </a:r>
            <a:r>
              <a:rPr lang="en" sz="1600" dirty="0" smtClean="0"/>
              <a:t>):</a:t>
            </a:r>
            <a:endParaRPr lang="en" sz="1600" dirty="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  for batchmode,(x,y) in tlog.minibatches(train_data,batch_size=200):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    assert str(batchmode)==str(mode)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    train_batch_fd = </a:t>
            </a:r>
            <a:r>
              <a:rPr lang="en" sz="1600" dirty="0" smtClean="0"/>
              <a:t>{</a:t>
            </a:r>
            <a:endParaRPr lang="en-US" sz="1600" dirty="0" smtClean="0"/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sz="1600" dirty="0"/>
              <a:t>	</a:t>
            </a:r>
            <a:r>
              <a:rPr lang="en" sz="1600" dirty="0" smtClean="0"/>
              <a:t>tlog.input_placeholder_name(mode</a:t>
            </a:r>
            <a:r>
              <a:rPr lang="en" sz="1600" dirty="0"/>
              <a:t>):</a:t>
            </a:r>
            <a:r>
              <a:rPr lang="en" sz="1600" dirty="0" smtClean="0"/>
              <a:t>x,</a:t>
            </a:r>
            <a:r>
              <a:rPr lang="en-US" sz="1600" dirty="0" smtClean="0"/>
              <a:t>            				</a:t>
            </a:r>
            <a:r>
              <a:rPr lang="en" sz="1600" dirty="0" smtClean="0"/>
              <a:t>tlog.target_output_placeholder_name(mode</a:t>
            </a:r>
            <a:r>
              <a:rPr lang="en" sz="1600" dirty="0"/>
              <a:t>):y}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/>
              <a:t>      session.run(train_step, feed_dict=train_batch_fd)</a:t>
            </a:r>
          </a:p>
          <a:p>
            <a:pPr lvl="0">
              <a:spcBef>
                <a:spcPts val="0"/>
              </a:spcBef>
              <a:buNone/>
            </a:pPr>
            <a:endParaRPr sz="1600" dirty="0"/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</a:t>
            </a:r>
            <a:r>
              <a:rPr lang="en" sz="1600" i="1" dirty="0">
                <a:solidFill>
                  <a:srgbClr val="0000FF"/>
                </a:solidFill>
              </a:rPr>
              <a:t># test the learned model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predicted_y = tlog.inference(mode)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actual_y = tlog.target_output_placeholder(mode)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correct_predictions = tf.equal(tf.argmax(actual_y,1), tf.argmax(predicted_y,1))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accuracy = tf.reduce_mean(tf.cast(correct_predictions, tf.float32))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>
                <a:solidFill>
                  <a:schemeClr val="dk1"/>
                </a:solidFill>
              </a:rPr>
              <a:t>  test_data = tlog.load_small_dataset('tlog-format/test-1000.exam')  </a:t>
            </a:r>
            <a:r>
              <a:rPr lang="en" sz="1600" i="1" dirty="0">
                <a:solidFill>
                  <a:srgbClr val="0000FF"/>
                </a:solidFill>
              </a:rPr>
              <a:t># returns dict of (x,y) matrix pairs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600" dirty="0">
                <a:solidFill>
                  <a:schemeClr val="dk1"/>
                </a:solidFill>
              </a:rPr>
              <a:t>  x,y = test_data[mode] 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test_batch_fd = {tlog.input_placeholder_name(mode):x, actual_y.name:y}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  print 'test error',100*(1.0 - session.run(accuracy, feed_dict=test_batch_fd</a:t>
            </a:r>
            <a:r>
              <a:rPr lang="en" sz="1600" dirty="0" smtClean="0"/>
              <a:t>)),'%</a:t>
            </a:r>
            <a:r>
              <a:rPr lang="en-US" sz="1600" dirty="0" smtClean="0"/>
              <a:t>’</a:t>
            </a:r>
            <a:endParaRPr lang="en" sz="1600" dirty="0"/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07838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title"/>
          </p:nvPr>
        </p:nvSpPr>
        <p:spPr>
          <a:xfrm>
            <a:off x="311699" y="2115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Inference times are very fast</a:t>
            </a:r>
            <a:br>
              <a:rPr lang="en-US" dirty="0" smtClean="0"/>
            </a:br>
            <a:r>
              <a:rPr lang="en-US" dirty="0" smtClean="0"/>
              <a:t>for a soft logic</a:t>
            </a:r>
            <a:endParaRPr lang="en" dirty="0"/>
          </a:p>
        </p:txBody>
      </p:sp>
      <p:pic>
        <p:nvPicPr>
          <p:cNvPr id="2" name="Picture 1" descr="Screen Shot 2017-07-01 at 2.17.0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65940"/>
            <a:ext cx="9017001" cy="26520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61412" y="2868707"/>
            <a:ext cx="1570887" cy="12700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69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/>
            </a:r>
            <a:b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 Semantics </a:t>
            </a:r>
            <a:r>
              <a:rPr lang="en-US" sz="3200" i="1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3200" i="1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Prior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91" y="1555377"/>
            <a:ext cx="4279809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TensorLog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One random variable for each logical variable </a:t>
            </a:r>
            <a:r>
              <a:rPr lang="en-US" sz="2400" b="1" dirty="0" smtClean="0"/>
              <a:t>used</a:t>
            </a:r>
            <a:r>
              <a:rPr lang="en-US" sz="2400" dirty="0" smtClean="0"/>
              <a:t> in a proof.</a:t>
            </a:r>
          </a:p>
          <a:p>
            <a:r>
              <a:rPr lang="en-US" sz="2400" dirty="0" smtClean="0"/>
              <a:t>Random variables are </a:t>
            </a:r>
            <a:r>
              <a:rPr lang="en-US" sz="2400" b="1" dirty="0" err="1" smtClean="0"/>
              <a:t>multinomials</a:t>
            </a:r>
            <a:r>
              <a:rPr lang="en-US" sz="2400" dirty="0" smtClean="0"/>
              <a:t> over the domain of constants.</a:t>
            </a:r>
          </a:p>
          <a:p>
            <a:r>
              <a:rPr lang="en-US" sz="2400" dirty="0" smtClean="0"/>
              <a:t>Each literal in a proof [</a:t>
            </a:r>
            <a:r>
              <a:rPr lang="en-US" sz="2000" dirty="0" smtClean="0"/>
              <a:t>e.g., aunt(X,W)</a:t>
            </a:r>
            <a:r>
              <a:rPr lang="en-US" sz="2400" dirty="0" smtClean="0"/>
              <a:t>] is a factor.</a:t>
            </a:r>
          </a:p>
          <a:p>
            <a:r>
              <a:rPr lang="en-US" sz="2400" dirty="0" smtClean="0"/>
              <a:t>Factor graph is linear in size of theory + depth of recursion </a:t>
            </a:r>
          </a:p>
          <a:p>
            <a:endParaRPr lang="en-US" sz="2400" dirty="0" smtClean="0"/>
          </a:p>
          <a:p>
            <a:r>
              <a:rPr lang="en-US" sz="2400" dirty="0" smtClean="0"/>
              <a:t>Message size = O(#DB constants)</a:t>
            </a:r>
          </a:p>
          <a:p>
            <a:r>
              <a:rPr lang="en-US" sz="2400" b="1" dirty="0" smtClean="0"/>
              <a:t>Inference by </a:t>
            </a:r>
            <a:r>
              <a:rPr lang="en-US" sz="2400" dirty="0" smtClean="0"/>
              <a:t>differentiable </a:t>
            </a:r>
            <a:r>
              <a:rPr lang="en-US" sz="2400" b="1" dirty="0" smtClean="0"/>
              <a:t>function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93848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KBANN, MLNs, most prior work</a:t>
            </a:r>
          </a:p>
          <a:p>
            <a:endParaRPr lang="en-US" sz="2400" dirty="0" smtClean="0"/>
          </a:p>
          <a:p>
            <a:r>
              <a:rPr lang="en-US" sz="2400" dirty="0" smtClean="0"/>
              <a:t>One random variable for each </a:t>
            </a:r>
            <a:r>
              <a:rPr lang="en-US" sz="2400" b="1" dirty="0" smtClean="0"/>
              <a:t>possible</a:t>
            </a:r>
            <a:r>
              <a:rPr lang="en-US" sz="2400" dirty="0" smtClean="0"/>
              <a:t> ground atomic literal [e.g. </a:t>
            </a:r>
            <a:r>
              <a:rPr lang="en-US" sz="2000" dirty="0" smtClean="0"/>
              <a:t>aunt(</a:t>
            </a:r>
            <a:r>
              <a:rPr lang="en-US" sz="2000" dirty="0" err="1" smtClean="0"/>
              <a:t>sue,bob</a:t>
            </a:r>
            <a:r>
              <a:rPr lang="en-US" sz="2000" dirty="0" smtClean="0"/>
              <a:t>)</a:t>
            </a:r>
            <a:r>
              <a:rPr lang="en-US" sz="2400" dirty="0" smtClean="0"/>
              <a:t>]</a:t>
            </a:r>
            <a:endParaRPr lang="en-US" sz="2400" dirty="0"/>
          </a:p>
          <a:p>
            <a:r>
              <a:rPr lang="en-US" sz="2400" dirty="0" smtClean="0"/>
              <a:t>Random variables are </a:t>
            </a:r>
            <a:r>
              <a:rPr lang="en-US" sz="2400" b="1" dirty="0" smtClean="0"/>
              <a:t>binary</a:t>
            </a:r>
            <a:r>
              <a:rPr lang="en-US" sz="2400" dirty="0" smtClean="0"/>
              <a:t> (literal is true or false)</a:t>
            </a:r>
          </a:p>
          <a:p>
            <a:r>
              <a:rPr lang="en-US" sz="2400" dirty="0" smtClean="0"/>
              <a:t>Varies: for MLN, a </a:t>
            </a:r>
            <a:r>
              <a:rPr lang="en-US" sz="2400" b="1" dirty="0" smtClean="0"/>
              <a:t>ground instance </a:t>
            </a:r>
            <a:r>
              <a:rPr lang="en-US" sz="2400" dirty="0" smtClean="0"/>
              <a:t>of a clause is a factor.</a:t>
            </a:r>
          </a:p>
          <a:p>
            <a:r>
              <a:rPr lang="en-US" sz="2400" dirty="0" smtClean="0"/>
              <a:t>Factor graph is linear in the number of </a:t>
            </a:r>
            <a:r>
              <a:rPr lang="en-US" sz="2400" b="1" dirty="0" smtClean="0"/>
              <a:t>possible </a:t>
            </a:r>
            <a:r>
              <a:rPr lang="en-US" sz="2400" dirty="0" smtClean="0"/>
              <a:t>ground literals = O(#constants </a:t>
            </a:r>
            <a:r>
              <a:rPr lang="en-US" sz="2400" baseline="30000" dirty="0" err="1" smtClean="0"/>
              <a:t>arity</a:t>
            </a:r>
            <a:r>
              <a:rPr lang="en-US" sz="2400" dirty="0" smtClean="0"/>
              <a:t> ) </a:t>
            </a:r>
          </a:p>
          <a:p>
            <a:r>
              <a:rPr lang="en-US" sz="2400" dirty="0" smtClean="0"/>
              <a:t>Messages are binary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07792" y="6036237"/>
            <a:ext cx="86867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31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TensorLog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:  Semantics </a:t>
            </a:r>
            <a:r>
              <a:rPr lang="en-US" sz="3200" i="1" dirty="0" err="1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3200" i="1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Prior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91" y="1600200"/>
            <a:ext cx="4279809" cy="481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/>
              <a:t>TensorLog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Use BP to count proofs</a:t>
            </a:r>
          </a:p>
          <a:p>
            <a:r>
              <a:rPr lang="en-US" sz="2400" dirty="0" smtClean="0"/>
              <a:t>Language is constrained to messages are “small” and BP converges quickly.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Score for a fact is a potential (to be learned from data), and overlapping facts in explanations are ignored.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4446248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ProbLog2, ….probabilistic DBs</a:t>
            </a:r>
          </a:p>
          <a:p>
            <a:endParaRPr lang="en-US" sz="2400" dirty="0" smtClean="0"/>
          </a:p>
          <a:p>
            <a:r>
              <a:rPr lang="en-US" sz="2400" dirty="0" smtClean="0"/>
              <a:t>Use logical theorem proving to find all “explanations” (minimal sets of supporting facts)</a:t>
            </a:r>
          </a:p>
          <a:p>
            <a:pPr lvl="1"/>
            <a:r>
              <a:rPr lang="en-US" sz="2000" dirty="0" smtClean="0"/>
              <a:t>This set can be exponentially large</a:t>
            </a:r>
          </a:p>
          <a:p>
            <a:endParaRPr lang="en-US" sz="2400" dirty="0" smtClean="0"/>
          </a:p>
          <a:p>
            <a:r>
              <a:rPr lang="en-US" sz="2400" dirty="0" smtClean="0"/>
              <a:t>Tuple-independence: each DB fact is independent probability </a:t>
            </a:r>
            <a:r>
              <a:rPr lang="en-US" sz="2400" dirty="0" smtClean="0">
                <a:sym typeface="Wingdings"/>
              </a:rPr>
              <a:t> </a:t>
            </a:r>
            <a:r>
              <a:rPr lang="en-US" sz="2400" dirty="0" smtClean="0"/>
              <a:t>scoring a set of overlapping explanations is NP-hard.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75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Inference speed </a:t>
            </a:r>
            <a:r>
              <a:rPr lang="en-US" i="1" dirty="0" err="1" smtClean="0"/>
              <a:t>vs</a:t>
            </a:r>
            <a:r>
              <a:rPr lang="en-US" i="1" dirty="0" smtClean="0"/>
              <a:t> </a:t>
            </a:r>
            <a:r>
              <a:rPr lang="en-US" dirty="0" smtClean="0"/>
              <a:t>ProbLog2 (de </a:t>
            </a:r>
            <a:r>
              <a:rPr lang="en-US" dirty="0" err="1" smtClean="0"/>
              <a:t>Raedt</a:t>
            </a:r>
            <a:r>
              <a:rPr lang="en-US" dirty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ProbLog2 uses the tuple-independence model</a:t>
            </a:r>
            <a:endParaRPr lang="en-US" dirty="0"/>
          </a:p>
        </p:txBody>
      </p:sp>
      <p:pic>
        <p:nvPicPr>
          <p:cNvPr id="4" name="Picture 3" descr="Screen Shot 2016-06-07 at 5.00.31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2" t="-539" b="52313"/>
          <a:stretch/>
        </p:blipFill>
        <p:spPr>
          <a:xfrm>
            <a:off x="4538134" y="3171455"/>
            <a:ext cx="4368800" cy="757078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67788"/>
              </p:ext>
            </p:extLst>
          </p:nvPr>
        </p:nvGraphicFramePr>
        <p:xfrm>
          <a:off x="914400" y="3359573"/>
          <a:ext cx="2556936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6156"/>
                <a:gridCol w="426156"/>
                <a:gridCol w="426156"/>
                <a:gridCol w="426156"/>
                <a:gridCol w="426156"/>
                <a:gridCol w="42615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28067" y="4174064"/>
            <a:ext cx="43434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smtClean="0"/>
              <a:t>Each edge is a DB fact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Many proofs of path(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Proofs reuse the same DB tuples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smtClean="0"/>
              <a:t>Keeping track of all the proofs and tuple-reuse is expensive….</a:t>
            </a:r>
            <a:endParaRPr lang="en-US" sz="2000" dirty="0"/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927100" y="3865032"/>
            <a:ext cx="1744134" cy="1244604"/>
          </a:xfrm>
          <a:prstGeom prst="bentConnector3">
            <a:avLst>
              <a:gd name="adj1" fmla="val 42718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1236133" y="3522133"/>
            <a:ext cx="2057400" cy="1913467"/>
            <a:chOff x="1236133" y="3522133"/>
            <a:chExt cx="2057400" cy="1913467"/>
          </a:xfrm>
        </p:grpSpPr>
        <p:cxnSp>
          <p:nvCxnSpPr>
            <p:cNvPr id="11" name="Elbow Connector 10"/>
            <p:cNvCxnSpPr/>
            <p:nvPr/>
          </p:nvCxnSpPr>
          <p:spPr>
            <a:xfrm>
              <a:off x="1236133" y="3522133"/>
              <a:ext cx="2057400" cy="1913467"/>
            </a:xfrm>
            <a:prstGeom prst="bentConnector3">
              <a:avLst>
                <a:gd name="adj1" fmla="val 10144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2421467" y="5435600"/>
              <a:ext cx="8720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041399" y="3733800"/>
            <a:ext cx="1803401" cy="1701800"/>
            <a:chOff x="1041399" y="3733800"/>
            <a:chExt cx="1803401" cy="1701800"/>
          </a:xfrm>
        </p:grpSpPr>
        <p:cxnSp>
          <p:nvCxnSpPr>
            <p:cNvPr id="17" name="Elbow Connector 16"/>
            <p:cNvCxnSpPr/>
            <p:nvPr/>
          </p:nvCxnSpPr>
          <p:spPr>
            <a:xfrm rot="16200000" flipH="1">
              <a:off x="436033" y="4339166"/>
              <a:ext cx="1701800" cy="49106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532467" y="5435600"/>
              <a:ext cx="499533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32000" y="3928533"/>
              <a:ext cx="0" cy="150706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32000" y="3928533"/>
              <a:ext cx="812800" cy="2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/>
            <p:nvPr/>
          </p:nvCxnSpPr>
          <p:spPr>
            <a:xfrm rot="5400000">
              <a:off x="1871135" y="4385734"/>
              <a:ext cx="1430864" cy="516466"/>
            </a:xfrm>
            <a:prstGeom prst="bentConnector3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Oval 36"/>
          <p:cNvSpPr/>
          <p:nvPr/>
        </p:nvSpPr>
        <p:spPr>
          <a:xfrm>
            <a:off x="2163233" y="4758267"/>
            <a:ext cx="516467" cy="169333"/>
          </a:xfrm>
          <a:prstGeom prst="ellipse">
            <a:avLst/>
          </a:prstGeom>
          <a:solidFill>
            <a:schemeClr val="bg1">
              <a:lumMod val="8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904962" y="3648772"/>
            <a:ext cx="516467" cy="169333"/>
          </a:xfrm>
          <a:prstGeom prst="ellipse">
            <a:avLst/>
          </a:prstGeom>
          <a:solidFill>
            <a:schemeClr val="bg1">
              <a:lumMod val="8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168369" y="5092947"/>
            <a:ext cx="516467" cy="169333"/>
          </a:xfrm>
          <a:prstGeom prst="ellipse">
            <a:avLst/>
          </a:prstGeom>
          <a:solidFill>
            <a:schemeClr val="bg1">
              <a:lumMod val="8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10098" y="4058842"/>
            <a:ext cx="516467" cy="169333"/>
          </a:xfrm>
          <a:prstGeom prst="ellipse">
            <a:avLst/>
          </a:prstGeom>
          <a:solidFill>
            <a:schemeClr val="bg1">
              <a:lumMod val="85000"/>
              <a:alpha val="4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1535" y="5820502"/>
            <a:ext cx="3125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path(X,Y) :- edge(X,Y)</a:t>
            </a:r>
          </a:p>
          <a:p>
            <a:r>
              <a:rPr lang="en-US" dirty="0" smtClean="0"/>
              <a:t>path(X,Y</a:t>
            </a:r>
            <a:r>
              <a:rPr lang="en-US" dirty="0" smtClean="0"/>
              <a:t>) :</a:t>
            </a:r>
            <a:r>
              <a:rPr lang="en-US" dirty="0" smtClean="0"/>
              <a:t>- edge(X,Z),path(Z,Y)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9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19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  <a:endParaRPr lang="en-US" dirty="0"/>
          </a:p>
        </p:txBody>
      </p:sp>
      <p:pic>
        <p:nvPicPr>
          <p:cNvPr id="9" name="Picture 8" descr="Screen Shot 2017-07-01 at 2.23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637" r="39215" b="23596"/>
          <a:stretch/>
        </p:blipFill>
        <p:spPr>
          <a:xfrm>
            <a:off x="-1" y="1567050"/>
            <a:ext cx="8571975" cy="2422244"/>
          </a:xfrm>
          <a:prstGeom prst="rect">
            <a:avLst/>
          </a:prstGeom>
        </p:spPr>
      </p:pic>
      <p:pic>
        <p:nvPicPr>
          <p:cNvPr id="10" name="Picture 9" descr="Screen Shot 2017-07-01 at 2.25.2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705" y="4737596"/>
            <a:ext cx="6863230" cy="19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71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Experiments</a:t>
            </a:r>
            <a:endParaRPr lang="en-US" dirty="0"/>
          </a:p>
        </p:txBody>
      </p:sp>
      <p:pic>
        <p:nvPicPr>
          <p:cNvPr id="9" name="Picture 8" descr="Screen Shot 2017-07-01 at 2.23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4" b="5676"/>
          <a:stretch/>
        </p:blipFill>
        <p:spPr>
          <a:xfrm>
            <a:off x="-1" y="2194570"/>
            <a:ext cx="8785561" cy="27808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0235" y="1346849"/>
            <a:ext cx="6096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semantics are different </a:t>
            </a:r>
            <a:r>
              <a:rPr lang="en-US" sz="2400" dirty="0" smtClean="0"/>
              <a:t>– but </a:t>
            </a:r>
            <a:r>
              <a:rPr lang="en-US" sz="2400" dirty="0" err="1" smtClean="0"/>
              <a:t>TensorLog</a:t>
            </a:r>
            <a:r>
              <a:rPr lang="en-US" sz="2400" dirty="0" smtClean="0"/>
              <a:t> can be trained to do what you want….</a:t>
            </a:r>
            <a:endParaRPr lang="en-US" sz="2400" dirty="0"/>
          </a:p>
        </p:txBody>
      </p:sp>
      <p:pic>
        <p:nvPicPr>
          <p:cNvPr id="6" name="Picture 5" descr="Screen Shot 2017-07-01 at 2.29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3" y="4915305"/>
            <a:ext cx="2554567" cy="19426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71059" y="4049059"/>
            <a:ext cx="4766235" cy="34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9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083" y="1600200"/>
            <a:ext cx="5969000" cy="41543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intelligence?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</a:p>
          <a:p>
            <a:pPr lvl="1"/>
            <a:r>
              <a:rPr lang="en-US" dirty="0" smtClean="0"/>
              <a:t>vision, sound, language, …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from experience</a:t>
            </a:r>
          </a:p>
          <a:p>
            <a:pPr lvl="1"/>
            <a:r>
              <a:rPr lang="en-US" dirty="0" smtClean="0"/>
              <a:t>from instruction/programming</a:t>
            </a:r>
          </a:p>
          <a:p>
            <a:r>
              <a:rPr lang="en-US" dirty="0" smtClean="0"/>
              <a:t>Reasoning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Acting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01584" y="4297887"/>
            <a:ext cx="3852333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declarative knowledge as facts and rules ???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9190" y="1600200"/>
            <a:ext cx="258789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Neural methods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7983" y="5587554"/>
            <a:ext cx="3852333" cy="8309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soft </a:t>
            </a:r>
            <a:r>
              <a:rPr lang="en-US" sz="2400" u="sng" dirty="0" smtClean="0"/>
              <a:t>implicit</a:t>
            </a:r>
            <a:r>
              <a:rPr lang="en-US" sz="2400" dirty="0" smtClean="0"/>
              <a:t> knowledge as parameters and architecture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167" y="5563626"/>
            <a:ext cx="3067050" cy="83099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(hard) </a:t>
            </a:r>
            <a:r>
              <a:rPr lang="en-US" sz="2400" u="sng" dirty="0" smtClean="0"/>
              <a:t>explicit</a:t>
            </a:r>
            <a:r>
              <a:rPr lang="en-US" sz="2400" dirty="0" smtClean="0"/>
              <a:t> knowledge</a:t>
            </a:r>
          </a:p>
        </p:txBody>
      </p:sp>
    </p:spTree>
    <p:extLst>
      <p:ext uri="{BB962C8B-B14F-4D97-AF65-F5344CB8AC3E}">
        <p14:creationId xmlns:p14="http://schemas.microsoft.com/office/powerpoint/2010/main" val="79807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TensorLog</a:t>
            </a:r>
            <a:r>
              <a:rPr lang="en-US" dirty="0" smtClean="0"/>
              <a:t>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Compilation to </a:t>
            </a:r>
            <a:r>
              <a:rPr lang="en-US" dirty="0" err="1" smtClean="0"/>
              <a:t>Tensorflow</a:t>
            </a:r>
            <a:r>
              <a:rPr lang="en-US" dirty="0" smtClean="0"/>
              <a:t> and </a:t>
            </a:r>
            <a:r>
              <a:rPr lang="en-US" dirty="0" err="1" smtClean="0"/>
              <a:t>Theano</a:t>
            </a:r>
            <a:endParaRPr lang="en-US" dirty="0" smtClean="0"/>
          </a:p>
          <a:p>
            <a:pPr lvl="1"/>
            <a:r>
              <a:rPr lang="en-US" dirty="0" smtClean="0"/>
              <a:t>sparse matrices for KB relations</a:t>
            </a:r>
          </a:p>
          <a:p>
            <a:pPr lvl="1"/>
            <a:r>
              <a:rPr lang="en-US" dirty="0" smtClean="0"/>
              <a:t>dense vectors for “messages” (sets of entities)</a:t>
            </a:r>
          </a:p>
          <a:p>
            <a:pPr lvl="1"/>
            <a:r>
              <a:rPr lang="en-US" dirty="0" smtClean="0"/>
              <a:t>GPU-based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Python+scipy</a:t>
            </a:r>
            <a:r>
              <a:rPr lang="en-US" dirty="0" smtClean="0"/>
              <a:t> “local” implementation</a:t>
            </a:r>
          </a:p>
          <a:p>
            <a:pPr lvl="1"/>
            <a:r>
              <a:rPr lang="en-US" dirty="0" smtClean="0"/>
              <a:t>sparse matrices for KB relations</a:t>
            </a:r>
          </a:p>
          <a:p>
            <a:pPr lvl="1"/>
            <a:r>
              <a:rPr lang="en-US" dirty="0" smtClean="0"/>
              <a:t>sparse vectors for “messages” (sets of entities)</a:t>
            </a:r>
          </a:p>
          <a:p>
            <a:pPr lvl="1"/>
            <a:r>
              <a:rPr lang="en-US" dirty="0" smtClean="0"/>
              <a:t>CPU based</a:t>
            </a:r>
          </a:p>
        </p:txBody>
      </p:sp>
    </p:spTree>
    <p:extLst>
      <p:ext uri="{BB962C8B-B14F-4D97-AF65-F5344CB8AC3E}">
        <p14:creationId xmlns:p14="http://schemas.microsoft.com/office/powerpoint/2010/main" val="64236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Experiments  on the Grid</a:t>
            </a:r>
            <a:endParaRPr lang="en-US" dirty="0"/>
          </a:p>
        </p:txBody>
      </p:sp>
      <p:pic>
        <p:nvPicPr>
          <p:cNvPr id="6" name="Picture 5" descr="Screen Shot 2017-07-01 at 2.29.2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3" y="4915305"/>
            <a:ext cx="2554567" cy="1942695"/>
          </a:xfrm>
          <a:prstGeom prst="rect">
            <a:avLst/>
          </a:prstGeom>
        </p:spPr>
      </p:pic>
      <p:pic>
        <p:nvPicPr>
          <p:cNvPr id="4" name="Picture 3" descr="Screen Shot 2017-07-02 at 1.25.0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7390"/>
            <a:ext cx="8934824" cy="2481181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851647" y="4631766"/>
            <a:ext cx="1852705" cy="1673410"/>
          </a:xfrm>
          <a:prstGeom prst="wedgeRectCallout">
            <a:avLst>
              <a:gd name="adj1" fmla="val 176722"/>
              <a:gd name="adj2" fmla="val -8493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scipy</a:t>
            </a:r>
            <a:r>
              <a:rPr lang="en-US" sz="2400" dirty="0"/>
              <a:t> CPU  and fixed </a:t>
            </a:r>
            <a:r>
              <a:rPr lang="en-US" sz="2400" dirty="0" smtClean="0"/>
              <a:t>gradient,</a:t>
            </a:r>
          </a:p>
          <a:p>
            <a:pPr algn="ctr"/>
            <a:r>
              <a:rPr lang="en-US" sz="2400" dirty="0" smtClean="0"/>
              <a:t>no tuning</a:t>
            </a:r>
            <a:endParaRPr lang="en-US" sz="2400" dirty="0"/>
          </a:p>
          <a:p>
            <a:pPr algn="ctr"/>
            <a:endParaRPr lang="en-US" dirty="0"/>
          </a:p>
        </p:txBody>
      </p:sp>
      <p:sp>
        <p:nvSpPr>
          <p:cNvPr id="10" name="Rectangular Callout 9"/>
          <p:cNvSpPr/>
          <p:nvPr/>
        </p:nvSpPr>
        <p:spPr>
          <a:xfrm>
            <a:off x="3319929" y="4992997"/>
            <a:ext cx="2238189" cy="1581121"/>
          </a:xfrm>
          <a:prstGeom prst="wedgeRectCallout">
            <a:avLst>
              <a:gd name="adj1" fmla="val 69903"/>
              <a:gd name="adj2" fmla="val -1093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tensorflow</a:t>
            </a:r>
            <a:r>
              <a:rPr lang="en-US" sz="2400" dirty="0" smtClean="0"/>
              <a:t>, GPU, </a:t>
            </a:r>
            <a:r>
              <a:rPr lang="en-US" sz="2400" dirty="0" err="1" smtClean="0"/>
              <a:t>Adagrad</a:t>
            </a:r>
            <a:r>
              <a:rPr lang="en-US" sz="2400" dirty="0" smtClean="0"/>
              <a:t>, no tuning</a:t>
            </a:r>
            <a:endParaRPr lang="en-US" sz="24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18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Experiments: Relational Learning</a:t>
            </a:r>
            <a:br>
              <a:rPr lang="en-US" dirty="0" smtClean="0"/>
            </a:br>
            <a:r>
              <a:rPr lang="en-US" sz="3600" dirty="0" smtClean="0"/>
              <a:t>Theories Mostly from ISG (Wang &amp; Cohen, 2014)</a:t>
            </a:r>
            <a:endParaRPr lang="en-US" sz="3600" dirty="0"/>
          </a:p>
        </p:txBody>
      </p:sp>
      <p:pic>
        <p:nvPicPr>
          <p:cNvPr id="4" name="Picture 3" descr="Screen Shot 2017-07-01 at 2.30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1468"/>
            <a:ext cx="8556191" cy="266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8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Outline: </a:t>
            </a:r>
            <a:br>
              <a:rPr lang="en-US" sz="3600" dirty="0" smtClean="0"/>
            </a:br>
            <a:r>
              <a:rPr lang="en-US" sz="3600" dirty="0" smtClean="0"/>
              <a:t>Learning and Reasoning with </a:t>
            </a:r>
            <a:r>
              <a:rPr lang="en-US" sz="3600" dirty="0" err="1" smtClean="0"/>
              <a:t>TensorLog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 knowledge graphs and deductive DBs</a:t>
            </a:r>
          </a:p>
          <a:p>
            <a:pPr lvl="1"/>
            <a:r>
              <a:rPr lang="en-US" dirty="0" smtClean="0"/>
              <a:t>standard approach: first-order reasoning by “grounding” to propositions</a:t>
            </a:r>
          </a:p>
          <a:p>
            <a:r>
              <a:rPr lang="en-US" dirty="0" err="1" smtClean="0"/>
              <a:t>TensorLog</a:t>
            </a:r>
            <a:r>
              <a:rPr lang="en-US" dirty="0" smtClean="0"/>
              <a:t>: reasoning and parameter-learning</a:t>
            </a:r>
          </a:p>
          <a:p>
            <a:pPr lvl="1"/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sample problem (</a:t>
            </a:r>
            <a:r>
              <a:rPr lang="en-US" dirty="0" err="1" smtClean="0"/>
              <a:t>Wikimovies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experiments:  very scalable (</a:t>
            </a:r>
            <a:r>
              <a:rPr lang="en-US" dirty="0" err="1" smtClean="0"/>
              <a:t>vs</a:t>
            </a:r>
            <a:r>
              <a:rPr lang="en-US" dirty="0" smtClean="0"/>
              <a:t> other soft logics) and effective (as a relational learner/knowledge base completion tool) … given the right theory and data</a:t>
            </a:r>
          </a:p>
          <a:p>
            <a:r>
              <a:rPr lang="en-US" b="1" dirty="0" smtClean="0"/>
              <a:t>Learning </a:t>
            </a:r>
            <a:r>
              <a:rPr lang="en-US" b="1" dirty="0" err="1" smtClean="0"/>
              <a:t>TensorLog</a:t>
            </a:r>
            <a:r>
              <a:rPr lang="en-US" b="1" dirty="0" smtClean="0"/>
              <a:t> rules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63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rules for </a:t>
            </a:r>
            <a:r>
              <a:rPr lang="en-US" dirty="0" err="1" smtClean="0"/>
              <a:t>TensorLog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1976" cy="47199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work with Fan Yang (2</a:t>
            </a:r>
            <a:r>
              <a:rPr lang="en-US" baseline="30000" dirty="0" smtClean="0"/>
              <a:t>nd</a:t>
            </a:r>
            <a:r>
              <a:rPr lang="en-US" dirty="0" smtClean="0"/>
              <a:t> year PhD at CMU)</a:t>
            </a:r>
            <a:r>
              <a:rPr lang="en-US" dirty="0"/>
              <a:t> and </a:t>
            </a:r>
            <a:r>
              <a:rPr lang="en-US" dirty="0" err="1"/>
              <a:t>Zhilin</a:t>
            </a:r>
            <a:r>
              <a:rPr lang="en-US" dirty="0"/>
              <a:t> Yang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 year PhD)</a:t>
            </a:r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err="1" smtClean="0"/>
              <a:t>TensorLog</a:t>
            </a:r>
            <a:r>
              <a:rPr lang="en-US" dirty="0" smtClean="0"/>
              <a:t> programs are compiled to a sequence of </a:t>
            </a:r>
            <a:r>
              <a:rPr lang="en-US" i="1" dirty="0" smtClean="0"/>
              <a:t>differentiable operators</a:t>
            </a:r>
          </a:p>
          <a:p>
            <a:pPr lvl="1"/>
            <a:r>
              <a:rPr lang="en-US" dirty="0" smtClean="0"/>
              <a:t>Each operator is applied to a memory location </a:t>
            </a:r>
            <a:r>
              <a:rPr lang="en-US" dirty="0" smtClean="0">
                <a:sym typeface="Wingdings"/>
              </a:rPr>
              <a:t>~=</a:t>
            </a:r>
            <a:r>
              <a:rPr lang="en-US" dirty="0" smtClean="0"/>
              <a:t> </a:t>
            </a:r>
            <a:r>
              <a:rPr lang="en-US" dirty="0" smtClean="0"/>
              <a:t>logical variable</a:t>
            </a:r>
          </a:p>
          <a:p>
            <a:r>
              <a:rPr lang="en-US" dirty="0" smtClean="0"/>
              <a:t>Learn sequence with a neural controller</a:t>
            </a:r>
            <a:endParaRPr lang="en-US" dirty="0"/>
          </a:p>
        </p:txBody>
      </p:sp>
      <p:pic>
        <p:nvPicPr>
          <p:cNvPr id="6" name="Picture 5" descr="Screen Shot 2017-07-01 at 2.15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56"/>
          <a:stretch/>
        </p:blipFill>
        <p:spPr>
          <a:xfrm>
            <a:off x="5080000" y="2142263"/>
            <a:ext cx="4064000" cy="398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2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rules for </a:t>
            </a:r>
            <a:r>
              <a:rPr lang="en-US" dirty="0" err="1" smtClean="0"/>
              <a:t>TensorLog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1976" cy="471991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work with Fan Yang (2</a:t>
            </a:r>
            <a:r>
              <a:rPr lang="en-US" baseline="30000" dirty="0" smtClean="0"/>
              <a:t>nd</a:t>
            </a:r>
            <a:r>
              <a:rPr lang="en-US" dirty="0" smtClean="0"/>
              <a:t> year PhD at CMU)</a:t>
            </a:r>
            <a:r>
              <a:rPr lang="en-US" dirty="0"/>
              <a:t> and </a:t>
            </a:r>
            <a:r>
              <a:rPr lang="en-US" dirty="0" err="1"/>
              <a:t>Zhilin</a:t>
            </a:r>
            <a:r>
              <a:rPr lang="en-US" dirty="0"/>
              <a:t> Yang </a:t>
            </a:r>
            <a:r>
              <a:rPr lang="en-US" dirty="0" smtClean="0"/>
              <a:t>(3</a:t>
            </a:r>
            <a:r>
              <a:rPr lang="en-US" baseline="30000" dirty="0" smtClean="0"/>
              <a:t>rd</a:t>
            </a:r>
            <a:r>
              <a:rPr lang="en-US" dirty="0" smtClean="0"/>
              <a:t> year PhD)</a:t>
            </a:r>
          </a:p>
          <a:p>
            <a:r>
              <a:rPr lang="en-US" dirty="0" smtClean="0"/>
              <a:t>Basic idea:</a:t>
            </a:r>
          </a:p>
          <a:p>
            <a:pPr lvl="1"/>
            <a:r>
              <a:rPr lang="en-US" dirty="0" err="1" smtClean="0"/>
              <a:t>TensorLog</a:t>
            </a:r>
            <a:r>
              <a:rPr lang="en-US" dirty="0" smtClean="0"/>
              <a:t> programs are compiled to a sequence of </a:t>
            </a:r>
            <a:r>
              <a:rPr lang="en-US" i="1" dirty="0" smtClean="0"/>
              <a:t>differentiable operators</a:t>
            </a:r>
          </a:p>
          <a:p>
            <a:pPr lvl="1"/>
            <a:r>
              <a:rPr lang="en-US" dirty="0" smtClean="0"/>
              <a:t>Each operator is applied to a memory location </a:t>
            </a:r>
            <a:r>
              <a:rPr lang="en-US" dirty="0" smtClean="0">
                <a:sym typeface="Wingdings"/>
              </a:rPr>
              <a:t>~=</a:t>
            </a:r>
            <a:r>
              <a:rPr lang="en-US" dirty="0" smtClean="0"/>
              <a:t> </a:t>
            </a:r>
            <a:r>
              <a:rPr lang="en-US" dirty="0" smtClean="0"/>
              <a:t>logical variable</a:t>
            </a:r>
          </a:p>
          <a:p>
            <a:r>
              <a:rPr lang="en-US" dirty="0" smtClean="0"/>
              <a:t>Learn sequence with a neural controller</a:t>
            </a:r>
            <a:endParaRPr lang="en-US" dirty="0"/>
          </a:p>
        </p:txBody>
      </p:sp>
      <p:pic>
        <p:nvPicPr>
          <p:cNvPr id="6" name="Picture 5" descr="Screen Shot 2017-07-01 at 2.15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36" r="55556"/>
          <a:stretch/>
        </p:blipFill>
        <p:spPr>
          <a:xfrm>
            <a:off x="5080000" y="3466353"/>
            <a:ext cx="4064000" cy="26598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82086" y="1297828"/>
            <a:ext cx="545534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Given only examples: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uncle(</a:t>
            </a:r>
            <a:r>
              <a:rPr lang="en-US" sz="2400" dirty="0" err="1" smtClean="0"/>
              <a:t>liam,Y</a:t>
            </a:r>
            <a:r>
              <a:rPr lang="en-US" sz="2400" dirty="0" smtClean="0"/>
              <a:t>): Y should be {“bob”}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aunt(</a:t>
            </a:r>
            <a:r>
              <a:rPr lang="en-US" sz="2400" dirty="0" err="1" smtClean="0"/>
              <a:t>liam,Y</a:t>
            </a:r>
            <a:r>
              <a:rPr lang="en-US" sz="2400" dirty="0" smtClean="0"/>
              <a:t>):Y should be {“</a:t>
            </a:r>
            <a:r>
              <a:rPr lang="en-US" sz="2400" dirty="0" err="1" smtClean="0"/>
              <a:t>mary</a:t>
            </a:r>
            <a:r>
              <a:rPr lang="en-US" sz="2400" dirty="0" smtClean="0"/>
              <a:t>, “sue”}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…</a:t>
            </a:r>
          </a:p>
          <a:p>
            <a:r>
              <a:rPr lang="en-US" sz="2400" dirty="0" smtClean="0"/>
              <a:t>Learn the inference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469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rules for </a:t>
            </a:r>
            <a:r>
              <a:rPr lang="en-US" dirty="0" err="1" smtClean="0"/>
              <a:t>TensorLog</a:t>
            </a:r>
            <a:endParaRPr lang="en-US" dirty="0"/>
          </a:p>
        </p:txBody>
      </p:sp>
      <p:pic>
        <p:nvPicPr>
          <p:cNvPr id="6" name="Picture 5" descr="Screen Shot 2017-07-01 at 2.15.44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3" t="43368" r="57843" b="25878"/>
          <a:stretch/>
        </p:blipFill>
        <p:spPr>
          <a:xfrm>
            <a:off x="6462805" y="4721411"/>
            <a:ext cx="2337547" cy="1225177"/>
          </a:xfrm>
          <a:prstGeom prst="rect">
            <a:avLst/>
          </a:prstGeom>
        </p:spPr>
      </p:pic>
      <p:pic>
        <p:nvPicPr>
          <p:cNvPr id="7" name="Picture 6" descr="Screen Shot 2017-07-01 at 2.37.46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8"/>
          <a:stretch/>
        </p:blipFill>
        <p:spPr>
          <a:xfrm>
            <a:off x="0" y="1950944"/>
            <a:ext cx="6260353" cy="3060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8681" y="1417638"/>
            <a:ext cx="4467412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LSTM controller: reads </a:t>
            </a:r>
            <a:r>
              <a:rPr lang="en-US" sz="2400" dirty="0" err="1" smtClean="0"/>
              <a:t>p,a</a:t>
            </a:r>
            <a:r>
              <a:rPr lang="en-US" sz="2400" dirty="0" smtClean="0"/>
              <a:t> at each time step in computing Y : p(</a:t>
            </a:r>
            <a:r>
              <a:rPr lang="en-US" sz="2400" dirty="0" err="1" smtClean="0"/>
              <a:t>a,Y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24963" y="5011644"/>
            <a:ext cx="4467412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New memory  cell allocated at each time step: contents are formed by attention over ops and previous memory cells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57199" y="1417638"/>
            <a:ext cx="2112683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Final output is attention over memory cells after T steps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672730" y="2617966"/>
            <a:ext cx="2306918" cy="1200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Current status:</a:t>
            </a:r>
          </a:p>
          <a:p>
            <a:r>
              <a:rPr lang="en-US" sz="2400" dirty="0" smtClean="0"/>
              <a:t>chain rules only,</a:t>
            </a:r>
          </a:p>
          <a:p>
            <a:r>
              <a:rPr lang="en-US" sz="2400" dirty="0" smtClean="0"/>
              <a:t>hard KB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3969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Neural Inductive Logic Programming</a:t>
            </a:r>
            <a:endParaRPr lang="en-US" dirty="0"/>
          </a:p>
        </p:txBody>
      </p:sp>
      <p:pic>
        <p:nvPicPr>
          <p:cNvPr id="4" name="Picture 3" descr="Screen Shot 2017-07-01 at 2.4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2080558"/>
            <a:ext cx="8970602" cy="2521323"/>
          </a:xfrm>
          <a:prstGeom prst="rect">
            <a:avLst/>
          </a:prstGeom>
        </p:spPr>
      </p:pic>
      <p:pic>
        <p:nvPicPr>
          <p:cNvPr id="5" name="Picture 4" descr="Screen Shot 2017-07-01 at 2.4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70" y="4794249"/>
            <a:ext cx="6060142" cy="215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4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Neural Inductive Logic Programming</a:t>
            </a:r>
            <a:endParaRPr lang="en-US" dirty="0"/>
          </a:p>
        </p:txBody>
      </p:sp>
      <p:pic>
        <p:nvPicPr>
          <p:cNvPr id="3" name="Picture 2" descr="Screen Shot 2017-07-01 at 2.49.0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339" y="2291814"/>
            <a:ext cx="6475132" cy="46195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1728979"/>
            <a:ext cx="858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Synthetic task: learning specific long paths in grid, like “NE-NE-S-S”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8599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Neural Inductive Logic Programming</a:t>
            </a:r>
            <a:endParaRPr lang="en-US" dirty="0"/>
          </a:p>
        </p:txBody>
      </p:sp>
      <p:pic>
        <p:nvPicPr>
          <p:cNvPr id="3" name="Picture 2" descr="Screen Shot 2017-07-01 at 2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40" y="2693893"/>
            <a:ext cx="9153840" cy="29688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6472" y="1569118"/>
            <a:ext cx="7515412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smtClean="0"/>
              <a:t>You can reconstruct logical rules by monitoring and recording the attention on sample inputs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925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8083" y="1600200"/>
            <a:ext cx="5969000" cy="41543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do we bridge the divide?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Sensing</a:t>
            </a:r>
          </a:p>
          <a:p>
            <a:pPr lvl="1"/>
            <a:r>
              <a:rPr lang="en-US" dirty="0" smtClean="0"/>
              <a:t>vision, sound, language, …</a:t>
            </a:r>
          </a:p>
          <a:p>
            <a:r>
              <a:rPr lang="en-US" dirty="0" smtClean="0"/>
              <a:t>Learning</a:t>
            </a:r>
          </a:p>
          <a:p>
            <a:pPr lvl="1"/>
            <a:r>
              <a:rPr lang="en-US" dirty="0" smtClean="0"/>
              <a:t>from experience</a:t>
            </a:r>
          </a:p>
          <a:p>
            <a:pPr lvl="1"/>
            <a:r>
              <a:rPr lang="en-US" dirty="0" smtClean="0"/>
              <a:t>from instruction/programming</a:t>
            </a:r>
          </a:p>
          <a:p>
            <a:r>
              <a:rPr lang="en-US" dirty="0" smtClean="0"/>
              <a:t>Reasoning 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Acting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6051" y="1616778"/>
            <a:ext cx="2097738" cy="39703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Knowledge</a:t>
            </a:r>
          </a:p>
          <a:p>
            <a:r>
              <a:rPr lang="en-US" sz="2800" dirty="0" smtClean="0"/>
              <a:t>Graphs,</a:t>
            </a:r>
          </a:p>
          <a:p>
            <a:r>
              <a:rPr lang="en-US" sz="2800" dirty="0" smtClean="0"/>
              <a:t>KBs, DBs,</a:t>
            </a:r>
          </a:p>
          <a:p>
            <a:r>
              <a:rPr lang="en-US" sz="2800" dirty="0"/>
              <a:t>inference rules</a:t>
            </a:r>
            <a:r>
              <a:rPr lang="en-US" sz="2800" dirty="0" smtClean="0"/>
              <a:t>, business rules,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09190" y="1600200"/>
            <a:ext cx="2587893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Neural methods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97983" y="5587554"/>
            <a:ext cx="3852333" cy="830997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soft </a:t>
            </a:r>
            <a:r>
              <a:rPr lang="en-US" sz="2400" u="sng" dirty="0" smtClean="0"/>
              <a:t>implicit</a:t>
            </a:r>
            <a:r>
              <a:rPr lang="en-US" sz="2400" dirty="0" smtClean="0"/>
              <a:t> knowledge as parameters and architecture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5167" y="5563626"/>
            <a:ext cx="3067050" cy="83099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(hard) </a:t>
            </a:r>
            <a:r>
              <a:rPr lang="en-US" sz="2400" u="sng" dirty="0" smtClean="0"/>
              <a:t>explicit</a:t>
            </a:r>
            <a:r>
              <a:rPr lang="en-US" sz="2400" dirty="0" smtClean="0"/>
              <a:t> knowledge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98779" y="1600200"/>
            <a:ext cx="182343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Symbolic</a:t>
            </a:r>
          </a:p>
          <a:p>
            <a:r>
              <a:rPr lang="en-US" sz="2800" b="1" dirty="0" smtClean="0"/>
              <a:t>methods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7715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 for Neural Inductive Logic Programming: </a:t>
            </a:r>
            <a:r>
              <a:rPr lang="en-US" smtClean="0"/>
              <a:t>WikiMovies</a:t>
            </a:r>
            <a:endParaRPr lang="en-US" dirty="0"/>
          </a:p>
        </p:txBody>
      </p:sp>
      <p:pic>
        <p:nvPicPr>
          <p:cNvPr id="4" name="Picture 3" descr="Screen Shot 2017-07-01 at 2.51.48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2"/>
          <a:stretch/>
        </p:blipFill>
        <p:spPr>
          <a:xfrm>
            <a:off x="833715" y="1417638"/>
            <a:ext cx="6934200" cy="2182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86728" y="4289332"/>
            <a:ext cx="446741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LSTM controller: reads </a:t>
            </a:r>
            <a:r>
              <a:rPr lang="en-US" sz="2400" dirty="0" err="1" smtClean="0"/>
              <a:t>p,a</a:t>
            </a:r>
            <a:r>
              <a:rPr lang="en-US" sz="2400" dirty="0" smtClean="0"/>
              <a:t> at each time step in computing Y : p(</a:t>
            </a:r>
            <a:r>
              <a:rPr lang="en-US" sz="2400" dirty="0" err="1" smtClean="0"/>
              <a:t>a,Y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98068" y="5288340"/>
            <a:ext cx="5675404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LSTM controller: reads </a:t>
            </a:r>
            <a:r>
              <a:rPr lang="en-US" sz="2400" b="1" dirty="0" err="1"/>
              <a:t>w</a:t>
            </a:r>
            <a:r>
              <a:rPr lang="en-US" sz="2400" dirty="0" err="1" smtClean="0"/>
              <a:t>,a</a:t>
            </a:r>
            <a:r>
              <a:rPr lang="en-US" sz="2400" dirty="0" smtClean="0"/>
              <a:t> at each time step in computing Y : p(</a:t>
            </a:r>
            <a:r>
              <a:rPr lang="en-US" sz="2400" b="1" dirty="0" err="1" smtClean="0"/>
              <a:t>w</a:t>
            </a:r>
            <a:r>
              <a:rPr lang="en-US" sz="2400" dirty="0" err="1" smtClean="0"/>
              <a:t>,Y</a:t>
            </a:r>
            <a:r>
              <a:rPr lang="en-US" sz="2400" dirty="0" smtClean="0"/>
              <a:t>), </a:t>
            </a:r>
            <a:r>
              <a:rPr lang="en-US" sz="2400" b="1" dirty="0" smtClean="0"/>
              <a:t>w </a:t>
            </a:r>
            <a:r>
              <a:rPr lang="en-US" sz="2400" dirty="0" smtClean="0"/>
              <a:t>is sum of word </a:t>
            </a:r>
            <a:r>
              <a:rPr lang="en-US" sz="2400" dirty="0" err="1" smtClean="0"/>
              <a:t>embeddings</a:t>
            </a:r>
            <a:r>
              <a:rPr lang="en-US" sz="2400" dirty="0" smtClean="0"/>
              <a:t> for words in question (100-word vocab)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98068" y="3568888"/>
            <a:ext cx="6442637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 smtClean="0"/>
              <a:t>TensorLog</a:t>
            </a:r>
            <a:r>
              <a:rPr lang="en-US" sz="2400" dirty="0" smtClean="0"/>
              <a:t> with </a:t>
            </a:r>
            <a:r>
              <a:rPr lang="en-US" sz="2400" dirty="0" err="1" smtClean="0"/>
              <a:t>handcoded</a:t>
            </a:r>
            <a:r>
              <a:rPr lang="en-US" sz="2400" dirty="0" smtClean="0"/>
              <a:t> rules                 95.0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7946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more tasks move to a neural architecture we need to understand how to </a:t>
            </a:r>
            <a:r>
              <a:rPr lang="en-US" i="1" dirty="0" smtClean="0"/>
              <a:t>integrate</a:t>
            </a:r>
            <a:r>
              <a:rPr lang="en-US" dirty="0" smtClean="0"/>
              <a:t> “old” methods (like DB) into the neural world</a:t>
            </a:r>
          </a:p>
          <a:p>
            <a:pPr lvl="1"/>
            <a:r>
              <a:rPr lang="en-US" dirty="0" smtClean="0"/>
              <a:t>And how do it “the right way”</a:t>
            </a:r>
          </a:p>
          <a:p>
            <a:r>
              <a:rPr lang="en-US" dirty="0" smtClean="0"/>
              <a:t>Declarative knowledge (facts and rules) is practically necessary</a:t>
            </a:r>
          </a:p>
          <a:p>
            <a:r>
              <a:rPr lang="en-US" dirty="0" smtClean="0"/>
              <a:t>This may require substantial </a:t>
            </a:r>
            <a:r>
              <a:rPr lang="en-US" i="1" dirty="0" smtClean="0"/>
              <a:t>rethinking</a:t>
            </a:r>
            <a:r>
              <a:rPr lang="en-US" dirty="0" smtClean="0"/>
              <a:t> of prior methods</a:t>
            </a:r>
          </a:p>
          <a:p>
            <a:pPr lvl="1"/>
            <a:r>
              <a:rPr lang="en-US" dirty="0" smtClean="0"/>
              <a:t>Grounding to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i="1" dirty="0" smtClean="0"/>
              <a:t>vs. </a:t>
            </a:r>
            <a:r>
              <a:rPr lang="en-US" dirty="0" smtClean="0"/>
              <a:t>compiling inference to functions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24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TensorLog</a:t>
            </a:r>
            <a:r>
              <a:rPr lang="en-US" dirty="0" smtClean="0"/>
              <a:t> revisits logic in a neural setting</a:t>
            </a:r>
            <a:endParaRPr lang="en-US" dirty="0"/>
          </a:p>
          <a:p>
            <a:pPr lvl="1"/>
            <a:r>
              <a:rPr lang="en-US" dirty="0" smtClean="0"/>
              <a:t>Scalable (subject to KB fitting in memory)</a:t>
            </a:r>
          </a:p>
          <a:p>
            <a:pPr lvl="1"/>
            <a:r>
              <a:rPr lang="en-US" dirty="0" smtClean="0"/>
              <a:t>Supports learning weights for KB facts and rules</a:t>
            </a:r>
          </a:p>
          <a:p>
            <a:pPr lvl="1"/>
            <a:r>
              <a:rPr lang="en-US" dirty="0" smtClean="0"/>
              <a:t>Fully differentiable and easy to integrate with existing neural infrastructure</a:t>
            </a:r>
          </a:p>
          <a:p>
            <a:pPr lvl="1"/>
            <a:r>
              <a:rPr lang="en-US" dirty="0" smtClean="0"/>
              <a:t>Restricted to: binary relations, </a:t>
            </a:r>
            <a:r>
              <a:rPr lang="en-US" dirty="0" err="1" smtClean="0"/>
              <a:t>polytree</a:t>
            </a:r>
            <a:r>
              <a:rPr lang="en-US" dirty="0" smtClean="0"/>
              <a:t> clauses</a:t>
            </a:r>
          </a:p>
          <a:p>
            <a:r>
              <a:rPr lang="en-US" dirty="0" smtClean="0"/>
              <a:t>Still looking at</a:t>
            </a:r>
          </a:p>
          <a:p>
            <a:pPr lvl="1"/>
            <a:r>
              <a:rPr lang="en-US" dirty="0" smtClean="0"/>
              <a:t>Beyond k-hot </a:t>
            </a:r>
            <a:r>
              <a:rPr lang="en-US" dirty="0" err="1"/>
              <a:t>e</a:t>
            </a:r>
            <a:r>
              <a:rPr lang="en-US" dirty="0" err="1" smtClean="0"/>
              <a:t>mbeddings</a:t>
            </a:r>
            <a:r>
              <a:rPr lang="en-US" dirty="0" smtClean="0"/>
              <a:t> for entities and relations</a:t>
            </a:r>
          </a:p>
          <a:p>
            <a:pPr lvl="1"/>
            <a:r>
              <a:rPr lang="en-US" dirty="0" smtClean="0"/>
              <a:t>Further applications/domains/tasks</a:t>
            </a:r>
          </a:p>
          <a:p>
            <a:pPr lvl="1"/>
            <a:r>
              <a:rPr lang="en-US" dirty="0" smtClean="0"/>
              <a:t>Closer integration of neural ILP and full </a:t>
            </a:r>
            <a:r>
              <a:rPr lang="en-US" dirty="0" err="1" smtClean="0"/>
              <a:t>TensorLog</a:t>
            </a:r>
            <a:endParaRPr lang="en-US" dirty="0" smtClean="0"/>
          </a:p>
          <a:p>
            <a:pPr lvl="1"/>
            <a:r>
              <a:rPr lang="en-US" dirty="0" smtClean="0"/>
              <a:t>Better integration with </a:t>
            </a:r>
            <a:r>
              <a:rPr lang="en-US" dirty="0" err="1" smtClean="0"/>
              <a:t>PyTorch</a:t>
            </a:r>
            <a:r>
              <a:rPr lang="en-US" dirty="0" smtClean="0"/>
              <a:t> and </a:t>
            </a:r>
            <a:r>
              <a:rPr lang="en-US" dirty="0" err="1" smtClean="0"/>
              <a:t>Theano</a:t>
            </a:r>
            <a:endParaRPr lang="en-US" dirty="0" smtClean="0"/>
          </a:p>
          <a:p>
            <a:pPr lvl="1"/>
            <a:r>
              <a:rPr lang="en-US" dirty="0" smtClean="0"/>
              <a:t>Integration with neural readers (e.g., Gated Attention) for better knowledge-driven NLP</a:t>
            </a:r>
          </a:p>
        </p:txBody>
      </p:sp>
    </p:spTree>
    <p:extLst>
      <p:ext uri="{BB962C8B-B14F-4D97-AF65-F5344CB8AC3E}">
        <p14:creationId xmlns:p14="http://schemas.microsoft.com/office/powerpoint/2010/main" val="3407560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944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Funders: NSF,  …. DARPA DEFT/SAFT,  Google (William’s last 6 months and next 4 weeks)</a:t>
            </a:r>
          </a:p>
          <a:p>
            <a:r>
              <a:rPr lang="en-US" dirty="0" smtClean="0"/>
              <a:t>Fan Yang, Katie </a:t>
            </a:r>
            <a:r>
              <a:rPr lang="en-US" dirty="0" err="1" smtClean="0"/>
              <a:t>Mazaitis</a:t>
            </a:r>
            <a:r>
              <a:rPr lang="en-US" dirty="0" smtClean="0"/>
              <a:t>, </a:t>
            </a:r>
            <a:r>
              <a:rPr lang="en-US" dirty="0" err="1" smtClean="0"/>
              <a:t>Zhilin</a:t>
            </a:r>
            <a:r>
              <a:rPr lang="en-US" dirty="0" smtClean="0"/>
              <a:t> Yang, William Yang Wang (now at UC/Santa Barbara)</a:t>
            </a:r>
          </a:p>
          <a:p>
            <a:r>
              <a:rPr lang="en-US" dirty="0" smtClean="0"/>
              <a:t>TTI and organizers!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76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dirty="0" smtClean="0"/>
              <a:t>ow do we bridge the divide?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talk: a </a:t>
            </a:r>
            <a:r>
              <a:rPr lang="en-US" i="1" dirty="0" smtClean="0"/>
              <a:t>neural</a:t>
            </a:r>
            <a:r>
              <a:rPr lang="en-US" dirty="0" smtClean="0"/>
              <a:t> probabilistic database system</a:t>
            </a:r>
          </a:p>
          <a:p>
            <a:pPr lvl="1"/>
            <a:r>
              <a:rPr lang="en-US" dirty="0" smtClean="0"/>
              <a:t>Rules and “soft” facts</a:t>
            </a:r>
          </a:p>
          <a:p>
            <a:r>
              <a:rPr lang="en-US" dirty="0" smtClean="0"/>
              <a:t>Inference is </a:t>
            </a:r>
            <a:r>
              <a:rPr lang="en-US" i="1" dirty="0"/>
              <a:t>differentiable </a:t>
            </a:r>
            <a:r>
              <a:rPr lang="en-US" dirty="0"/>
              <a:t>and</a:t>
            </a:r>
            <a:r>
              <a:rPr lang="en-US" i="1" dirty="0"/>
              <a:t> </a:t>
            </a:r>
            <a:r>
              <a:rPr lang="en-US" i="1" dirty="0" smtClean="0"/>
              <a:t>scalable</a:t>
            </a:r>
            <a:endParaRPr lang="en-US" dirty="0" smtClean="0"/>
          </a:p>
          <a:p>
            <a:r>
              <a:rPr lang="en-US" dirty="0" smtClean="0"/>
              <a:t>Data and inference rules are </a:t>
            </a:r>
            <a:r>
              <a:rPr lang="en-US" i="1" dirty="0" smtClean="0"/>
              <a:t>compiled</a:t>
            </a:r>
            <a:r>
              <a:rPr lang="en-US" dirty="0" smtClean="0"/>
              <a:t> into a </a:t>
            </a:r>
            <a:r>
              <a:rPr lang="en-US" i="1" dirty="0" smtClean="0"/>
              <a:t>neural backend </a:t>
            </a:r>
            <a:r>
              <a:rPr lang="en-US" dirty="0" smtClean="0"/>
              <a:t>(e.g.,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Theano</a:t>
            </a:r>
            <a:r>
              <a:rPr lang="en-US" dirty="0" smtClean="0"/>
              <a:t>)</a:t>
            </a:r>
          </a:p>
          <a:p>
            <a:r>
              <a:rPr lang="en-US" dirty="0" smtClean="0"/>
              <a:t>You can </a:t>
            </a:r>
            <a:r>
              <a:rPr lang="en-US" i="1" dirty="0" smtClean="0"/>
              <a:t>learn</a:t>
            </a:r>
            <a:r>
              <a:rPr lang="en-US" dirty="0" smtClean="0"/>
              <a:t> weights for DB </a:t>
            </a:r>
            <a:r>
              <a:rPr lang="en-US" dirty="0" smtClean="0"/>
              <a:t>facts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You can call out to neural models in the rules, or vice versa</a:t>
            </a:r>
          </a:p>
          <a:p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/>
              <a:t>You </a:t>
            </a:r>
            <a:r>
              <a:rPr lang="en-US" dirty="0" smtClean="0"/>
              <a:t>can </a:t>
            </a:r>
            <a:r>
              <a:rPr lang="en-US" i="1" dirty="0" smtClean="0"/>
              <a:t>learn </a:t>
            </a:r>
            <a:r>
              <a:rPr lang="en-US" dirty="0" smtClean="0"/>
              <a:t>the inference rules themselves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2993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Outline: </a:t>
            </a:r>
            <a:br>
              <a:rPr lang="en-US" sz="3600" dirty="0" smtClean="0"/>
            </a:br>
            <a:r>
              <a:rPr lang="en-US" sz="3600" dirty="0" smtClean="0"/>
              <a:t>Learning and Reasoning with </a:t>
            </a:r>
            <a:r>
              <a:rPr lang="en-US" sz="3600" dirty="0" err="1" smtClean="0"/>
              <a:t>TensorLog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 knowledge graphs and deductive DBs</a:t>
            </a:r>
          </a:p>
          <a:p>
            <a:pPr lvl="1"/>
            <a:r>
              <a:rPr lang="en-US" dirty="0" smtClean="0"/>
              <a:t>standard approach: first-order reasoning by “grounding” to propositions</a:t>
            </a:r>
          </a:p>
          <a:p>
            <a:r>
              <a:rPr lang="en-US" dirty="0" err="1" smtClean="0"/>
              <a:t>TensorLog</a:t>
            </a:r>
            <a:r>
              <a:rPr lang="en-US" dirty="0" smtClean="0"/>
              <a:t>: reasoning and parameter-learning</a:t>
            </a:r>
          </a:p>
          <a:p>
            <a:pPr lvl="1"/>
            <a:r>
              <a:rPr lang="en-US" dirty="0" smtClean="0"/>
              <a:t>semantics</a:t>
            </a:r>
          </a:p>
          <a:p>
            <a:pPr lvl="1"/>
            <a:r>
              <a:rPr lang="en-US" dirty="0" smtClean="0"/>
              <a:t>sample problem</a:t>
            </a:r>
          </a:p>
          <a:p>
            <a:pPr lvl="1"/>
            <a:r>
              <a:rPr lang="en-US" dirty="0" smtClean="0"/>
              <a:t>more experiments</a:t>
            </a:r>
          </a:p>
          <a:p>
            <a:r>
              <a:rPr lang="en-US" dirty="0" smtClean="0"/>
              <a:t>Learning </a:t>
            </a:r>
            <a:r>
              <a:rPr lang="en-US" dirty="0" err="1" smtClean="0"/>
              <a:t>TensorLog</a:t>
            </a:r>
            <a:r>
              <a:rPr lang="en-US" dirty="0" smtClean="0"/>
              <a:t> rules</a:t>
            </a:r>
          </a:p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83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288" y="53118"/>
            <a:ext cx="8862712" cy="11430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prstClr val="black"/>
                </a:solidFill>
                <a:latin typeface="Calibri" charset="0"/>
                <a:ea typeface="ＭＳ Ｐゴシック" charset="0"/>
                <a:cs typeface="ＭＳ Ｐゴシック" charset="0"/>
              </a:rPr>
              <a:t>Background: Knowledge Graphs</a:t>
            </a:r>
            <a:endParaRPr lang="en-US" sz="3600" dirty="0"/>
          </a:p>
        </p:txBody>
      </p:sp>
      <p:pic>
        <p:nvPicPr>
          <p:cNvPr id="5" name="Picture 4" descr="Screen Shot 2015-03-18 at 10.37.31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6"/>
          <a:stretch/>
        </p:blipFill>
        <p:spPr bwMode="auto">
          <a:xfrm>
            <a:off x="782723" y="2022420"/>
            <a:ext cx="7497980" cy="47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4839" y="1196118"/>
            <a:ext cx="7689796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A triple-based formalism </a:t>
            </a:r>
            <a:r>
              <a:rPr lang="en-US" sz="2000" b="1" dirty="0" smtClean="0"/>
              <a:t>(subject, object, verb)</a:t>
            </a:r>
            <a:r>
              <a:rPr lang="en-US" sz="2000" b="1" dirty="0"/>
              <a:t> </a:t>
            </a:r>
            <a:r>
              <a:rPr lang="en-US" sz="2000" dirty="0" smtClean="0"/>
              <a:t>or </a:t>
            </a:r>
            <a:r>
              <a:rPr lang="en-US" sz="2000" b="1" dirty="0" smtClean="0"/>
              <a:t>relation(arg1, arg2</a:t>
            </a:r>
            <a:r>
              <a:rPr lang="en-US" sz="2000" dirty="0" smtClean="0"/>
              <a:t>) is a widely used scheme for expressing simple declarative knowledge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706471" y="6488668"/>
            <a:ext cx="217863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created(</a:t>
            </a:r>
            <a:r>
              <a:rPr lang="en-US" dirty="0" err="1" smtClean="0"/>
              <a:t>toyota,prius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 rot="17504128">
            <a:off x="6390032" y="5082676"/>
            <a:ext cx="2112634" cy="619963"/>
          </a:xfrm>
          <a:prstGeom prst="roundRect">
            <a:avLst/>
          </a:prstGeom>
          <a:noFill/>
          <a:ln w="28575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99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</TotalTime>
  <Words>3720</Words>
  <Application>Microsoft Macintosh PowerPoint</Application>
  <PresentationFormat>On-screen Show (4:3)</PresentationFormat>
  <Paragraphs>565</Paragraphs>
  <Slides>64</Slides>
  <Notes>19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Symbolic/Neural Reasoning With Declarative Knowledge</vt:lpstr>
      <vt:lpstr>What is intelligence?</vt:lpstr>
      <vt:lpstr>What is intelligence?</vt:lpstr>
      <vt:lpstr>What is intelligence?</vt:lpstr>
      <vt:lpstr>What is intelligence?</vt:lpstr>
      <vt:lpstr>How do we bridge the divide?</vt:lpstr>
      <vt:lpstr>How do we bridge the divide?</vt:lpstr>
      <vt:lpstr>Outline:  Learning and Reasoning with TensorLog</vt:lpstr>
      <vt:lpstr>Background: Knowledge Graphs</vt:lpstr>
      <vt:lpstr>Background: Knowledge Graphs</vt:lpstr>
      <vt:lpstr>Background: PrDDB</vt:lpstr>
      <vt:lpstr>Background: PrDDB</vt:lpstr>
      <vt:lpstr>Background: PrDDB</vt:lpstr>
      <vt:lpstr>Key question: how do you reason?</vt:lpstr>
      <vt:lpstr>Key question: how do you reason?</vt:lpstr>
      <vt:lpstr>Key question: how do you reason?</vt:lpstr>
      <vt:lpstr>Explicit grounding is not scalable</vt:lpstr>
      <vt:lpstr>Key question: how do you reason?</vt:lpstr>
      <vt:lpstr>Key question: how do you reason?</vt:lpstr>
      <vt:lpstr>Key question: how do you reason?</vt:lpstr>
      <vt:lpstr>Key question: how do you reason?</vt:lpstr>
      <vt:lpstr>TensorLog: Semantics 1/3</vt:lpstr>
      <vt:lpstr>TensorLog: Semantics 1/3</vt:lpstr>
      <vt:lpstr>TensorLog: Semantics 1/3</vt:lpstr>
      <vt:lpstr>TensorLog: Semantics 1/3</vt:lpstr>
      <vt:lpstr>TensorLog:  Semantics 2/3</vt:lpstr>
      <vt:lpstr>PowerPoint Presentation</vt:lpstr>
      <vt:lpstr>Key question: how do you reason?</vt:lpstr>
      <vt:lpstr>TensorLog:  Semantics 3/3</vt:lpstr>
      <vt:lpstr>TensorLog:  Semantics 3/3</vt:lpstr>
      <vt:lpstr>TensorLog:  Semantics 3/3</vt:lpstr>
      <vt:lpstr>TensorLog:  Learning</vt:lpstr>
      <vt:lpstr>Outline:  Learning and Reasoning with TensorLog</vt:lpstr>
      <vt:lpstr>Example: factual Q/A from KG WikiMovies Dataset</vt:lpstr>
      <vt:lpstr>Example: factual Q/A from a KB WikiMovies dataset</vt:lpstr>
      <vt:lpstr>Solution: 2k rules and a classifier…</vt:lpstr>
      <vt:lpstr>Or: 2k rules with 2k soft predicates</vt:lpstr>
      <vt:lpstr>Or: 2k rules with 2k soft predicates</vt:lpstr>
      <vt:lpstr>Example: Factual Q/A with a KB</vt:lpstr>
      <vt:lpstr>Example: Factual Q/A with a KB</vt:lpstr>
      <vt:lpstr>Example: Factual Q/A with a KB: in detail</vt:lpstr>
      <vt:lpstr>PowerPoint Presentation</vt:lpstr>
      <vt:lpstr>PowerPoint Presentation</vt:lpstr>
      <vt:lpstr>Inference times are very fast for a soft logic</vt:lpstr>
      <vt:lpstr> TensorLog:  Semantics vs Prior Work</vt:lpstr>
      <vt:lpstr>TensorLog:  Semantics vs Prior Work</vt:lpstr>
      <vt:lpstr>More Experiments</vt:lpstr>
      <vt:lpstr>More Experiments</vt:lpstr>
      <vt:lpstr>More Experiments</vt:lpstr>
      <vt:lpstr>TensorLog: implementation</vt:lpstr>
      <vt:lpstr>More Experiments  on the Grid</vt:lpstr>
      <vt:lpstr>More Experiments: Relational Learning Theories Mostly from ISG (Wang &amp; Cohen, 2014)</vt:lpstr>
      <vt:lpstr>Outline:  Learning and Reasoning with TensorLog</vt:lpstr>
      <vt:lpstr>Learning rules for TensorLog</vt:lpstr>
      <vt:lpstr>Learning rules for TensorLog</vt:lpstr>
      <vt:lpstr>Learning rules for TensorLog</vt:lpstr>
      <vt:lpstr>Results for Neural Inductive Logic Programming</vt:lpstr>
      <vt:lpstr>Results for Neural Inductive Logic Programming</vt:lpstr>
      <vt:lpstr>Results for Neural Inductive Logic Programming</vt:lpstr>
      <vt:lpstr>Results for Neural Inductive Logic Programming: WikiMovies</vt:lpstr>
      <vt:lpstr>Conclusions</vt:lpstr>
      <vt:lpstr>Conclusions</vt:lpstr>
      <vt:lpstr>Thanks to</vt:lpstr>
      <vt:lpstr>Questions?</vt:lpstr>
    </vt:vector>
  </TitlesOfParts>
  <Company>Yahoo,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IE and Reasoning: A Scalable Statistical Relational Learning Perspective</dc:title>
  <dc:creator>Yang Wang</dc:creator>
  <cp:lastModifiedBy>William Cohen</cp:lastModifiedBy>
  <cp:revision>388</cp:revision>
  <dcterms:created xsi:type="dcterms:W3CDTF">2015-07-08T20:39:23Z</dcterms:created>
  <dcterms:modified xsi:type="dcterms:W3CDTF">2017-07-07T00:04:39Z</dcterms:modified>
</cp:coreProperties>
</file>