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8" r:id="rId11"/>
    <p:sldId id="269" r:id="rId12"/>
    <p:sldId id="270" r:id="rId13"/>
    <p:sldId id="263" r:id="rId14"/>
    <p:sldId id="264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D01115-D8E4-4243-A726-3B0BAE487B06}" v="13" dt="2020-11-03T05:15:18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7" d="100"/>
          <a:sy n="67" d="100"/>
        </p:scale>
        <p:origin x="105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石" userId="cc8867e3d31cc7bc" providerId="LiveId" clId="{6FD01115-D8E4-4243-A726-3B0BAE487B06}"/>
    <pc:docChg chg="undo custSel modSld">
      <pc:chgData name="王 石" userId="cc8867e3d31cc7bc" providerId="LiveId" clId="{6FD01115-D8E4-4243-A726-3B0BAE487B06}" dt="2020-11-03T05:15:18.637" v="94" actId="9405"/>
      <pc:docMkLst>
        <pc:docMk/>
      </pc:docMkLst>
      <pc:sldChg chg="addSp delSp mod">
        <pc:chgData name="王 石" userId="cc8867e3d31cc7bc" providerId="LiveId" clId="{6FD01115-D8E4-4243-A726-3B0BAE487B06}" dt="2020-11-03T05:15:18.637" v="94" actId="9405"/>
        <pc:sldMkLst>
          <pc:docMk/>
          <pc:sldMk cId="0" sldId="257"/>
        </pc:sldMkLst>
        <pc:inkChg chg="add del">
          <ac:chgData name="王 石" userId="cc8867e3d31cc7bc" providerId="LiveId" clId="{6FD01115-D8E4-4243-A726-3B0BAE487B06}" dt="2020-11-03T05:15:18.637" v="94" actId="9405"/>
          <ac:inkMkLst>
            <pc:docMk/>
            <pc:sldMk cId="0" sldId="257"/>
            <ac:inkMk id="2" creationId="{4AAB7CF1-C693-4065-B620-2F850684B02B}"/>
          </ac:inkMkLst>
        </pc:inkChg>
      </pc:sldChg>
      <pc:sldChg chg="addSp delSp modSp mod">
        <pc:chgData name="王 石" userId="cc8867e3d31cc7bc" providerId="LiveId" clId="{6FD01115-D8E4-4243-A726-3B0BAE487B06}" dt="2020-11-03T05:15:18.297" v="92" actId="9405"/>
        <pc:sldMkLst>
          <pc:docMk/>
          <pc:sldMk cId="0" sldId="259"/>
        </pc:sldMkLst>
        <pc:spChg chg="mod">
          <ac:chgData name="王 石" userId="cc8867e3d31cc7bc" providerId="LiveId" clId="{6FD01115-D8E4-4243-A726-3B0BAE487B06}" dt="2020-11-03T05:15:14.747" v="78" actId="20577"/>
          <ac:spMkLst>
            <pc:docMk/>
            <pc:sldMk cId="0" sldId="259"/>
            <ac:spMk id="5123" creationId="{C6E80F8B-22C9-4856-8018-73F276249E59}"/>
          </ac:spMkLst>
        </pc:spChg>
        <pc:grpChg chg="add del mod">
          <ac:chgData name="王 石" userId="cc8867e3d31cc7bc" providerId="LiveId" clId="{6FD01115-D8E4-4243-A726-3B0BAE487B06}" dt="2020-11-03T05:15:16.258" v="86"/>
          <ac:grpSpMkLst>
            <pc:docMk/>
            <pc:sldMk cId="0" sldId="259"/>
            <ac:grpSpMk id="9" creationId="{52FFBF56-A751-40C5-83D0-0BBAAD8B03A3}"/>
          </ac:grpSpMkLst>
        </pc:grpChg>
        <pc:inkChg chg="add del mod">
          <ac:chgData name="王 石" userId="cc8867e3d31cc7bc" providerId="LiveId" clId="{6FD01115-D8E4-4243-A726-3B0BAE487B06}" dt="2020-11-03T05:15:18.297" v="92" actId="9405"/>
          <ac:inkMkLst>
            <pc:docMk/>
            <pc:sldMk cId="0" sldId="259"/>
            <ac:inkMk id="2" creationId="{46BF3498-F96D-4BBD-9D29-BBD1E3C52019}"/>
          </ac:inkMkLst>
        </pc:inkChg>
        <pc:inkChg chg="add del mod">
          <ac:chgData name="王 石" userId="cc8867e3d31cc7bc" providerId="LiveId" clId="{6FD01115-D8E4-4243-A726-3B0BAE487B06}" dt="2020-11-03T05:15:18.086" v="91" actId="9405"/>
          <ac:inkMkLst>
            <pc:docMk/>
            <pc:sldMk cId="0" sldId="259"/>
            <ac:inkMk id="3" creationId="{A3C7F089-D466-4C1C-827E-ED4FB3BB99CB}"/>
          </ac:inkMkLst>
        </pc:inkChg>
        <pc:inkChg chg="add del mod">
          <ac:chgData name="王 石" userId="cc8867e3d31cc7bc" providerId="LiveId" clId="{6FD01115-D8E4-4243-A726-3B0BAE487B06}" dt="2020-11-03T05:15:17.921" v="90" actId="9405"/>
          <ac:inkMkLst>
            <pc:docMk/>
            <pc:sldMk cId="0" sldId="259"/>
            <ac:inkMk id="4" creationId="{E940C5BB-5083-405E-8C79-2C2EFB69748C}"/>
          </ac:inkMkLst>
        </pc:inkChg>
        <pc:inkChg chg="add del mod">
          <ac:chgData name="王 石" userId="cc8867e3d31cc7bc" providerId="LiveId" clId="{6FD01115-D8E4-4243-A726-3B0BAE487B06}" dt="2020-11-03T05:15:16.793" v="89" actId="9405"/>
          <ac:inkMkLst>
            <pc:docMk/>
            <pc:sldMk cId="0" sldId="259"/>
            <ac:inkMk id="5" creationId="{9A59817A-F14D-44FA-81F5-F05636F55EB5}"/>
          </ac:inkMkLst>
        </pc:inkChg>
        <pc:inkChg chg="add del mod">
          <ac:chgData name="王 石" userId="cc8867e3d31cc7bc" providerId="LiveId" clId="{6FD01115-D8E4-4243-A726-3B0BAE487B06}" dt="2020-11-03T05:15:16.619" v="88" actId="9405"/>
          <ac:inkMkLst>
            <pc:docMk/>
            <pc:sldMk cId="0" sldId="259"/>
            <ac:inkMk id="6" creationId="{3ADD46B5-57B7-404B-BCF8-D87C5F1AF786}"/>
          </ac:inkMkLst>
        </pc:inkChg>
        <pc:inkChg chg="add del mod">
          <ac:chgData name="王 石" userId="cc8867e3d31cc7bc" providerId="LiveId" clId="{6FD01115-D8E4-4243-A726-3B0BAE487B06}" dt="2020-11-03T05:15:16.452" v="87" actId="9405"/>
          <ac:inkMkLst>
            <pc:docMk/>
            <pc:sldMk cId="0" sldId="259"/>
            <ac:inkMk id="7" creationId="{C49D505B-4B01-4700-971E-F8D53AD70A00}"/>
          </ac:inkMkLst>
        </pc:inkChg>
        <pc:inkChg chg="add del mod">
          <ac:chgData name="王 石" userId="cc8867e3d31cc7bc" providerId="LiveId" clId="{6FD01115-D8E4-4243-A726-3B0BAE487B06}" dt="2020-11-03T05:15:16.258" v="86"/>
          <ac:inkMkLst>
            <pc:docMk/>
            <pc:sldMk cId="0" sldId="259"/>
            <ac:inkMk id="8" creationId="{455D0FBC-4A15-4AAA-844D-0E4C755759C8}"/>
          </ac:inkMkLst>
        </pc:inkChg>
        <pc:inkChg chg="add del">
          <ac:chgData name="王 石" userId="cc8867e3d31cc7bc" providerId="LiveId" clId="{6FD01115-D8E4-4243-A726-3B0BAE487B06}" dt="2020-11-03T05:15:16.103" v="84" actId="9405"/>
          <ac:inkMkLst>
            <pc:docMk/>
            <pc:sldMk cId="0" sldId="259"/>
            <ac:inkMk id="10" creationId="{F496FF24-4244-4D0D-B5F5-A9743773FECF}"/>
          </ac:inkMkLst>
        </pc:inkChg>
        <pc:inkChg chg="add del">
          <ac:chgData name="王 石" userId="cc8867e3d31cc7bc" providerId="LiveId" clId="{6FD01115-D8E4-4243-A726-3B0BAE487B06}" dt="2020-11-03T05:15:15.742" v="82" actId="9405"/>
          <ac:inkMkLst>
            <pc:docMk/>
            <pc:sldMk cId="0" sldId="259"/>
            <ac:inkMk id="11" creationId="{1956B4BE-077A-40C4-8C91-9AB0B8E94372}"/>
          </ac:inkMkLst>
        </pc:inkChg>
        <pc:inkChg chg="add del">
          <ac:chgData name="王 石" userId="cc8867e3d31cc7bc" providerId="LiveId" clId="{6FD01115-D8E4-4243-A726-3B0BAE487B06}" dt="2020-11-03T05:15:15.550" v="81" actId="9405"/>
          <ac:inkMkLst>
            <pc:docMk/>
            <pc:sldMk cId="0" sldId="259"/>
            <ac:inkMk id="12" creationId="{05BEEC22-169B-49F6-9501-5126E0DD5EE7}"/>
          </ac:inkMkLst>
        </pc:inkChg>
        <pc:inkChg chg="add del">
          <ac:chgData name="王 石" userId="cc8867e3d31cc7bc" providerId="LiveId" clId="{6FD01115-D8E4-4243-A726-3B0BAE487B06}" dt="2020-11-03T05:15:15.084" v="80" actId="9405"/>
          <ac:inkMkLst>
            <pc:docMk/>
            <pc:sldMk cId="0" sldId="259"/>
            <ac:inkMk id="13" creationId="{8C93EF39-CFDE-4768-BD70-F034E3FFD1B1}"/>
          </ac:inkMkLst>
        </pc:inkChg>
        <pc:inkChg chg="add del">
          <ac:chgData name="王 石" userId="cc8867e3d31cc7bc" providerId="LiveId" clId="{6FD01115-D8E4-4243-A726-3B0BAE487B06}" dt="2020-11-03T05:15:14.925" v="79" actId="9405"/>
          <ac:inkMkLst>
            <pc:docMk/>
            <pc:sldMk cId="0" sldId="259"/>
            <ac:inkMk id="14" creationId="{6D212CB6-3F97-4952-8614-39B72E644274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9BCE849D-3A0B-47E3-ABED-37A607A8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6CDC7D6B-5C67-4981-BF38-E8698002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40691214-2A2C-4A12-A8DC-93ABBB3B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08195-13F6-4A4B-9EFC-4B26C324DD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09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4FE2F940-77DB-48AA-9051-C6C1BB68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77811804-87B6-474F-9CC0-4A5956B2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96B93A35-3046-4D7D-92E3-AC19E7CF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5203F-9EB4-4645-A686-AB5B5BF447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86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AA049D66-C6C5-48AE-9FAA-55C2CCDA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44FC61D0-4873-4798-8049-4596E759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EF03BEF6-7AA7-45B5-B283-3256CF12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D6EEC-BE6F-4645-BB7E-7D25CECCEE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54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D36B1594-C1FF-41B5-8B62-68716D46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C939B1BA-19BB-4D48-AE80-1E20422B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E529CD45-2526-4E79-BD24-10964A53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B5B23-9D88-42FC-AD73-162DC12770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69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BCBCCC12-365C-4A66-94E0-29187AB5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AE5D8320-36F6-4B95-9E4C-936C246C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A3F38AF3-65DF-446A-99BB-E393FD7C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07F5E-A6DA-4CB6-8727-02C14DF848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86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7DB11E14-46BC-469E-B03F-FB0BBD17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294F16A7-7557-4BB9-BD56-3D7C7E63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C0BF1A51-B55E-4574-A3A6-292DF3D2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DB520-C592-424E-8CCA-30AD601CA1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3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>
            <a:extLst>
              <a:ext uri="{FF2B5EF4-FFF2-40B4-BE49-F238E27FC236}">
                <a16:creationId xmlns:a16="http://schemas.microsoft.com/office/drawing/2014/main" id="{3B86AE84-ACBC-461B-97F1-5BD8B01A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>
            <a:extLst>
              <a:ext uri="{FF2B5EF4-FFF2-40B4-BE49-F238E27FC236}">
                <a16:creationId xmlns:a16="http://schemas.microsoft.com/office/drawing/2014/main" id="{36315512-54E2-487A-9A02-AA42E04A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>
            <a:extLst>
              <a:ext uri="{FF2B5EF4-FFF2-40B4-BE49-F238E27FC236}">
                <a16:creationId xmlns:a16="http://schemas.microsoft.com/office/drawing/2014/main" id="{448D8BB2-79E6-4C12-B3A4-406E6A7D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408D5-2B2A-446F-99D9-F336E283B1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29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>
            <a:extLst>
              <a:ext uri="{FF2B5EF4-FFF2-40B4-BE49-F238E27FC236}">
                <a16:creationId xmlns:a16="http://schemas.microsoft.com/office/drawing/2014/main" id="{BA0308D6-74F2-4DDE-AB99-FD1E79AF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>
            <a:extLst>
              <a:ext uri="{FF2B5EF4-FFF2-40B4-BE49-F238E27FC236}">
                <a16:creationId xmlns:a16="http://schemas.microsoft.com/office/drawing/2014/main" id="{67D72C89-B9C5-45C6-B449-F9894FEF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>
            <a:extLst>
              <a:ext uri="{FF2B5EF4-FFF2-40B4-BE49-F238E27FC236}">
                <a16:creationId xmlns:a16="http://schemas.microsoft.com/office/drawing/2014/main" id="{786A5AE9-8F6A-4131-B86E-34FA5F17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16A00-A192-4B87-90A1-7F04D70381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53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>
            <a:extLst>
              <a:ext uri="{FF2B5EF4-FFF2-40B4-BE49-F238E27FC236}">
                <a16:creationId xmlns:a16="http://schemas.microsoft.com/office/drawing/2014/main" id="{65183038-FBD4-4039-9574-5579AAEB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>
            <a:extLst>
              <a:ext uri="{FF2B5EF4-FFF2-40B4-BE49-F238E27FC236}">
                <a16:creationId xmlns:a16="http://schemas.microsoft.com/office/drawing/2014/main" id="{C2770648-B1A7-46BF-942B-B3AA0F6C5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>
            <a:extLst>
              <a:ext uri="{FF2B5EF4-FFF2-40B4-BE49-F238E27FC236}">
                <a16:creationId xmlns:a16="http://schemas.microsoft.com/office/drawing/2014/main" id="{80E8B01C-12FF-4501-B644-584C5919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C2EBE-71D8-4737-AFBB-8F3E5E7D60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5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0B7822E2-1089-4985-A3B7-131E41B7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23C6FA32-CEDF-4EDF-9159-48408474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A130B661-1F2C-42C7-930A-BB7F9E19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71CCC-74B3-434C-A2C7-6A5DA3B804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89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6D72ACFA-52F5-4D0E-B7DA-9B000E22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AC156508-C9FF-4043-B464-24C38D77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63C830F3-4C9B-46E0-8C81-DD3908EC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9E283-0B88-42E2-8DF0-9F12A22FAE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38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>
            <a:extLst>
              <a:ext uri="{FF2B5EF4-FFF2-40B4-BE49-F238E27FC236}">
                <a16:creationId xmlns:a16="http://schemas.microsoft.com/office/drawing/2014/main" id="{C84C6B2E-F52F-4EDB-90BD-774FA157EE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>
            <a:extLst>
              <a:ext uri="{FF2B5EF4-FFF2-40B4-BE49-F238E27FC236}">
                <a16:creationId xmlns:a16="http://schemas.microsoft.com/office/drawing/2014/main" id="{A484C083-7C43-42C4-88EF-E74CC2F489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>
            <a:extLst>
              <a:ext uri="{FF2B5EF4-FFF2-40B4-BE49-F238E27FC236}">
                <a16:creationId xmlns:a16="http://schemas.microsoft.com/office/drawing/2014/main" id="{A60C724F-F5C1-4072-9B27-B32854ED3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itchFamily="34" charset="0"/>
              <a:buNone/>
              <a:defRPr sz="14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>
            <a:extLst>
              <a:ext uri="{FF2B5EF4-FFF2-40B4-BE49-F238E27FC236}">
                <a16:creationId xmlns:a16="http://schemas.microsoft.com/office/drawing/2014/main" id="{105F1CDB-57F4-4409-9A5A-A04B46CAC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buFont typeface="Arial" pitchFamily="34" charset="0"/>
              <a:buNone/>
              <a:defRPr sz="14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>
            <a:extLst>
              <a:ext uri="{FF2B5EF4-FFF2-40B4-BE49-F238E27FC236}">
                <a16:creationId xmlns:a16="http://schemas.microsoft.com/office/drawing/2014/main" id="{10BACCE6-85C8-42CE-9C6A-82E2F4DED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/>
            </a:lvl1pPr>
          </a:lstStyle>
          <a:p>
            <a:pPr>
              <a:defRPr/>
            </a:pPr>
            <a:fld id="{E6BA4A21-46AA-4D46-BBA4-27E69AB5DF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itchFamily="34" charset="0"/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3073">
            <a:extLst>
              <a:ext uri="{FF2B5EF4-FFF2-40B4-BE49-F238E27FC236}">
                <a16:creationId xmlns:a16="http://schemas.microsoft.com/office/drawing/2014/main" id="{FC8D38D5-6122-42B5-885F-E7327D9ED3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zh-CN" sz="4400"/>
              <a:t>PWA with FDC</a:t>
            </a:r>
          </a:p>
        </p:txBody>
      </p:sp>
      <p:sp>
        <p:nvSpPr>
          <p:cNvPr id="2051" name="副标题 3074">
            <a:extLst>
              <a:ext uri="{FF2B5EF4-FFF2-40B4-BE49-F238E27FC236}">
                <a16:creationId xmlns:a16="http://schemas.microsoft.com/office/drawing/2014/main" id="{54C8B479-122E-4C1E-B380-3C026D578D2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CN" sz="3200"/>
              <a:t>yanghx@ihep.ac.cn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1265">
            <a:extLst>
              <a:ext uri="{FF2B5EF4-FFF2-40B4-BE49-F238E27FC236}">
                <a16:creationId xmlns:a16="http://schemas.microsoft.com/office/drawing/2014/main" id="{17F6A126-44CD-42EB-A047-3234D8D28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3276600" cy="1143000"/>
          </a:xfrm>
        </p:spPr>
        <p:txBody>
          <a:bodyPr/>
          <a:lstStyle/>
          <a:p>
            <a:pPr eaLnBrk="1" hangingPunct="1"/>
            <a:r>
              <a:rPr lang="zh-CN" altLang="en-US"/>
              <a:t>构造模型</a:t>
            </a:r>
          </a:p>
        </p:txBody>
      </p:sp>
      <p:sp>
        <p:nvSpPr>
          <p:cNvPr id="11267" name="矩形 11266">
            <a:extLst>
              <a:ext uri="{FF2B5EF4-FFF2-40B4-BE49-F238E27FC236}">
                <a16:creationId xmlns:a16="http://schemas.microsoft.com/office/drawing/2014/main" id="{3D96A61A-5445-4CCA-8C1E-59289FD42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52400"/>
            <a:ext cx="457200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&gt;rm -f model_state   //</a:t>
            </a:r>
            <a:r>
              <a:rPr lang="zh-CN" altLang="en-US" sz="1200"/>
              <a:t>删除</a:t>
            </a:r>
            <a:r>
              <a:rPr lang="it-IT" altLang="en-US" sz="1200"/>
              <a:t>status</a:t>
            </a:r>
            <a:r>
              <a:rPr lang="zh-CN" altLang="en-US" sz="1200"/>
              <a:t>文件</a:t>
            </a:r>
            <a:endParaRPr lang="it-IT" altLang="en-US" sz="120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&gt; gmodel1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&gt; more model_state  //</a:t>
            </a:r>
            <a:r>
              <a:rPr lang="zh-CN" altLang="en-US" sz="1200"/>
              <a:t>检查</a:t>
            </a:r>
            <a:r>
              <a:rPr lang="it-IT" altLang="en-US" sz="1200"/>
              <a:t>status</a:t>
            </a:r>
            <a:r>
              <a:rPr lang="zh-CN" altLang="en-US" sz="1200"/>
              <a:t>文件</a:t>
            </a:r>
            <a:endParaRPr lang="it-IT" altLang="en-US" sz="120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generator_1:='ok$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&gt; gmodel2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&lt; more model_state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generator_2:='ok$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 $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;end;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 $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&gt; gmodel3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&gt; more model_state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it-IT" altLang="en-US" sz="120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generator_1:='ok$$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it-IT" altLang="en-US" sz="120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generator_2:='ok$$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it-IT" altLang="en-US" sz="120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generator_3:='ok$$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it-IT" altLang="en-US" sz="120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;end;$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it-IT" altLang="en-US" sz="120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/>
              <a:t>&gt;glmodel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/>
              <a:t>&gt; tail out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/>
              <a:t>end;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/>
              <a:t>12: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/>
              <a:t>     *  ......The latex file model.tex was generated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/>
              <a:t>     *        Please latex it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/>
              <a:t>13: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/>
              <a:t>Time: 100 ms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/>
              <a:t>14: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/>
              <a:t>Quitting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/>
              <a:t>&gt;lamodel   //生成ps文件</a:t>
            </a:r>
            <a:endParaRPr lang="it-IT" alt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3313">
            <a:extLst>
              <a:ext uri="{FF2B5EF4-FFF2-40B4-BE49-F238E27FC236}">
                <a16:creationId xmlns:a16="http://schemas.microsoft.com/office/drawing/2014/main" id="{864D4D4B-E54C-4488-B5D8-41052AA9D9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2362200" cy="1143000"/>
          </a:xfrm>
        </p:spPr>
        <p:txBody>
          <a:bodyPr/>
          <a:lstStyle/>
          <a:p>
            <a:pPr eaLnBrk="1" hangingPunct="1"/>
            <a:r>
              <a:rPr lang="en-US" altLang="zh-CN" sz="3200"/>
              <a:t>Edit process.def</a:t>
            </a:r>
          </a:p>
        </p:txBody>
      </p:sp>
      <p:sp>
        <p:nvSpPr>
          <p:cNvPr id="12291" name="矩形 13314">
            <a:extLst>
              <a:ext uri="{FF2B5EF4-FFF2-40B4-BE49-F238E27FC236}">
                <a16:creationId xmlns:a16="http://schemas.microsoft.com/office/drawing/2014/main" id="{7B128A70-AFB5-48DA-BCB3-336192588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8600"/>
            <a:ext cx="63246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</a:t>
            </a:r>
            <a:r>
              <a:rPr lang="en-US" altLang="zh-CN" sz="1000"/>
              <a:t>Please revise the following items when a new process is created.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algebraic;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model_home:='"/d07/yanghx/fdc/fdctest/model/";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process_name:='"jpsi ---&gt;p k- Lambda_bar, tree";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process_author:='"Y.Y. Young";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process_time:='"Mar. 3th, 2004";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00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namel:='(ef efb pr2 pr5b pr4b)$ 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inpl:='(1 1 -1 -1 -1)$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ncolor:='1$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n_bound_state:='1;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change_parameters:='(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);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input_list:='(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  (ec         3.09)  %center mass energy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  (hm         120.0)   %the parameters could be changed in this way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  (acc1       0.01)    %acurcy of grid optimization in bases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  (acc2       0.01)    %acurcy of integration in bases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  (itmx1      10)      %number of iteration for grid optimization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  (itmx2      10)      %number of iteration for integration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  (ncall      10000)    %number of sample point in each iteration.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  (mxdim      50)      %number of maxium integration dimension.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  (akapa       1.0)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  (mc_num       69692)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  (da_num       5433)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  (iter         1000)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);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%approximation_rules:={fme=&gt;0,f73=&gt;0,f74=&gt;0};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mass_drop_list:='((fme 0));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histograms:={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   {1,wcos(p3,z),50,"cos(p,beam) "},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   {3,sqrts(p3,p5),50,"M(p K^-!)"},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   {4,sqrts(p4,p5),50,"M(K^-!  [l]^&amp;-!)"},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   {5,sqrts(p3,p4),50,"M(lambda and p)"}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    };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scatters:={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  {1,s(p4,p5),s(p3,p5),30,30,2.5,4.5,2.0,4.0,"Daliz plot"}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};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mkfit:='yes;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end;</a:t>
            </a:r>
          </a:p>
        </p:txBody>
      </p:sp>
      <p:sp>
        <p:nvSpPr>
          <p:cNvPr id="12292" name="圆角矩形标注 13315">
            <a:extLst>
              <a:ext uri="{FF2B5EF4-FFF2-40B4-BE49-F238E27FC236}">
                <a16:creationId xmlns:a16="http://schemas.microsoft.com/office/drawing/2014/main" id="{AB56A47D-3065-403A-A44B-032E2C225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219200"/>
            <a:ext cx="2133600" cy="533400"/>
          </a:xfrm>
          <a:prstGeom prst="wedgeRoundRectCallout">
            <a:avLst>
              <a:gd name="adj1" fmla="val -141667"/>
              <a:gd name="adj2" fmla="val -140773"/>
              <a:gd name="adj3" fmla="val 16667"/>
            </a:avLst>
          </a:prstGeom>
          <a:solidFill>
            <a:srgbClr val="FFFF00">
              <a:alpha val="32156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Change to your model directory</a:t>
            </a:r>
          </a:p>
        </p:txBody>
      </p:sp>
      <p:sp>
        <p:nvSpPr>
          <p:cNvPr id="12293" name="矩形 13316">
            <a:extLst>
              <a:ext uri="{FF2B5EF4-FFF2-40B4-BE49-F238E27FC236}">
                <a16:creationId xmlns:a16="http://schemas.microsoft.com/office/drawing/2014/main" id="{F1476B38-64E0-47D8-B16D-0D4E5A815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33400"/>
            <a:ext cx="2057400" cy="228600"/>
          </a:xfrm>
          <a:prstGeom prst="rect">
            <a:avLst/>
          </a:prstGeom>
          <a:solidFill>
            <a:srgbClr val="99CC00">
              <a:alpha val="32941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12294" name="矩形 13317">
            <a:extLst>
              <a:ext uri="{FF2B5EF4-FFF2-40B4-BE49-F238E27FC236}">
                <a16:creationId xmlns:a16="http://schemas.microsoft.com/office/drawing/2014/main" id="{C3440806-5A5C-4909-9779-97F4D234A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371600"/>
            <a:ext cx="1828800" cy="304800"/>
          </a:xfrm>
          <a:prstGeom prst="rect">
            <a:avLst/>
          </a:prstGeom>
          <a:solidFill>
            <a:srgbClr val="FFFF00">
              <a:alpha val="25882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12295" name="圆角矩形标注 13318">
            <a:extLst>
              <a:ext uri="{FF2B5EF4-FFF2-40B4-BE49-F238E27FC236}">
                <a16:creationId xmlns:a16="http://schemas.microsoft.com/office/drawing/2014/main" id="{F8C1027E-FD0C-49B4-B99B-088163DCCB7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52400" y="2743200"/>
            <a:ext cx="2362200" cy="1828800"/>
          </a:xfrm>
          <a:prstGeom prst="wedgeRoundRectCallout">
            <a:avLst>
              <a:gd name="adj1" fmla="val 90185"/>
              <a:gd name="adj2" fmla="val 115625"/>
              <a:gd name="adj3" fmla="val 16667"/>
            </a:avLst>
          </a:prstGeom>
          <a:solidFill>
            <a:srgbClr val="FFFF00">
              <a:alpha val="36862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rot="1080000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e+e-</a:t>
            </a:r>
            <a:r>
              <a:rPr lang="en-US" altLang="zh-CN" sz="1200">
                <a:sym typeface="Wingdings" panose="05000000000000000000" pitchFamily="2" charset="2"/>
              </a:rPr>
              <a:t>pkL</a:t>
            </a:r>
            <a:endParaRPr lang="en-US" altLang="zh-CN" sz="1200"/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/>
              <a:t>初末态粒子列表。根据过程自己修改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/>
              <a:t>粒子名称定义见</a:t>
            </a:r>
            <a:r>
              <a:rPr lang="en-US" altLang="zh-CN" sz="1200"/>
              <a:t>model</a:t>
            </a:r>
            <a:r>
              <a:rPr lang="zh-CN" altLang="en-US" sz="1200"/>
              <a:t>目录里的</a:t>
            </a:r>
            <a:r>
              <a:rPr lang="en-US" altLang="zh-CN" sz="1200"/>
              <a:t>model.ps</a:t>
            </a:r>
          </a:p>
        </p:txBody>
      </p:sp>
      <p:sp>
        <p:nvSpPr>
          <p:cNvPr id="12296" name="矩形 13319">
            <a:extLst>
              <a:ext uri="{FF2B5EF4-FFF2-40B4-BE49-F238E27FC236}">
                <a16:creationId xmlns:a16="http://schemas.microsoft.com/office/drawing/2014/main" id="{9CE88008-0166-4BBF-A13B-8729A75E7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72000"/>
            <a:ext cx="3429000" cy="1524000"/>
          </a:xfrm>
          <a:prstGeom prst="rect">
            <a:avLst/>
          </a:prstGeom>
          <a:solidFill>
            <a:schemeClr val="accent1">
              <a:alpha val="45097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12297" name="圆角矩形标注 13320">
            <a:extLst>
              <a:ext uri="{FF2B5EF4-FFF2-40B4-BE49-F238E27FC236}">
                <a16:creationId xmlns:a16="http://schemas.microsoft.com/office/drawing/2014/main" id="{BD31481F-AB4C-4894-AFD5-8D36CCF4C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10200"/>
            <a:ext cx="1447800" cy="762000"/>
          </a:xfrm>
          <a:prstGeom prst="wedgeRoundRectCallout">
            <a:avLst>
              <a:gd name="adj1" fmla="val 115569"/>
              <a:gd name="adj2" fmla="val -5208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/>
              <a:t>拟合产生的图的定义</a:t>
            </a:r>
          </a:p>
        </p:txBody>
      </p:sp>
      <p:sp>
        <p:nvSpPr>
          <p:cNvPr id="12298" name="矩形 13321">
            <a:extLst>
              <a:ext uri="{FF2B5EF4-FFF2-40B4-BE49-F238E27FC236}">
                <a16:creationId xmlns:a16="http://schemas.microsoft.com/office/drawing/2014/main" id="{CC16B35E-4127-4A54-A2B5-4EF32DEEA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10000"/>
            <a:ext cx="533400" cy="152400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12299" name="矩形 13322">
            <a:extLst>
              <a:ext uri="{FF2B5EF4-FFF2-40B4-BE49-F238E27FC236}">
                <a16:creationId xmlns:a16="http://schemas.microsoft.com/office/drawing/2014/main" id="{BE3D6B94-3757-4B56-BD28-170F78D39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962400"/>
            <a:ext cx="457200" cy="152400"/>
          </a:xfrm>
          <a:prstGeom prst="rect">
            <a:avLst/>
          </a:prstGeom>
          <a:solidFill>
            <a:srgbClr val="FF6600">
              <a:alpha val="4313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12300" name="圆角矩形标注 13323">
            <a:extLst>
              <a:ext uri="{FF2B5EF4-FFF2-40B4-BE49-F238E27FC236}">
                <a16:creationId xmlns:a16="http://schemas.microsoft.com/office/drawing/2014/main" id="{43D89035-42F1-4705-B95D-3B0E8B97F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048000"/>
            <a:ext cx="1752600" cy="609600"/>
          </a:xfrm>
          <a:prstGeom prst="wedgeRoundRectCallout">
            <a:avLst>
              <a:gd name="adj1" fmla="val -228440"/>
              <a:gd name="adj2" fmla="val 82815"/>
              <a:gd name="adj3" fmla="val 16667"/>
            </a:avLst>
          </a:prstGeom>
          <a:solidFill>
            <a:schemeClr val="accent1">
              <a:alpha val="3294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/>
              <a:t>拟合用到的蒙特卡罗和</a:t>
            </a:r>
            <a:r>
              <a:rPr lang="en-US" altLang="zh-CN" sz="1200"/>
              <a:t>data</a:t>
            </a:r>
            <a:r>
              <a:rPr lang="zh-CN" altLang="en-US" sz="1200"/>
              <a:t>数据事例数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4337">
            <a:extLst>
              <a:ext uri="{FF2B5EF4-FFF2-40B4-BE49-F238E27FC236}">
                <a16:creationId xmlns:a16="http://schemas.microsoft.com/office/drawing/2014/main" id="{163DFB64-CB2A-40B9-99B4-3653488FB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2362200" cy="1143000"/>
          </a:xfrm>
        </p:spPr>
        <p:txBody>
          <a:bodyPr/>
          <a:lstStyle/>
          <a:p>
            <a:pPr eaLnBrk="1" hangingPunct="1"/>
            <a:r>
              <a:rPr lang="zh-CN" altLang="en-US" sz="3200" b="1"/>
              <a:t>物理过程</a:t>
            </a:r>
          </a:p>
        </p:txBody>
      </p:sp>
      <p:sp>
        <p:nvSpPr>
          <p:cNvPr id="13315" name="矩形 14338">
            <a:extLst>
              <a:ext uri="{FF2B5EF4-FFF2-40B4-BE49-F238E27FC236}">
                <a16:creationId xmlns:a16="http://schemas.microsoft.com/office/drawing/2014/main" id="{9300E4E1-7B42-4C82-B55C-F7AF308AD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81000"/>
            <a:ext cx="4572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&gt; diag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There are 1 diagram pages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&gt; tail out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There are 15 diagrams for this order,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The next step is to evaluate the amplitude by performing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amplitude_evaluation()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The next step is to generate kinematics by performing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 generation_kinematics()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Time: 10 ms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00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5: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Quitting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&gt; gv diagram/diag.ps &amp;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[1] 31649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&gt; amp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&gt; tail out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color factor for diagram 13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color factor for diagram 14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color factor for diagram 15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00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Time: 230 ms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n_background==1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zero_list:=(14)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Time: 120 ms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5: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Quitting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&gt; kine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&gt; tail out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sn=s-p15m^2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sn=s-p16m^2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sn=s-p17m^2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sn=s-p18m^2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sn=s-p19m^2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00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Time: 180 ms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00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/>
              <a:t>5: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Quitting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&gt; </a:t>
            </a:r>
          </a:p>
        </p:txBody>
      </p:sp>
      <p:sp>
        <p:nvSpPr>
          <p:cNvPr id="13316" name="矩形 14339">
            <a:extLst>
              <a:ext uri="{FF2B5EF4-FFF2-40B4-BE49-F238E27FC236}">
                <a16:creationId xmlns:a16="http://schemas.microsoft.com/office/drawing/2014/main" id="{A96E237E-EB9C-4AB3-8410-C8063D05D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85800"/>
            <a:ext cx="3352800" cy="1371600"/>
          </a:xfrm>
          <a:prstGeom prst="rect">
            <a:avLst/>
          </a:prstGeom>
          <a:solidFill>
            <a:schemeClr val="accent1">
              <a:alpha val="45882"/>
            </a:schemeClr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13317" name="圆角矩形标注 14340">
            <a:extLst>
              <a:ext uri="{FF2B5EF4-FFF2-40B4-BE49-F238E27FC236}">
                <a16:creationId xmlns:a16="http://schemas.microsoft.com/office/drawing/2014/main" id="{C627A636-F334-4E3A-B106-C0B94724F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438400" cy="609600"/>
          </a:xfrm>
          <a:prstGeom prst="wedgeRoundRectCallout">
            <a:avLst>
              <a:gd name="adj1" fmla="val 65106"/>
              <a:gd name="adj2" fmla="val -1776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/>
              <a:t>检查</a:t>
            </a:r>
            <a:r>
              <a:rPr lang="en-US" altLang="zh-CN" sz="1200"/>
              <a:t>out</a:t>
            </a:r>
            <a:r>
              <a:rPr lang="zh-CN" altLang="en-US" sz="1200"/>
              <a:t>文件看每一步操作是否成功。若</a:t>
            </a:r>
            <a:r>
              <a:rPr lang="en-US" altLang="zh-CN" sz="1200"/>
              <a:t>out</a:t>
            </a:r>
            <a:r>
              <a:rPr lang="zh-CN" altLang="en-US" sz="1200"/>
              <a:t>文件最后显示时间，则成功（</a:t>
            </a:r>
            <a:r>
              <a:rPr lang="en-US" altLang="zh-CN" sz="1200"/>
              <a:t>WJX</a:t>
            </a:r>
            <a:r>
              <a:rPr lang="zh-CN" altLang="en-US" sz="1200"/>
              <a:t>）语</a:t>
            </a:r>
          </a:p>
        </p:txBody>
      </p:sp>
      <p:sp>
        <p:nvSpPr>
          <p:cNvPr id="13318" name="矩形 14341">
            <a:extLst>
              <a:ext uri="{FF2B5EF4-FFF2-40B4-BE49-F238E27FC236}">
                <a16:creationId xmlns:a16="http://schemas.microsoft.com/office/drawing/2014/main" id="{B80700BC-15A3-4398-8C3A-33F4E3E74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362200"/>
            <a:ext cx="1676400" cy="228600"/>
          </a:xfrm>
          <a:prstGeom prst="rect">
            <a:avLst/>
          </a:prstGeom>
          <a:solidFill>
            <a:srgbClr val="FF00FF">
              <a:alpha val="41960"/>
            </a:srgbClr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13319" name="圆角矩形标注 14342">
            <a:extLst>
              <a:ext uri="{FF2B5EF4-FFF2-40B4-BE49-F238E27FC236}">
                <a16:creationId xmlns:a16="http://schemas.microsoft.com/office/drawing/2014/main" id="{DABE9F22-3699-4E8F-AEC2-6A2E3BC94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743200"/>
            <a:ext cx="914400" cy="609600"/>
          </a:xfrm>
          <a:prstGeom prst="wedgeRoundRectCallout">
            <a:avLst>
              <a:gd name="adj1" fmla="val -311287"/>
              <a:gd name="adj2" fmla="val -7630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/>
              <a:t>查看生成的</a:t>
            </a:r>
            <a:r>
              <a:rPr lang="en-US" altLang="zh-CN" sz="1200"/>
              <a:t>diag.ps</a:t>
            </a:r>
          </a:p>
        </p:txBody>
      </p:sp>
      <p:pic>
        <p:nvPicPr>
          <p:cNvPr id="13320" name="图片 14343" descr="diag">
            <a:extLst>
              <a:ext uri="{FF2B5EF4-FFF2-40B4-BE49-F238E27FC236}">
                <a16:creationId xmlns:a16="http://schemas.microsoft.com/office/drawing/2014/main" id="{70F7B22B-4737-43F2-9A4B-DC20B8EBE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4" t="9146" r="9325" b="52234"/>
          <a:stretch>
            <a:fillRect/>
          </a:stretch>
        </p:blipFill>
        <p:spPr bwMode="auto">
          <a:xfrm>
            <a:off x="4572000" y="3352800"/>
            <a:ext cx="4191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右箭头 14344">
            <a:extLst>
              <a:ext uri="{FF2B5EF4-FFF2-40B4-BE49-F238E27FC236}">
                <a16:creationId xmlns:a16="http://schemas.microsoft.com/office/drawing/2014/main" id="{4BFC4447-FC28-4CF3-95FF-55C958AE0601}"/>
              </a:ext>
            </a:extLst>
          </p:cNvPr>
          <p:cNvSpPr>
            <a:spLocks noChangeArrowheads="1"/>
          </p:cNvSpPr>
          <p:nvPr/>
        </p:nvSpPr>
        <p:spPr bwMode="auto">
          <a:xfrm rot="2428743">
            <a:off x="4343400" y="2971800"/>
            <a:ext cx="1066800" cy="228600"/>
          </a:xfrm>
          <a:prstGeom prst="rightArrow">
            <a:avLst>
              <a:gd name="adj1" fmla="val 50000"/>
              <a:gd name="adj2" fmla="val 1166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5361">
            <a:extLst>
              <a:ext uri="{FF2B5EF4-FFF2-40B4-BE49-F238E27FC236}">
                <a16:creationId xmlns:a16="http://schemas.microsoft.com/office/drawing/2014/main" id="{23CDA302-17E0-430F-B647-2DD5764C2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拟合</a:t>
            </a:r>
          </a:p>
        </p:txBody>
      </p:sp>
      <p:sp>
        <p:nvSpPr>
          <p:cNvPr id="14339" name="文本占位符 15362">
            <a:extLst>
              <a:ext uri="{FF2B5EF4-FFF2-40B4-BE49-F238E27FC236}">
                <a16:creationId xmlns:a16="http://schemas.microsoft.com/office/drawing/2014/main" id="{7C19D766-60A5-453A-A6DB-882A52F93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修改</a:t>
            </a:r>
            <a:r>
              <a:rPr lang="en-US" altLang="zh-CN" sz="2400" dirty="0" err="1"/>
              <a:t>flag.inp</a:t>
            </a:r>
            <a:r>
              <a:rPr lang="zh-CN" altLang="en-US" sz="2400" dirty="0"/>
              <a:t>文件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修改</a:t>
            </a:r>
            <a:r>
              <a:rPr lang="en-US" altLang="zh-CN" sz="2400" dirty="0" err="1"/>
              <a:t>fpara.inp</a:t>
            </a:r>
            <a:r>
              <a:rPr lang="zh-CN" altLang="en-US" sz="2400" dirty="0"/>
              <a:t>文件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建立实验数据文件 </a:t>
            </a:r>
            <a:r>
              <a:rPr lang="en-US" altLang="zh-CN" sz="1800" dirty="0"/>
              <a:t>pdata1.dat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   &gt;cp /bespcfarm0/d07/</a:t>
            </a:r>
            <a:r>
              <a:rPr lang="en-US" altLang="zh-CN" sz="1800" b="1" dirty="0" err="1">
                <a:solidFill>
                  <a:srgbClr val="FF0000"/>
                </a:solidFill>
              </a:rPr>
              <a:t>yanghx</a:t>
            </a:r>
            <a:r>
              <a:rPr lang="en-US" altLang="zh-CN" sz="1800" b="1" dirty="0">
                <a:solidFill>
                  <a:srgbClr val="FF0000"/>
                </a:solidFill>
              </a:rPr>
              <a:t>/</a:t>
            </a:r>
            <a:r>
              <a:rPr lang="en-US" altLang="zh-CN" sz="1800" b="1" dirty="0" err="1">
                <a:solidFill>
                  <a:srgbClr val="FF0000"/>
                </a:solidFill>
              </a:rPr>
              <a:t>fdc</a:t>
            </a:r>
            <a:r>
              <a:rPr lang="en-US" altLang="zh-CN" sz="1800" b="1" dirty="0">
                <a:solidFill>
                  <a:srgbClr val="FF0000"/>
                </a:solidFill>
              </a:rPr>
              <a:t>/</a:t>
            </a:r>
            <a:r>
              <a:rPr lang="en-US" altLang="zh-CN" sz="1800" b="1" dirty="0" err="1">
                <a:solidFill>
                  <a:srgbClr val="FF0000"/>
                </a:solidFill>
              </a:rPr>
              <a:t>nxcor</a:t>
            </a:r>
            <a:r>
              <a:rPr lang="en-US" altLang="zh-CN" sz="1800" b="1" dirty="0">
                <a:solidFill>
                  <a:srgbClr val="FF0000"/>
                </a:solidFill>
              </a:rPr>
              <a:t>/</a:t>
            </a:r>
            <a:r>
              <a:rPr lang="en-US" altLang="zh-CN" sz="1800" b="1" dirty="0" err="1">
                <a:solidFill>
                  <a:srgbClr val="FF0000"/>
                </a:solidFill>
              </a:rPr>
              <a:t>dat</a:t>
            </a:r>
            <a:r>
              <a:rPr lang="en-US" altLang="zh-CN" sz="1800" b="1" dirty="0">
                <a:solidFill>
                  <a:srgbClr val="FF0000"/>
                </a:solidFill>
              </a:rPr>
              <a:t>/pklkp.dat.dat5421 pdata1.dat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建立</a:t>
            </a:r>
            <a:r>
              <a:rPr lang="en-US" altLang="zh-CN" sz="2400" dirty="0"/>
              <a:t>MC</a:t>
            </a:r>
            <a:r>
              <a:rPr lang="zh-CN" altLang="en-US" sz="2400" dirty="0"/>
              <a:t>数据文件   </a:t>
            </a:r>
            <a:r>
              <a:rPr lang="en-US" altLang="zh-CN" sz="2400" dirty="0"/>
              <a:t>pdata1.mc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  <a:r>
              <a:rPr lang="en-US" altLang="zh-CN" sz="1800" dirty="0">
                <a:solidFill>
                  <a:srgbClr val="FF0000"/>
                </a:solidFill>
              </a:rPr>
              <a:t>cp /bespcfarm0/d07/</a:t>
            </a:r>
            <a:r>
              <a:rPr lang="en-US" altLang="zh-CN" sz="1800" dirty="0" err="1">
                <a:solidFill>
                  <a:srgbClr val="FF0000"/>
                </a:solidFill>
              </a:rPr>
              <a:t>yanghx</a:t>
            </a:r>
            <a:r>
              <a:rPr lang="en-US" altLang="zh-CN" sz="1800" dirty="0">
                <a:solidFill>
                  <a:srgbClr val="FF0000"/>
                </a:solidFill>
              </a:rPr>
              <a:t>/</a:t>
            </a:r>
            <a:r>
              <a:rPr lang="en-US" altLang="zh-CN" sz="1800" dirty="0" err="1">
                <a:solidFill>
                  <a:srgbClr val="FF0000"/>
                </a:solidFill>
              </a:rPr>
              <a:t>fdc</a:t>
            </a:r>
            <a:r>
              <a:rPr lang="en-US" altLang="zh-CN" sz="1800" dirty="0">
                <a:solidFill>
                  <a:srgbClr val="FF0000"/>
                </a:solidFill>
              </a:rPr>
              <a:t>/</a:t>
            </a:r>
            <a:r>
              <a:rPr lang="en-US" altLang="zh-CN" sz="1800" dirty="0" err="1">
                <a:solidFill>
                  <a:srgbClr val="FF0000"/>
                </a:solidFill>
              </a:rPr>
              <a:t>nxcor</a:t>
            </a:r>
            <a:r>
              <a:rPr lang="en-US" altLang="zh-CN" sz="1800" dirty="0">
                <a:solidFill>
                  <a:srgbClr val="FF0000"/>
                </a:solidFill>
              </a:rPr>
              <a:t>/</a:t>
            </a:r>
            <a:r>
              <a:rPr lang="en-US" altLang="zh-CN" sz="1800" dirty="0" err="1">
                <a:solidFill>
                  <a:srgbClr val="FF0000"/>
                </a:solidFill>
              </a:rPr>
              <a:t>dat</a:t>
            </a:r>
            <a:r>
              <a:rPr lang="en-US" altLang="zh-CN" sz="1800" dirty="0">
                <a:solidFill>
                  <a:srgbClr val="FF0000"/>
                </a:solidFill>
              </a:rPr>
              <a:t>/pklkp.dat.mcv403.89133  pdata1.mc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&gt;./fit  MC</a:t>
            </a:r>
            <a:r>
              <a:rPr lang="zh-CN" altLang="en-US" sz="2400" dirty="0"/>
              <a:t>积分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修改</a:t>
            </a:r>
            <a:r>
              <a:rPr lang="en-US" altLang="zh-CN" sz="2400" dirty="0" err="1"/>
              <a:t>flag.inp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&gt;fit  </a:t>
            </a:r>
            <a:r>
              <a:rPr lang="zh-CN" altLang="en-US" sz="2400" dirty="0"/>
              <a:t>拟合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Fort </a:t>
            </a:r>
            <a:r>
              <a:rPr lang="zh-CN" altLang="en-US" sz="2400" dirty="0"/>
              <a:t>目录可以改名、复制到其他机器上运行（不依赖于</a:t>
            </a:r>
            <a:r>
              <a:rPr lang="en-US" altLang="zh-CN" sz="2400" dirty="0"/>
              <a:t>FDC</a:t>
            </a:r>
            <a:r>
              <a:rPr lang="zh-CN" altLang="en-US" sz="2400" dirty="0"/>
              <a:t>环境）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6385">
            <a:extLst>
              <a:ext uri="{FF2B5EF4-FFF2-40B4-BE49-F238E27FC236}">
                <a16:creationId xmlns:a16="http://schemas.microsoft.com/office/drawing/2014/main" id="{F67BE8D3-647A-466F-AE56-3271D238B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2057400" cy="1143000"/>
          </a:xfrm>
        </p:spPr>
        <p:txBody>
          <a:bodyPr/>
          <a:lstStyle/>
          <a:p>
            <a:pPr eaLnBrk="1" hangingPunct="1"/>
            <a:r>
              <a:rPr lang="zh-CN" altLang="en-US" sz="3200"/>
              <a:t>需要修改的文件</a:t>
            </a:r>
          </a:p>
        </p:txBody>
      </p:sp>
      <p:sp>
        <p:nvSpPr>
          <p:cNvPr id="15363" name="矩形 16386">
            <a:extLst>
              <a:ext uri="{FF2B5EF4-FFF2-40B4-BE49-F238E27FC236}">
                <a16:creationId xmlns:a16="http://schemas.microsoft.com/office/drawing/2014/main" id="{26F64EF3-66F8-470A-8394-571E326CF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762000"/>
            <a:ext cx="2819400" cy="2032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/>
              <a:t>     </a:t>
            </a:r>
            <a:r>
              <a:rPr lang="pt-BR" altLang="en-US" sz="1800" dirty="0"/>
              <a:t>'ITER='    	2000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en-US" sz="1800" dirty="0"/>
              <a:t>     'PLOT='   	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en-US" sz="1800" dirty="0"/>
              <a:t>     'do_mc='  	 'y'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en-US" sz="1800" dirty="0"/>
              <a:t>     'MC_num='  	69692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en-US" sz="1800" dirty="0"/>
              <a:t>     'da_num='  	5433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en-US" sz="1800" dirty="0"/>
              <a:t>      'kfdc_num='  0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pt-BR" altLang="en-US" sz="1800" dirty="0"/>
          </a:p>
        </p:txBody>
      </p:sp>
      <p:sp>
        <p:nvSpPr>
          <p:cNvPr id="15364" name="矩形 16387">
            <a:extLst>
              <a:ext uri="{FF2B5EF4-FFF2-40B4-BE49-F238E27FC236}">
                <a16:creationId xmlns:a16="http://schemas.microsoft.com/office/drawing/2014/main" id="{CE0200BC-ABEB-4166-AF22-19553BB71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794000"/>
            <a:ext cx="2819400" cy="1754326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/>
              <a:t>     </a:t>
            </a:r>
            <a:r>
              <a:rPr lang="pt-BR" altLang="en-US" sz="1800" dirty="0"/>
              <a:t>'ITER='    	1000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en-US" sz="1800" dirty="0"/>
              <a:t>      'PLOT='    	2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en-US" sz="1800" dirty="0"/>
              <a:t>      'do_mc=' 	 'n'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en-US" sz="1800" dirty="0"/>
              <a:t>      'MC_num='  	69692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en-US" sz="1800" dirty="0"/>
              <a:t>      'da_num='  	5433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en-US" sz="1800" dirty="0"/>
              <a:t>      'kfdc_num='  0</a:t>
            </a:r>
          </a:p>
        </p:txBody>
      </p:sp>
      <p:sp>
        <p:nvSpPr>
          <p:cNvPr id="15365" name="圆角矩形标注 16388">
            <a:extLst>
              <a:ext uri="{FF2B5EF4-FFF2-40B4-BE49-F238E27FC236}">
                <a16:creationId xmlns:a16="http://schemas.microsoft.com/office/drawing/2014/main" id="{E4441804-915E-4203-8653-C59C28E01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33400"/>
            <a:ext cx="914400" cy="609600"/>
          </a:xfrm>
          <a:prstGeom prst="wedgeRoundRectCallout">
            <a:avLst>
              <a:gd name="adj1" fmla="val -135069"/>
              <a:gd name="adj2" fmla="val 13828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Flag.inp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/>
              <a:t>做</a:t>
            </a:r>
            <a:r>
              <a:rPr lang="en-US" altLang="zh-CN" sz="1200"/>
              <a:t>MC</a:t>
            </a:r>
            <a:r>
              <a:rPr lang="zh-CN" altLang="en-US" sz="1200"/>
              <a:t>积分的状态</a:t>
            </a:r>
          </a:p>
        </p:txBody>
      </p:sp>
      <p:sp>
        <p:nvSpPr>
          <p:cNvPr id="15366" name="圆角矩形标注 16389">
            <a:extLst>
              <a:ext uri="{FF2B5EF4-FFF2-40B4-BE49-F238E27FC236}">
                <a16:creationId xmlns:a16="http://schemas.microsoft.com/office/drawing/2014/main" id="{BCD96CFB-30CC-445B-A0B4-7197FA48D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057400"/>
            <a:ext cx="914400" cy="609600"/>
          </a:xfrm>
          <a:prstGeom prst="wedgeRoundRectCallout">
            <a:avLst>
              <a:gd name="adj1" fmla="val -135069"/>
              <a:gd name="adj2" fmla="val 13828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Flag.inp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/>
              <a:t>做数据拟合的状态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7409">
            <a:extLst>
              <a:ext uri="{FF2B5EF4-FFF2-40B4-BE49-F238E27FC236}">
                <a16:creationId xmlns:a16="http://schemas.microsoft.com/office/drawing/2014/main" id="{53D46D7F-8714-469A-BBEB-B4D5F42C0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0" y="0"/>
            <a:ext cx="2209800" cy="1143000"/>
          </a:xfrm>
        </p:spPr>
        <p:txBody>
          <a:bodyPr/>
          <a:lstStyle/>
          <a:p>
            <a:pPr eaLnBrk="1" hangingPunct="1"/>
            <a:r>
              <a:rPr lang="zh-CN" altLang="en-US" sz="3200"/>
              <a:t>修改</a:t>
            </a:r>
            <a:r>
              <a:rPr lang="en-US" altLang="zh-CN" sz="3200"/>
              <a:t>fpara.inp</a:t>
            </a:r>
          </a:p>
        </p:txBody>
      </p:sp>
      <p:sp>
        <p:nvSpPr>
          <p:cNvPr id="16387" name="矩形 17410">
            <a:extLst>
              <a:ext uri="{FF2B5EF4-FFF2-40B4-BE49-F238E27FC236}">
                <a16:creationId xmlns:a16="http://schemas.microsoft.com/office/drawing/2014/main" id="{077C15AD-4934-4762-90D5-2FF05B1A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95400"/>
            <a:ext cx="4495800" cy="5021263"/>
          </a:xfrm>
          <a:prstGeom prst="rect">
            <a:avLst/>
          </a:prstGeom>
          <a:solidFill>
            <a:srgbClr val="99CC00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103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1   0      -0.1    0    1000   % backg is the constant background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2   0      -0.1    -10   10   % real(f31) in diagram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3   0      -0.1    -10   10   % image(f31) in diag 1 of mode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4   0      -0.1    -10   10   % real(f32) in diagram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5   0      -0.1    -10   10   % image(f32) in diag 1 of mode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6   0      -0.1    -10   10   % real(f9) in diagram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7   0      -0.1    -10   10   % image(f9) in diag 1 of mode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8   0      -0.1    -10   10   % real(f33) in diagram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9   0      -0.1    -10   10   % image(f33) in diag 2 of mode 2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10   0      -0.1    -10   10   % real(f34) in diagram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11   0      -0.1    -10   10   % image(f34) in diag 2 of mode 2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12   0      -0.1    -10   10   % real(f10) in diagram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13   0      -0.1    -10   10   % image(f10) in diag 2 of mode 2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96   0      -0.1    -10   10   % real(f54) in diagram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97   0      -0.1    -10   10   % image(f54) in diag 15 of mode 15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98   0      -0.1    -10   10   % real(f55) in diagram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99   0      -0.1    -10   10   % image(f55) in diag 15 of mode 15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100   0      -0.1    -10   10   % real(f56) in diagram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101   0      -0.1    -10   10   % image(f56) in diag 15 of mode 15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102   0      -0.1    -10   10   % real(f14) in diagram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103   0      -0.1    -10   10   % image(f14) in diag 15 of mode 15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Comment: The parameters f1 are fixed to 1.0 in the parameter.f or here</a:t>
            </a:r>
          </a:p>
        </p:txBody>
      </p:sp>
      <p:sp>
        <p:nvSpPr>
          <p:cNvPr id="16388" name="矩形 17411">
            <a:extLst>
              <a:ext uri="{FF2B5EF4-FFF2-40B4-BE49-F238E27FC236}">
                <a16:creationId xmlns:a16="http://schemas.microsoft.com/office/drawing/2014/main" id="{58E97358-FD25-4BD2-B7C3-A16BB8DC8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371600"/>
            <a:ext cx="4495800" cy="507841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 103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1   0      - 0.1    0    1000   % </a:t>
            </a:r>
            <a:r>
              <a:rPr lang="en-US" altLang="zh-CN" sz="1200" dirty="0" err="1"/>
              <a:t>backg</a:t>
            </a:r>
            <a:r>
              <a:rPr lang="en-US" altLang="zh-CN" sz="1200" dirty="0"/>
              <a:t> is the constant background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2   1.0      0.1    -10   10   % real(f31) in diagram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3   1.0      0.1    -10   10   % image(f31) in </a:t>
            </a:r>
            <a:r>
              <a:rPr lang="en-US" altLang="zh-CN" sz="1200" dirty="0" err="1"/>
              <a:t>diag</a:t>
            </a:r>
            <a:r>
              <a:rPr lang="en-US" altLang="zh-CN" sz="1200" dirty="0"/>
              <a:t> 1 of mode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4   1.0      0.1    -10   10   % real(f32) in diagram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5   1.0      0.1    -10   10   % image(f32) in </a:t>
            </a:r>
            <a:r>
              <a:rPr lang="en-US" altLang="zh-CN" sz="1200" dirty="0" err="1"/>
              <a:t>diag</a:t>
            </a:r>
            <a:r>
              <a:rPr lang="en-US" altLang="zh-CN" sz="1200" dirty="0"/>
              <a:t> 1 of mode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6   1.0     -0.1    -10   10   % real(f9) in diagram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7   0.0      -0.1    -10   10   % image(f9) in </a:t>
            </a:r>
            <a:r>
              <a:rPr lang="en-US" altLang="zh-CN" sz="1200" dirty="0" err="1"/>
              <a:t>diag</a:t>
            </a:r>
            <a:r>
              <a:rPr lang="en-US" altLang="zh-CN" sz="1200" dirty="0"/>
              <a:t> 1 of mode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8   1.0      0.1    -10   10   % real(f33) in diagram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9   1.0      0.1    -10   10   % image(f33) in </a:t>
            </a:r>
            <a:r>
              <a:rPr lang="en-US" altLang="zh-CN" sz="1200" dirty="0" err="1"/>
              <a:t>diag</a:t>
            </a:r>
            <a:r>
              <a:rPr lang="en-US" altLang="zh-CN" sz="1200" dirty="0"/>
              <a:t> 2 of mode 2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10   1.0      0.1    -10   10   % real(f34) in diagram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11   1.0      0.1    -10   10   % image(f34) in </a:t>
            </a:r>
            <a:r>
              <a:rPr lang="en-US" altLang="zh-CN" sz="1200" dirty="0" err="1"/>
              <a:t>diag</a:t>
            </a:r>
            <a:r>
              <a:rPr lang="en-US" altLang="zh-CN" sz="1200" dirty="0"/>
              <a:t> 2 of mode 2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12   1.0     -0.1    -10   10   % real(f10) in diagram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13   0.0     -0.1    -10   10   % image(f10) in </a:t>
            </a:r>
            <a:r>
              <a:rPr lang="en-US" altLang="zh-CN" sz="1200" dirty="0" err="1"/>
              <a:t>diag</a:t>
            </a:r>
            <a:r>
              <a:rPr lang="en-US" altLang="zh-CN" sz="1200" dirty="0"/>
              <a:t> 2 of mode 2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96   1.0      0.1    -10   10   % real(f54) in diagram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97   1.0      0.1    -10   10   % image(f54) in </a:t>
            </a:r>
            <a:r>
              <a:rPr lang="en-US" altLang="zh-CN" sz="1200" dirty="0" err="1"/>
              <a:t>diag</a:t>
            </a:r>
            <a:r>
              <a:rPr lang="en-US" altLang="zh-CN" sz="1200" dirty="0"/>
              <a:t> 15 of mode 15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98   1.0      0.1    -10   10   % real(f55) in diagram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99   1.0      0.1    -10   10   % image(f55) in </a:t>
            </a:r>
            <a:r>
              <a:rPr lang="en-US" altLang="zh-CN" sz="1200" dirty="0" err="1"/>
              <a:t>diag</a:t>
            </a:r>
            <a:r>
              <a:rPr lang="en-US" altLang="zh-CN" sz="1200" dirty="0"/>
              <a:t> 15 of mode 15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100   1.0      0.1    -10   10   % real(f56) in diagram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101   1.0      0.1    -10   10   % image(f56) in </a:t>
            </a:r>
            <a:r>
              <a:rPr lang="en-US" altLang="zh-CN" sz="1200" dirty="0" err="1"/>
              <a:t>diag</a:t>
            </a:r>
            <a:r>
              <a:rPr lang="en-US" altLang="zh-CN" sz="1200" dirty="0"/>
              <a:t> 15 of mode 15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102   1.0     -0.1    -10   10   % real(f14) in diagram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103   0.0     -0.1    -10   10   % image(f14) in </a:t>
            </a:r>
            <a:r>
              <a:rPr lang="en-US" altLang="zh-CN" sz="1200" dirty="0" err="1"/>
              <a:t>diag</a:t>
            </a:r>
            <a:r>
              <a:rPr lang="en-US" altLang="zh-CN" sz="1200" dirty="0"/>
              <a:t> 15 of mode 15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Comment: The parameters f1 are fixed to 1.0 in the </a:t>
            </a:r>
            <a:r>
              <a:rPr lang="en-US" altLang="zh-CN" sz="1200" dirty="0" err="1"/>
              <a:t>parameter.f</a:t>
            </a:r>
            <a:r>
              <a:rPr lang="en-US" altLang="zh-CN" sz="1200" dirty="0"/>
              <a:t> or here</a:t>
            </a:r>
          </a:p>
        </p:txBody>
      </p:sp>
      <p:sp>
        <p:nvSpPr>
          <p:cNvPr id="16389" name="右箭头 17412">
            <a:extLst>
              <a:ext uri="{FF2B5EF4-FFF2-40B4-BE49-F238E27FC236}">
                <a16:creationId xmlns:a16="http://schemas.microsoft.com/office/drawing/2014/main" id="{F64E921B-17DD-482B-866F-36BC3A03E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914400"/>
            <a:ext cx="976313" cy="485775"/>
          </a:xfrm>
          <a:prstGeom prst="rightArrow">
            <a:avLst>
              <a:gd name="adj1" fmla="val 50000"/>
              <a:gd name="adj2" fmla="val 502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8433">
            <a:extLst>
              <a:ext uri="{FF2B5EF4-FFF2-40B4-BE49-F238E27FC236}">
                <a16:creationId xmlns:a16="http://schemas.microsoft.com/office/drawing/2014/main" id="{78726751-BB3A-4185-A1C3-101D55662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MC</a:t>
            </a:r>
            <a:r>
              <a:rPr lang="zh-CN" altLang="en-US"/>
              <a:t>积分和对数据的拟合</a:t>
            </a:r>
          </a:p>
        </p:txBody>
      </p:sp>
      <p:sp>
        <p:nvSpPr>
          <p:cNvPr id="17411" name="矩形 18434">
            <a:extLst>
              <a:ext uri="{FF2B5EF4-FFF2-40B4-BE49-F238E27FC236}">
                <a16:creationId xmlns:a16="http://schemas.microsoft.com/office/drawing/2014/main" id="{2840F998-575E-4149-81AF-AA3656621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4267200" cy="4291013"/>
          </a:xfrm>
          <a:prstGeom prst="rect">
            <a:avLst/>
          </a:prstGeom>
          <a:solidFill>
            <a:srgbClr val="8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[yanghx@bespcfarm13 fort]$ fit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n= 15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n= 15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namp= 1 1 1 1 1 1 1 1 1 1 1 1 1 1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You have processed 600 MC DATA events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You have processed 500 Experiment DATA events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data prepare ok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 function minimisation by subroutine fumili/likelm,in the following print-out                s = value of objective function,                                                ec = expected change in s during next iteration,                                kappa = estimated distance to minimum,                                          lambda = step length modifier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        warning: minimum equal to 0. for parametr 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1iteration no.    0, s=  0.29632E+02, ec = -0.76663E-01, kappa=  0.22892E+01, lambda=  0.21809E-03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1iteration no.    1, s=  0.29558E+02, ec = -0.32248E-02, kappa=  0.18568E+01, lambda=  0.15914E-04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0minimisation terminated as iteration limit reached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The likelyhood function=  29.5578728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The Chi**2     function=  0.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nr= 16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np= 103</a:t>
            </a:r>
          </a:p>
        </p:txBody>
      </p:sp>
      <p:sp>
        <p:nvSpPr>
          <p:cNvPr id="17412" name="矩形 18435">
            <a:extLst>
              <a:ext uri="{FF2B5EF4-FFF2-40B4-BE49-F238E27FC236}">
                <a16:creationId xmlns:a16="http://schemas.microsoft.com/office/drawing/2014/main" id="{9E4C0701-E93A-4DBD-A6DB-45FA922D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201863"/>
            <a:ext cx="4572000" cy="4656137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[yanghx@bespcfarm13 fort]$ fit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n= 15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n= 15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namp= 1 1 1 1 1 1 1 1 1 1 1 1 1 1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data prepare ok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 function minimisation by subroutine fumili/likelm,in the following print-out                s = value of objective function,                                                ec = expected change in s during next iteration,                                kappa = estimated distance to minimum,                                          lambda = step length modifier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        warning: minimum equal to 0. for parametr 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1iteration no.    0, s=  0.29632E+02, ec = -0.76663E-01, kappa=  0.22892E+01, lambda=  0.21809E-03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1iteration no.    1, s=  0.29558E+02, ec = -0.32248E-02, kappa=  0.18568E+01, lambda=  0.15914E-04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1iteration no.    2, s=  0.29555E+02, ec = -0.71582E-02, kappa=  0.18650E+01, lambda=  0.33162E-04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1iteration no.    3, s=  0.29547E+02, ec = -0.16898E-01, kappa=  0.21245E+01, lambda=  0.79446E-04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0minimisation terminated as iteration limit reached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The likelyhood function=  29.5474606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The Chi**2     function=  0.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nr= 16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np= 103</a:t>
            </a:r>
          </a:p>
        </p:txBody>
      </p:sp>
      <p:sp>
        <p:nvSpPr>
          <p:cNvPr id="17413" name="右箭头 18436">
            <a:extLst>
              <a:ext uri="{FF2B5EF4-FFF2-40B4-BE49-F238E27FC236}">
                <a16:creationId xmlns:a16="http://schemas.microsoft.com/office/drawing/2014/main" id="{5A54BA2A-753F-4DFD-A9E1-9CFF3A96ED0A}"/>
              </a:ext>
            </a:extLst>
          </p:cNvPr>
          <p:cNvSpPr>
            <a:spLocks noChangeArrowheads="1"/>
          </p:cNvSpPr>
          <p:nvPr/>
        </p:nvSpPr>
        <p:spPr bwMode="auto">
          <a:xfrm rot="6915291">
            <a:off x="2077245" y="1348581"/>
            <a:ext cx="900112" cy="485775"/>
          </a:xfrm>
          <a:prstGeom prst="rightArrow">
            <a:avLst>
              <a:gd name="adj1" fmla="val 50000"/>
              <a:gd name="adj2" fmla="val 4631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17414" name="右箭头 18437">
            <a:extLst>
              <a:ext uri="{FF2B5EF4-FFF2-40B4-BE49-F238E27FC236}">
                <a16:creationId xmlns:a16="http://schemas.microsoft.com/office/drawing/2014/main" id="{81C2AB9D-886B-494C-8CE7-9FC98811DD54}"/>
              </a:ext>
            </a:extLst>
          </p:cNvPr>
          <p:cNvSpPr>
            <a:spLocks noChangeArrowheads="1"/>
          </p:cNvSpPr>
          <p:nvPr/>
        </p:nvSpPr>
        <p:spPr bwMode="auto">
          <a:xfrm rot="4396802">
            <a:off x="5782470" y="1424781"/>
            <a:ext cx="900112" cy="485775"/>
          </a:xfrm>
          <a:prstGeom prst="rightArrow">
            <a:avLst>
              <a:gd name="adj1" fmla="val 50000"/>
              <a:gd name="adj2" fmla="val 4631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17415" name="右箭头 18438">
            <a:extLst>
              <a:ext uri="{FF2B5EF4-FFF2-40B4-BE49-F238E27FC236}">
                <a16:creationId xmlns:a16="http://schemas.microsoft.com/office/drawing/2014/main" id="{95045BBF-C5FF-4312-A2A0-BAB8FCB14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286000"/>
            <a:ext cx="1447800" cy="714375"/>
          </a:xfrm>
          <a:prstGeom prst="rightArrow">
            <a:avLst>
              <a:gd name="adj1" fmla="val 50000"/>
              <a:gd name="adj2" fmla="val 506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/>
              <a:t>修改</a:t>
            </a:r>
            <a:r>
              <a:rPr lang="en-US" altLang="zh-CN" sz="1800"/>
              <a:t>flag.inp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9457">
            <a:extLst>
              <a:ext uri="{FF2B5EF4-FFF2-40B4-BE49-F238E27FC236}">
                <a16:creationId xmlns:a16="http://schemas.microsoft.com/office/drawing/2014/main" id="{006AF07B-6408-4B58-9A0E-228230080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拟合结果的检查</a:t>
            </a:r>
          </a:p>
        </p:txBody>
      </p:sp>
      <p:sp>
        <p:nvSpPr>
          <p:cNvPr id="18435" name="文本占位符 19458">
            <a:extLst>
              <a:ext uri="{FF2B5EF4-FFF2-40B4-BE49-F238E27FC236}">
                <a16:creationId xmlns:a16="http://schemas.microsoft.com/office/drawing/2014/main" id="{6EA1A33C-ACFD-4B0F-A871-8F75FB43C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000" dirty="0"/>
              <a:t>S</a:t>
            </a:r>
            <a:r>
              <a:rPr lang="zh-CN" altLang="en-US" sz="2000" dirty="0"/>
              <a:t>值</a:t>
            </a:r>
          </a:p>
          <a:p>
            <a:pPr eaLnBrk="1" hangingPunct="1"/>
            <a:r>
              <a:rPr lang="en-US" altLang="zh-CN" sz="2000" dirty="0"/>
              <a:t>mplot.info</a:t>
            </a:r>
          </a:p>
          <a:p>
            <a:pPr lvl="1" eaLnBrk="1" hangingPunct="1"/>
            <a:r>
              <a:rPr lang="zh-CN" altLang="en-US" sz="1800" dirty="0"/>
              <a:t>显示各态的百分比和相互干涉</a:t>
            </a:r>
          </a:p>
          <a:p>
            <a:pPr eaLnBrk="1" hangingPunct="1"/>
            <a:r>
              <a:rPr lang="en-US" altLang="zh-CN" sz="2000" dirty="0" err="1"/>
              <a:t>dplot.hbook</a:t>
            </a:r>
            <a:endParaRPr lang="en-US" altLang="zh-CN" sz="2000" dirty="0"/>
          </a:p>
          <a:p>
            <a:pPr lvl="1" eaLnBrk="1" hangingPunct="1"/>
            <a:r>
              <a:rPr lang="en-US" altLang="zh-CN" sz="1800" dirty="0"/>
              <a:t>Histogram 1-5 </a:t>
            </a:r>
            <a:r>
              <a:rPr lang="zh-CN" altLang="en-US" sz="1800" dirty="0"/>
              <a:t>数据的各分部</a:t>
            </a:r>
          </a:p>
          <a:p>
            <a:pPr lvl="1" eaLnBrk="1" hangingPunct="1"/>
            <a:r>
              <a:rPr lang="en-US" altLang="zh-CN" sz="1800" dirty="0"/>
              <a:t>Histogram 6-10 </a:t>
            </a:r>
            <a:r>
              <a:rPr lang="zh-CN" altLang="en-US" sz="1800" dirty="0"/>
              <a:t>相空间的各分部</a:t>
            </a:r>
          </a:p>
          <a:p>
            <a:pPr eaLnBrk="1" hangingPunct="1"/>
            <a:r>
              <a:rPr lang="en-US" altLang="zh-CN" sz="2000" dirty="0" err="1"/>
              <a:t>mplot.hbook</a:t>
            </a:r>
            <a:endParaRPr lang="en-US" altLang="zh-CN" sz="2000" dirty="0"/>
          </a:p>
          <a:p>
            <a:pPr eaLnBrk="1" hangingPunct="1"/>
            <a:r>
              <a:rPr lang="en-US" altLang="zh-CN" sz="2000" dirty="0"/>
              <a:t>Histogram 1-5 </a:t>
            </a:r>
            <a:r>
              <a:rPr lang="zh-CN" altLang="en-US" sz="2000" dirty="0"/>
              <a:t>拟合结果的总分部</a:t>
            </a:r>
          </a:p>
          <a:p>
            <a:pPr eaLnBrk="1" hangingPunct="1"/>
            <a:r>
              <a:rPr lang="en-US" altLang="zh-CN" sz="2000" dirty="0"/>
              <a:t>Histogram 11-… </a:t>
            </a:r>
            <a:r>
              <a:rPr lang="zh-CN" altLang="en-US" sz="2000" dirty="0"/>
              <a:t>各中间态的分布</a:t>
            </a:r>
          </a:p>
          <a:p>
            <a:pPr eaLnBrk="1" hangingPunct="1"/>
            <a:endParaRPr lang="zh-CN" altLang="en-US" sz="2000" dirty="0"/>
          </a:p>
          <a:p>
            <a:pPr eaLnBrk="1" hangingPunct="1"/>
            <a:endParaRPr lang="zh-CN" altLang="en-US" sz="2000" dirty="0"/>
          </a:p>
        </p:txBody>
      </p:sp>
      <p:sp>
        <p:nvSpPr>
          <p:cNvPr id="18436" name="矩形 19459">
            <a:extLst>
              <a:ext uri="{FF2B5EF4-FFF2-40B4-BE49-F238E27FC236}">
                <a16:creationId xmlns:a16="http://schemas.microsoft.com/office/drawing/2014/main" id="{199A1D00-4553-4E1A-9346-1A0E84A3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00200"/>
            <a:ext cx="3429000" cy="30130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the lines   1,...,  5 is in mode  0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 the lines   6,..., 10 is in mode -1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 the lines  11,..., 15 is in mode 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 the lines  16,..., 20 is in mode  2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 the lines  81,..., 85 is in mode 15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Sigma=    0.83335183    total cross section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br=    0.00000000    constant background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br=    0.00899441    mode 1 with diag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br=    0.07083086    mode 2 with diag 2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br=   -0.00000533    int of mode 14 and 15</a:t>
            </a:r>
          </a:p>
        </p:txBody>
      </p:sp>
      <p:sp>
        <p:nvSpPr>
          <p:cNvPr id="18437" name="右箭头 19460">
            <a:extLst>
              <a:ext uri="{FF2B5EF4-FFF2-40B4-BE49-F238E27FC236}">
                <a16:creationId xmlns:a16="http://schemas.microsoft.com/office/drawing/2014/main" id="{A2183AC5-FBF4-4F8A-BCDA-2D4D97CCA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133600"/>
            <a:ext cx="2590800" cy="228600"/>
          </a:xfrm>
          <a:prstGeom prst="rightArrow">
            <a:avLst>
              <a:gd name="adj1" fmla="val 50000"/>
              <a:gd name="adj2" fmla="val 2832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20481">
            <a:extLst>
              <a:ext uri="{FF2B5EF4-FFF2-40B4-BE49-F238E27FC236}">
                <a16:creationId xmlns:a16="http://schemas.microsoft.com/office/drawing/2014/main" id="{3EB54BD0-A557-4CA4-ABE5-073EABAA6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改变质量和宽度</a:t>
            </a:r>
            <a:r>
              <a:rPr lang="en-US" altLang="zh-CN"/>
              <a:t>reson.inp</a:t>
            </a:r>
          </a:p>
        </p:txBody>
      </p:sp>
      <p:sp>
        <p:nvSpPr>
          <p:cNvPr id="19459" name="矩形 20482">
            <a:extLst>
              <a:ext uri="{FF2B5EF4-FFF2-40B4-BE49-F238E27FC236}">
                <a16:creationId xmlns:a16="http://schemas.microsoft.com/office/drawing/2014/main" id="{02C015FE-DC5B-4DCE-80A4-E66702D76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600200"/>
            <a:ext cx="5410200" cy="36528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/>
              <a:t> </a:t>
            </a:r>
            <a:r>
              <a:rPr lang="it-IT" altLang="en-US" sz="1200"/>
              <a:t>16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1   3.09688    8.7e-05    % Resonace J/\psi in diagram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2   1.72    	0.15    % Resonace N[1720+] in diagram 6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3   1.9     	0.3    % Resonace N[1900+] in diagram 5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4   2.05   	0.2    % Resonace N[20503] in diagram 4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5   1.65    	0.1    % Resonace N[1535-] in diagram 3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6   1.65   	 0.1    % Resonace N[1650-] in diagram 2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7   1.71    	0.1    % Resonace N[1710+] in diagram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8   1.5195  	0.0156    % Resonace \Lambda[1520-] in diagram 15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9   1.69    	0.06    % Resonace \Lambda[1690-] in diagram 14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10   1.89     	0.1    % Resonace \Lambda[1890+] in diagram 13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11   1.5065    0.05    % Resonace \Lambda[1405-] in diagram 11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12   1.6     	0.15    % Resonace \Lambda[1600+] in diagram 10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13   1.67      	0.035    % Resonace \Lambda[1670-] in diagram 9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14   1.8      	0.3    % Resonace \Lambda[1800-] in diagram 8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15   1.81      	0.15    % Resonace \Lambda[1810+] in diagram 7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en-US" sz="1200"/>
              <a:t>16   2.075      0.09    % Resonace k_2[2075] in diagram 12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it-IT" altLang="en-US" sz="1200"/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it-IT" altLang="en-US" sz="1200"/>
          </a:p>
        </p:txBody>
      </p:sp>
      <p:sp>
        <p:nvSpPr>
          <p:cNvPr id="19460" name="矩形 20483">
            <a:extLst>
              <a:ext uri="{FF2B5EF4-FFF2-40B4-BE49-F238E27FC236}">
                <a16:creationId xmlns:a16="http://schemas.microsoft.com/office/drawing/2014/main" id="{CA65524E-ADAB-4F55-9E14-B1D626A21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828800"/>
            <a:ext cx="533400" cy="3124200"/>
          </a:xfrm>
          <a:prstGeom prst="rect">
            <a:avLst/>
          </a:prstGeom>
          <a:solidFill>
            <a:schemeClr val="accent1">
              <a:alpha val="5411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19461" name="矩形 20484">
            <a:extLst>
              <a:ext uri="{FF2B5EF4-FFF2-40B4-BE49-F238E27FC236}">
                <a16:creationId xmlns:a16="http://schemas.microsoft.com/office/drawing/2014/main" id="{DEF65683-3EF6-46E7-9A95-59FAB0A70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828800"/>
            <a:ext cx="457200" cy="3048000"/>
          </a:xfrm>
          <a:prstGeom prst="rect">
            <a:avLst/>
          </a:prstGeom>
          <a:solidFill>
            <a:srgbClr val="FF00FF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19462" name="下箭头 20485">
            <a:extLst>
              <a:ext uri="{FF2B5EF4-FFF2-40B4-BE49-F238E27FC236}">
                <a16:creationId xmlns:a16="http://schemas.microsoft.com/office/drawing/2014/main" id="{13BB7A33-D6FD-483B-A02C-BC8FB5F0331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71800" y="990600"/>
            <a:ext cx="76200" cy="762000"/>
          </a:xfrm>
          <a:prstGeom prst="downArrow">
            <a:avLst>
              <a:gd name="adj1" fmla="val 50000"/>
              <a:gd name="adj2" fmla="val 2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19463" name="右箭头 20486">
            <a:extLst>
              <a:ext uri="{FF2B5EF4-FFF2-40B4-BE49-F238E27FC236}">
                <a16:creationId xmlns:a16="http://schemas.microsoft.com/office/drawing/2014/main" id="{959F45AE-F702-4313-A914-AA0824AD26EC}"/>
              </a:ext>
            </a:extLst>
          </p:cNvPr>
          <p:cNvSpPr>
            <a:spLocks noChangeArrowheads="1"/>
          </p:cNvSpPr>
          <p:nvPr/>
        </p:nvSpPr>
        <p:spPr bwMode="auto">
          <a:xfrm rot="8497989">
            <a:off x="3646488" y="1298575"/>
            <a:ext cx="1069975" cy="304800"/>
          </a:xfrm>
          <a:prstGeom prst="rightArrow">
            <a:avLst>
              <a:gd name="adj1" fmla="val 50000"/>
              <a:gd name="adj2" fmla="val 877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19464" name="文本框 20487">
            <a:extLst>
              <a:ext uri="{FF2B5EF4-FFF2-40B4-BE49-F238E27FC236}">
                <a16:creationId xmlns:a16="http://schemas.microsoft.com/office/drawing/2014/main" id="{60EF925A-2985-4DF0-A96C-1D0CCEB1A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5751513"/>
            <a:ext cx="3740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FF0000"/>
                </a:solidFill>
              </a:rPr>
              <a:t>改变质量和宽度后要重新做</a:t>
            </a:r>
            <a:r>
              <a:rPr lang="en-US" altLang="zh-CN" sz="1800">
                <a:solidFill>
                  <a:srgbClr val="FF0000"/>
                </a:solidFill>
              </a:rPr>
              <a:t>MC</a:t>
            </a:r>
            <a:r>
              <a:rPr lang="zh-CN" altLang="en-US" sz="1800">
                <a:solidFill>
                  <a:srgbClr val="FF0000"/>
                </a:solidFill>
              </a:rPr>
              <a:t>积分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1505">
            <a:extLst>
              <a:ext uri="{FF2B5EF4-FFF2-40B4-BE49-F238E27FC236}">
                <a16:creationId xmlns:a16="http://schemas.microsoft.com/office/drawing/2014/main" id="{40A3F02E-2D6B-4C45-800E-11B06CC02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注释掉某些态不参与拟合</a:t>
            </a:r>
            <a:br>
              <a:rPr lang="zh-CN" altLang="en-US" sz="4000"/>
            </a:br>
            <a:r>
              <a:rPr lang="en-US" altLang="zh-CN" sz="4000"/>
              <a:t>amptable.inp</a:t>
            </a:r>
          </a:p>
        </p:txBody>
      </p:sp>
      <p:sp>
        <p:nvSpPr>
          <p:cNvPr id="20483" name="矩形 21506">
            <a:extLst>
              <a:ext uri="{FF2B5EF4-FFF2-40B4-BE49-F238E27FC236}">
                <a16:creationId xmlns:a16="http://schemas.microsoft.com/office/drawing/2014/main" id="{BCEC1053-2FA4-4949-978B-D41052691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4572000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'n_tot=' 15   total number of diagram in the process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'n_cal=' 15   number of diagram to be calculated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'comment'  m    n   m-th diagram, n=1 means keep, 0 means drop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         1    1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         2    1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         3    1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         4    1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         5    1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         6    1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         7    1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         8    1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         9    1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         10    1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         11    1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         12    1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         13    1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         14    1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/>
              <a:t>           15    1</a:t>
            </a:r>
          </a:p>
        </p:txBody>
      </p:sp>
      <p:sp>
        <p:nvSpPr>
          <p:cNvPr id="20484" name="文本框 21507">
            <a:extLst>
              <a:ext uri="{FF2B5EF4-FFF2-40B4-BE49-F238E27FC236}">
                <a16:creationId xmlns:a16="http://schemas.microsoft.com/office/drawing/2014/main" id="{A387F16B-FF6D-454E-B9EF-96FE96195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6056313"/>
            <a:ext cx="363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/>
              <a:t>1</a:t>
            </a:r>
            <a:r>
              <a:rPr lang="zh-CN" altLang="en-US" sz="1800"/>
              <a:t>表示参与拟合。</a:t>
            </a:r>
            <a:r>
              <a:rPr lang="en-US" altLang="zh-CN" sz="1800"/>
              <a:t>0</a:t>
            </a:r>
            <a:r>
              <a:rPr lang="zh-CN" altLang="en-US" sz="1800"/>
              <a:t>表示不参与拟合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4097">
            <a:extLst>
              <a:ext uri="{FF2B5EF4-FFF2-40B4-BE49-F238E27FC236}">
                <a16:creationId xmlns:a16="http://schemas.microsoft.com/office/drawing/2014/main" id="{C423B9ED-6E69-48D6-8656-7E3AE5669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Intro</a:t>
            </a:r>
          </a:p>
        </p:txBody>
      </p:sp>
      <p:sp>
        <p:nvSpPr>
          <p:cNvPr id="3075" name="文本占位符 4098">
            <a:extLst>
              <a:ext uri="{FF2B5EF4-FFF2-40B4-BE49-F238E27FC236}">
                <a16:creationId xmlns:a16="http://schemas.microsoft.com/office/drawing/2014/main" id="{92A75FF5-1AE2-4104-8071-64716B559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FDC</a:t>
            </a:r>
            <a:r>
              <a:rPr lang="zh-CN" altLang="en-US" sz="2800"/>
              <a:t>系统根据给出的费曼规则、物理常数等建立物理模型，对所研究的每个可能的物理过程产生对应的费曼图。在对费曼图计算的基础上，产生各个振幅的表达式，并计算出所有过程的总振幅的平方，构造斯然函数，生成相应的拟合程序</a:t>
            </a:r>
          </a:p>
          <a:p>
            <a:pPr eaLnBrk="1" hangingPunct="1"/>
            <a:r>
              <a:rPr lang="zh-CN" altLang="en-US" sz="2800"/>
              <a:t>自动化计算避免人工计算的繁琐复杂的工作程序，避免人工输入的不必要的失误，节省大量的工作时间</a:t>
            </a:r>
          </a:p>
          <a:p>
            <a:pPr eaLnBrk="1" hangingPunct="1"/>
            <a:r>
              <a:rPr lang="zh-CN" altLang="en-US" sz="2800"/>
              <a:t>经过与通常分波分析方法的对比检验证明可靠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5121">
            <a:extLst>
              <a:ext uri="{FF2B5EF4-FFF2-40B4-BE49-F238E27FC236}">
                <a16:creationId xmlns:a16="http://schemas.microsoft.com/office/drawing/2014/main" id="{949A96F4-BBAE-4969-94F5-2F6DE6394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系统结构</a:t>
            </a:r>
          </a:p>
        </p:txBody>
      </p:sp>
      <p:pic>
        <p:nvPicPr>
          <p:cNvPr id="4099" name="图片 5122" descr="fdc">
            <a:extLst>
              <a:ext uri="{FF2B5EF4-FFF2-40B4-BE49-F238E27FC236}">
                <a16:creationId xmlns:a16="http://schemas.microsoft.com/office/drawing/2014/main" id="{832C0773-7C8B-482B-ADFD-B5D02CF92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1600200"/>
            <a:ext cx="7031037" cy="510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6145">
            <a:extLst>
              <a:ext uri="{FF2B5EF4-FFF2-40B4-BE49-F238E27FC236}">
                <a16:creationId xmlns:a16="http://schemas.microsoft.com/office/drawing/2014/main" id="{44E11C26-EFF4-436C-9029-BEFE9AEC1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准备</a:t>
            </a:r>
          </a:p>
        </p:txBody>
      </p:sp>
      <p:sp>
        <p:nvSpPr>
          <p:cNvPr id="5123" name="文本占位符 6146">
            <a:extLst>
              <a:ext uri="{FF2B5EF4-FFF2-40B4-BE49-F238E27FC236}">
                <a16:creationId xmlns:a16="http://schemas.microsoft.com/office/drawing/2014/main" id="{C6E80F8B-22C9-4856-8018-73F276249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zh-CN" dirty="0"/>
              <a:t>Add text to your .</a:t>
            </a:r>
            <a:r>
              <a:rPr lang="en-US" altLang="zh-CN" dirty="0" err="1"/>
              <a:t>tchs</a:t>
            </a:r>
            <a:r>
              <a:rPr lang="en-US" altLang="zh-CN" dirty="0"/>
              <a:t> file :</a:t>
            </a:r>
          </a:p>
          <a:p>
            <a:pPr eaLnBrk="1" hangingPunct="1"/>
            <a:r>
              <a:rPr lang="en-US" altLang="zh-CN" dirty="0"/>
              <a:t>source /</a:t>
            </a:r>
            <a:r>
              <a:rPr lang="en-US" altLang="zh-CN" dirty="0" err="1"/>
              <a:t>besfs</a:t>
            </a:r>
            <a:r>
              <a:rPr lang="en-US" altLang="zh-CN" dirty="0"/>
              <a:t>/users/</a:t>
            </a:r>
            <a:r>
              <a:rPr lang="en-US" altLang="zh-CN" dirty="0" err="1"/>
              <a:t>jixb</a:t>
            </a:r>
            <a:r>
              <a:rPr lang="en-US" altLang="zh-CN" dirty="0"/>
              <a:t>/</a:t>
            </a:r>
            <a:r>
              <a:rPr lang="en-US" altLang="zh-CN" dirty="0" err="1"/>
              <a:t>fdc.setting</a:t>
            </a:r>
            <a:endParaRPr lang="en-US" altLang="zh-CN" dirty="0"/>
          </a:p>
          <a:p>
            <a:pPr eaLnBrk="1" hangingPunct="1"/>
            <a:r>
              <a:rPr lang="zh-CN" altLang="en-US" dirty="0"/>
              <a:t>建立分波分析目录</a:t>
            </a:r>
          </a:p>
          <a:p>
            <a:pPr lvl="1" eaLnBrk="1" hangingPunct="1"/>
            <a:r>
              <a:rPr lang="en-US" altLang="zh-CN" dirty="0" err="1"/>
              <a:t>mkidr</a:t>
            </a:r>
            <a:r>
              <a:rPr lang="en-US" altLang="zh-CN" dirty="0"/>
              <a:t> </a:t>
            </a:r>
            <a:r>
              <a:rPr lang="en-US" altLang="zh-CN" dirty="0" err="1"/>
              <a:t>your_fdcdir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cd  </a:t>
            </a:r>
            <a:r>
              <a:rPr lang="en-US" altLang="zh-CN" dirty="0" err="1"/>
              <a:t>your_fdcdir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7169">
            <a:extLst>
              <a:ext uri="{FF2B5EF4-FFF2-40B4-BE49-F238E27FC236}">
                <a16:creationId xmlns:a16="http://schemas.microsoft.com/office/drawing/2014/main" id="{E1DF0F1C-E9B3-4AF1-8D8B-B21627605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模型的建立</a:t>
            </a:r>
            <a:br>
              <a:rPr lang="zh-CN" altLang="en-US" sz="4000"/>
            </a:br>
            <a:r>
              <a:rPr lang="zh-CN" altLang="en-US" sz="4000"/>
              <a:t>复制文件</a:t>
            </a:r>
          </a:p>
        </p:txBody>
      </p:sp>
      <p:sp>
        <p:nvSpPr>
          <p:cNvPr id="6147" name="文本占位符 7170">
            <a:extLst>
              <a:ext uri="{FF2B5EF4-FFF2-40B4-BE49-F238E27FC236}">
                <a16:creationId xmlns:a16="http://schemas.microsoft.com/office/drawing/2014/main" id="{3FB6BA67-948B-45FF-9E32-003299543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000" dirty="0"/>
              <a:t>&gt;</a:t>
            </a:r>
            <a:r>
              <a:rPr lang="en-US" altLang="zh-CN" sz="2000" dirty="0" err="1"/>
              <a:t>model_cp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en-US" altLang="zh-CN" sz="2000" dirty="0" err="1">
                <a:solidFill>
                  <a:srgbClr val="FF0000"/>
                </a:solidFill>
              </a:rPr>
              <a:t>besfs</a:t>
            </a:r>
            <a:r>
              <a:rPr lang="en-US" altLang="zh-CN" sz="2000" dirty="0">
                <a:solidFill>
                  <a:srgbClr val="FF0000"/>
                </a:solidFill>
              </a:rPr>
              <a:t>/groups/</a:t>
            </a:r>
            <a:r>
              <a:rPr lang="en-US" altLang="zh-CN" sz="2000" dirty="0" err="1">
                <a:solidFill>
                  <a:srgbClr val="FF0000"/>
                </a:solidFill>
              </a:rPr>
              <a:t>jpsi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en-US" altLang="zh-CN" sz="2000" dirty="0" err="1">
                <a:solidFill>
                  <a:srgbClr val="FF0000"/>
                </a:solidFill>
              </a:rPr>
              <a:t>jpsigroup</a:t>
            </a:r>
            <a:r>
              <a:rPr lang="en-US" altLang="zh-CN" sz="2000" dirty="0">
                <a:solidFill>
                  <a:srgbClr val="FF0000"/>
                </a:solidFill>
              </a:rPr>
              <a:t>/user/</a:t>
            </a:r>
            <a:r>
              <a:rPr lang="en-US" altLang="zh-CN" sz="2000" dirty="0" err="1">
                <a:solidFill>
                  <a:srgbClr val="FF0000"/>
                </a:solidFill>
              </a:rPr>
              <a:t>maym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en-US" altLang="zh-CN" sz="2000" dirty="0" err="1">
                <a:solidFill>
                  <a:srgbClr val="FF0000"/>
                </a:solidFill>
              </a:rPr>
              <a:t>your_fdcdir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en-US" altLang="zh-CN" sz="2000" dirty="0" err="1">
                <a:solidFill>
                  <a:srgbClr val="FF0000"/>
                </a:solidFill>
              </a:rPr>
              <a:t>your_model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your_model</a:t>
            </a:r>
            <a:endParaRPr lang="en-US" altLang="zh-CN" sz="2000" dirty="0"/>
          </a:p>
          <a:p>
            <a:pPr lvl="1" eaLnBrk="1" hangingPunct="1"/>
            <a:r>
              <a:rPr lang="zh-CN" altLang="en-US" sz="2400" dirty="0"/>
              <a:t>从已有的模型复制所需的文件</a:t>
            </a:r>
          </a:p>
          <a:p>
            <a:pPr lvl="2" eaLnBrk="1" hangingPunct="1"/>
            <a:r>
              <a:rPr lang="en-US" altLang="zh-CN" sz="2000" dirty="0"/>
              <a:t>Model.def </a:t>
            </a:r>
            <a:r>
              <a:rPr lang="zh-CN" altLang="en-US" sz="2000" dirty="0"/>
              <a:t>模型的目录、名称</a:t>
            </a:r>
            <a:r>
              <a:rPr lang="en-US" altLang="zh-CN" sz="2000" dirty="0"/>
              <a:t>…</a:t>
            </a:r>
            <a:r>
              <a:rPr lang="zh-CN" altLang="en-US" sz="2000" dirty="0"/>
              <a:t>（需修改）</a:t>
            </a:r>
          </a:p>
          <a:p>
            <a:pPr lvl="2" eaLnBrk="1" hangingPunct="1"/>
            <a:r>
              <a:rPr lang="en-US" altLang="zh-CN" sz="2000" dirty="0" err="1"/>
              <a:t>Model_input</a:t>
            </a:r>
            <a:r>
              <a:rPr lang="zh-CN" altLang="en-US" sz="2000" dirty="0"/>
              <a:t>对模型的定义：规范场、物质场、</a:t>
            </a:r>
            <a:r>
              <a:rPr lang="en-US" altLang="zh-CN" sz="2000" dirty="0"/>
              <a:t>CKM</a:t>
            </a:r>
            <a:r>
              <a:rPr lang="zh-CN" altLang="en-US" sz="2000" dirty="0"/>
              <a:t>矩阵</a:t>
            </a:r>
            <a:r>
              <a:rPr lang="en-US" altLang="zh-CN" sz="2000" dirty="0"/>
              <a:t>…</a:t>
            </a:r>
          </a:p>
          <a:p>
            <a:pPr lvl="2" eaLnBrk="1" hangingPunct="1"/>
            <a:r>
              <a:rPr lang="en-US" altLang="zh-CN" sz="2000" dirty="0" err="1"/>
              <a:t>Add_vertices</a:t>
            </a:r>
            <a:r>
              <a:rPr lang="en-US" altLang="zh-CN" sz="2000" dirty="0"/>
              <a:t> </a:t>
            </a:r>
            <a:r>
              <a:rPr lang="zh-CN" altLang="en-US" sz="2000" dirty="0"/>
              <a:t>粒子态的定义（可以修改）</a:t>
            </a:r>
          </a:p>
          <a:p>
            <a:pPr lvl="2" eaLnBrk="1" hangingPunct="1"/>
            <a:r>
              <a:rPr lang="en-US" altLang="zh-CN" sz="2000" dirty="0" err="1"/>
              <a:t>Physical_parameters</a:t>
            </a:r>
            <a:r>
              <a:rPr lang="en-US" altLang="zh-CN" sz="2000" dirty="0"/>
              <a:t> </a:t>
            </a:r>
          </a:p>
          <a:p>
            <a:pPr lvl="2" eaLnBrk="1" hangingPunct="1"/>
            <a:r>
              <a:rPr lang="en-US" altLang="zh-CN" sz="2000" dirty="0" err="1"/>
              <a:t>Symbole_list</a:t>
            </a:r>
            <a:endParaRPr lang="en-US" altLang="zh-CN" dirty="0"/>
          </a:p>
          <a:p>
            <a:pPr eaLnBrk="1" hangingPunct="1"/>
            <a:r>
              <a:rPr lang="en-US" altLang="zh-CN" sz="2400" dirty="0"/>
              <a:t>cp 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en-US" altLang="zh-CN" sz="2400" dirty="0" err="1">
                <a:solidFill>
                  <a:srgbClr val="FF0000"/>
                </a:solidFill>
              </a:rPr>
              <a:t>besfs</a:t>
            </a:r>
            <a:r>
              <a:rPr lang="en-US" altLang="zh-CN" sz="2400" dirty="0">
                <a:solidFill>
                  <a:srgbClr val="FF0000"/>
                </a:solidFill>
              </a:rPr>
              <a:t>/groups/</a:t>
            </a:r>
            <a:r>
              <a:rPr lang="en-US" altLang="zh-CN" sz="2400" dirty="0" err="1">
                <a:solidFill>
                  <a:srgbClr val="FF0000"/>
                </a:solidFill>
              </a:rPr>
              <a:t>jpsi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en-US" altLang="zh-CN" sz="2400" dirty="0" err="1">
                <a:solidFill>
                  <a:srgbClr val="FF0000"/>
                </a:solidFill>
              </a:rPr>
              <a:t>jpsigroup</a:t>
            </a:r>
            <a:r>
              <a:rPr lang="en-US" altLang="zh-CN" sz="2400" dirty="0">
                <a:solidFill>
                  <a:srgbClr val="FF0000"/>
                </a:solidFill>
              </a:rPr>
              <a:t>/user/</a:t>
            </a:r>
            <a:r>
              <a:rPr lang="en-US" altLang="zh-CN" sz="2400" dirty="0" err="1">
                <a:solidFill>
                  <a:srgbClr val="FF0000"/>
                </a:solidFill>
              </a:rPr>
              <a:t>maym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en-US" altLang="zh-CN" sz="2400" dirty="0" err="1">
                <a:solidFill>
                  <a:srgbClr val="FF0000"/>
                </a:solidFill>
              </a:rPr>
              <a:t>your_fdcdir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en-US" altLang="zh-CN" sz="2400" dirty="0" err="1">
                <a:solidFill>
                  <a:srgbClr val="FF0000"/>
                </a:solidFill>
              </a:rPr>
              <a:t>your_model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en-US" altLang="zh-CN" sz="2400" dirty="0" err="1">
                <a:solidFill>
                  <a:srgbClr val="FF0000"/>
                </a:solidFill>
              </a:rPr>
              <a:t>psfig.sty</a:t>
            </a:r>
            <a:r>
              <a:rPr lang="en-US" altLang="zh-CN" sz="2400" dirty="0"/>
              <a:t>  to your model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8193">
            <a:extLst>
              <a:ext uri="{FF2B5EF4-FFF2-40B4-BE49-F238E27FC236}">
                <a16:creationId xmlns:a16="http://schemas.microsoft.com/office/drawing/2014/main" id="{FEE98CC6-86CE-4002-82EC-B29E8E1EEC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Edit  model.def</a:t>
            </a:r>
          </a:p>
        </p:txBody>
      </p:sp>
      <p:sp>
        <p:nvSpPr>
          <p:cNvPr id="7171" name="矩形 8194">
            <a:extLst>
              <a:ext uri="{FF2B5EF4-FFF2-40B4-BE49-F238E27FC236}">
                <a16:creationId xmlns:a16="http://schemas.microsoft.com/office/drawing/2014/main" id="{BB41F1A0-8E1E-4DBB-9892-B21A6D02D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62200"/>
            <a:ext cx="8839200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% Please revise the following items when a new model is created.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200" dirty="0"/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200" dirty="0" err="1"/>
              <a:t>model_home</a:t>
            </a:r>
            <a:r>
              <a:rPr lang="en-US" altLang="zh-CN" sz="1200" dirty="0"/>
              <a:t>:='"/d07/</a:t>
            </a:r>
            <a:r>
              <a:rPr lang="en-US" altLang="zh-CN" sz="1200" dirty="0" err="1"/>
              <a:t>yanghx</a:t>
            </a:r>
            <a:r>
              <a:rPr lang="en-US" altLang="zh-CN" sz="1200" dirty="0"/>
              <a:t>/</a:t>
            </a:r>
            <a:r>
              <a:rPr lang="en-US" altLang="zh-CN" sz="1200" dirty="0" err="1"/>
              <a:t>fdc</a:t>
            </a:r>
            <a:r>
              <a:rPr lang="en-US" altLang="zh-CN" sz="1200" dirty="0"/>
              <a:t>/</a:t>
            </a:r>
            <a:r>
              <a:rPr lang="en-US" altLang="zh-CN" sz="1200" dirty="0" err="1"/>
              <a:t>fdctest</a:t>
            </a:r>
            <a:r>
              <a:rPr lang="en-US" altLang="zh-CN" sz="1200" dirty="0"/>
              <a:t>/model/";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200" dirty="0" err="1"/>
              <a:t>model_name</a:t>
            </a:r>
            <a:r>
              <a:rPr lang="en-US" altLang="zh-CN" sz="1200" dirty="0"/>
              <a:t>:='"SM and Some Phenomenology </a:t>
            </a:r>
            <a:r>
              <a:rPr lang="en-US" altLang="zh-CN" sz="1200" dirty="0" err="1"/>
              <a:t>Lagrangian</a:t>
            </a:r>
            <a:r>
              <a:rPr lang="en-US" altLang="zh-CN" sz="1200" dirty="0"/>
              <a:t>";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200" dirty="0" err="1"/>
              <a:t>model_author</a:t>
            </a:r>
            <a:r>
              <a:rPr lang="en-US" altLang="zh-CN" sz="1200" dirty="0"/>
              <a:t>:='"Y.Y. Young";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200" dirty="0" err="1"/>
              <a:t>model_time</a:t>
            </a:r>
            <a:r>
              <a:rPr lang="en-US" altLang="zh-CN" sz="1200" dirty="0"/>
              <a:t>:='"Mar 3th, 2004";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200" dirty="0"/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% The following three files must be prepared by USER and are placed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% in directory "</a:t>
            </a:r>
            <a:r>
              <a:rPr lang="en-US" altLang="zh-CN" sz="1200" dirty="0" err="1"/>
              <a:t>model_home</a:t>
            </a:r>
            <a:r>
              <a:rPr lang="en-US" altLang="zh-CN" sz="1200" dirty="0"/>
              <a:t>".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200" dirty="0"/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200" dirty="0" err="1"/>
              <a:t>model_input</a:t>
            </a:r>
            <a:r>
              <a:rPr lang="en-US" altLang="zh-CN" sz="1200" dirty="0"/>
              <a:t>:='</a:t>
            </a:r>
            <a:r>
              <a:rPr lang="en-US" altLang="zh-CN" sz="1200" dirty="0" err="1"/>
              <a:t>model_input</a:t>
            </a:r>
            <a:r>
              <a:rPr lang="en-US" altLang="zh-CN" sz="1200" dirty="0"/>
              <a:t>$    % description of the physical model.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200" dirty="0" err="1"/>
              <a:t>symbole_list</a:t>
            </a:r>
            <a:r>
              <a:rPr lang="en-US" altLang="zh-CN" sz="1200" dirty="0"/>
              <a:t>:='</a:t>
            </a:r>
            <a:r>
              <a:rPr lang="en-US" altLang="zh-CN" sz="1200" dirty="0" err="1"/>
              <a:t>symbole_list</a:t>
            </a:r>
            <a:r>
              <a:rPr lang="en-US" altLang="zh-CN" sz="1200" dirty="0"/>
              <a:t>$  % something needed for drawing diagram.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200" dirty="0" err="1"/>
              <a:t>physical_parameters</a:t>
            </a:r>
            <a:r>
              <a:rPr lang="en-US" altLang="zh-CN" sz="1200" dirty="0"/>
              <a:t>:='</a:t>
            </a:r>
            <a:r>
              <a:rPr lang="en-US" altLang="zh-CN" sz="1200" dirty="0" err="1"/>
              <a:t>physical_parameters</a:t>
            </a:r>
            <a:r>
              <a:rPr lang="en-US" altLang="zh-CN" sz="1200" dirty="0"/>
              <a:t>$    % physical parameters input.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;end;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200" dirty="0"/>
          </a:p>
        </p:txBody>
      </p:sp>
      <p:sp>
        <p:nvSpPr>
          <p:cNvPr id="7172" name="圆角矩形标注 8195">
            <a:extLst>
              <a:ext uri="{FF2B5EF4-FFF2-40B4-BE49-F238E27FC236}">
                <a16:creationId xmlns:a16="http://schemas.microsoft.com/office/drawing/2014/main" id="{D4F5BCD2-B37A-40C1-B35E-3779DCC2E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524000"/>
            <a:ext cx="2133600" cy="533400"/>
          </a:xfrm>
          <a:prstGeom prst="wedgeRoundRectCallout">
            <a:avLst>
              <a:gd name="adj1" fmla="val -108333"/>
              <a:gd name="adj2" fmla="val 227380"/>
              <a:gd name="adj3" fmla="val 1666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/>
              <a:t>Change to your model directory</a:t>
            </a:r>
          </a:p>
        </p:txBody>
      </p:sp>
      <p:sp>
        <p:nvSpPr>
          <p:cNvPr id="7173" name="矩形 8196">
            <a:extLst>
              <a:ext uri="{FF2B5EF4-FFF2-40B4-BE49-F238E27FC236}">
                <a16:creationId xmlns:a16="http://schemas.microsoft.com/office/drawing/2014/main" id="{EDEA39A7-D9BC-4EEA-ADA0-AC55406A9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0"/>
            <a:ext cx="20574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9217">
            <a:extLst>
              <a:ext uri="{FF2B5EF4-FFF2-40B4-BE49-F238E27FC236}">
                <a16:creationId xmlns:a16="http://schemas.microsoft.com/office/drawing/2014/main" id="{86486B39-5488-465F-9B40-52A5A0825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zh-CN" sz="4000"/>
              <a:t>Edit add_vertices</a:t>
            </a:r>
          </a:p>
        </p:txBody>
      </p:sp>
      <p:sp>
        <p:nvSpPr>
          <p:cNvPr id="8195" name="矩形 9218">
            <a:extLst>
              <a:ext uri="{FF2B5EF4-FFF2-40B4-BE49-F238E27FC236}">
                <a16:creationId xmlns:a16="http://schemas.microsoft.com/office/drawing/2014/main" id="{FAB225D6-4587-4FC8-94AD-C7530D717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990600"/>
            <a:ext cx="6705600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 err="1"/>
              <a:t>pa_list_add</a:t>
            </a:r>
            <a:r>
              <a:rPr lang="en-US" altLang="zh-CN" sz="1200" dirty="0"/>
              <a:t>:={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%     name      spin  parity c isospin G  Strange Baryon Charge Mass  </a:t>
            </a:r>
            <a:r>
              <a:rPr lang="en-US" altLang="zh-CN" sz="1200" dirty="0" err="1"/>
              <a:t>Widh</a:t>
            </a:r>
            <a:endParaRPr lang="en-US" altLang="zh-CN" sz="1200" dirty="0"/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{"J/\psi",        1,    -1,  -1,  0,   -1,   0,     0,     0,  3.09688,  0.000087},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{"P",             1/2,  +1,   X,  1/2,  X,   0,     1,     1,  0.938272, 0},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{"\pi",           0,    -1,   X,  1,   -1,   0,     0,     1,  0.13957,  0},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{"k",             0,    -1,   X,  1/2,  X,   1,     0,     1,  0.493677, 0},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{"\Lambda",       1/2,  +1,   X,  0,    X,   -1,    1,     0,  1.1158,   0},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{"N[1535-]",      1/2,  -1,   X,  1/2,  X,   0,     1,     1,  1.650,    0.10},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{"N[1650-]",      1/2,  -1,   X,  1/2,  X,   0,     1,     1,  1.650,    0.10},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%{"N[1650+]",     1/2,  +1,   X,  1/2,  X,   0,     1,     1,  1.650,    0.150},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{"N[1710+]",      1/2,  +1,   X,  1/2,  X,   0,     1,     1,  1.710,    0.10},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{"N[1720+]",      3/2,  +1,   X,  1/2,  X,   0,     1,     1,  1.720,    0.150},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{"N[1900+]",      3/2,  +1,   X,  1/2,  X,   0,     1,     1,  1.900,    0.300},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{"N[20503]",      3/2,  +1,   X,  1/2,  X,   0,     1,     1,  2.050,    0.200},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{"\Lambda[1405-]", 1/2,  -1,   X,  0,    X,   -1,    1,     0,  1.5065,  0.05},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{"\Lambda[1520-]", 3/2,  -1,   X,  0,    X,   -1,    1,     0,  1.5195,  0.0156},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{"\Lambda[1600+]", 1/2,  +1,   X,  0,    X,   -1,    1,     0,  1.600,   0.150},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{"\Lambda[1670-]", 1/2,  -1,   X,  0,    X,   -1,    1,     0,  1.670,   0.035},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{"\Lambda[1690-]", 3/2,  -1,   X,  0,    X,   -1,    1,     0,  1.690,   0.060},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{"\Lambda[1800-]", 1/2,  -1,   X,  0,    X,   -1,    1,     0,  1.8,     0.3},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{"\Lambda[1810+]", 1/2,  +1,   X,  0,    X,   -1,    1,     0,  1.810,   0.15},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{"\Lambda[1890+]", 3/2,  +1,   X,  0,    X,   -1,    1,     0,  1.890,     0.1},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{"k_2[2075]",     1,    -1,   X,  1/2,  X,    1,    0,     1,  2.075,   0.090}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};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 err="1"/>
              <a:t>phase_method</a:t>
            </a:r>
            <a:r>
              <a:rPr lang="en-US" altLang="zh-CN" sz="1200" dirty="0"/>
              <a:t>:='</a:t>
            </a:r>
            <a:r>
              <a:rPr lang="en-US" altLang="zh-CN" sz="1200" dirty="0" err="1"/>
              <a:t>phase_resonace</a:t>
            </a:r>
            <a:r>
              <a:rPr lang="en-US" altLang="zh-CN" sz="1200" dirty="0"/>
              <a:t>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 err="1"/>
              <a:t>phase_method</a:t>
            </a:r>
            <a:r>
              <a:rPr lang="en-US" altLang="zh-CN" sz="1200" dirty="0"/>
              <a:t>:='</a:t>
            </a:r>
            <a:r>
              <a:rPr lang="en-US" altLang="zh-CN" sz="1200" dirty="0" err="1"/>
              <a:t>real_coefficient</a:t>
            </a:r>
            <a:r>
              <a:rPr lang="en-US" altLang="zh-CN" sz="1200" dirty="0"/>
              <a:t>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%</a:t>
            </a:r>
            <a:r>
              <a:rPr lang="en-US" altLang="zh-CN" sz="1200" dirty="0" err="1"/>
              <a:t>final_particle_list</a:t>
            </a:r>
            <a:r>
              <a:rPr lang="en-US" altLang="zh-CN" sz="1200" dirty="0"/>
              <a:t>:={"p","\</a:t>
            </a:r>
            <a:r>
              <a:rPr lang="en-US" altLang="zh-CN" sz="1200" dirty="0" err="1"/>
              <a:t>pi","k","eta</a:t>
            </a:r>
            <a:r>
              <a:rPr lang="en-US" altLang="zh-CN" sz="1200" dirty="0"/>
              <a:t>"}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 err="1"/>
              <a:t>vertices_add_comment</a:t>
            </a:r>
            <a:r>
              <a:rPr lang="en-US" altLang="zh-CN" sz="1200" dirty="0"/>
              <a:t>:='"In this model, We have added some effective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vertices, to do some calculation related to some resonance states";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/>
              <a:t>end;</a:t>
            </a:r>
          </a:p>
        </p:txBody>
      </p:sp>
      <p:sp>
        <p:nvSpPr>
          <p:cNvPr id="8196" name="矩形 9219">
            <a:extLst>
              <a:ext uri="{FF2B5EF4-FFF2-40B4-BE49-F238E27FC236}">
                <a16:creationId xmlns:a16="http://schemas.microsoft.com/office/drawing/2014/main" id="{8A913AB4-E67D-4946-AF36-8D06094BA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0"/>
            <a:ext cx="4953000" cy="28956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8197" name="圆角矩形标注 9220">
            <a:extLst>
              <a:ext uri="{FF2B5EF4-FFF2-40B4-BE49-F238E27FC236}">
                <a16:creationId xmlns:a16="http://schemas.microsoft.com/office/drawing/2014/main" id="{FE4C0C1B-A744-4D4F-9C0F-0310E6A2E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1676400" cy="609600"/>
          </a:xfrm>
          <a:prstGeom prst="wedgeRoundRectCallout">
            <a:avLst>
              <a:gd name="adj1" fmla="val -110227"/>
              <a:gd name="adj2" fmla="val 12005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/>
              <a:t>参与拟合的态</a:t>
            </a: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/>
              <a:t>自己增减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0241">
            <a:extLst>
              <a:ext uri="{FF2B5EF4-FFF2-40B4-BE49-F238E27FC236}">
                <a16:creationId xmlns:a16="http://schemas.microsoft.com/office/drawing/2014/main" id="{4F753047-0E37-428F-AE42-21FD9C0E2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模型的构造</a:t>
            </a:r>
            <a:br>
              <a:rPr lang="zh-CN" altLang="en-US" sz="4000"/>
            </a:br>
            <a:r>
              <a:rPr lang="zh-CN" altLang="en-US" sz="4000"/>
              <a:t>构造</a:t>
            </a:r>
          </a:p>
        </p:txBody>
      </p:sp>
      <p:sp>
        <p:nvSpPr>
          <p:cNvPr id="9219" name="文本占位符 10242">
            <a:extLst>
              <a:ext uri="{FF2B5EF4-FFF2-40B4-BE49-F238E27FC236}">
                <a16:creationId xmlns:a16="http://schemas.microsoft.com/office/drawing/2014/main" id="{0F8CD7C5-247F-43E0-AE6B-FDD9BE6605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&gt;cd  </a:t>
            </a:r>
            <a:r>
              <a:rPr lang="en-US" altLang="zh-CN" sz="2400" dirty="0" err="1"/>
              <a:t>your_model</a:t>
            </a:r>
            <a:r>
              <a:rPr lang="en-US" altLang="zh-CN" sz="2400" dirty="0"/>
              <a:t>  </a:t>
            </a:r>
            <a:r>
              <a:rPr lang="zh-CN" altLang="en-US" sz="2400" dirty="0"/>
              <a:t>进入模型目录</a:t>
            </a:r>
          </a:p>
          <a:p>
            <a:pPr eaLnBrk="1" hangingPunct="1"/>
            <a:r>
              <a:rPr lang="en-US" altLang="zh-CN" sz="2400" dirty="0"/>
              <a:t>&gt;rm </a:t>
            </a:r>
            <a:r>
              <a:rPr lang="en-US" altLang="zh-CN" sz="2400" dirty="0" err="1"/>
              <a:t>model_state</a:t>
            </a:r>
            <a:r>
              <a:rPr lang="en-US" altLang="zh-CN" sz="2400" dirty="0"/>
              <a:t>     </a:t>
            </a:r>
            <a:r>
              <a:rPr lang="zh-CN" altLang="en-US" sz="2400" dirty="0"/>
              <a:t>描述</a:t>
            </a:r>
            <a:r>
              <a:rPr lang="en-US" altLang="zh-CN" sz="2400" dirty="0" err="1"/>
              <a:t>gmodel</a:t>
            </a:r>
            <a:r>
              <a:rPr lang="en-US" altLang="zh-CN" sz="2400" dirty="0"/>
              <a:t>* </a:t>
            </a:r>
            <a:r>
              <a:rPr lang="zh-CN" altLang="en-US" sz="2400" dirty="0"/>
              <a:t>命令的返回值</a:t>
            </a:r>
          </a:p>
          <a:p>
            <a:pPr eaLnBrk="1" hangingPunct="1"/>
            <a:r>
              <a:rPr lang="en-US" altLang="zh-CN" sz="2400" dirty="0"/>
              <a:t>&gt;gmodel1</a:t>
            </a:r>
            <a:r>
              <a:rPr lang="zh-CN" altLang="en-US" sz="2400" dirty="0"/>
              <a:t>根据物理模型，产生物质场相互作用</a:t>
            </a:r>
            <a:r>
              <a:rPr lang="en-US" altLang="zh-CN" sz="2400" dirty="0" err="1"/>
              <a:t>model_state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&gt;gmodel2 </a:t>
            </a:r>
            <a:r>
              <a:rPr lang="zh-CN" altLang="en-US" sz="2400" dirty="0"/>
              <a:t>产生模型的</a:t>
            </a:r>
            <a:r>
              <a:rPr lang="en-US" altLang="zh-CN" sz="2400" dirty="0" err="1"/>
              <a:t>Lagrangian</a:t>
            </a:r>
            <a:r>
              <a:rPr lang="zh-CN" altLang="en-US" sz="2400" dirty="0"/>
              <a:t>函数并量子化</a:t>
            </a:r>
            <a:r>
              <a:rPr lang="en-US" altLang="zh-CN" sz="2400" dirty="0" err="1"/>
              <a:t>model_state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&gt;gmodel3</a:t>
            </a:r>
            <a:r>
              <a:rPr lang="zh-CN" altLang="en-US" sz="2400" dirty="0"/>
              <a:t>费曼规则的建华处理    查：</a:t>
            </a:r>
            <a:r>
              <a:rPr lang="en-US" altLang="zh-CN" sz="2400" dirty="0" err="1"/>
              <a:t>model_state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&gt;</a:t>
            </a:r>
            <a:r>
              <a:rPr lang="en-US" altLang="zh-CN" sz="2400" dirty="0" err="1"/>
              <a:t>glmodel</a:t>
            </a:r>
            <a:r>
              <a:rPr lang="zh-CN" altLang="en-US" sz="2400" dirty="0"/>
              <a:t>产生模型的</a:t>
            </a:r>
            <a:r>
              <a:rPr lang="en-US" altLang="zh-CN" sz="2400" dirty="0"/>
              <a:t>Latex </a:t>
            </a:r>
            <a:r>
              <a:rPr lang="zh-CN" altLang="en-US" sz="2400" dirty="0"/>
              <a:t>文件  查：</a:t>
            </a:r>
            <a:r>
              <a:rPr lang="en-US" altLang="zh-CN" sz="2400" dirty="0"/>
              <a:t>out</a:t>
            </a:r>
          </a:p>
          <a:p>
            <a:pPr eaLnBrk="1" hangingPunct="1"/>
            <a:r>
              <a:rPr lang="en-US" altLang="zh-CN" sz="2400" dirty="0"/>
              <a:t>&gt;</a:t>
            </a:r>
            <a:r>
              <a:rPr lang="en-US" altLang="zh-CN" sz="2400" dirty="0" err="1"/>
              <a:t>lamodel</a:t>
            </a:r>
            <a:r>
              <a:rPr lang="en-US" altLang="zh-CN" sz="2400" dirty="0"/>
              <a:t> </a:t>
            </a:r>
            <a:r>
              <a:rPr lang="zh-CN" altLang="en-US" sz="2400" dirty="0"/>
              <a:t>产生模型的</a:t>
            </a:r>
            <a:r>
              <a:rPr lang="en-US" altLang="zh-CN" sz="2400" dirty="0" err="1"/>
              <a:t>ps</a:t>
            </a:r>
            <a:r>
              <a:rPr lang="zh-CN" altLang="en-US" sz="2400" dirty="0"/>
              <a:t>文件等  查：</a:t>
            </a:r>
            <a:r>
              <a:rPr lang="en-US" altLang="zh-CN" sz="2400" dirty="0"/>
              <a:t>out</a:t>
            </a:r>
          </a:p>
          <a:p>
            <a:pPr eaLnBrk="1" hangingPunct="1"/>
            <a:endParaRPr lang="en-US" altLang="zh-C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2289">
            <a:extLst>
              <a:ext uri="{FF2B5EF4-FFF2-40B4-BE49-F238E27FC236}">
                <a16:creationId xmlns:a16="http://schemas.microsoft.com/office/drawing/2014/main" id="{D8B5DF3F-87F5-4C5D-8132-650BA7D61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物理过程</a:t>
            </a:r>
          </a:p>
        </p:txBody>
      </p:sp>
      <p:sp>
        <p:nvSpPr>
          <p:cNvPr id="10243" name="文本占位符 12290">
            <a:extLst>
              <a:ext uri="{FF2B5EF4-FFF2-40B4-BE49-F238E27FC236}">
                <a16:creationId xmlns:a16="http://schemas.microsoft.com/office/drawing/2014/main" id="{AF4CBA79-85AC-4D20-8AD9-8E1B403F6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建立过程目录（在</a:t>
            </a:r>
            <a:r>
              <a:rPr lang="en-US" altLang="zh-CN" sz="2800" dirty="0"/>
              <a:t>FDC</a:t>
            </a:r>
            <a:r>
              <a:rPr lang="zh-CN" altLang="en-US" sz="2800" dirty="0"/>
              <a:t>目录下</a:t>
            </a:r>
            <a:r>
              <a:rPr lang="en-US" altLang="zh-CN" sz="2800" dirty="0"/>
              <a:t>:</a:t>
            </a:r>
            <a:r>
              <a:rPr lang="en-US" altLang="zh-CN" sz="2800" dirty="0" err="1"/>
              <a:t>your_fdc</a:t>
            </a:r>
            <a:r>
              <a:rPr lang="zh-CN" altLang="en-US" sz="2800" dirty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&gt;</a:t>
            </a:r>
            <a:r>
              <a:rPr lang="en-US" altLang="zh-CN" sz="2400" dirty="0" err="1"/>
              <a:t>process_cp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en-US" altLang="zh-CN" sz="2400" dirty="0" err="1">
                <a:solidFill>
                  <a:srgbClr val="FF0000"/>
                </a:solidFill>
              </a:rPr>
              <a:t>besfs</a:t>
            </a:r>
            <a:r>
              <a:rPr lang="en-US" altLang="zh-CN" sz="2400" dirty="0">
                <a:solidFill>
                  <a:srgbClr val="FF0000"/>
                </a:solidFill>
              </a:rPr>
              <a:t>/groups/</a:t>
            </a:r>
            <a:r>
              <a:rPr lang="en-US" altLang="zh-CN" sz="2400" dirty="0" err="1">
                <a:solidFill>
                  <a:srgbClr val="FF0000"/>
                </a:solidFill>
              </a:rPr>
              <a:t>jpsi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en-US" altLang="zh-CN" sz="2400" dirty="0" err="1">
                <a:solidFill>
                  <a:srgbClr val="FF0000"/>
                </a:solidFill>
              </a:rPr>
              <a:t>jpsigroup</a:t>
            </a:r>
            <a:r>
              <a:rPr lang="en-US" altLang="zh-CN" sz="2400" dirty="0">
                <a:solidFill>
                  <a:srgbClr val="FF0000"/>
                </a:solidFill>
              </a:rPr>
              <a:t>/user/</a:t>
            </a:r>
            <a:r>
              <a:rPr lang="en-US" altLang="zh-CN" sz="2400" dirty="0" err="1">
                <a:solidFill>
                  <a:srgbClr val="FF0000"/>
                </a:solidFill>
              </a:rPr>
              <a:t>maym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en-US" altLang="zh-CN" sz="2400" dirty="0" err="1">
                <a:solidFill>
                  <a:srgbClr val="FF0000"/>
                </a:solidFill>
              </a:rPr>
              <a:t>your_fdcdir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en-US" altLang="zh-CN" sz="2400" dirty="0" err="1">
                <a:solidFill>
                  <a:srgbClr val="FF0000"/>
                </a:solidFill>
              </a:rPr>
              <a:t>your_process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/>
              <a:t>your_process</a:t>
            </a:r>
            <a:r>
              <a:rPr lang="en-US" altLang="zh-CN" sz="24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&gt;cd </a:t>
            </a:r>
            <a:r>
              <a:rPr lang="en-US" altLang="zh-CN" sz="2800" dirty="0" err="1"/>
              <a:t>your_process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&gt;edit(vi) process.def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&gt;</a:t>
            </a:r>
            <a:r>
              <a:rPr lang="en-US" altLang="zh-CN" sz="2800" dirty="0" err="1"/>
              <a:t>diag</a:t>
            </a:r>
            <a:r>
              <a:rPr lang="en-US" altLang="zh-CN" sz="2800" dirty="0"/>
              <a:t>  </a:t>
            </a:r>
            <a:r>
              <a:rPr lang="zh-CN" altLang="en-US" sz="2800" dirty="0"/>
              <a:t>产生费曼图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&gt;amp  </a:t>
            </a:r>
            <a:r>
              <a:rPr lang="zh-CN" altLang="en-US" sz="2800" dirty="0"/>
              <a:t>产生振幅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&gt;</a:t>
            </a:r>
            <a:r>
              <a:rPr lang="en-US" altLang="zh-CN" sz="2800" dirty="0" err="1"/>
              <a:t>kine</a:t>
            </a:r>
            <a:r>
              <a:rPr lang="en-US" altLang="zh-CN" sz="2800" dirty="0"/>
              <a:t>  </a:t>
            </a:r>
            <a:r>
              <a:rPr lang="zh-CN" altLang="en-US" sz="2800" dirty="0"/>
              <a:t>动力学过程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&gt;cd fort   FDC</a:t>
            </a:r>
            <a:r>
              <a:rPr lang="zh-CN" altLang="en-US" sz="2800" dirty="0"/>
              <a:t>产生的分波分析目录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&gt;make  </a:t>
            </a:r>
            <a:r>
              <a:rPr lang="zh-CN" altLang="en-US" sz="2800" dirty="0"/>
              <a:t>生成可执行文件用于拟合 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</TotalTime>
  <Pages>0</Pages>
  <Words>3733</Words>
  <Characters>0</Characters>
  <Application>Microsoft Office PowerPoint</Application>
  <DocSecurity>0</DocSecurity>
  <PresentationFormat>全屏显示(4:3)</PresentationFormat>
  <Lines>0</Lines>
  <Paragraphs>396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Arial</vt:lpstr>
      <vt:lpstr>默认设计模板</vt:lpstr>
      <vt:lpstr>PWA with FDC</vt:lpstr>
      <vt:lpstr>Intro</vt:lpstr>
      <vt:lpstr>系统结构</vt:lpstr>
      <vt:lpstr>准备</vt:lpstr>
      <vt:lpstr>模型的建立 复制文件</vt:lpstr>
      <vt:lpstr>Edit  model.def</vt:lpstr>
      <vt:lpstr>Edit add_vertices</vt:lpstr>
      <vt:lpstr>模型的构造 构造</vt:lpstr>
      <vt:lpstr>物理过程</vt:lpstr>
      <vt:lpstr>构造模型</vt:lpstr>
      <vt:lpstr>Edit process.def</vt:lpstr>
      <vt:lpstr>物理过程</vt:lpstr>
      <vt:lpstr>拟合</vt:lpstr>
      <vt:lpstr>需要修改的文件</vt:lpstr>
      <vt:lpstr>修改fpara.inp</vt:lpstr>
      <vt:lpstr>MC积分和对数据的拟合</vt:lpstr>
      <vt:lpstr>拟合结果的检查</vt:lpstr>
      <vt:lpstr>改变质量和宽度reson.inp</vt:lpstr>
      <vt:lpstr>注释掉某些态不参与拟合 amptable.inp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王 石</cp:lastModifiedBy>
  <cp:revision>42</cp:revision>
  <dcterms:created xsi:type="dcterms:W3CDTF">2014-09-26T06:46:00Z</dcterms:created>
  <dcterms:modified xsi:type="dcterms:W3CDTF">2020-11-03T05:15:29Z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2052-10.1.0.5745</vt:lpwstr>
  </property>
</Properties>
</file>