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av" ContentType="audio/x-wav"/>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82" r:id="rId3"/>
    <p:sldId id="290" r:id="rId4"/>
    <p:sldId id="321" r:id="rId5"/>
    <p:sldId id="263" r:id="rId6"/>
    <p:sldId id="291" r:id="rId7"/>
    <p:sldId id="256" r:id="rId8"/>
    <p:sldId id="264" r:id="rId9"/>
    <p:sldId id="283" r:id="rId10"/>
    <p:sldId id="265" r:id="rId11"/>
    <p:sldId id="293" r:id="rId12"/>
    <p:sldId id="258" r:id="rId13"/>
    <p:sldId id="270" r:id="rId14"/>
    <p:sldId id="276" r:id="rId15"/>
    <p:sldId id="284" r:id="rId16"/>
    <p:sldId id="271" r:id="rId17"/>
    <p:sldId id="285" r:id="rId18"/>
    <p:sldId id="288" r:id="rId19"/>
    <p:sldId id="292" r:id="rId20"/>
    <p:sldId id="295" r:id="rId21"/>
    <p:sldId id="260" r:id="rId22"/>
    <p:sldId id="280" r:id="rId23"/>
    <p:sldId id="304" r:id="rId24"/>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0033CC"/>
    <a:srgbClr val="33CCFF"/>
    <a:srgbClr val="0066CC"/>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outlineView">
  <p:normalViewPr>
    <p:restoredLeft sz="11797"/>
    <p:restoredTop sz="90929"/>
  </p:normalViewPr>
  <p:slideViewPr>
    <p:cSldViewPr showGuides="1">
      <p:cViewPr varScale="1">
        <p:scale>
          <a:sx n="100" d="100"/>
          <a:sy n="100" d="100"/>
        </p:scale>
        <p:origin x="-44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gradFill rotWithShape="0">
          <a:gsLst>
            <a:gs pos="0">
              <a:schemeClr val="bg1"/>
            </a:gs>
            <a:gs pos="100000">
              <a:schemeClr val="bg2"/>
            </a:gs>
          </a:gsLst>
          <a:lin ang="0" scaled="1"/>
          <a:tileRect/>
        </a:gradFill>
        <a:effectLst/>
      </p:bgPr>
    </p:bg>
    <p:spTree>
      <p:nvGrpSpPr>
        <p:cNvPr id="1" name=""/>
        <p:cNvGrpSpPr/>
        <p:nvPr/>
      </p:nvGrpSpPr>
      <p:grpSpPr/>
      <p:grpSp>
        <p:nvGrpSpPr>
          <p:cNvPr id="17410" name="组合 17409"/>
          <p:cNvGrpSpPr/>
          <p:nvPr/>
        </p:nvGrpSpPr>
        <p:grpSpPr>
          <a:xfrm>
            <a:off x="-1035050" y="1552575"/>
            <a:ext cx="10179050" cy="5305425"/>
            <a:chOff x="-652" y="978"/>
            <a:chExt cx="6412" cy="3342"/>
          </a:xfrm>
        </p:grpSpPr>
        <p:sp>
          <p:nvSpPr>
            <p:cNvPr id="17411" name="任意多边形 17410"/>
            <p:cNvSpPr/>
            <p:nvPr/>
          </p:nvSpPr>
          <p:spPr>
            <a:xfrm>
              <a:off x="2061" y="1707"/>
              <a:ext cx="3699" cy="2613"/>
            </a:xfrm>
            <a:custGeom>
              <a:avLst/>
              <a:gdLst/>
              <a:ahLst/>
              <a:cxnLst/>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tileRect/>
            </a:gradFill>
            <a:ln w="9525">
              <a:noFill/>
            </a:ln>
          </p:spPr>
          <p:txBody>
            <a:bodyPr/>
            <a:p>
              <a:endParaRPr lang="zh-CN" altLang="en-US"/>
            </a:p>
          </p:txBody>
        </p:sp>
        <p:sp>
          <p:nvSpPr>
            <p:cNvPr id="17412" name="任意多边形 17411"/>
            <p:cNvSpPr/>
            <p:nvPr/>
          </p:nvSpPr>
          <p:spPr>
            <a:xfrm>
              <a:off x="-652" y="978"/>
              <a:ext cx="4237" cy="3342"/>
            </a:xfrm>
            <a:custGeom>
              <a:avLst/>
              <a:gdLst>
                <a:gd name="txL" fmla="*/ 0 w 21600"/>
                <a:gd name="txT" fmla="*/ 0 h 21231"/>
                <a:gd name="txR" fmla="*/ 21600 w 21600"/>
                <a:gd name="txB" fmla="*/ 21231 h 21231"/>
              </a:gdLst>
              <a:ahLst/>
              <a:cxnLst>
                <a:cxn ang="270">
                  <a:pos x="3977" y="0"/>
                </a:cxn>
                <a:cxn ang="0">
                  <a:pos x="21600" y="21231"/>
                </a:cxn>
                <a:cxn ang="180">
                  <a:pos x="0" y="21231"/>
                </a:cxn>
              </a:cxnLst>
              <a:rect l="txL" t="txT" r="txR" b="txB"/>
              <a:pathLst>
                <a:path w="21600" h="21231" fill="none">
                  <a:moveTo>
                    <a:pt x="3977" y="0"/>
                  </a:moveTo>
                  <a:arcTo wR="21600" hR="21600" stAng="-4763417" swAng="4763417"/>
                </a:path>
                <a:path w="21600" h="21231" stroke="0">
                  <a:moveTo>
                    <a:pt x="3977" y="0"/>
                  </a:moveTo>
                  <a:arcTo wR="21600" hR="21600" stAng="-4763417" swAng="4763417"/>
                  <a:lnTo>
                    <a:pt x="0" y="21231"/>
                  </a:lnTo>
                  <a:close/>
                </a:path>
              </a:pathLst>
            </a:custGeom>
            <a:noFill/>
            <a:ln w="12700" cap="rnd" cmpd="sng">
              <a:solidFill>
                <a:schemeClr val="accent2"/>
              </a:solidFill>
              <a:prstDash val="solid"/>
              <a:headEnd type="none" w="sm" len="sm"/>
              <a:tailEnd type="none" w="sm" len="sm"/>
            </a:ln>
          </p:spPr>
          <p:txBody>
            <a:bodyPr/>
            <a:p>
              <a:endParaRPr lang="zh-CN" altLang="en-US"/>
            </a:p>
          </p:txBody>
        </p:sp>
      </p:grpSp>
      <p:sp>
        <p:nvSpPr>
          <p:cNvPr id="17413" name="标题 17412"/>
          <p:cNvSpPr>
            <a:spLocks noGrp="1"/>
          </p:cNvSpPr>
          <p:nvPr>
            <p:ph type="ctrTitle" sz="quarter"/>
          </p:nvPr>
        </p:nvSpPr>
        <p:spPr>
          <a:xfrm>
            <a:off x="1293813" y="762000"/>
            <a:ext cx="7772400" cy="1143000"/>
          </a:xfrm>
          <a:prstGeom prst="rect">
            <a:avLst/>
          </a:prstGeom>
          <a:noFill/>
          <a:ln w="9525">
            <a:noFill/>
          </a:ln>
        </p:spPr>
        <p:txBody>
          <a:bodyPr lIns="92075" tIns="46038" rIns="92075" bIns="46038" anchor="b"/>
          <a:lstStyle>
            <a:lvl1pPr lvl="0">
              <a:defRPr/>
            </a:lvl1pPr>
          </a:lstStyle>
          <a:p>
            <a:pPr lvl="0"/>
            <a:r>
              <a:rPr lang="zh-CN" altLang="en-US" dirty="0"/>
              <a:t>单击此处编辑母版标题样式</a:t>
            </a:r>
            <a:endParaRPr lang="zh-CN" altLang="en-US" dirty="0"/>
          </a:p>
        </p:txBody>
      </p:sp>
      <p:sp>
        <p:nvSpPr>
          <p:cNvPr id="17414" name="副标题 17413"/>
          <p:cNvSpPr>
            <a:spLocks noGrp="1"/>
          </p:cNvSpPr>
          <p:nvPr>
            <p:ph type="subTitle" sz="quarter" idx="1"/>
          </p:nvPr>
        </p:nvSpPr>
        <p:spPr>
          <a:xfrm>
            <a:off x="685800" y="3429000"/>
            <a:ext cx="6400800" cy="1752600"/>
          </a:xfrm>
          <a:prstGeom prst="rect">
            <a:avLst/>
          </a:prstGeom>
          <a:noFill/>
          <a:ln w="9525">
            <a:noFill/>
          </a:ln>
        </p:spPr>
        <p:txBody>
          <a:bodyPr lIns="92075" tIns="46038" rIns="92075" bIns="46038" anchor="ctr"/>
          <a:lstStyle>
            <a:lvl1pPr marL="0" lvl="0" indent="0" algn="ctr">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lvl="0"/>
            <a:r>
              <a:rPr lang="zh-CN" altLang="en-US" dirty="0"/>
              <a:t>单击此处编辑母版副标题样式</a:t>
            </a:r>
            <a:endParaRPr lang="zh-CN" altLang="en-US" dirty="0"/>
          </a:p>
        </p:txBody>
      </p:sp>
      <p:sp>
        <p:nvSpPr>
          <p:cNvPr id="17415" name="日期占位符 17414"/>
          <p:cNvSpPr>
            <a:spLocks noGrp="1"/>
          </p:cNvSpPr>
          <p:nvPr>
            <p:ph type="dt" sz="quarter" idx="2"/>
          </p:nvPr>
        </p:nvSpPr>
        <p:spPr>
          <a:xfrm>
            <a:off x="685800" y="6248400"/>
            <a:ext cx="1905000" cy="457200"/>
          </a:xfrm>
          <a:prstGeom prst="rect">
            <a:avLst/>
          </a:prstGeom>
          <a:noFill/>
          <a:ln w="9525">
            <a:noFill/>
          </a:ln>
        </p:spPr>
        <p:txBody>
          <a:bodyPr lIns="92075" tIns="46038" rIns="92075" bIns="46038" anchor="ctr"/>
          <a:p>
            <a:endParaRPr lang="zh-CN" altLang="en-US" dirty="0"/>
          </a:p>
        </p:txBody>
      </p:sp>
      <p:sp>
        <p:nvSpPr>
          <p:cNvPr id="17416" name="页脚占位符 17415"/>
          <p:cNvSpPr>
            <a:spLocks noGrp="1"/>
          </p:cNvSpPr>
          <p:nvPr>
            <p:ph type="ftr" sz="quarter" idx="3"/>
          </p:nvPr>
        </p:nvSpPr>
        <p:spPr>
          <a:xfrm>
            <a:off x="3124200" y="6248400"/>
            <a:ext cx="2895600" cy="457200"/>
          </a:xfrm>
          <a:prstGeom prst="rect">
            <a:avLst/>
          </a:prstGeom>
          <a:noFill/>
          <a:ln w="9525">
            <a:noFill/>
          </a:ln>
        </p:spPr>
        <p:txBody>
          <a:bodyPr lIns="92075" tIns="46038" rIns="92075" bIns="46038" anchor="ctr"/>
          <a:p>
            <a:endParaRPr lang="zh-CN" dirty="0"/>
          </a:p>
        </p:txBody>
      </p:sp>
      <p:sp>
        <p:nvSpPr>
          <p:cNvPr id="17417" name="灯片编号占位符 17416"/>
          <p:cNvSpPr>
            <a:spLocks noGrp="1"/>
          </p:cNvSpPr>
          <p:nvPr>
            <p:ph type="sldNum" sz="quarter" idx="4"/>
          </p:nvPr>
        </p:nvSpPr>
        <p:spPr>
          <a:xfrm>
            <a:off x="6553200" y="6248400"/>
            <a:ext cx="1905000" cy="457200"/>
          </a:xfrm>
          <a:prstGeom prst="rect">
            <a:avLst/>
          </a:prstGeom>
          <a:noFill/>
          <a:ln w="9525">
            <a:noFill/>
          </a:ln>
        </p:spPr>
        <p:txBody>
          <a:bodyPr lIns="92075" tIns="46038" rIns="92075" bIns="46038" anchor="ctr"/>
          <a:p>
            <a:fld id="{9A0DB2DC-4C9A-4742-B13C-FB6460FD3503}" type="slidenum">
              <a:rPr lang="zh-CN" dirty="0"/>
            </a:fld>
            <a:endParaRPr lang="zh-CN"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p>
        </p:txBody>
      </p:sp>
      <p:sp>
        <p:nvSpPr>
          <p:cNvPr id="5" name="页脚占位符 4"/>
          <p:cNvSpPr>
            <a:spLocks noGrp="1"/>
          </p:cNvSpPr>
          <p:nvPr>
            <p:ph type="ftr" sz="quarter" idx="11"/>
          </p:nvPr>
        </p:nvSpPr>
        <p:spPr/>
        <p:txBody>
          <a:bodyPr/>
          <a:lstStyle/>
          <a:p>
            <a:pPr lvl="0"/>
            <a:endParaRPr lang="zh-CN" dirty="0"/>
          </a:p>
        </p:txBody>
      </p:sp>
      <p:sp>
        <p:nvSpPr>
          <p:cNvPr id="6" name="灯片编号占位符 5"/>
          <p:cNvSpPr>
            <a:spLocks noGrp="1"/>
          </p:cNvSpPr>
          <p:nvPr>
            <p:ph type="sldNum" sz="quarter" idx="12"/>
          </p:nvPr>
        </p:nvSpPr>
        <p:spPr/>
        <p:txBody>
          <a:bodyPr/>
          <a:lstStyle/>
          <a:p>
            <a:pPr lvl="0"/>
            <a:fld id="{9A0DB2DC-4C9A-4742-B13C-FB6460FD3503}" type="slidenum">
              <a:rPr lang="zh-CN" dirty="0"/>
            </a:fld>
            <a:endParaRPr lang="zh-C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716657" cy="54864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p>
        </p:txBody>
      </p:sp>
      <p:sp>
        <p:nvSpPr>
          <p:cNvPr id="5" name="页脚占位符 4"/>
          <p:cNvSpPr>
            <a:spLocks noGrp="1"/>
          </p:cNvSpPr>
          <p:nvPr>
            <p:ph type="ftr" sz="quarter" idx="11"/>
          </p:nvPr>
        </p:nvSpPr>
        <p:spPr/>
        <p:txBody>
          <a:bodyPr/>
          <a:lstStyle/>
          <a:p>
            <a:pPr lvl="0"/>
            <a:endParaRPr lang="zh-CN" dirty="0"/>
          </a:p>
        </p:txBody>
      </p:sp>
      <p:sp>
        <p:nvSpPr>
          <p:cNvPr id="6" name="灯片编号占位符 5"/>
          <p:cNvSpPr>
            <a:spLocks noGrp="1"/>
          </p:cNvSpPr>
          <p:nvPr>
            <p:ph type="sldNum" sz="quarter" idx="12"/>
          </p:nvPr>
        </p:nvSpPr>
        <p:spPr/>
        <p:txBody>
          <a:bodyPr/>
          <a:lstStyle/>
          <a:p>
            <a:pPr lvl="0"/>
            <a:fld id="{9A0DB2DC-4C9A-4742-B13C-FB6460FD3503}" type="slidenum">
              <a:rPr lang="zh-CN" dirty="0"/>
            </a:fld>
            <a:endParaRPr 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p>
        </p:txBody>
      </p:sp>
      <p:sp>
        <p:nvSpPr>
          <p:cNvPr id="5" name="页脚占位符 4"/>
          <p:cNvSpPr>
            <a:spLocks noGrp="1"/>
          </p:cNvSpPr>
          <p:nvPr>
            <p:ph type="ftr" sz="quarter" idx="11"/>
          </p:nvPr>
        </p:nvSpPr>
        <p:spPr/>
        <p:txBody>
          <a:bodyPr/>
          <a:lstStyle/>
          <a:p>
            <a:pPr lvl="0"/>
            <a:endParaRPr lang="zh-CN" dirty="0"/>
          </a:p>
        </p:txBody>
      </p:sp>
      <p:sp>
        <p:nvSpPr>
          <p:cNvPr id="6" name="灯片编号占位符 5"/>
          <p:cNvSpPr>
            <a:spLocks noGrp="1"/>
          </p:cNvSpPr>
          <p:nvPr>
            <p:ph type="sldNum" sz="quarter" idx="12"/>
          </p:nvPr>
        </p:nvSpPr>
        <p:spPr/>
        <p:txBody>
          <a:bodyPr/>
          <a:lstStyle/>
          <a:p>
            <a:pPr lvl="0"/>
            <a:fld id="{9A0DB2DC-4C9A-4742-B13C-FB6460FD3503}" type="slidenum">
              <a:rPr lang="zh-CN" dirty="0"/>
            </a:fld>
            <a:endParaRPr 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dirty="0"/>
          </a:p>
        </p:txBody>
      </p:sp>
      <p:sp>
        <p:nvSpPr>
          <p:cNvPr id="5" name="页脚占位符 4"/>
          <p:cNvSpPr>
            <a:spLocks noGrp="1"/>
          </p:cNvSpPr>
          <p:nvPr>
            <p:ph type="ftr" sz="quarter" idx="11"/>
          </p:nvPr>
        </p:nvSpPr>
        <p:spPr/>
        <p:txBody>
          <a:bodyPr/>
          <a:lstStyle/>
          <a:p>
            <a:pPr lvl="0"/>
            <a:endParaRPr lang="zh-CN" dirty="0"/>
          </a:p>
        </p:txBody>
      </p:sp>
      <p:sp>
        <p:nvSpPr>
          <p:cNvPr id="6" name="灯片编号占位符 5"/>
          <p:cNvSpPr>
            <a:spLocks noGrp="1"/>
          </p:cNvSpPr>
          <p:nvPr>
            <p:ph type="sldNum" sz="quarter" idx="12"/>
          </p:nvPr>
        </p:nvSpPr>
        <p:spPr/>
        <p:txBody>
          <a:bodyPr/>
          <a:lstStyle/>
          <a:p>
            <a:pPr lvl="0"/>
            <a:fld id="{9A0DB2DC-4C9A-4742-B13C-FB6460FD3503}" type="slidenum">
              <a:rPr lang="zh-CN" dirty="0"/>
            </a:fld>
            <a:endParaRPr 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08476"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9724" y="1981200"/>
            <a:ext cx="3808476"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p>
        </p:txBody>
      </p:sp>
      <p:sp>
        <p:nvSpPr>
          <p:cNvPr id="6" name="页脚占位符 5"/>
          <p:cNvSpPr>
            <a:spLocks noGrp="1"/>
          </p:cNvSpPr>
          <p:nvPr>
            <p:ph type="ftr" sz="quarter" idx="11"/>
          </p:nvPr>
        </p:nvSpPr>
        <p:spPr/>
        <p:txBody>
          <a:bodyPr/>
          <a:lstStyle/>
          <a:p>
            <a:pPr lvl="0"/>
            <a:endParaRPr lang="zh-CN" dirty="0"/>
          </a:p>
        </p:txBody>
      </p:sp>
      <p:sp>
        <p:nvSpPr>
          <p:cNvPr id="7" name="灯片编号占位符 6"/>
          <p:cNvSpPr>
            <a:spLocks noGrp="1"/>
          </p:cNvSpPr>
          <p:nvPr>
            <p:ph type="sldNum" sz="quarter" idx="12"/>
          </p:nvPr>
        </p:nvSpPr>
        <p:spPr/>
        <p:txBody>
          <a:bodyPr/>
          <a:lstStyle/>
          <a:p>
            <a:pPr lvl="0"/>
            <a:fld id="{9A0DB2DC-4C9A-4742-B13C-FB6460FD3503}" type="slidenum">
              <a:rPr lang="zh-CN" dirty="0"/>
            </a:fld>
            <a:endParaRPr lang="zh-C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dirty="0"/>
          </a:p>
        </p:txBody>
      </p:sp>
      <p:sp>
        <p:nvSpPr>
          <p:cNvPr id="8" name="页脚占位符 7"/>
          <p:cNvSpPr>
            <a:spLocks noGrp="1"/>
          </p:cNvSpPr>
          <p:nvPr>
            <p:ph type="ftr" sz="quarter" idx="11"/>
          </p:nvPr>
        </p:nvSpPr>
        <p:spPr/>
        <p:txBody>
          <a:bodyPr/>
          <a:lstStyle/>
          <a:p>
            <a:pPr lvl="0"/>
            <a:endParaRPr lang="zh-CN" dirty="0"/>
          </a:p>
        </p:txBody>
      </p:sp>
      <p:sp>
        <p:nvSpPr>
          <p:cNvPr id="9" name="灯片编号占位符 8"/>
          <p:cNvSpPr>
            <a:spLocks noGrp="1"/>
          </p:cNvSpPr>
          <p:nvPr>
            <p:ph type="sldNum" sz="quarter" idx="12"/>
          </p:nvPr>
        </p:nvSpPr>
        <p:spPr/>
        <p:txBody>
          <a:bodyPr/>
          <a:lstStyle/>
          <a:p>
            <a:pPr lvl="0"/>
            <a:fld id="{9A0DB2DC-4C9A-4742-B13C-FB6460FD3503}" type="slidenum">
              <a:rPr lang="zh-CN" dirty="0"/>
            </a:fld>
            <a:endParaRPr lang="zh-C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dirty="0"/>
          </a:p>
        </p:txBody>
      </p:sp>
      <p:sp>
        <p:nvSpPr>
          <p:cNvPr id="4" name="页脚占位符 3"/>
          <p:cNvSpPr>
            <a:spLocks noGrp="1"/>
          </p:cNvSpPr>
          <p:nvPr>
            <p:ph type="ftr" sz="quarter" idx="11"/>
          </p:nvPr>
        </p:nvSpPr>
        <p:spPr/>
        <p:txBody>
          <a:bodyPr/>
          <a:lstStyle/>
          <a:p>
            <a:pPr lvl="0"/>
            <a:endParaRPr lang="zh-CN" dirty="0"/>
          </a:p>
        </p:txBody>
      </p:sp>
      <p:sp>
        <p:nvSpPr>
          <p:cNvPr id="5" name="灯片编号占位符 4"/>
          <p:cNvSpPr>
            <a:spLocks noGrp="1"/>
          </p:cNvSpPr>
          <p:nvPr>
            <p:ph type="sldNum" sz="quarter" idx="12"/>
          </p:nvPr>
        </p:nvSpPr>
        <p:spPr/>
        <p:txBody>
          <a:bodyPr/>
          <a:lstStyle/>
          <a:p>
            <a:pPr lvl="0"/>
            <a:fld id="{9A0DB2DC-4C9A-4742-B13C-FB6460FD3503}" type="slidenum">
              <a:rPr lang="zh-CN" dirty="0"/>
            </a:fld>
            <a:endParaRPr lang="zh-C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dirty="0"/>
          </a:p>
        </p:txBody>
      </p:sp>
      <p:sp>
        <p:nvSpPr>
          <p:cNvPr id="3" name="页脚占位符 2"/>
          <p:cNvSpPr>
            <a:spLocks noGrp="1"/>
          </p:cNvSpPr>
          <p:nvPr>
            <p:ph type="ftr" sz="quarter" idx="11"/>
          </p:nvPr>
        </p:nvSpPr>
        <p:spPr/>
        <p:txBody>
          <a:bodyPr/>
          <a:lstStyle/>
          <a:p>
            <a:pPr lvl="0"/>
            <a:endParaRPr lang="zh-CN" dirty="0"/>
          </a:p>
        </p:txBody>
      </p:sp>
      <p:sp>
        <p:nvSpPr>
          <p:cNvPr id="4" name="灯片编号占位符 3"/>
          <p:cNvSpPr>
            <a:spLocks noGrp="1"/>
          </p:cNvSpPr>
          <p:nvPr>
            <p:ph type="sldNum" sz="quarter" idx="12"/>
          </p:nvPr>
        </p:nvSpPr>
        <p:spPr/>
        <p:txBody>
          <a:bodyPr/>
          <a:lstStyle/>
          <a:p>
            <a:pPr lvl="0"/>
            <a:fld id="{9A0DB2DC-4C9A-4742-B13C-FB6460FD3503}" type="slidenum">
              <a:rPr lang="zh-CN" dirty="0"/>
            </a:fld>
            <a:endParaRPr lang="zh-C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p>
        </p:txBody>
      </p:sp>
      <p:sp>
        <p:nvSpPr>
          <p:cNvPr id="6" name="页脚占位符 5"/>
          <p:cNvSpPr>
            <a:spLocks noGrp="1"/>
          </p:cNvSpPr>
          <p:nvPr>
            <p:ph type="ftr" sz="quarter" idx="11"/>
          </p:nvPr>
        </p:nvSpPr>
        <p:spPr/>
        <p:txBody>
          <a:bodyPr/>
          <a:lstStyle/>
          <a:p>
            <a:pPr lvl="0"/>
            <a:endParaRPr lang="zh-CN" dirty="0"/>
          </a:p>
        </p:txBody>
      </p:sp>
      <p:sp>
        <p:nvSpPr>
          <p:cNvPr id="7" name="灯片编号占位符 6"/>
          <p:cNvSpPr>
            <a:spLocks noGrp="1"/>
          </p:cNvSpPr>
          <p:nvPr>
            <p:ph type="sldNum" sz="quarter" idx="12"/>
          </p:nvPr>
        </p:nvSpPr>
        <p:spPr/>
        <p:txBody>
          <a:bodyPr/>
          <a:lstStyle/>
          <a:p>
            <a:pPr lvl="0"/>
            <a:fld id="{9A0DB2DC-4C9A-4742-B13C-FB6460FD3503}" type="slidenum">
              <a:rPr lang="zh-CN" dirty="0"/>
            </a:fld>
            <a:endParaRPr lang="zh-C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p>
        </p:txBody>
      </p:sp>
      <p:sp>
        <p:nvSpPr>
          <p:cNvPr id="6" name="页脚占位符 5"/>
          <p:cNvSpPr>
            <a:spLocks noGrp="1"/>
          </p:cNvSpPr>
          <p:nvPr>
            <p:ph type="ftr" sz="quarter" idx="11"/>
          </p:nvPr>
        </p:nvSpPr>
        <p:spPr/>
        <p:txBody>
          <a:bodyPr/>
          <a:lstStyle/>
          <a:p>
            <a:pPr lvl="0"/>
            <a:endParaRPr lang="zh-CN" dirty="0"/>
          </a:p>
        </p:txBody>
      </p:sp>
      <p:sp>
        <p:nvSpPr>
          <p:cNvPr id="7" name="灯片编号占位符 6"/>
          <p:cNvSpPr>
            <a:spLocks noGrp="1"/>
          </p:cNvSpPr>
          <p:nvPr>
            <p:ph type="sldNum" sz="quarter" idx="12"/>
          </p:nvPr>
        </p:nvSpPr>
        <p:spPr/>
        <p:txBody>
          <a:bodyPr/>
          <a:lstStyle/>
          <a:p>
            <a:pPr lvl="0"/>
            <a:fld id="{9A0DB2DC-4C9A-4742-B13C-FB6460FD3503}" type="slidenum">
              <a:rPr lang="zh-CN" dirty="0"/>
            </a:fld>
            <a:endParaRPr lang="zh-CN"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tileRect/>
        </a:gradFill>
        <a:effectLst/>
      </p:bgPr>
    </p:bg>
    <p:spTree>
      <p:nvGrpSpPr>
        <p:cNvPr id="1" name=""/>
        <p:cNvGrpSpPr/>
        <p:nvPr/>
      </p:nvGrpSpPr>
      <p:grpSpPr/>
      <p:grpSp>
        <p:nvGrpSpPr>
          <p:cNvPr id="16386" name="组合 16385"/>
          <p:cNvGrpSpPr/>
          <p:nvPr/>
        </p:nvGrpSpPr>
        <p:grpSpPr>
          <a:xfrm>
            <a:off x="0" y="1588"/>
            <a:ext cx="9132888" cy="6845300"/>
            <a:chOff x="0" y="1"/>
            <a:chExt cx="5753" cy="4312"/>
          </a:xfrm>
        </p:grpSpPr>
        <p:sp>
          <p:nvSpPr>
            <p:cNvPr id="16387" name="任意多边形 16386"/>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tileRect/>
            </a:gradFill>
            <a:ln w="9525">
              <a:noFill/>
            </a:ln>
          </p:spPr>
          <p:txBody>
            <a:bodyPr/>
            <a:p>
              <a:endParaRPr lang="zh-CN" altLang="en-US"/>
            </a:p>
          </p:txBody>
        </p:sp>
        <p:sp>
          <p:nvSpPr>
            <p:cNvPr id="16388" name="任意多边形 16387"/>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chemeClr val="accent2"/>
              </a:solidFill>
              <a:prstDash val="solid"/>
              <a:headEnd type="none" w="sm" len="sm"/>
              <a:tailEnd type="none" w="sm" len="sm"/>
            </a:ln>
          </p:spPr>
          <p:txBody>
            <a:bodyPr/>
            <a:p>
              <a:endParaRPr lang="zh-CN" altLang="en-US"/>
            </a:p>
          </p:txBody>
        </p:sp>
      </p:grpSp>
      <p:sp>
        <p:nvSpPr>
          <p:cNvPr id="16389" name="标题 16388"/>
          <p:cNvSpPr>
            <a:spLocks noGrp="1"/>
          </p:cNvSpPr>
          <p:nvPr>
            <p:ph type="title"/>
          </p:nvPr>
        </p:nvSpPr>
        <p:spPr>
          <a:xfrm>
            <a:off x="685800" y="609600"/>
            <a:ext cx="7772400" cy="1143000"/>
          </a:xfrm>
          <a:prstGeom prst="rect">
            <a:avLst/>
          </a:prstGeom>
          <a:noFill/>
          <a:ln w="9525">
            <a:noFill/>
          </a:ln>
        </p:spPr>
        <p:txBody>
          <a:bodyPr lIns="92075" tIns="46038" rIns="92075" bIns="46038" anchor="ctr"/>
          <a:p>
            <a:pPr lvl="0"/>
            <a:r>
              <a:rPr lang="zh-CN" altLang="en-US" dirty="0"/>
              <a:t>单击此处编辑母版标题样式</a:t>
            </a:r>
            <a:endParaRPr lang="zh-CN" altLang="en-US" dirty="0"/>
          </a:p>
        </p:txBody>
      </p:sp>
      <p:sp>
        <p:nvSpPr>
          <p:cNvPr id="16390" name="日期占位符 16389"/>
          <p:cNvSpPr>
            <a:spLocks noGrp="1"/>
          </p:cNvSpPr>
          <p:nvPr>
            <p:ph type="dt" sz="half" idx="2"/>
          </p:nvPr>
        </p:nvSpPr>
        <p:spPr>
          <a:xfrm>
            <a:off x="685800" y="6248400"/>
            <a:ext cx="1905000" cy="457200"/>
          </a:xfrm>
          <a:prstGeom prst="rect">
            <a:avLst/>
          </a:prstGeom>
          <a:noFill/>
          <a:ln w="9525">
            <a:noFill/>
          </a:ln>
        </p:spPr>
        <p:txBody>
          <a:bodyPr lIns="92075" tIns="46038" rIns="92075" bIns="46038" anchor="ctr"/>
          <a:lstStyle>
            <a:lvl1pPr>
              <a:defRPr sz="1400"/>
            </a:lvl1pPr>
          </a:lstStyle>
          <a:p>
            <a:pPr lvl="0"/>
            <a:endParaRPr lang="zh-CN" altLang="en-US" dirty="0"/>
          </a:p>
        </p:txBody>
      </p:sp>
      <p:sp>
        <p:nvSpPr>
          <p:cNvPr id="16391" name="页脚占位符 16390"/>
          <p:cNvSpPr>
            <a:spLocks noGrp="1"/>
          </p:cNvSpPr>
          <p:nvPr>
            <p:ph type="ftr" sz="quarter" idx="3"/>
          </p:nvPr>
        </p:nvSpPr>
        <p:spPr>
          <a:xfrm>
            <a:off x="3124200" y="6248400"/>
            <a:ext cx="2895600" cy="457200"/>
          </a:xfrm>
          <a:prstGeom prst="rect">
            <a:avLst/>
          </a:prstGeom>
          <a:noFill/>
          <a:ln w="9525">
            <a:noFill/>
          </a:ln>
        </p:spPr>
        <p:txBody>
          <a:bodyPr lIns="92075" tIns="46038" rIns="92075" bIns="46038" anchor="ctr"/>
          <a:lstStyle>
            <a:lvl1pPr algn="ctr">
              <a:defRPr sz="1400"/>
            </a:lvl1pPr>
          </a:lstStyle>
          <a:p>
            <a:pPr lvl="0"/>
            <a:endParaRPr lang="zh-CN" dirty="0"/>
          </a:p>
        </p:txBody>
      </p:sp>
      <p:sp>
        <p:nvSpPr>
          <p:cNvPr id="16392" name="灯片编号占位符 16391"/>
          <p:cNvSpPr>
            <a:spLocks noGrp="1"/>
          </p:cNvSpPr>
          <p:nvPr>
            <p:ph type="sldNum" sz="quarter" idx="4"/>
          </p:nvPr>
        </p:nvSpPr>
        <p:spPr>
          <a:xfrm>
            <a:off x="6553200" y="6248400"/>
            <a:ext cx="1905000" cy="457200"/>
          </a:xfrm>
          <a:prstGeom prst="rect">
            <a:avLst/>
          </a:prstGeom>
          <a:noFill/>
          <a:ln w="9525">
            <a:noFill/>
          </a:ln>
        </p:spPr>
        <p:txBody>
          <a:bodyPr lIns="92075" tIns="46038" rIns="92075" bIns="46038" anchor="ctr"/>
          <a:lstStyle>
            <a:lvl1pPr algn="r">
              <a:defRPr sz="1400"/>
            </a:lvl1pPr>
          </a:lstStyle>
          <a:p>
            <a:pPr lvl="0"/>
            <a:fld id="{9A0DB2DC-4C9A-4742-B13C-FB6460FD3503}" type="slidenum">
              <a:rPr lang="zh-CN" dirty="0"/>
            </a:fld>
            <a:endParaRPr lang="zh-CN" dirty="0"/>
          </a:p>
        </p:txBody>
      </p:sp>
      <p:sp>
        <p:nvSpPr>
          <p:cNvPr id="16393" name="文本占位符 16392"/>
          <p:cNvSpPr>
            <a:spLocks noGrp="1"/>
          </p:cNvSpPr>
          <p:nvPr>
            <p:ph type="body" idx="1"/>
          </p:nvPr>
        </p:nvSpPr>
        <p:spPr>
          <a:xfrm>
            <a:off x="685800" y="1981200"/>
            <a:ext cx="7772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effectLst>
            <a:outerShdw blurRad="38100" dist="38100" dir="2700000">
              <a:srgbClr val="C0C0C0"/>
            </a:outerShdw>
          </a:effectLst>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accent1"/>
        </a:buClr>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accent1"/>
        </a:buClr>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accent1"/>
        </a:buClr>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accent1"/>
        </a:buClr>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accent1"/>
        </a:buClr>
        <a:buFont typeface="Wingdings" panose="05000000000000000000" pitchFamily="2" charset="2"/>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png"/><Relationship Id="rId3" Type="http://schemas.microsoft.com/office/2007/relationships/media" Target="file:///H:\&#35838;&#20214;\Track03.WAV" TargetMode="External"/><Relationship Id="rId2" Type="http://schemas.openxmlformats.org/officeDocument/2006/relationships/audio" Target="file:///H:\&#35838;&#20214;\Track03.WAV" TargetMode="Externa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slide" Target="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16.xml"/><Relationship Id="rId1" Type="http://schemas.openxmlformats.org/officeDocument/2006/relationships/slide" Target="slide14.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image" Target="../media/image4.png"/><Relationship Id="rId1" Type="http://schemas.openxmlformats.org/officeDocument/2006/relationships/slide" Target="slide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slide" Target="slide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8.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audio" Target="../media/audio1.wav"/><Relationship Id="rId3" Type="http://schemas.openxmlformats.org/officeDocument/2006/relationships/slide" Target="slide8.xml"/><Relationship Id="rId2" Type="http://schemas.openxmlformats.org/officeDocument/2006/relationships/image" Target="../media/image3.emf"/><Relationship Id="rId1"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rotWithShape="0">
          <a:blip r:embed="rId1"/>
          <a:stretch>
            <a:fillRect/>
          </a:stretch>
        </a:blipFill>
        <a:effectLst/>
      </p:bgPr>
    </p:bg>
    <p:spTree>
      <p:nvGrpSpPr>
        <p:cNvPr id="1" name=""/>
        <p:cNvGrpSpPr/>
        <p:nvPr/>
      </p:nvGrpSpPr>
      <p:grpSpPr/>
      <p:pic>
        <p:nvPicPr>
          <p:cNvPr id="36873" name="Track03.WAV">
            <a:hlinkClick r:id="" action="ppaction://media"/>
          </p:cNvPr>
          <p:cNvPicPr>
            <a:picLocks noRot="1" noChangeAspect="1"/>
          </p:cNvPicPr>
          <p:nvPr>
            <a:audioFile r:link="rId2"/>
            <p:extLst>
              <p:ext uri="{DAA4B4D4-6D71-4841-9C94-3DE7FCFB9230}">
                <p14:media xmlns:p14="http://schemas.microsoft.com/office/powerpoint/2010/main" r:link="rId3"/>
              </p:ext>
            </p:extLst>
          </p:nvPr>
        </p:nvPicPr>
        <p:blipFill>
          <a:blip r:embed="rId4"/>
          <a:stretch>
            <a:fillRect/>
          </a:stretch>
        </p:blipFill>
        <p:spPr>
          <a:xfrm flipH="1" flipV="1">
            <a:off x="4953000" y="4419600"/>
            <a:ext cx="152400" cy="152400"/>
          </a:xfrm>
          <a:prstGeom prst="rect">
            <a:avLst/>
          </a:prstGeom>
          <a:noFill/>
          <a:ln w="9525">
            <a:noFill/>
          </a:ln>
        </p:spPr>
      </p:pic>
      <p:sp>
        <p:nvSpPr>
          <p:cNvPr id="36869" name="矩形 36868"/>
          <p:cNvSpPr/>
          <p:nvPr/>
        </p:nvSpPr>
        <p:spPr>
          <a:xfrm>
            <a:off x="990600" y="1066800"/>
            <a:ext cx="7867650" cy="561975"/>
          </a:xfrm>
          <a:prstGeom prst="rect">
            <a:avLst/>
          </a:prstGeom>
        </p:spPr>
        <p:txBody>
          <a:bodyPr wrap="none" fromWordArt="1">
            <a:prstTxWarp prst="textPlain">
              <a:avLst>
                <a:gd name="adj" fmla="val 50000"/>
              </a:avLst>
            </a:prstTxWarp>
            <a:normAutofit/>
          </a:bodyPr>
          <a:p>
            <a:pPr algn="ctr"/>
            <a:r>
              <a:rPr lang="zh-CN" altLang="en-US" sz="4400" b="1" normalizeH="1">
                <a:solidFill>
                  <a:srgbClr val="FFCC00"/>
                </a:solidFill>
                <a:effectLst>
                  <a:outerShdw dist="35921" dir="2699999" algn="ctr" rotWithShape="0">
                    <a:srgbClr val="C0C0C0"/>
                  </a:outerShdw>
                </a:effectLst>
                <a:latin typeface="隶书" charset="0"/>
                <a:ea typeface="隶书" charset="0"/>
              </a:rPr>
              <a:t>当代科技及其对社会的影响</a:t>
            </a:r>
            <a:endParaRPr lang="zh-CN" altLang="en-US" sz="4400" b="1" normalizeH="1">
              <a:solidFill>
                <a:srgbClr val="FFCC00"/>
              </a:solidFill>
              <a:effectLst>
                <a:outerShdw dist="35921" dir="2699999" algn="ctr" rotWithShape="0">
                  <a:srgbClr val="C0C0C0"/>
                </a:outerShdw>
              </a:effectLst>
              <a:latin typeface="隶书" charset="0"/>
              <a:ea typeface="隶书" charset="0"/>
            </a:endParaRPr>
          </a:p>
        </p:txBody>
      </p:sp>
      <p:sp>
        <p:nvSpPr>
          <p:cNvPr id="36871" name="文本框 36870"/>
          <p:cNvSpPr txBox="1"/>
          <p:nvPr/>
        </p:nvSpPr>
        <p:spPr>
          <a:xfrm>
            <a:off x="1331913" y="3573463"/>
            <a:ext cx="7086600" cy="2225040"/>
          </a:xfrm>
          <a:prstGeom prst="rect">
            <a:avLst/>
          </a:prstGeom>
          <a:solidFill>
            <a:srgbClr val="33CCFF"/>
          </a:solidFill>
          <a:ln w="9525">
            <a:noFill/>
          </a:ln>
        </p:spPr>
        <p:txBody>
          <a:bodyPr>
            <a:spAutoFit/>
          </a:bodyPr>
          <a:p>
            <a:pPr lvl="0">
              <a:spcBef>
                <a:spcPct val="50000"/>
              </a:spcBef>
            </a:pPr>
            <a:r>
              <a:rPr lang="en-US" altLang="zh-CN" sz="3200" b="1" dirty="0">
                <a:solidFill>
                  <a:srgbClr val="0033CC"/>
                </a:solidFill>
                <a:latin typeface="楷体_GB2312" panose="02010609030101010101" pitchFamily="49" charset="-122"/>
                <a:ea typeface="楷体_GB2312" panose="02010609030101010101" pitchFamily="49" charset="-122"/>
              </a:rPr>
              <a:t>        </a:t>
            </a:r>
            <a:r>
              <a:rPr lang="zh-CN" altLang="en-US" sz="3200" b="1" dirty="0">
                <a:solidFill>
                  <a:srgbClr val="0033CC"/>
                </a:solidFill>
                <a:latin typeface="楷体_GB2312" panose="02010609030101010101" pitchFamily="49" charset="-122"/>
                <a:ea typeface="楷体_GB2312" panose="02010609030101010101" pitchFamily="49" charset="-122"/>
              </a:rPr>
              <a:t>主讲人：黄瑞雄</a:t>
            </a:r>
            <a:endParaRPr lang="zh-CN" altLang="en-US" sz="3200" b="1" dirty="0">
              <a:solidFill>
                <a:srgbClr val="0033CC"/>
              </a:solidFill>
              <a:latin typeface="楷体_GB2312" panose="02010609030101010101" pitchFamily="49" charset="-122"/>
              <a:ea typeface="楷体_GB2312" panose="02010609030101010101" pitchFamily="49" charset="-122"/>
            </a:endParaRPr>
          </a:p>
          <a:p>
            <a:pPr lvl="0">
              <a:spcBef>
                <a:spcPct val="50000"/>
              </a:spcBef>
            </a:pPr>
            <a:r>
              <a:rPr lang="zh-CN" altLang="en-US" sz="3200" b="1" dirty="0">
                <a:solidFill>
                  <a:srgbClr val="0033CC"/>
                </a:solidFill>
                <a:latin typeface="楷体_GB2312" panose="02010609030101010101" pitchFamily="49" charset="-122"/>
                <a:ea typeface="楷体_GB2312" panose="02010609030101010101" pitchFamily="49" charset="-122"/>
              </a:rPr>
              <a:t>    广西师大马克思主义学院</a:t>
            </a:r>
            <a:r>
              <a:rPr lang="zh-CN" altLang="en-US" sz="3600" b="1" dirty="0">
                <a:solidFill>
                  <a:srgbClr val="0033CC"/>
                </a:solidFill>
                <a:latin typeface="楷体_GB2312" panose="02010609030101010101" pitchFamily="49" charset="-122"/>
                <a:ea typeface="楷体_GB2312" panose="02010609030101010101" pitchFamily="49" charset="-122"/>
              </a:rPr>
              <a:t> </a:t>
            </a:r>
            <a:endParaRPr lang="zh-CN" altLang="en-US" sz="3600" b="1" dirty="0">
              <a:solidFill>
                <a:srgbClr val="0033CC"/>
              </a:solidFill>
              <a:latin typeface="楷体_GB2312" panose="02010609030101010101" pitchFamily="49" charset="-122"/>
              <a:ea typeface="楷体_GB2312" panose="02010609030101010101" pitchFamily="49" charset="-122"/>
            </a:endParaRPr>
          </a:p>
          <a:p>
            <a:pPr lvl="0">
              <a:spcBef>
                <a:spcPct val="50000"/>
              </a:spcBef>
            </a:pPr>
            <a:r>
              <a:rPr lang="zh-CN" altLang="en-US" sz="3600" b="1" dirty="0">
                <a:solidFill>
                  <a:srgbClr val="0033CC"/>
                </a:solidFill>
                <a:latin typeface="楷体_GB2312" panose="02010609030101010101" pitchFamily="49" charset="-122"/>
                <a:ea typeface="楷体_GB2312" panose="02010609030101010101" pitchFamily="49" charset="-122"/>
              </a:rPr>
              <a:t>          </a:t>
            </a:r>
            <a:r>
              <a:rPr lang="en-US" altLang="zh-CN" sz="3600" b="1">
                <a:solidFill>
                  <a:srgbClr val="0033CC"/>
                </a:solidFill>
                <a:latin typeface="楷体_GB2312" panose="02010609030101010101" pitchFamily="49" charset="-122"/>
                <a:ea typeface="楷体_GB2312" panose="02010609030101010101" pitchFamily="49" charset="-122"/>
              </a:rPr>
              <a:t>2017.9.20             </a:t>
            </a:r>
            <a:endParaRPr lang="en-US" altLang="zh-CN" sz="3600" b="1">
              <a:solidFill>
                <a:srgbClr val="0033CC"/>
              </a:solidFill>
              <a:latin typeface="楷体_GB2312" panose="02010609030101010101" pitchFamily="49" charset="-122"/>
              <a:ea typeface="楷体_GB2312" panose="0201060903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36869"/>
                                        </p:tgtEl>
                                        <p:attrNameLst>
                                          <p:attrName>style.visibility</p:attrName>
                                        </p:attrNameLst>
                                      </p:cBhvr>
                                      <p:to>
                                        <p:strVal val="visible"/>
                                      </p:to>
                                    </p:set>
                                    <p:animEffect transition="in" filter="checkerboard(across)">
                                      <p:cBhvr>
                                        <p:cTn id="7" dur="500"/>
                                        <p:tgtEl>
                                          <p:spTgt spid="36869"/>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36871"/>
                                        </p:tgtEl>
                                        <p:attrNameLst>
                                          <p:attrName>style.visibility</p:attrName>
                                        </p:attrNameLst>
                                      </p:cBhvr>
                                      <p:to>
                                        <p:strVal val="visible"/>
                                      </p:to>
                                    </p:set>
                                    <p:animEffect transition="in" filter="checkerboard(across)">
                                      <p:cBhvr>
                                        <p:cTn id="11" dur="500"/>
                                        <p:tgtEl>
                                          <p:spTgt spid="36871"/>
                                        </p:tgtEl>
                                      </p:cBhvr>
                                    </p:animEffect>
                                  </p:childTnLst>
                                </p:cTn>
                              </p:par>
                            </p:childTnLst>
                          </p:cTn>
                        </p:par>
                        <p:par>
                          <p:cTn id="12" fill="hold">
                            <p:stCondLst>
                              <p:cond delay="1000"/>
                            </p:stCondLst>
                            <p:childTnLst>
                              <p:par>
                                <p:cTn id="13" presetID="11" presetClass="entr" presetSubtype="0" fill="hold" nodeType="afterEffect">
                                  <p:stCondLst>
                                    <p:cond delay="0"/>
                                  </p:stCondLst>
                                  <p:childTnLst>
                                    <p:set>
                                      <p:cBhvr>
                                        <p:cTn id="14" dur="75">
                                          <p:stCondLst>
                                            <p:cond delay="0"/>
                                          </p:stCondLst>
                                        </p:cTn>
                                        <p:tgtEl>
                                          <p:spTgt spid="36873"/>
                                        </p:tgtEl>
                                        <p:attrNameLst>
                                          <p:attrName>style.visibility</p:attrName>
                                        </p:attrNameLst>
                                      </p:cBhvr>
                                      <p:to>
                                        <p:strVal val="visible"/>
                                      </p:to>
                                    </p:set>
                                  </p:childTnLst>
                                </p:cTn>
                              </p:par>
                            </p:childTnLst>
                          </p:cTn>
                        </p:par>
                        <p:par>
                          <p:cTn id="15" fill="hold">
                            <p:stCondLst>
                              <p:cond delay="1500"/>
                            </p:stCondLst>
                            <p:childTnLst>
                              <p:par>
                                <p:cTn id="16" presetID="1" presetClass="mediacall" presetSubtype="0" fill="hold" nodeType="afterEffect">
                                  <p:stCondLst>
                                    <p:cond delay="0"/>
                                  </p:stCondLst>
                                  <p:childTnLst>
                                    <p:cmd type="call" cmd="playFrom(0.0)">
                                      <p:cBhvr>
                                        <p:cTn id="17" dur="1" fill="hold"/>
                                        <p:tgtEl>
                                          <p:spTgt spid="3687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18" repeatCount="indefinite" fill="hold" display="0">
                  <p:stCondLst>
                    <p:cond delay="indefinite"/>
                  </p:stCondLst>
                  <p:endCondLst>
                    <p:cond evt="onPrev" delay="0">
                      <p:tgtEl>
                        <p:sldTgt/>
                      </p:tgtEl>
                    </p:cond>
                    <p:cond evt="onStopAudio" delay="0">
                      <p:tgtEl>
                        <p:sldTgt/>
                      </p:tgtEl>
                    </p:cond>
                  </p:endCondLst>
                </p:cTn>
                <p:tgtEl>
                  <p:spTgt spid="36873"/>
                </p:tgtEl>
              </p:cMediaNode>
            </p:audio>
          </p:childTnLst>
        </p:cTn>
      </p:par>
    </p:tnLst>
    <p:bldLst>
      <p:bldP spid="36871"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1" name="文本占位符 53250"/>
          <p:cNvSpPr>
            <a:spLocks noGrp="1"/>
          </p:cNvSpPr>
          <p:nvPr>
            <p:ph type="body" idx="1"/>
          </p:nvPr>
        </p:nvSpPr>
        <p:spPr>
          <a:xfrm>
            <a:off x="539750" y="1268413"/>
            <a:ext cx="7772400" cy="4114800"/>
          </a:xfrm>
        </p:spPr>
        <p:txBody>
          <a:bodyPr/>
          <a:p>
            <a:pPr>
              <a:lnSpc>
                <a:spcPct val="90000"/>
              </a:lnSpc>
            </a:pPr>
            <a:r>
              <a:rPr lang="zh-CN" altLang="en-US" sz="2400" b="1" dirty="0"/>
              <a:t>科学技术革命的含义：</a:t>
            </a:r>
            <a:endParaRPr lang="zh-CN" altLang="en-US" sz="2400" b="1" dirty="0"/>
          </a:p>
          <a:p>
            <a:pPr>
              <a:lnSpc>
                <a:spcPct val="90000"/>
              </a:lnSpc>
            </a:pPr>
            <a:r>
              <a:rPr lang="zh-CN" altLang="en-US" sz="2400" b="1" dirty="0"/>
              <a:t>       现代科学技术一般是指</a:t>
            </a:r>
            <a:r>
              <a:rPr lang="en-US" altLang="zh-CN" sz="2400" b="1" dirty="0"/>
              <a:t>16</a:t>
            </a:r>
            <a:r>
              <a:rPr lang="zh-CN" altLang="en-US" sz="2400" b="1" dirty="0"/>
              <a:t>世纪以来以实验为基础所形成的自然知识和技术。</a:t>
            </a:r>
            <a:endParaRPr lang="zh-CN" altLang="en-US" sz="2400" b="1" dirty="0"/>
          </a:p>
          <a:p>
            <a:pPr>
              <a:lnSpc>
                <a:spcPct val="90000"/>
              </a:lnSpc>
            </a:pPr>
            <a:r>
              <a:rPr lang="zh-CN" altLang="en-US" sz="2400" b="1" dirty="0"/>
              <a:t>       科学革命是指人类对客观世界规律性的认识发生具有划时代意义的飞跃，从而引起科学观念、科研模式和科研活动方式的根本变革，其实质是由科学事实、科学理论和科学观念三个基本要素组成的科学知识结构体系的根本变革。</a:t>
            </a:r>
            <a:endParaRPr lang="zh-CN" altLang="en-US" sz="2400" b="1" dirty="0"/>
          </a:p>
          <a:p>
            <a:pPr>
              <a:lnSpc>
                <a:spcPct val="90000"/>
              </a:lnSpc>
            </a:pPr>
            <a:r>
              <a:rPr lang="zh-CN" altLang="en-US" sz="2400" b="1" dirty="0"/>
              <a:t>        技术革命是指在一系列的技术进步过程中，由于科学原理的应用及技术手段的重大创新而导致技术体系的本质变革。   </a:t>
            </a:r>
            <a:endParaRPr lang="zh-CN" altLang="en-US" sz="2400"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7" name="文本框 8196"/>
          <p:cNvSpPr txBox="1"/>
          <p:nvPr/>
        </p:nvSpPr>
        <p:spPr>
          <a:xfrm>
            <a:off x="323850" y="333375"/>
            <a:ext cx="8424863" cy="5425440"/>
          </a:xfrm>
          <a:prstGeom prst="rect">
            <a:avLst/>
          </a:prstGeom>
          <a:noFill/>
          <a:ln w="9525">
            <a:noFill/>
          </a:ln>
        </p:spPr>
        <p:txBody>
          <a:bodyPr>
            <a:spAutoFit/>
          </a:bodyPr>
          <a:p>
            <a:pPr lvl="0">
              <a:spcBef>
                <a:spcPct val="50000"/>
              </a:spcBef>
            </a:pPr>
            <a:r>
              <a:rPr lang="zh-CN" altLang="en-US" sz="2800" b="1" dirty="0">
                <a:latin typeface="Times New Roman" panose="02020603050405020304" pitchFamily="18" charset="0"/>
                <a:ea typeface="宋体" panose="02010600030101010101" pitchFamily="2" charset="-122"/>
              </a:rPr>
              <a:t>一、科技革命及其对社会发展的积极作用</a:t>
            </a:r>
            <a:endParaRPr lang="zh-CN" altLang="en-US" sz="2800" b="1">
              <a:latin typeface="Times New Roman" panose="02020603050405020304" pitchFamily="18" charset="0"/>
              <a:ea typeface="宋体" panose="02010600030101010101" pitchFamily="2" charset="-122"/>
            </a:endParaRPr>
          </a:p>
          <a:p>
            <a:pPr lvl="0">
              <a:spcBef>
                <a:spcPct val="50000"/>
              </a:spcBef>
            </a:pPr>
            <a:r>
              <a:rPr lang="zh-CN" altLang="en-US" sz="2800" b="1" dirty="0">
                <a:latin typeface="Times New Roman" panose="02020603050405020304" pitchFamily="18" charset="0"/>
                <a:ea typeface="宋体" panose="02010600030101010101" pitchFamily="2" charset="-122"/>
              </a:rPr>
              <a:t>  </a:t>
            </a:r>
            <a:r>
              <a:rPr lang="en-US" altLang="zh-CN" sz="2800" b="1" dirty="0">
                <a:latin typeface="Times New Roman" panose="02020603050405020304" pitchFamily="18" charset="0"/>
                <a:ea typeface="宋体" panose="02010600030101010101" pitchFamily="2" charset="-122"/>
              </a:rPr>
              <a:t>1</a:t>
            </a:r>
            <a:r>
              <a:rPr lang="zh-CN" altLang="en-US" sz="2800" b="1" dirty="0">
                <a:latin typeface="Times New Roman" panose="02020603050405020304" pitchFamily="18" charset="0"/>
                <a:ea typeface="宋体" panose="02010600030101010101" pitchFamily="2" charset="-122"/>
              </a:rPr>
              <a:t>．科技改变人们的</a:t>
            </a:r>
            <a:r>
              <a:rPr lang="zh-CN" altLang="en-US" sz="2800" b="1" dirty="0">
                <a:latin typeface="Times New Roman" panose="02020603050405020304" pitchFamily="18" charset="0"/>
                <a:ea typeface="宋体" panose="02010600030101010101" pitchFamily="2" charset="-122"/>
                <a:hlinkClick r:id="" action="ppaction://noaction"/>
              </a:rPr>
              <a:t>生活方式</a:t>
            </a:r>
            <a:r>
              <a:rPr lang="zh-CN" altLang="en-US" sz="2800" b="1" dirty="0">
                <a:latin typeface="Times New Roman" panose="02020603050405020304" pitchFamily="18" charset="0"/>
                <a:ea typeface="宋体" panose="02010600030101010101" pitchFamily="2" charset="-122"/>
              </a:rPr>
              <a:t>，提高人类生活水平</a:t>
            </a:r>
            <a:endParaRPr lang="zh-CN" altLang="en-US" sz="2800" b="1" dirty="0">
              <a:latin typeface="Times New Roman" panose="02020603050405020304" pitchFamily="18" charset="0"/>
              <a:ea typeface="宋体" panose="02010600030101010101" pitchFamily="2" charset="-122"/>
            </a:endParaRPr>
          </a:p>
          <a:p>
            <a:pPr lvl="0"/>
            <a:r>
              <a:rPr lang="zh-CN" altLang="en-US" sz="2800" b="1" dirty="0">
                <a:latin typeface="Times New Roman" panose="02020603050405020304" pitchFamily="18" charset="0"/>
                <a:ea typeface="宋体" panose="02010600030101010101" pitchFamily="2" charset="-122"/>
              </a:rPr>
              <a:t>       具体途径：</a:t>
            </a:r>
            <a:endParaRPr lang="zh-CN" altLang="en-US" sz="2800" b="1" dirty="0">
              <a:latin typeface="Times New Roman" panose="02020603050405020304" pitchFamily="18" charset="0"/>
              <a:ea typeface="宋体" panose="02010600030101010101" pitchFamily="2" charset="-122"/>
            </a:endParaRPr>
          </a:p>
          <a:p>
            <a:pPr lvl="0"/>
            <a:r>
              <a:rPr lang="zh-CN" altLang="en-US" sz="2800" b="1" dirty="0">
                <a:latin typeface="Times New Roman" panose="02020603050405020304" pitchFamily="18" charset="0"/>
                <a:ea typeface="宋体" panose="02010600030101010101" pitchFamily="2" charset="-122"/>
              </a:rPr>
              <a:t>   （</a:t>
            </a:r>
            <a:r>
              <a:rPr lang="en-US" altLang="zh-CN" sz="2800" b="1" dirty="0">
                <a:latin typeface="Times New Roman" panose="02020603050405020304" pitchFamily="18" charset="0"/>
                <a:ea typeface="宋体" panose="02010600030101010101" pitchFamily="2" charset="-122"/>
              </a:rPr>
              <a:t>1</a:t>
            </a:r>
            <a:r>
              <a:rPr lang="zh-CN" altLang="en-US" sz="2800" b="1" dirty="0">
                <a:latin typeface="Times New Roman" panose="02020603050405020304" pitchFamily="18" charset="0"/>
                <a:ea typeface="宋体" panose="02010600030101010101" pitchFamily="2" charset="-122"/>
              </a:rPr>
              <a:t>）提供丰富的物质生活用品；</a:t>
            </a:r>
            <a:endParaRPr lang="zh-CN" altLang="en-US" sz="2800" b="1" dirty="0">
              <a:latin typeface="Times New Roman" panose="02020603050405020304" pitchFamily="18" charset="0"/>
              <a:ea typeface="宋体" panose="02010600030101010101" pitchFamily="2" charset="-122"/>
            </a:endParaRPr>
          </a:p>
          <a:p>
            <a:pPr lvl="0"/>
            <a:r>
              <a:rPr lang="zh-CN" altLang="en-US" sz="2800" b="1" dirty="0">
                <a:latin typeface="Times New Roman" panose="02020603050405020304" pitchFamily="18" charset="0"/>
                <a:ea typeface="宋体" panose="02010600030101010101" pitchFamily="2" charset="-122"/>
              </a:rPr>
              <a:t>    （</a:t>
            </a:r>
            <a:r>
              <a:rPr lang="en-US" altLang="zh-CN" sz="2800" b="1" dirty="0">
                <a:latin typeface="Times New Roman" panose="02020603050405020304" pitchFamily="18" charset="0"/>
                <a:ea typeface="宋体" panose="02010600030101010101" pitchFamily="2" charset="-122"/>
              </a:rPr>
              <a:t>2</a:t>
            </a:r>
            <a:r>
              <a:rPr lang="zh-CN" altLang="en-US" sz="2800" b="1" dirty="0">
                <a:latin typeface="Times New Roman" panose="02020603050405020304" pitchFamily="18" charset="0"/>
                <a:ea typeface="宋体" panose="02010600030101010101" pitchFamily="2" charset="-122"/>
              </a:rPr>
              <a:t>）丰富人们的文化生活； </a:t>
            </a:r>
            <a:endParaRPr lang="zh-CN" altLang="en-US" sz="2800" b="1" dirty="0">
              <a:latin typeface="Times New Roman" panose="02020603050405020304" pitchFamily="18" charset="0"/>
              <a:ea typeface="宋体" panose="02010600030101010101" pitchFamily="2" charset="-122"/>
            </a:endParaRPr>
          </a:p>
          <a:p>
            <a:pPr lvl="0"/>
            <a:r>
              <a:rPr lang="zh-CN" altLang="en-US" sz="2800" b="1" dirty="0">
                <a:latin typeface="Times New Roman" panose="02020603050405020304" pitchFamily="18" charset="0"/>
                <a:ea typeface="宋体" panose="02010600030101010101" pitchFamily="2" charset="-122"/>
              </a:rPr>
              <a:t>   （</a:t>
            </a:r>
            <a:r>
              <a:rPr lang="en-US" altLang="zh-CN" sz="2800" b="1" dirty="0">
                <a:latin typeface="Times New Roman" panose="02020603050405020304" pitchFamily="18" charset="0"/>
                <a:ea typeface="宋体" panose="02010600030101010101" pitchFamily="2" charset="-122"/>
              </a:rPr>
              <a:t>3</a:t>
            </a:r>
            <a:r>
              <a:rPr lang="zh-CN" altLang="en-US" sz="2800" b="1" dirty="0">
                <a:latin typeface="Times New Roman" panose="02020603050405020304" pitchFamily="18" charset="0"/>
                <a:ea typeface="宋体" panose="02010600030101010101" pitchFamily="2" charset="-122"/>
              </a:rPr>
              <a:t>）扩大人类的生活范围；</a:t>
            </a:r>
            <a:endParaRPr lang="zh-CN" altLang="en-US" sz="2800" b="1" dirty="0">
              <a:latin typeface="Times New Roman" panose="02020603050405020304" pitchFamily="18" charset="0"/>
              <a:ea typeface="宋体" panose="02010600030101010101" pitchFamily="2" charset="-122"/>
            </a:endParaRPr>
          </a:p>
          <a:p>
            <a:pPr lvl="0"/>
            <a:r>
              <a:rPr lang="zh-CN" altLang="en-US" sz="2800" b="1" dirty="0">
                <a:latin typeface="Times New Roman" panose="02020603050405020304" pitchFamily="18" charset="0"/>
                <a:ea typeface="宋体" panose="02010600030101010101" pitchFamily="2" charset="-122"/>
              </a:rPr>
              <a:t>   （</a:t>
            </a:r>
            <a:r>
              <a:rPr lang="en-US" altLang="zh-CN" sz="2800" b="1" dirty="0">
                <a:latin typeface="Times New Roman" panose="02020603050405020304" pitchFamily="18" charset="0"/>
                <a:ea typeface="宋体" panose="02010600030101010101" pitchFamily="2" charset="-122"/>
              </a:rPr>
              <a:t>4</a:t>
            </a:r>
            <a:r>
              <a:rPr lang="zh-CN" altLang="en-US" sz="2800" b="1" dirty="0">
                <a:latin typeface="Times New Roman" panose="02020603050405020304" pitchFamily="18" charset="0"/>
                <a:ea typeface="宋体" panose="02010600030101010101" pitchFamily="2" charset="-122"/>
              </a:rPr>
              <a:t>）增加人类的闲暇时间；</a:t>
            </a:r>
            <a:endParaRPr lang="zh-CN" altLang="en-US" sz="2800" b="1" dirty="0">
              <a:latin typeface="Times New Roman" panose="02020603050405020304" pitchFamily="18" charset="0"/>
              <a:ea typeface="宋体" panose="02010600030101010101" pitchFamily="2" charset="-122"/>
            </a:endParaRPr>
          </a:p>
          <a:p>
            <a:pPr lvl="0"/>
            <a:r>
              <a:rPr lang="zh-CN" altLang="en-US" sz="2800" b="1" dirty="0">
                <a:latin typeface="Times New Roman" panose="02020603050405020304" pitchFamily="18" charset="0"/>
                <a:ea typeface="宋体" panose="02010600030101010101" pitchFamily="2" charset="-122"/>
              </a:rPr>
              <a:t>   （</a:t>
            </a:r>
            <a:r>
              <a:rPr lang="en-US" altLang="zh-CN" sz="2800" b="1" dirty="0">
                <a:latin typeface="Times New Roman" panose="02020603050405020304" pitchFamily="18" charset="0"/>
                <a:ea typeface="宋体" panose="02010600030101010101" pitchFamily="2" charset="-122"/>
              </a:rPr>
              <a:t>5</a:t>
            </a:r>
            <a:r>
              <a:rPr lang="zh-CN" altLang="en-US" sz="2800" b="1" dirty="0">
                <a:latin typeface="Times New Roman" panose="02020603050405020304" pitchFamily="18" charset="0"/>
                <a:ea typeface="宋体" panose="02010600030101010101" pitchFamily="2" charset="-122"/>
              </a:rPr>
              <a:t>）影响人们的价值观、生活观、审美观，改变人类的伦理道德观等，从而间接地改变人们的生活方式。</a:t>
            </a:r>
            <a:endParaRPr lang="zh-CN" altLang="en-US" sz="2800" b="1" dirty="0">
              <a:latin typeface="Times New Roman" panose="02020603050405020304" pitchFamily="18" charset="0"/>
              <a:ea typeface="宋体" panose="02010600030101010101" pitchFamily="2" charset="-122"/>
            </a:endParaRPr>
          </a:p>
          <a:p>
            <a:pPr lvl="0"/>
            <a:r>
              <a:rPr lang="zh-CN" altLang="en-US" sz="2800" b="1" dirty="0">
                <a:latin typeface="Times New Roman" panose="02020603050405020304" pitchFamily="18" charset="0"/>
                <a:ea typeface="宋体" panose="02010600030101010101" pitchFamily="2" charset="-122"/>
              </a:rPr>
              <a:t>        网络技术的出现更是极大地改变了人类方方面面的生活。</a:t>
            </a:r>
            <a:endParaRPr lang="zh-CN" altLang="en-US" sz="2800" b="1"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8197">
                                            <p:txEl>
                                              <p:charRg st="0" end="22"/>
                                            </p:txEl>
                                          </p:spTgt>
                                        </p:tgtEl>
                                        <p:attrNameLst>
                                          <p:attrName>style.visibility</p:attrName>
                                        </p:attrNameLst>
                                      </p:cBhvr>
                                      <p:to>
                                        <p:strVal val="visible"/>
                                      </p:to>
                                    </p:set>
                                    <p:animEffect transition="in" filter="box(out)">
                                      <p:cBhvr>
                                        <p:cTn id="7" dur="500"/>
                                        <p:tgtEl>
                                          <p:spTgt spid="8197">
                                            <p:txEl>
                                              <p:charRg st="0" end="22"/>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8197">
                                            <p:txEl>
                                              <p:charRg st="22" end="47"/>
                                            </p:txEl>
                                          </p:spTgt>
                                        </p:tgtEl>
                                        <p:attrNameLst>
                                          <p:attrName>style.visibility</p:attrName>
                                        </p:attrNameLst>
                                      </p:cBhvr>
                                      <p:to>
                                        <p:strVal val="visible"/>
                                      </p:to>
                                    </p:set>
                                    <p:animEffect transition="in" filter="box(out)">
                                      <p:cBhvr>
                                        <p:cTn id="12" dur="500"/>
                                        <p:tgtEl>
                                          <p:spTgt spid="8197">
                                            <p:txEl>
                                              <p:charRg st="22" end="47"/>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8197">
                                            <p:txEl>
                                              <p:charRg st="47" end="60"/>
                                            </p:txEl>
                                          </p:spTgt>
                                        </p:tgtEl>
                                        <p:attrNameLst>
                                          <p:attrName>style.visibility</p:attrName>
                                        </p:attrNameLst>
                                      </p:cBhvr>
                                      <p:to>
                                        <p:strVal val="visible"/>
                                      </p:to>
                                    </p:set>
                                    <p:animEffect transition="in" filter="box(out)">
                                      <p:cBhvr>
                                        <p:cTn id="17" dur="500"/>
                                        <p:tgtEl>
                                          <p:spTgt spid="8197">
                                            <p:txEl>
                                              <p:charRg st="47" end="6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1"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8197">
                                            <p:txEl>
                                              <p:charRg st="60" end="79"/>
                                            </p:txEl>
                                          </p:spTgt>
                                        </p:tgtEl>
                                        <p:attrNameLst>
                                          <p:attrName>style.visibility</p:attrName>
                                        </p:attrNameLst>
                                      </p:cBhvr>
                                      <p:to>
                                        <p:strVal val="visible"/>
                                      </p:to>
                                    </p:set>
                                    <p:animEffect transition="in" filter="box(out)">
                                      <p:cBhvr>
                                        <p:cTn id="22" dur="500"/>
                                        <p:tgtEl>
                                          <p:spTgt spid="8197">
                                            <p:txEl>
                                              <p:charRg st="60" end="79"/>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1"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8197">
                                            <p:txEl>
                                              <p:charRg st="79" end="98"/>
                                            </p:txEl>
                                          </p:spTgt>
                                        </p:tgtEl>
                                        <p:attrNameLst>
                                          <p:attrName>style.visibility</p:attrName>
                                        </p:attrNameLst>
                                      </p:cBhvr>
                                      <p:to>
                                        <p:strVal val="visible"/>
                                      </p:to>
                                    </p:set>
                                    <p:animEffect transition="in" filter="box(out)">
                                      <p:cBhvr>
                                        <p:cTn id="27" dur="500"/>
                                        <p:tgtEl>
                                          <p:spTgt spid="8197">
                                            <p:txEl>
                                              <p:charRg st="79" end="98"/>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1"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8197">
                                            <p:txEl>
                                              <p:charRg st="98" end="115"/>
                                            </p:txEl>
                                          </p:spTgt>
                                        </p:tgtEl>
                                        <p:attrNameLst>
                                          <p:attrName>style.visibility</p:attrName>
                                        </p:attrNameLst>
                                      </p:cBhvr>
                                      <p:to>
                                        <p:strVal val="visible"/>
                                      </p:to>
                                    </p:set>
                                    <p:animEffect transition="in" filter="box(out)">
                                      <p:cBhvr>
                                        <p:cTn id="32" dur="500"/>
                                        <p:tgtEl>
                                          <p:spTgt spid="8197">
                                            <p:txEl>
                                              <p:charRg st="98" end="11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1" name="camera.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8197">
                                            <p:txEl>
                                              <p:charRg st="115" end="132"/>
                                            </p:txEl>
                                          </p:spTgt>
                                        </p:tgtEl>
                                        <p:attrNameLst>
                                          <p:attrName>style.visibility</p:attrName>
                                        </p:attrNameLst>
                                      </p:cBhvr>
                                      <p:to>
                                        <p:strVal val="visible"/>
                                      </p:to>
                                    </p:set>
                                    <p:animEffect transition="in" filter="box(out)">
                                      <p:cBhvr>
                                        <p:cTn id="37" dur="500"/>
                                        <p:tgtEl>
                                          <p:spTgt spid="8197">
                                            <p:txEl>
                                              <p:charRg st="115" end="132"/>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1" name="camera.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8197">
                                            <p:txEl>
                                              <p:charRg st="132" end="183"/>
                                            </p:txEl>
                                          </p:spTgt>
                                        </p:tgtEl>
                                        <p:attrNameLst>
                                          <p:attrName>style.visibility</p:attrName>
                                        </p:attrNameLst>
                                      </p:cBhvr>
                                      <p:to>
                                        <p:strVal val="visible"/>
                                      </p:to>
                                    </p:set>
                                    <p:animEffect transition="in" filter="box(out)">
                                      <p:cBhvr>
                                        <p:cTn id="42" dur="500"/>
                                        <p:tgtEl>
                                          <p:spTgt spid="8197">
                                            <p:txEl>
                                              <p:charRg st="132" end="183"/>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1" name="camera.wav"/>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8197">
                                            <p:txEl>
                                              <p:charRg st="183" end="217"/>
                                            </p:txEl>
                                          </p:spTgt>
                                        </p:tgtEl>
                                        <p:attrNameLst>
                                          <p:attrName>style.visibility</p:attrName>
                                        </p:attrNameLst>
                                      </p:cBhvr>
                                      <p:to>
                                        <p:strVal val="visible"/>
                                      </p:to>
                                    </p:set>
                                    <p:animEffect transition="in" filter="box(out)">
                                      <p:cBhvr>
                                        <p:cTn id="47" dur="500"/>
                                        <p:tgtEl>
                                          <p:spTgt spid="8197">
                                            <p:txEl>
                                              <p:charRg st="183" end="217"/>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84" name="文本框 24583"/>
          <p:cNvSpPr txBox="1"/>
          <p:nvPr/>
        </p:nvSpPr>
        <p:spPr>
          <a:xfrm>
            <a:off x="228600" y="260350"/>
            <a:ext cx="8447088" cy="5451475"/>
          </a:xfrm>
          <a:prstGeom prst="rect">
            <a:avLst/>
          </a:prstGeom>
          <a:noFill/>
          <a:ln w="9525">
            <a:noFill/>
          </a:ln>
        </p:spPr>
        <p:txBody>
          <a:bodyPr>
            <a:spAutoFit/>
          </a:bodyPr>
          <a:p>
            <a:pPr marL="457200" lvl="0" indent="-457200" algn="just"/>
            <a:r>
              <a:rPr lang="en-US" altLang="zh-CN" sz="2800" b="1" dirty="0">
                <a:latin typeface="Times New Roman" panose="02020603050405020304" pitchFamily="18" charset="0"/>
                <a:ea typeface="宋体" panose="02010600030101010101" pitchFamily="2" charset="-122"/>
              </a:rPr>
              <a:t>3.</a:t>
            </a:r>
            <a:r>
              <a:rPr lang="zh-CN" altLang="en-US" sz="2800" b="1" dirty="0">
                <a:latin typeface="Times New Roman" panose="02020603050405020304" pitchFamily="18" charset="0"/>
                <a:ea typeface="宋体" panose="02010600030101010101" pitchFamily="2" charset="-122"/>
              </a:rPr>
              <a:t>科技是社会生产力发展的第一推动力</a:t>
            </a:r>
            <a:endParaRPr lang="zh-CN" altLang="en-US" sz="2800" b="1" dirty="0">
              <a:latin typeface="Times New Roman" panose="02020603050405020304" pitchFamily="18" charset="0"/>
              <a:ea typeface="宋体" panose="02010600030101010101" pitchFamily="2" charset="-122"/>
            </a:endParaRPr>
          </a:p>
          <a:p>
            <a:pPr marL="457200" lvl="0" indent="-457200" algn="just">
              <a:buClrTx/>
              <a:buBlip>
                <a:blip r:embed="rId1"/>
              </a:buBlip>
            </a:pPr>
            <a:r>
              <a:rPr lang="en-US" altLang="zh-CN" sz="2800" b="1" dirty="0">
                <a:latin typeface="Times New Roman" panose="02020603050405020304" pitchFamily="18" charset="0"/>
                <a:ea typeface="宋体" panose="02010600030101010101" pitchFamily="2" charset="-122"/>
              </a:rPr>
              <a:t>(1)</a:t>
            </a:r>
            <a:r>
              <a:rPr lang="zh-CN" altLang="en-US" sz="2800" b="1" dirty="0">
                <a:latin typeface="Times New Roman" panose="02020603050405020304" pitchFamily="18" charset="0"/>
                <a:ea typeface="宋体" panose="02010600030101010101" pitchFamily="2" charset="-122"/>
              </a:rPr>
              <a:t>科技的重大突破会导致</a:t>
            </a:r>
            <a:r>
              <a:rPr lang="zh-CN" altLang="en-US" sz="2800" b="1" dirty="0">
                <a:latin typeface="Times New Roman" panose="02020603050405020304" pitchFamily="18" charset="0"/>
                <a:ea typeface="宋体" panose="02010600030101010101" pitchFamily="2" charset="-122"/>
                <a:hlinkClick r:id="" action="ppaction://noaction"/>
              </a:rPr>
              <a:t>新的产业</a:t>
            </a:r>
            <a:r>
              <a:rPr lang="zh-CN" altLang="en-US" sz="2800" b="1" dirty="0">
                <a:latin typeface="Times New Roman" panose="02020603050405020304" pitchFamily="18" charset="0"/>
                <a:ea typeface="宋体" panose="02010600030101010101" pitchFamily="2" charset="-122"/>
              </a:rPr>
              <a:t>出现 </a:t>
            </a:r>
            <a:endParaRPr lang="zh-CN" altLang="en-US" sz="2800" b="1" dirty="0">
              <a:latin typeface="Times New Roman" panose="02020603050405020304" pitchFamily="18" charset="0"/>
              <a:ea typeface="宋体" panose="02010600030101010101" pitchFamily="2" charset="-122"/>
            </a:endParaRPr>
          </a:p>
          <a:p>
            <a:pPr marL="457200" lvl="0" indent="-457200" algn="just">
              <a:buClrTx/>
              <a:buBlip>
                <a:blip r:embed="rId1"/>
              </a:buBlip>
            </a:pPr>
            <a:r>
              <a:rPr lang="zh-CN" altLang="en-US" sz="2800" b="1" dirty="0">
                <a:latin typeface="Times New Roman" panose="02020603050405020304" pitchFamily="18" charset="0"/>
                <a:ea typeface="宋体" panose="02010600030101010101" pitchFamily="2" charset="-122"/>
                <a:hlinkClick r:id="" action="ppaction://noaction"/>
              </a:rPr>
              <a:t>传统产业</a:t>
            </a:r>
            <a:r>
              <a:rPr lang="zh-CN" altLang="en-US" sz="2800" b="1" dirty="0">
                <a:latin typeface="Times New Roman" panose="02020603050405020304" pitchFamily="18" charset="0"/>
                <a:ea typeface="宋体" panose="02010600030101010101" pitchFamily="2" charset="-122"/>
              </a:rPr>
              <a:t>的发展也要依赖科技的重大突破 </a:t>
            </a:r>
            <a:endParaRPr lang="zh-CN" altLang="en-US" sz="2800" b="1" dirty="0">
              <a:latin typeface="Times New Roman" panose="02020603050405020304" pitchFamily="18" charset="0"/>
              <a:ea typeface="宋体" panose="02010600030101010101" pitchFamily="2" charset="-122"/>
            </a:endParaRPr>
          </a:p>
          <a:p>
            <a:pPr marL="457200" lvl="0" indent="-457200"/>
            <a:r>
              <a:rPr lang="zh-CN" altLang="en-US" sz="2800" b="1" dirty="0">
                <a:latin typeface="Times New Roman" panose="02020603050405020304" pitchFamily="18" charset="0"/>
                <a:ea typeface="宋体" panose="02010600030101010101" pitchFamily="2" charset="-122"/>
              </a:rPr>
              <a:t>     例如： </a:t>
            </a:r>
            <a:r>
              <a:rPr lang="en-US" altLang="zh-CN" b="1" dirty="0">
                <a:latin typeface="Times New Roman" panose="02020603050405020304" pitchFamily="18" charset="0"/>
                <a:ea typeface="宋体" panose="02010600030101010101" pitchFamily="2" charset="-122"/>
              </a:rPr>
              <a:t>19</a:t>
            </a:r>
            <a:r>
              <a:rPr lang="zh-CN" altLang="en-US" b="1" dirty="0">
                <a:latin typeface="Times New Roman" panose="02020603050405020304" pitchFamily="18" charset="0"/>
                <a:ea typeface="宋体" panose="02010600030101010101" pitchFamily="2" charset="-122"/>
              </a:rPr>
              <a:t>世纪以来，由于内燃机的发明和应用，人们掌握汽车制造技术，导致新的汽车产业的出现。据统计：</a:t>
            </a:r>
            <a:endParaRPr lang="zh-CN" altLang="en-US" b="1" dirty="0">
              <a:latin typeface="Times New Roman" panose="02020603050405020304" pitchFamily="18" charset="0"/>
              <a:ea typeface="宋体" panose="02010600030101010101" pitchFamily="2" charset="-122"/>
            </a:endParaRPr>
          </a:p>
          <a:p>
            <a:pPr marL="457200" lvl="0" indent="-457200"/>
            <a:r>
              <a:rPr lang="zh-CN" altLang="en-US" b="1" dirty="0">
                <a:latin typeface="Times New Roman" panose="02020603050405020304" pitchFamily="18" charset="0"/>
                <a:ea typeface="宋体" panose="02010600030101010101" pitchFamily="2" charset="-122"/>
              </a:rPr>
              <a:t>     </a:t>
            </a:r>
            <a:r>
              <a:rPr lang="en-US" altLang="zh-CN" b="1">
                <a:solidFill>
                  <a:schemeClr val="hlink"/>
                </a:solidFill>
                <a:latin typeface="Times New Roman" panose="02020603050405020304" pitchFamily="18" charset="0"/>
                <a:ea typeface="宋体" panose="02010600030101010101" pitchFamily="2" charset="-122"/>
              </a:rPr>
              <a:t>100</a:t>
            </a:r>
            <a:r>
              <a:rPr lang="zh-CN" altLang="en-US" b="1" dirty="0">
                <a:latin typeface="Times New Roman" panose="02020603050405020304" pitchFamily="18" charset="0"/>
                <a:ea typeface="宋体" panose="02010600030101010101" pitchFamily="2" charset="-122"/>
              </a:rPr>
              <a:t>多年来世界已生产</a:t>
            </a:r>
            <a:r>
              <a:rPr lang="zh-CN" altLang="en-US" b="1" dirty="0">
                <a:solidFill>
                  <a:schemeClr val="hlink"/>
                </a:solidFill>
                <a:latin typeface="Times New Roman" panose="02020603050405020304" pitchFamily="18" charset="0"/>
                <a:ea typeface="宋体" panose="02010600030101010101" pitchFamily="2" charset="-122"/>
              </a:rPr>
              <a:t>近</a:t>
            </a:r>
            <a:r>
              <a:rPr lang="en-US" altLang="zh-CN" b="1">
                <a:solidFill>
                  <a:schemeClr val="hlink"/>
                </a:solidFill>
                <a:latin typeface="Times New Roman" panose="02020603050405020304" pitchFamily="18" charset="0"/>
                <a:ea typeface="宋体" panose="02010600030101010101" pitchFamily="2" charset="-122"/>
              </a:rPr>
              <a:t>20</a:t>
            </a:r>
            <a:r>
              <a:rPr lang="zh-CN" altLang="en-US" b="1" dirty="0">
                <a:latin typeface="Times New Roman" panose="02020603050405020304" pitchFamily="18" charset="0"/>
                <a:ea typeface="宋体" panose="02010600030101010101" pitchFamily="2" charset="-122"/>
              </a:rPr>
              <a:t>亿辆；</a:t>
            </a:r>
            <a:endParaRPr lang="zh-CN" altLang="en-US" b="1" dirty="0">
              <a:latin typeface="Times New Roman" panose="02020603050405020304" pitchFamily="18" charset="0"/>
              <a:ea typeface="宋体" panose="02010600030101010101" pitchFamily="2" charset="-122"/>
            </a:endParaRPr>
          </a:p>
          <a:p>
            <a:pPr marL="457200" lvl="0" indent="-457200"/>
            <a:r>
              <a:rPr lang="zh-CN" altLang="en-US" b="1" dirty="0">
                <a:latin typeface="Times New Roman" panose="02020603050405020304" pitchFamily="18" charset="0"/>
                <a:ea typeface="宋体" panose="02010600030101010101" pitchFamily="2" charset="-122"/>
              </a:rPr>
              <a:t>     日、法、美、德等国，该产业的产值已占全国工业总产值的</a:t>
            </a:r>
            <a:r>
              <a:rPr lang="en-US" altLang="zh-CN" b="1" dirty="0">
                <a:solidFill>
                  <a:schemeClr val="hlink"/>
                </a:solidFill>
                <a:latin typeface="Times New Roman" panose="02020603050405020304" pitchFamily="18" charset="0"/>
                <a:ea typeface="宋体" panose="02010600030101010101" pitchFamily="2" charset="-122"/>
              </a:rPr>
              <a:t>8</a:t>
            </a:r>
            <a:r>
              <a:rPr lang="zh-CN" altLang="en-US" b="1" dirty="0">
                <a:solidFill>
                  <a:schemeClr val="hlink"/>
                </a:solidFill>
                <a:latin typeface="Times New Roman" panose="02020603050405020304" pitchFamily="18" charset="0"/>
                <a:ea typeface="宋体" panose="02010600030101010101" pitchFamily="2" charset="-122"/>
              </a:rPr>
              <a:t>％～ </a:t>
            </a:r>
            <a:r>
              <a:rPr lang="en-US" altLang="zh-CN" b="1" dirty="0">
                <a:solidFill>
                  <a:schemeClr val="hlink"/>
                </a:solidFill>
                <a:latin typeface="Times New Roman" panose="02020603050405020304" pitchFamily="18" charset="0"/>
                <a:ea typeface="宋体" panose="02010600030101010101" pitchFamily="2" charset="-122"/>
              </a:rPr>
              <a:t>13</a:t>
            </a:r>
            <a:r>
              <a:rPr lang="zh-CN" altLang="en-US" b="1" dirty="0">
                <a:solidFill>
                  <a:schemeClr val="hlink"/>
                </a:solidFill>
                <a:latin typeface="Times New Roman" panose="02020603050405020304" pitchFamily="18" charset="0"/>
                <a:ea typeface="宋体" panose="02010600030101010101" pitchFamily="2" charset="-122"/>
              </a:rPr>
              <a:t>％</a:t>
            </a:r>
            <a:r>
              <a:rPr lang="zh-CN" altLang="en-US" b="1" dirty="0">
                <a:latin typeface="Times New Roman" panose="02020603050405020304" pitchFamily="18" charset="0"/>
                <a:ea typeface="宋体" panose="02010600030101010101" pitchFamily="2" charset="-122"/>
              </a:rPr>
              <a:t>，成为一大产业部门。</a:t>
            </a:r>
            <a:endParaRPr lang="zh-CN" altLang="en-US" b="1" dirty="0">
              <a:latin typeface="Times New Roman" panose="02020603050405020304" pitchFamily="18" charset="0"/>
              <a:ea typeface="宋体" panose="02010600030101010101" pitchFamily="2" charset="-122"/>
            </a:endParaRPr>
          </a:p>
          <a:p>
            <a:pPr marL="457200" lvl="0" indent="-457200"/>
            <a:r>
              <a:rPr lang="zh-CN" altLang="en-US" b="1" dirty="0">
                <a:latin typeface="Times New Roman" panose="02020603050405020304" pitchFamily="18" charset="0"/>
                <a:ea typeface="宋体" panose="02010600030101010101" pitchFamily="2" charset="-122"/>
              </a:rPr>
              <a:t>      汽车产业也已经成为我国的一个很大的产业部门。</a:t>
            </a:r>
            <a:endParaRPr lang="zh-CN" altLang="en-US" b="1" dirty="0">
              <a:latin typeface="Times New Roman" panose="02020603050405020304" pitchFamily="18" charset="0"/>
              <a:ea typeface="宋体" panose="02010600030101010101" pitchFamily="2" charset="-122"/>
            </a:endParaRPr>
          </a:p>
          <a:p>
            <a:pPr marL="457200" lvl="0" indent="-457200"/>
            <a:endParaRPr lang="zh-CN" altLang="en-US" b="1" dirty="0">
              <a:latin typeface="Times New Roman" panose="02020603050405020304" pitchFamily="18" charset="0"/>
              <a:ea typeface="宋体" panose="02010600030101010101" pitchFamily="2" charset="-122"/>
            </a:endParaRPr>
          </a:p>
          <a:p>
            <a:pPr marL="457200" lvl="0" indent="-457200"/>
            <a:r>
              <a:rPr lang="zh-CN" altLang="en-US" b="1" dirty="0">
                <a:latin typeface="Times New Roman" panose="02020603050405020304" pitchFamily="18" charset="0"/>
                <a:ea typeface="宋体" panose="02010600030101010101" pitchFamily="2" charset="-122"/>
              </a:rPr>
              <a:t>       又例如，食品工业是一个传统产业，各种食品添加剂的制造成功，像鲜味剂、乳化剂、增香剂、增稠剂、甜味剂等，这些都是科学技术在食品工业中的重大突破，它使食品工业升级换代。</a:t>
            </a:r>
            <a:endParaRPr lang="zh-CN" altLang="en-US" b="1"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24584">
                                            <p:txEl>
                                              <p:charRg st="0" end="19"/>
                                            </p:txEl>
                                          </p:spTgt>
                                        </p:tgtEl>
                                        <p:attrNameLst>
                                          <p:attrName>style.visibility</p:attrName>
                                        </p:attrNameLst>
                                      </p:cBhvr>
                                      <p:to>
                                        <p:strVal val="visible"/>
                                      </p:to>
                                    </p:set>
                                    <p:animEffect transition="in" filter="box(out)">
                                      <p:cBhvr>
                                        <p:cTn id="7" dur="500"/>
                                        <p:tgtEl>
                                          <p:spTgt spid="24584">
                                            <p:txEl>
                                              <p:charRg st="0" end="19"/>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par>
                          <p:cTn id="8" fill="hold">
                            <p:stCondLst>
                              <p:cond delay="500"/>
                            </p:stCondLst>
                            <p:childTnLst>
                              <p:par>
                                <p:cTn id="9" presetID="4" presetClass="entr" presetSubtype="32" fill="hold" grpId="0" nodeType="afterEffect">
                                  <p:stCondLst>
                                    <p:cond delay="0"/>
                                  </p:stCondLst>
                                  <p:childTnLst>
                                    <p:set>
                                      <p:cBhvr>
                                        <p:cTn id="10" dur="1" fill="hold">
                                          <p:stCondLst>
                                            <p:cond delay="0"/>
                                          </p:stCondLst>
                                        </p:cTn>
                                        <p:tgtEl>
                                          <p:spTgt spid="24584">
                                            <p:txEl>
                                              <p:charRg st="19" end="40"/>
                                            </p:txEl>
                                          </p:spTgt>
                                        </p:tgtEl>
                                        <p:attrNameLst>
                                          <p:attrName>style.visibility</p:attrName>
                                        </p:attrNameLst>
                                      </p:cBhvr>
                                      <p:to>
                                        <p:strVal val="visible"/>
                                      </p:to>
                                    </p:set>
                                    <p:animEffect transition="in" filter="box(out)">
                                      <p:cBhvr>
                                        <p:cTn id="11" dur="500"/>
                                        <p:tgtEl>
                                          <p:spTgt spid="24584">
                                            <p:txEl>
                                              <p:charRg st="19" end="40"/>
                                            </p:txEl>
                                          </p:spTgt>
                                        </p:tgtEl>
                                      </p:cBhvr>
                                    </p:animEffect>
                                  </p:childTnLst>
                                  <p:subTnLst>
                                    <p:audio>
                                      <p:cMediaNode>
                                        <p:cTn display="0" masterRel="sameClick">
                                          <p:stCondLst>
                                            <p:cond evt="begin" delay="0">
                                              <p:tn val="9"/>
                                            </p:cond>
                                          </p:stCondLst>
                                          <p:endCondLst>
                                            <p:cond evt="onStopAudio" delay="0">
                                              <p:tgtEl>
                                                <p:sldTgt/>
                                              </p:tgtEl>
                                            </p:cond>
                                          </p:endCondLst>
                                        </p:cTn>
                                        <p:tgtEl>
                                          <p:sndTgt r:embed="rId2" name="camera.wav"/>
                                        </p:tgtEl>
                                      </p:cMediaNode>
                                    </p:audio>
                                  </p:subTnLst>
                                </p:cTn>
                              </p:par>
                            </p:childTnLst>
                          </p:cTn>
                        </p:par>
                        <p:par>
                          <p:cTn id="12" fill="hold">
                            <p:stCondLst>
                              <p:cond delay="1000"/>
                            </p:stCondLst>
                            <p:childTnLst>
                              <p:par>
                                <p:cTn id="13" presetID="4" presetClass="entr" presetSubtype="32" fill="hold" grpId="0" nodeType="afterEffect">
                                  <p:stCondLst>
                                    <p:cond delay="0"/>
                                  </p:stCondLst>
                                  <p:childTnLst>
                                    <p:set>
                                      <p:cBhvr>
                                        <p:cTn id="14" dur="1" fill="hold">
                                          <p:stCondLst>
                                            <p:cond delay="0"/>
                                          </p:stCondLst>
                                        </p:cTn>
                                        <p:tgtEl>
                                          <p:spTgt spid="24584">
                                            <p:txEl>
                                              <p:charRg st="40" end="60"/>
                                            </p:txEl>
                                          </p:spTgt>
                                        </p:tgtEl>
                                        <p:attrNameLst>
                                          <p:attrName>style.visibility</p:attrName>
                                        </p:attrNameLst>
                                      </p:cBhvr>
                                      <p:to>
                                        <p:strVal val="visible"/>
                                      </p:to>
                                    </p:set>
                                    <p:animEffect transition="in" filter="box(out)">
                                      <p:cBhvr>
                                        <p:cTn id="15" dur="500"/>
                                        <p:tgtEl>
                                          <p:spTgt spid="24584">
                                            <p:txEl>
                                              <p:charRg st="40" end="60"/>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camera.wav"/>
                                        </p:tgtEl>
                                      </p:cMediaNode>
                                    </p:audio>
                                  </p:subTnLst>
                                </p:cTn>
                              </p:par>
                            </p:childTnLst>
                          </p:cTn>
                        </p:par>
                        <p:par>
                          <p:cTn id="16" fill="hold">
                            <p:stCondLst>
                              <p:cond delay="1500"/>
                            </p:stCondLst>
                            <p:childTnLst>
                              <p:par>
                                <p:cTn id="17" presetID="4" presetClass="entr" presetSubtype="32" fill="hold" grpId="0" nodeType="afterEffect">
                                  <p:stCondLst>
                                    <p:cond delay="0"/>
                                  </p:stCondLst>
                                  <p:childTnLst>
                                    <p:set>
                                      <p:cBhvr>
                                        <p:cTn id="18" dur="1" fill="hold">
                                          <p:stCondLst>
                                            <p:cond delay="0"/>
                                          </p:stCondLst>
                                        </p:cTn>
                                        <p:tgtEl>
                                          <p:spTgt spid="24584">
                                            <p:txEl>
                                              <p:charRg st="60" end="116"/>
                                            </p:txEl>
                                          </p:spTgt>
                                        </p:tgtEl>
                                        <p:attrNameLst>
                                          <p:attrName>style.visibility</p:attrName>
                                        </p:attrNameLst>
                                      </p:cBhvr>
                                      <p:to>
                                        <p:strVal val="visible"/>
                                      </p:to>
                                    </p:set>
                                    <p:animEffect transition="in" filter="box(out)">
                                      <p:cBhvr>
                                        <p:cTn id="19" dur="500"/>
                                        <p:tgtEl>
                                          <p:spTgt spid="24584">
                                            <p:txEl>
                                              <p:charRg st="60" end="116"/>
                                            </p:txEl>
                                          </p:spTgt>
                                        </p:tgtEl>
                                      </p:cBhvr>
                                    </p:animEffect>
                                  </p:childTnLst>
                                  <p:subTnLst>
                                    <p:audio>
                                      <p:cMediaNode>
                                        <p:cTn display="0" masterRel="sameClick">
                                          <p:stCondLst>
                                            <p:cond evt="begin" delay="0">
                                              <p:tn val="17"/>
                                            </p:cond>
                                          </p:stCondLst>
                                          <p:endCondLst>
                                            <p:cond evt="onStopAudio" delay="0">
                                              <p:tgtEl>
                                                <p:sldTgt/>
                                              </p:tgtEl>
                                            </p:cond>
                                          </p:endCondLst>
                                        </p:cTn>
                                        <p:tgtEl>
                                          <p:sndTgt r:embed="rId2" name="camera.wav"/>
                                        </p:tgtEl>
                                      </p:cMediaNode>
                                    </p:audio>
                                  </p:subTnLst>
                                </p:cTn>
                              </p:par>
                            </p:childTnLst>
                          </p:cTn>
                        </p:par>
                        <p:par>
                          <p:cTn id="20" fill="hold">
                            <p:stCondLst>
                              <p:cond delay="2000"/>
                            </p:stCondLst>
                            <p:childTnLst>
                              <p:par>
                                <p:cTn id="21" presetID="4" presetClass="entr" presetSubtype="32" fill="hold" grpId="0" nodeType="afterEffect">
                                  <p:stCondLst>
                                    <p:cond delay="0"/>
                                  </p:stCondLst>
                                  <p:childTnLst>
                                    <p:set>
                                      <p:cBhvr>
                                        <p:cTn id="22" dur="1" fill="hold">
                                          <p:stCondLst>
                                            <p:cond delay="0"/>
                                          </p:stCondLst>
                                        </p:cTn>
                                        <p:tgtEl>
                                          <p:spTgt spid="24584">
                                            <p:txEl>
                                              <p:charRg st="116" end="139"/>
                                            </p:txEl>
                                          </p:spTgt>
                                        </p:tgtEl>
                                        <p:attrNameLst>
                                          <p:attrName>style.visibility</p:attrName>
                                        </p:attrNameLst>
                                      </p:cBhvr>
                                      <p:to>
                                        <p:strVal val="visible"/>
                                      </p:to>
                                    </p:set>
                                    <p:animEffect transition="in" filter="box(out)">
                                      <p:cBhvr>
                                        <p:cTn id="23" dur="500"/>
                                        <p:tgtEl>
                                          <p:spTgt spid="24584">
                                            <p:txEl>
                                              <p:charRg st="116" end="139"/>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2" name="camera.wav"/>
                                        </p:tgtEl>
                                      </p:cMediaNode>
                                    </p:audio>
                                  </p:subTnLst>
                                </p:cTn>
                              </p:par>
                            </p:childTnLst>
                          </p:cTn>
                        </p:par>
                        <p:par>
                          <p:cTn id="24" fill="hold">
                            <p:stCondLst>
                              <p:cond delay="2500"/>
                            </p:stCondLst>
                            <p:childTnLst>
                              <p:par>
                                <p:cTn id="25" presetID="4" presetClass="entr" presetSubtype="32" fill="hold" grpId="0" nodeType="afterEffect">
                                  <p:stCondLst>
                                    <p:cond delay="0"/>
                                  </p:stCondLst>
                                  <p:childTnLst>
                                    <p:set>
                                      <p:cBhvr>
                                        <p:cTn id="26" dur="1" fill="hold">
                                          <p:stCondLst>
                                            <p:cond delay="0"/>
                                          </p:stCondLst>
                                        </p:cTn>
                                        <p:tgtEl>
                                          <p:spTgt spid="24584">
                                            <p:txEl>
                                              <p:charRg st="139" end="188"/>
                                            </p:txEl>
                                          </p:spTgt>
                                        </p:tgtEl>
                                        <p:attrNameLst>
                                          <p:attrName>style.visibility</p:attrName>
                                        </p:attrNameLst>
                                      </p:cBhvr>
                                      <p:to>
                                        <p:strVal val="visible"/>
                                      </p:to>
                                    </p:set>
                                    <p:animEffect transition="in" filter="box(out)">
                                      <p:cBhvr>
                                        <p:cTn id="27" dur="500"/>
                                        <p:tgtEl>
                                          <p:spTgt spid="24584">
                                            <p:txEl>
                                              <p:charRg st="139" end="188"/>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par>
                          <p:cTn id="28" fill="hold">
                            <p:stCondLst>
                              <p:cond delay="3000"/>
                            </p:stCondLst>
                            <p:childTnLst>
                              <p:par>
                                <p:cTn id="29" presetID="4" presetClass="entr" presetSubtype="32" fill="hold" grpId="0" nodeType="afterEffect">
                                  <p:stCondLst>
                                    <p:cond delay="0"/>
                                  </p:stCondLst>
                                  <p:childTnLst>
                                    <p:set>
                                      <p:cBhvr>
                                        <p:cTn id="30" dur="1" fill="hold">
                                          <p:stCondLst>
                                            <p:cond delay="0"/>
                                          </p:stCondLst>
                                        </p:cTn>
                                        <p:tgtEl>
                                          <p:spTgt spid="24584">
                                            <p:txEl>
                                              <p:charRg st="188" end="217"/>
                                            </p:txEl>
                                          </p:spTgt>
                                        </p:tgtEl>
                                        <p:attrNameLst>
                                          <p:attrName>style.visibility</p:attrName>
                                        </p:attrNameLst>
                                      </p:cBhvr>
                                      <p:to>
                                        <p:strVal val="visible"/>
                                      </p:to>
                                    </p:set>
                                    <p:animEffect transition="in" filter="box(out)">
                                      <p:cBhvr>
                                        <p:cTn id="31" dur="500"/>
                                        <p:tgtEl>
                                          <p:spTgt spid="24584">
                                            <p:txEl>
                                              <p:charRg st="188" end="217"/>
                                            </p:txEl>
                                          </p:spTgt>
                                        </p:tgtEl>
                                      </p:cBhvr>
                                    </p:animEffect>
                                  </p:childTnLst>
                                  <p:subTnLst>
                                    <p:audio>
                                      <p:cMediaNode>
                                        <p:cTn display="0" masterRel="sameClick">
                                          <p:stCondLst>
                                            <p:cond evt="begin" delay="0">
                                              <p:tn val="29"/>
                                            </p:cond>
                                          </p:stCondLst>
                                          <p:endCondLst>
                                            <p:cond evt="onStopAudio" delay="0">
                                              <p:tgtEl>
                                                <p:sldTgt/>
                                              </p:tgtEl>
                                            </p:cond>
                                          </p:endCondLst>
                                        </p:cTn>
                                        <p:tgtEl>
                                          <p:sndTgt r:embed="rId2" name="camera.wav"/>
                                        </p:tgtEl>
                                      </p:cMediaNode>
                                    </p:audio>
                                  </p:subTnLst>
                                </p:cTn>
                              </p:par>
                            </p:childTnLst>
                          </p:cTn>
                        </p:par>
                        <p:par>
                          <p:cTn id="32" fill="hold">
                            <p:stCondLst>
                              <p:cond delay="3500"/>
                            </p:stCondLst>
                            <p:childTnLst>
                              <p:par>
                                <p:cTn id="33" presetID="4" presetClass="entr" presetSubtype="32" fill="hold" grpId="0" nodeType="afterEffect">
                                  <p:stCondLst>
                                    <p:cond delay="0"/>
                                  </p:stCondLst>
                                  <p:childTnLst>
                                    <p:set>
                                      <p:cBhvr>
                                        <p:cTn id="34" dur="1" fill="hold">
                                          <p:stCondLst>
                                            <p:cond delay="0"/>
                                          </p:stCondLst>
                                        </p:cTn>
                                        <p:tgtEl>
                                          <p:spTgt spid="24584">
                                            <p:txEl>
                                              <p:charRg st="218" end="308"/>
                                            </p:txEl>
                                          </p:spTgt>
                                        </p:tgtEl>
                                        <p:attrNameLst>
                                          <p:attrName>style.visibility</p:attrName>
                                        </p:attrNameLst>
                                      </p:cBhvr>
                                      <p:to>
                                        <p:strVal val="visible"/>
                                      </p:to>
                                    </p:set>
                                    <p:animEffect transition="in" filter="box(out)">
                                      <p:cBhvr>
                                        <p:cTn id="35" dur="500"/>
                                        <p:tgtEl>
                                          <p:spTgt spid="24584">
                                            <p:txEl>
                                              <p:charRg st="218" end="308"/>
                                            </p:txEl>
                                          </p:spTgt>
                                        </p:tgtEl>
                                      </p:cBhvr>
                                    </p:animEffect>
                                  </p:childTnLst>
                                  <p:subTnLst>
                                    <p:audio>
                                      <p:cMediaNode>
                                        <p:cTn display="0" masterRel="sameClick">
                                          <p:stCondLst>
                                            <p:cond evt="begin" delay="0">
                                              <p:tn val="33"/>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4" grpId="0" advAuto="100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4" name="矩形 30723"/>
          <p:cNvSpPr/>
          <p:nvPr/>
        </p:nvSpPr>
        <p:spPr>
          <a:xfrm>
            <a:off x="323850" y="765175"/>
            <a:ext cx="8569325" cy="5942013"/>
          </a:xfrm>
          <a:prstGeom prst="rect">
            <a:avLst/>
          </a:prstGeom>
          <a:noFill/>
          <a:ln w="9525">
            <a:noFill/>
          </a:ln>
        </p:spPr>
        <p:txBody>
          <a:bodyPr>
            <a:spAutoFit/>
          </a:bodyPr>
          <a:p>
            <a:pPr lvl="0" algn="just"/>
            <a:r>
              <a:rPr lang="en-US" altLang="zh-CN" sz="3200" b="1" dirty="0">
                <a:latin typeface="Times New Roman" panose="02020603050405020304" pitchFamily="18"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rPr>
              <a:t>科学技术的发展使人们一般的社会关系发生改变：</a:t>
            </a:r>
            <a:endParaRPr lang="zh-CN" altLang="en-US" sz="2000" b="1" dirty="0">
              <a:latin typeface="Times New Roman" panose="02020603050405020304" pitchFamily="18" charset="0"/>
              <a:ea typeface="宋体" panose="02010600030101010101" pitchFamily="2" charset="-122"/>
            </a:endParaRPr>
          </a:p>
          <a:p>
            <a:pPr lvl="0" algn="just" eaLnBrk="0" hangingPunct="0"/>
            <a:r>
              <a:rPr lang="zh-CN" altLang="en-US" sz="2000" b="1" dirty="0">
                <a:latin typeface="Times New Roman" panose="02020603050405020304" pitchFamily="18" charset="0"/>
                <a:ea typeface="宋体" panose="02010600030101010101" pitchFamily="2" charset="-122"/>
              </a:rPr>
              <a:t>        作为科学技术进步重大成果的拖拉机、汽车、农药、化肥、电力等在农村的应用，影响了工农关系、城乡关系；</a:t>
            </a:r>
            <a:endParaRPr lang="zh-CN" altLang="en-US" sz="2000" b="1" dirty="0">
              <a:latin typeface="Times New Roman" panose="02020603050405020304" pitchFamily="18" charset="0"/>
              <a:ea typeface="宋体" panose="02010600030101010101" pitchFamily="2" charset="-122"/>
            </a:endParaRPr>
          </a:p>
          <a:p>
            <a:pPr lvl="0" algn="just" eaLnBrk="0" hangingPunct="0"/>
            <a:r>
              <a:rPr lang="zh-CN" altLang="en-US" sz="2000" b="1" dirty="0">
                <a:latin typeface="Times New Roman" panose="02020603050405020304" pitchFamily="18" charset="0"/>
                <a:ea typeface="宋体" panose="02010600030101010101" pitchFamily="2" charset="-122"/>
              </a:rPr>
              <a:t>        </a:t>
            </a:r>
            <a:r>
              <a:rPr lang="en-US" altLang="zh-CN" sz="2000" b="1">
                <a:solidFill>
                  <a:schemeClr val="hlink"/>
                </a:solidFill>
                <a:latin typeface="Times New Roman" panose="02020603050405020304" pitchFamily="18" charset="0"/>
                <a:ea typeface="宋体" panose="02010600030101010101" pitchFamily="2" charset="-122"/>
              </a:rPr>
              <a:t>20</a:t>
            </a:r>
            <a:r>
              <a:rPr lang="zh-CN" altLang="en-US" sz="2000" b="1" dirty="0">
                <a:latin typeface="Times New Roman" panose="02020603050405020304" pitchFamily="18" charset="0"/>
                <a:ea typeface="宋体" panose="02010600030101010101" pitchFamily="2" charset="-122"/>
              </a:rPr>
              <a:t>世纪</a:t>
            </a:r>
            <a:r>
              <a:rPr lang="en-US" altLang="zh-CN" sz="2000" b="1">
                <a:solidFill>
                  <a:schemeClr val="hlink"/>
                </a:solidFill>
                <a:latin typeface="Times New Roman" panose="02020603050405020304" pitchFamily="18" charset="0"/>
                <a:ea typeface="宋体" panose="02010600030101010101" pitchFamily="2" charset="-122"/>
              </a:rPr>
              <a:t>50</a:t>
            </a:r>
            <a:r>
              <a:rPr lang="zh-CN" altLang="en-US" sz="2000" b="1" dirty="0">
                <a:latin typeface="Times New Roman" panose="02020603050405020304" pitchFamily="18" charset="0"/>
                <a:ea typeface="宋体" panose="02010600030101010101" pitchFamily="2" charset="-122"/>
              </a:rPr>
              <a:t>年代，美国的白领工人已超过蓝领工人；</a:t>
            </a:r>
            <a:endParaRPr lang="zh-CN" altLang="en-US" sz="2000" b="1" dirty="0">
              <a:latin typeface="Times New Roman" panose="02020603050405020304" pitchFamily="18" charset="0"/>
              <a:ea typeface="宋体" panose="02010600030101010101" pitchFamily="2" charset="-122"/>
            </a:endParaRPr>
          </a:p>
          <a:p>
            <a:pPr lvl="0" algn="just" eaLnBrk="0" hangingPunct="0"/>
            <a:r>
              <a:rPr lang="zh-CN" altLang="en-US" sz="2000" b="1" dirty="0">
                <a:latin typeface="Times New Roman" panose="02020603050405020304" pitchFamily="18" charset="0"/>
                <a:ea typeface="宋体" panose="02010600030101010101" pitchFamily="2" charset="-122"/>
              </a:rPr>
              <a:t>        </a:t>
            </a:r>
            <a:r>
              <a:rPr lang="en-US" altLang="zh-CN" sz="2000" b="1">
                <a:solidFill>
                  <a:schemeClr val="hlink"/>
                </a:solidFill>
                <a:latin typeface="Times New Roman" panose="02020603050405020304" pitchFamily="18" charset="0"/>
                <a:ea typeface="宋体" panose="02010600030101010101" pitchFamily="2" charset="-122"/>
              </a:rPr>
              <a:t>20</a:t>
            </a:r>
            <a:r>
              <a:rPr lang="zh-CN" altLang="en-US" sz="2000" b="1" dirty="0">
                <a:latin typeface="Times New Roman" panose="02020603050405020304" pitchFamily="18" charset="0"/>
                <a:ea typeface="宋体" panose="02010600030101010101" pitchFamily="2" charset="-122"/>
              </a:rPr>
              <a:t>世纪</a:t>
            </a:r>
            <a:r>
              <a:rPr lang="en-US" altLang="zh-CN" sz="2000" b="1">
                <a:solidFill>
                  <a:schemeClr val="hlink"/>
                </a:solidFill>
                <a:latin typeface="Times New Roman" panose="02020603050405020304" pitchFamily="18" charset="0"/>
                <a:ea typeface="宋体" panose="02010600030101010101" pitchFamily="2" charset="-122"/>
              </a:rPr>
              <a:t>70</a:t>
            </a:r>
            <a:r>
              <a:rPr lang="zh-CN" altLang="en-US" sz="2000" b="1" dirty="0">
                <a:latin typeface="Times New Roman" panose="02020603050405020304" pitchFamily="18" charset="0"/>
                <a:ea typeface="宋体" panose="02010600030101010101" pitchFamily="2" charset="-122"/>
              </a:rPr>
              <a:t>年代，脑力劳动者又超过体力劳动者。</a:t>
            </a:r>
            <a:endParaRPr lang="zh-CN" altLang="en-US" sz="2000" b="1" dirty="0">
              <a:latin typeface="Times New Roman" panose="02020603050405020304" pitchFamily="18" charset="0"/>
              <a:ea typeface="宋体" panose="02010600030101010101" pitchFamily="2" charset="-122"/>
            </a:endParaRPr>
          </a:p>
          <a:p>
            <a:pPr lvl="0" algn="just" eaLnBrk="0" hangingPunct="0"/>
            <a:r>
              <a:rPr lang="zh-CN" altLang="en-US" sz="2000" b="1" dirty="0">
                <a:latin typeface="Times New Roman" panose="02020603050405020304" pitchFamily="18" charset="0"/>
                <a:ea typeface="宋体" panose="02010600030101010101" pitchFamily="2" charset="-122"/>
              </a:rPr>
              <a:t>       可见，科技也改变了脑力劳动和体力劳动的关系，是消灭三大差别的强大力量。</a:t>
            </a:r>
            <a:endParaRPr lang="zh-CN" altLang="en-US" sz="2000" b="1" dirty="0">
              <a:latin typeface="Times New Roman" panose="02020603050405020304" pitchFamily="18" charset="0"/>
              <a:ea typeface="宋体" panose="02010600030101010101" pitchFamily="2" charset="-122"/>
            </a:endParaRPr>
          </a:p>
          <a:p>
            <a:pPr lvl="0" algn="just" eaLnBrk="0" hangingPunct="0"/>
            <a:r>
              <a:rPr lang="zh-CN" altLang="en-US" b="1" dirty="0">
                <a:latin typeface="Times New Roman" panose="02020603050405020304" pitchFamily="18" charset="0"/>
                <a:ea typeface="宋体" panose="02010600030101010101" pitchFamily="2" charset="-122"/>
              </a:rPr>
              <a:t>     </a:t>
            </a:r>
            <a:endParaRPr lang="zh-CN" altLang="en-US" b="1" dirty="0">
              <a:latin typeface="Times New Roman" panose="02020603050405020304" pitchFamily="18" charset="0"/>
              <a:ea typeface="宋体" panose="02010600030101010101" pitchFamily="2" charset="-122"/>
            </a:endParaRPr>
          </a:p>
          <a:p>
            <a:pPr lvl="0"/>
            <a:r>
              <a:rPr lang="zh-CN" altLang="en-US" b="1" dirty="0">
                <a:latin typeface="Times New Roman" panose="02020603050405020304" pitchFamily="18"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rPr>
              <a:t>科技发展最终会促进社会生产方式的变革，实现社会制度的更新。</a:t>
            </a:r>
            <a:endParaRPr lang="zh-CN" altLang="en-US" sz="2000" b="1" dirty="0">
              <a:latin typeface="Times New Roman" panose="02020603050405020304" pitchFamily="18" charset="0"/>
              <a:ea typeface="宋体" panose="02010600030101010101" pitchFamily="2" charset="-122"/>
            </a:endParaRPr>
          </a:p>
          <a:p>
            <a:pPr lvl="0"/>
            <a:r>
              <a:rPr lang="zh-CN" altLang="en-US" sz="2000" b="1" dirty="0">
                <a:latin typeface="Times New Roman" panose="02020603050405020304" pitchFamily="18" charset="0"/>
                <a:ea typeface="宋体" panose="02010600030101010101" pitchFamily="2" charset="-122"/>
              </a:rPr>
              <a:t>         </a:t>
            </a:r>
            <a:r>
              <a:rPr lang="en-US" altLang="zh-CN" sz="2000" b="1" dirty="0">
                <a:latin typeface="Times New Roman" panose="02020603050405020304" pitchFamily="18" charset="0"/>
                <a:ea typeface="宋体" panose="02010600030101010101" pitchFamily="2" charset="-122"/>
              </a:rPr>
              <a:t>18</a:t>
            </a:r>
            <a:r>
              <a:rPr lang="zh-CN" altLang="en-US" sz="2000" b="1" dirty="0">
                <a:latin typeface="Times New Roman" panose="02020603050405020304" pitchFamily="18" charset="0"/>
                <a:ea typeface="宋体" panose="02010600030101010101" pitchFamily="2" charset="-122"/>
              </a:rPr>
              <a:t>世纪，以蒸汽机使用为主要标志的第一次革命，使人类社会由铁器时代进入机器时代。在欧洲各国，资本主义先后代替封建主义；这也是社会主义的科学理论创立及初步实践的时期。</a:t>
            </a:r>
            <a:endParaRPr lang="zh-CN" altLang="en-US" sz="2000" b="1" dirty="0">
              <a:latin typeface="Times New Roman" panose="02020603050405020304" pitchFamily="18" charset="0"/>
              <a:ea typeface="宋体" panose="02010600030101010101" pitchFamily="2" charset="-122"/>
            </a:endParaRPr>
          </a:p>
          <a:p>
            <a:pPr lvl="0"/>
            <a:endParaRPr lang="zh-CN" altLang="en-US" sz="2000" b="1" dirty="0">
              <a:latin typeface="Times New Roman" panose="02020603050405020304" pitchFamily="18" charset="0"/>
              <a:ea typeface="宋体" panose="02010600030101010101" pitchFamily="2" charset="-122"/>
            </a:endParaRPr>
          </a:p>
          <a:p>
            <a:pPr lvl="0"/>
            <a:r>
              <a:rPr lang="zh-CN" altLang="en-US" sz="2000" b="1" dirty="0">
                <a:latin typeface="Times New Roman" panose="02020603050405020304" pitchFamily="18" charset="0"/>
                <a:ea typeface="宋体" panose="02010600030101010101" pitchFamily="2" charset="-122"/>
              </a:rPr>
              <a:t>        </a:t>
            </a:r>
            <a:r>
              <a:rPr lang="en-US" altLang="zh-CN" sz="2000" b="1" dirty="0">
                <a:latin typeface="Times New Roman" panose="02020603050405020304" pitchFamily="18" charset="0"/>
                <a:ea typeface="宋体" panose="02010600030101010101" pitchFamily="2" charset="-122"/>
              </a:rPr>
              <a:t>19</a:t>
            </a:r>
            <a:r>
              <a:rPr lang="zh-CN" altLang="en-US" sz="2000" b="1" dirty="0">
                <a:latin typeface="Times New Roman" panose="02020603050405020304" pitchFamily="18" charset="0"/>
                <a:ea typeface="宋体" panose="02010600030101010101" pitchFamily="2" charset="-122"/>
              </a:rPr>
              <a:t>世纪，以电力应用为主要标志的第二次技术革命，使人类社会进入电气时代，使自由资本主义进入了垄断阶段；而社会主义也进入了传统时期。</a:t>
            </a:r>
            <a:endParaRPr lang="zh-CN" altLang="en-US" sz="2000" b="1" dirty="0">
              <a:latin typeface="Times New Roman" panose="02020603050405020304" pitchFamily="18" charset="0"/>
              <a:ea typeface="宋体" panose="02010600030101010101" pitchFamily="2" charset="-122"/>
            </a:endParaRPr>
          </a:p>
          <a:p>
            <a:pPr lvl="0"/>
            <a:r>
              <a:rPr lang="zh-CN" altLang="en-US" sz="2000" b="1" dirty="0">
                <a:latin typeface="Times New Roman" panose="02020603050405020304" pitchFamily="18" charset="0"/>
                <a:ea typeface="宋体" panose="02010600030101010101" pitchFamily="2" charset="-122"/>
              </a:rPr>
              <a:t>     在当前的智能革命时代，就社会主义而言，进入了各国特色的时期。</a:t>
            </a:r>
            <a:endParaRPr lang="zh-CN" altLang="en-US" sz="2000" b="1" dirty="0">
              <a:latin typeface="Times New Roman" panose="02020603050405020304" pitchFamily="18" charset="0"/>
              <a:ea typeface="宋体" panose="02010600030101010101" pitchFamily="2" charset="-122"/>
            </a:endParaRPr>
          </a:p>
          <a:p>
            <a:pPr lvl="0" algn="just" eaLnBrk="0" hangingPunct="0"/>
            <a:r>
              <a:rPr lang="zh-CN" altLang="en-US" b="1" dirty="0">
                <a:latin typeface="Times New Roman" panose="02020603050405020304" pitchFamily="18" charset="0"/>
                <a:ea typeface="宋体" panose="02010600030101010101" pitchFamily="2" charset="-122"/>
              </a:rPr>
              <a:t>      </a:t>
            </a:r>
            <a:endParaRPr lang="zh-CN" altLang="en-US" b="1" dirty="0">
              <a:latin typeface="Times New Roman" panose="02020603050405020304" pitchFamily="18" charset="0"/>
              <a:ea typeface="宋体" panose="02010600030101010101" pitchFamily="2" charset="-122"/>
            </a:endParaRPr>
          </a:p>
        </p:txBody>
      </p:sp>
      <p:sp>
        <p:nvSpPr>
          <p:cNvPr id="30726" name="文本框 30725"/>
          <p:cNvSpPr txBox="1"/>
          <p:nvPr/>
        </p:nvSpPr>
        <p:spPr>
          <a:xfrm>
            <a:off x="179388" y="188913"/>
            <a:ext cx="8424862" cy="519112"/>
          </a:xfrm>
          <a:prstGeom prst="rect">
            <a:avLst/>
          </a:prstGeom>
          <a:noFill/>
          <a:ln w="9525">
            <a:noFill/>
          </a:ln>
        </p:spPr>
        <p:txBody>
          <a:bodyPr>
            <a:spAutoFit/>
          </a:bodyPr>
          <a:p>
            <a:pPr lvl="0">
              <a:spcBef>
                <a:spcPct val="50000"/>
              </a:spcBef>
            </a:pPr>
            <a:r>
              <a:rPr lang="en-US" altLang="zh-CN" sz="2800" b="1" dirty="0">
                <a:latin typeface="Times New Roman" panose="02020603050405020304" pitchFamily="18" charset="0"/>
                <a:ea typeface="宋体" panose="02010600030101010101" pitchFamily="2" charset="-122"/>
              </a:rPr>
              <a:t>2</a:t>
            </a:r>
            <a:r>
              <a:rPr lang="zh-CN" altLang="en-US" sz="2800" b="1" dirty="0">
                <a:latin typeface="Times New Roman" panose="02020603050405020304" pitchFamily="18" charset="0"/>
                <a:ea typeface="宋体" panose="02010600030101010101" pitchFamily="2" charset="-122"/>
              </a:rPr>
              <a:t>．科技促进人的</a:t>
            </a:r>
            <a:r>
              <a:rPr lang="zh-CN" altLang="en-US" sz="2800" b="1" dirty="0">
                <a:latin typeface="Times New Roman" panose="02020603050405020304" pitchFamily="18" charset="0"/>
                <a:ea typeface="宋体" panose="02010600030101010101" pitchFamily="2" charset="-122"/>
                <a:hlinkClick r:id="rId1" action="ppaction://hlinksldjump"/>
              </a:rPr>
              <a:t>社会关系</a:t>
            </a:r>
            <a:r>
              <a:rPr lang="zh-CN" altLang="en-US" sz="2800" b="1" dirty="0">
                <a:latin typeface="Times New Roman" panose="02020603050405020304" pitchFamily="18" charset="0"/>
                <a:ea typeface="宋体" panose="02010600030101010101" pitchFamily="2" charset="-122"/>
              </a:rPr>
              <a:t>乃至 </a:t>
            </a:r>
            <a:r>
              <a:rPr lang="zh-CN" altLang="en-US" sz="2800" b="1" dirty="0">
                <a:latin typeface="Times New Roman" panose="02020603050405020304" pitchFamily="18" charset="0"/>
                <a:ea typeface="宋体" panose="02010600030101010101" pitchFamily="2" charset="-122"/>
                <a:hlinkClick r:id="" action="ppaction://noaction"/>
              </a:rPr>
              <a:t>社会制度</a:t>
            </a:r>
            <a:r>
              <a:rPr lang="zh-CN" altLang="en-US" sz="2800" b="1" dirty="0">
                <a:latin typeface="Times New Roman" panose="02020603050405020304" pitchFamily="18" charset="0"/>
                <a:ea typeface="宋体" panose="02010600030101010101" pitchFamily="2" charset="-122"/>
              </a:rPr>
              <a:t>的变革</a:t>
            </a:r>
            <a:endParaRPr lang="zh-CN" altLang="en-US" sz="2800" b="1"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0726">
                                            <p:txEl>
                                              <p:charRg st="0" end="23"/>
                                            </p:txEl>
                                          </p:spTgt>
                                        </p:tgtEl>
                                        <p:attrNameLst>
                                          <p:attrName>style.visibility</p:attrName>
                                        </p:attrNameLst>
                                      </p:cBhvr>
                                      <p:to>
                                        <p:strVal val="visible"/>
                                      </p:to>
                                    </p:set>
                                    <p:animEffect transition="in" filter="box(out)">
                                      <p:cBhvr>
                                        <p:cTn id="7" dur="500"/>
                                        <p:tgtEl>
                                          <p:spTgt spid="30726">
                                            <p:txEl>
                                              <p:charRg st="0" end="23"/>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6"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6" name="文本框 38915"/>
          <p:cNvSpPr txBox="1"/>
          <p:nvPr/>
        </p:nvSpPr>
        <p:spPr>
          <a:xfrm>
            <a:off x="468313" y="333375"/>
            <a:ext cx="8077200" cy="6289675"/>
          </a:xfrm>
          <a:prstGeom prst="rect">
            <a:avLst/>
          </a:prstGeom>
          <a:noFill/>
          <a:ln w="9525">
            <a:noFill/>
          </a:ln>
        </p:spPr>
        <p:txBody>
          <a:bodyPr>
            <a:spAutoFit/>
          </a:bodyPr>
          <a:p>
            <a:pPr lvl="0" algn="just">
              <a:spcBef>
                <a:spcPct val="50000"/>
              </a:spcBef>
            </a:pPr>
            <a:r>
              <a:rPr lang="en-US" altLang="zh-CN" sz="2800" b="1" dirty="0">
                <a:latin typeface="Times New Roman" panose="02020603050405020304" pitchFamily="18" charset="0"/>
                <a:ea typeface="宋体" panose="02010600030101010101" pitchFamily="2" charset="-122"/>
              </a:rPr>
              <a:t>        (2)</a:t>
            </a:r>
            <a:r>
              <a:rPr lang="zh-CN" altLang="en-US" sz="2800" b="1" dirty="0">
                <a:latin typeface="Times New Roman" panose="02020603050405020304" pitchFamily="18" charset="0"/>
                <a:ea typeface="宋体" panose="02010600030101010101" pitchFamily="2" charset="-122"/>
              </a:rPr>
              <a:t>科技极大提高</a:t>
            </a:r>
            <a:r>
              <a:rPr lang="zh-CN" altLang="en-US" sz="2800" b="1" dirty="0">
                <a:latin typeface="Times New Roman" panose="02020603050405020304" pitchFamily="18" charset="0"/>
                <a:ea typeface="宋体" panose="02010600030101010101" pitchFamily="2" charset="-122"/>
                <a:hlinkClick r:id="rId1" action="ppaction://hlinksldjump"/>
              </a:rPr>
              <a:t>劳动生产率</a:t>
            </a:r>
            <a:r>
              <a:rPr lang="zh-CN" altLang="en-US" sz="2800" b="1" dirty="0">
                <a:latin typeface="Times New Roman" panose="02020603050405020304" pitchFamily="18" charset="0"/>
                <a:ea typeface="宋体" panose="02010600030101010101" pitchFamily="2" charset="-122"/>
              </a:rPr>
              <a:t>及</a:t>
            </a:r>
            <a:r>
              <a:rPr lang="zh-CN" altLang="en-US" sz="2800" b="1" dirty="0">
                <a:latin typeface="Times New Roman" panose="02020603050405020304" pitchFamily="18" charset="0"/>
                <a:ea typeface="宋体" panose="02010600030101010101" pitchFamily="2" charset="-122"/>
                <a:hlinkClick r:id="rId2" action="ppaction://hlinksldjump"/>
              </a:rPr>
              <a:t>经济效益</a:t>
            </a:r>
            <a:endParaRPr lang="zh-CN" altLang="en-US" sz="2800" b="1" dirty="0">
              <a:latin typeface="Times New Roman" panose="02020603050405020304" pitchFamily="18" charset="0"/>
              <a:ea typeface="宋体" panose="02010600030101010101" pitchFamily="2" charset="-122"/>
            </a:endParaRPr>
          </a:p>
          <a:p>
            <a:pPr lvl="0" algn="just">
              <a:spcBef>
                <a:spcPct val="50000"/>
              </a:spcBef>
            </a:pPr>
            <a:r>
              <a:rPr lang="zh-CN" altLang="en-US" sz="2800" b="1" dirty="0">
                <a:latin typeface="Times New Roman" panose="02020603050405020304" pitchFamily="18" charset="0"/>
                <a:ea typeface="宋体" panose="02010600030101010101" pitchFamily="2" charset="-122"/>
              </a:rPr>
              <a:t>        例如：在英国</a:t>
            </a:r>
            <a:endParaRPr lang="zh-CN" altLang="en-US" sz="2800" b="1" dirty="0">
              <a:latin typeface="Times New Roman" panose="02020603050405020304" pitchFamily="18" charset="0"/>
              <a:ea typeface="宋体" panose="02010600030101010101" pitchFamily="2" charset="-122"/>
            </a:endParaRPr>
          </a:p>
          <a:p>
            <a:pPr lvl="0" algn="just">
              <a:spcBef>
                <a:spcPct val="50000"/>
              </a:spcBef>
            </a:pPr>
            <a:r>
              <a:rPr lang="zh-CN" altLang="en-US" sz="2800" b="1" dirty="0">
                <a:latin typeface="Times New Roman" panose="02020603050405020304" pitchFamily="18" charset="0"/>
                <a:ea typeface="宋体" panose="02010600030101010101" pitchFamily="2" charset="-122"/>
              </a:rPr>
              <a:t>        有的煤矿为矿井排水，要用</a:t>
            </a:r>
            <a:r>
              <a:rPr lang="en-US" altLang="zh-CN" sz="2800" b="1" dirty="0">
                <a:solidFill>
                  <a:schemeClr val="hlink"/>
                </a:solidFill>
                <a:latin typeface="Times New Roman" panose="02020603050405020304" pitchFamily="18" charset="0"/>
                <a:ea typeface="宋体" panose="02010600030101010101" pitchFamily="2" charset="-122"/>
              </a:rPr>
              <a:t>500</a:t>
            </a:r>
            <a:r>
              <a:rPr lang="zh-CN" altLang="en-US" sz="2800" b="1" dirty="0">
                <a:solidFill>
                  <a:schemeClr val="hlink"/>
                </a:solidFill>
                <a:latin typeface="Times New Roman" panose="02020603050405020304" pitchFamily="18" charset="0"/>
                <a:ea typeface="宋体" panose="02010600030101010101" pitchFamily="2" charset="-122"/>
              </a:rPr>
              <a:t>多匹马</a:t>
            </a:r>
            <a:r>
              <a:rPr lang="zh-CN" altLang="en-US" sz="2800" b="1" dirty="0">
                <a:latin typeface="Times New Roman" panose="02020603050405020304" pitchFamily="18" charset="0"/>
                <a:ea typeface="宋体" panose="02010600030101010101" pitchFamily="2" charset="-122"/>
              </a:rPr>
              <a:t>来拖动水泵。</a:t>
            </a:r>
            <a:endParaRPr lang="zh-CN" altLang="en-US" sz="2800" b="1" dirty="0">
              <a:latin typeface="Times New Roman" panose="02020603050405020304" pitchFamily="18" charset="0"/>
              <a:ea typeface="宋体" panose="02010600030101010101" pitchFamily="2" charset="-122"/>
            </a:endParaRPr>
          </a:p>
          <a:p>
            <a:pPr lvl="0" algn="just">
              <a:spcBef>
                <a:spcPct val="50000"/>
              </a:spcBef>
            </a:pPr>
            <a:r>
              <a:rPr lang="zh-CN" altLang="en-US" sz="2800" b="1" dirty="0">
                <a:solidFill>
                  <a:schemeClr val="hlink"/>
                </a:solidFill>
                <a:latin typeface="Times New Roman" panose="02020603050405020304" pitchFamily="18" charset="0"/>
                <a:ea typeface="宋体" panose="02010600030101010101" pitchFamily="2" charset="-122"/>
              </a:rPr>
              <a:t>  </a:t>
            </a:r>
            <a:r>
              <a:rPr lang="en-US" altLang="zh-CN" sz="2800" b="1" dirty="0">
                <a:solidFill>
                  <a:schemeClr val="hlink"/>
                </a:solidFill>
                <a:latin typeface="Times New Roman" panose="02020603050405020304" pitchFamily="18" charset="0"/>
                <a:ea typeface="宋体" panose="02010600030101010101" pitchFamily="2" charset="-122"/>
              </a:rPr>
              <a:t>1780</a:t>
            </a:r>
            <a:r>
              <a:rPr lang="zh-CN" altLang="en-US" sz="2800" b="1" dirty="0">
                <a:solidFill>
                  <a:schemeClr val="hlink"/>
                </a:solidFill>
                <a:latin typeface="Times New Roman" panose="02020603050405020304" pitchFamily="18" charset="0"/>
                <a:ea typeface="宋体" panose="02010600030101010101" pitchFamily="2" charset="-122"/>
              </a:rPr>
              <a:t>年</a:t>
            </a:r>
            <a:r>
              <a:rPr lang="zh-CN" altLang="en-US" sz="2800" b="1" dirty="0">
                <a:latin typeface="Times New Roman" panose="02020603050405020304" pitchFamily="18" charset="0"/>
                <a:ea typeface="宋体" panose="02010600030101010101" pitchFamily="2" charset="-122"/>
              </a:rPr>
              <a:t>开始使用蒸汽机后，劳动生产率得到很大的提高。</a:t>
            </a:r>
            <a:endParaRPr lang="zh-CN" altLang="en-US" sz="2800" b="1" dirty="0">
              <a:latin typeface="Times New Roman" panose="02020603050405020304" pitchFamily="18" charset="0"/>
              <a:ea typeface="宋体" panose="02010600030101010101" pitchFamily="2" charset="-122"/>
            </a:endParaRPr>
          </a:p>
          <a:p>
            <a:pPr lvl="0" algn="just">
              <a:spcBef>
                <a:spcPct val="50000"/>
              </a:spcBef>
            </a:pPr>
            <a:r>
              <a:rPr lang="zh-CN" altLang="en-US" sz="2800" b="1" dirty="0">
                <a:solidFill>
                  <a:schemeClr val="hlink"/>
                </a:solidFill>
                <a:latin typeface="Times New Roman" panose="02020603050405020304" pitchFamily="18" charset="0"/>
                <a:ea typeface="宋体" panose="02010600030101010101" pitchFamily="2" charset="-122"/>
              </a:rPr>
              <a:t> </a:t>
            </a:r>
            <a:r>
              <a:rPr lang="en-US" altLang="zh-CN" sz="2800" b="1" dirty="0">
                <a:solidFill>
                  <a:schemeClr val="hlink"/>
                </a:solidFill>
                <a:latin typeface="Times New Roman" panose="02020603050405020304" pitchFamily="18" charset="0"/>
                <a:ea typeface="宋体" panose="02010600030101010101" pitchFamily="2" charset="-122"/>
              </a:rPr>
              <a:t>1700</a:t>
            </a:r>
            <a:r>
              <a:rPr lang="zh-CN" altLang="en-US" sz="2800" b="1" dirty="0">
                <a:solidFill>
                  <a:schemeClr val="hlink"/>
                </a:solidFill>
                <a:latin typeface="Times New Roman" panose="02020603050405020304" pitchFamily="18" charset="0"/>
                <a:ea typeface="宋体" panose="02010600030101010101" pitchFamily="2" charset="-122"/>
              </a:rPr>
              <a:t>年</a:t>
            </a:r>
            <a:r>
              <a:rPr lang="zh-CN" altLang="en-US" sz="2800" b="1" dirty="0">
                <a:latin typeface="Times New Roman" panose="02020603050405020304" pitchFamily="18" charset="0"/>
                <a:ea typeface="宋体" panose="02010600030101010101" pitchFamily="2" charset="-122"/>
              </a:rPr>
              <a:t>（使用蒸汽机前），年煤产量</a:t>
            </a:r>
            <a:r>
              <a:rPr lang="en-US" altLang="zh-CN" sz="2800" b="1" dirty="0">
                <a:solidFill>
                  <a:schemeClr val="hlink"/>
                </a:solidFill>
                <a:latin typeface="Times New Roman" panose="02020603050405020304" pitchFamily="18" charset="0"/>
                <a:ea typeface="宋体" panose="02010600030101010101" pitchFamily="2" charset="-122"/>
              </a:rPr>
              <a:t>260</a:t>
            </a:r>
            <a:r>
              <a:rPr lang="zh-CN" altLang="en-US" sz="2800" b="1" dirty="0">
                <a:solidFill>
                  <a:schemeClr val="hlink"/>
                </a:solidFill>
                <a:latin typeface="Times New Roman" panose="02020603050405020304" pitchFamily="18" charset="0"/>
                <a:ea typeface="宋体" panose="02010600030101010101" pitchFamily="2" charset="-122"/>
              </a:rPr>
              <a:t>万吨</a:t>
            </a:r>
            <a:r>
              <a:rPr lang="zh-CN" altLang="en-US" sz="2800" b="1" dirty="0">
                <a:latin typeface="Times New Roman" panose="02020603050405020304" pitchFamily="18" charset="0"/>
                <a:ea typeface="宋体" panose="02010600030101010101" pitchFamily="2" charset="-122"/>
              </a:rPr>
              <a:t>；</a:t>
            </a:r>
            <a:endParaRPr lang="zh-CN" altLang="en-US" sz="2800" b="1" dirty="0">
              <a:latin typeface="Times New Roman" panose="02020603050405020304" pitchFamily="18" charset="0"/>
              <a:ea typeface="宋体" panose="02010600030101010101" pitchFamily="2" charset="-122"/>
            </a:endParaRPr>
          </a:p>
          <a:p>
            <a:pPr lvl="0" algn="just">
              <a:spcBef>
                <a:spcPct val="50000"/>
              </a:spcBef>
            </a:pPr>
            <a:r>
              <a:rPr lang="zh-CN" altLang="en-US" sz="2800" b="1" dirty="0">
                <a:solidFill>
                  <a:schemeClr val="hlink"/>
                </a:solidFill>
                <a:latin typeface="Times New Roman" panose="02020603050405020304" pitchFamily="18" charset="0"/>
                <a:ea typeface="宋体" panose="02010600030101010101" pitchFamily="2" charset="-122"/>
              </a:rPr>
              <a:t> </a:t>
            </a:r>
            <a:r>
              <a:rPr lang="en-US" altLang="zh-CN" sz="2800" b="1" dirty="0">
                <a:solidFill>
                  <a:schemeClr val="hlink"/>
                </a:solidFill>
                <a:latin typeface="Times New Roman" panose="02020603050405020304" pitchFamily="18" charset="0"/>
                <a:ea typeface="宋体" panose="02010600030101010101" pitchFamily="2" charset="-122"/>
              </a:rPr>
              <a:t>1835</a:t>
            </a:r>
            <a:r>
              <a:rPr lang="zh-CN" altLang="en-US" sz="2800" b="1" dirty="0">
                <a:solidFill>
                  <a:schemeClr val="hlink"/>
                </a:solidFill>
                <a:latin typeface="Times New Roman" panose="02020603050405020304" pitchFamily="18" charset="0"/>
                <a:ea typeface="宋体" panose="02010600030101010101" pitchFamily="2" charset="-122"/>
              </a:rPr>
              <a:t>年</a:t>
            </a:r>
            <a:r>
              <a:rPr lang="zh-CN" altLang="en-US" sz="2800" b="1" dirty="0">
                <a:latin typeface="Times New Roman" panose="02020603050405020304" pitchFamily="18" charset="0"/>
                <a:ea typeface="宋体" panose="02010600030101010101" pitchFamily="2" charset="-122"/>
              </a:rPr>
              <a:t>（使用蒸汽机后）煤产量达到</a:t>
            </a:r>
            <a:r>
              <a:rPr lang="en-US" altLang="zh-CN" sz="2800" b="1" dirty="0">
                <a:solidFill>
                  <a:schemeClr val="hlink"/>
                </a:solidFill>
                <a:latin typeface="Times New Roman" panose="02020603050405020304" pitchFamily="18" charset="0"/>
                <a:ea typeface="宋体" panose="02010600030101010101" pitchFamily="2" charset="-122"/>
              </a:rPr>
              <a:t>3000</a:t>
            </a:r>
            <a:r>
              <a:rPr lang="zh-CN" altLang="en-US" sz="2800" b="1" dirty="0">
                <a:solidFill>
                  <a:schemeClr val="hlink"/>
                </a:solidFill>
                <a:latin typeface="Times New Roman" panose="02020603050405020304" pitchFamily="18" charset="0"/>
                <a:ea typeface="宋体" panose="02010600030101010101" pitchFamily="2" charset="-122"/>
              </a:rPr>
              <a:t>万吨</a:t>
            </a:r>
            <a:r>
              <a:rPr lang="zh-CN" altLang="en-US" sz="2800" b="1" dirty="0">
                <a:latin typeface="Times New Roman" panose="02020603050405020304" pitchFamily="18" charset="0"/>
                <a:ea typeface="宋体" panose="02010600030101010101" pitchFamily="2" charset="-122"/>
              </a:rPr>
              <a:t>，</a:t>
            </a:r>
            <a:r>
              <a:rPr lang="en-US" altLang="zh-CN" sz="2800" b="1" dirty="0">
                <a:solidFill>
                  <a:schemeClr val="hlink"/>
                </a:solidFill>
                <a:latin typeface="Times New Roman" panose="02020603050405020304" pitchFamily="18" charset="0"/>
                <a:ea typeface="宋体" panose="02010600030101010101" pitchFamily="2" charset="-122"/>
              </a:rPr>
              <a:t>100</a:t>
            </a:r>
            <a:r>
              <a:rPr lang="zh-CN" altLang="en-US" sz="2800" b="1" dirty="0">
                <a:solidFill>
                  <a:schemeClr val="hlink"/>
                </a:solidFill>
                <a:latin typeface="Times New Roman" panose="02020603050405020304" pitchFamily="18" charset="0"/>
                <a:ea typeface="宋体" panose="02010600030101010101" pitchFamily="2" charset="-122"/>
              </a:rPr>
              <a:t>年</a:t>
            </a:r>
            <a:r>
              <a:rPr lang="zh-CN" altLang="en-US" sz="2800" b="1" dirty="0">
                <a:latin typeface="Times New Roman" panose="02020603050405020304" pitchFamily="18" charset="0"/>
                <a:ea typeface="宋体" panose="02010600030101010101" pitchFamily="2" charset="-122"/>
              </a:rPr>
              <a:t>中            增长了</a:t>
            </a:r>
            <a:r>
              <a:rPr lang="en-US" altLang="zh-CN" sz="2800" b="1" dirty="0">
                <a:solidFill>
                  <a:schemeClr val="hlink"/>
                </a:solidFill>
                <a:latin typeface="Times New Roman" panose="02020603050405020304" pitchFamily="18" charset="0"/>
                <a:ea typeface="宋体" panose="02010600030101010101" pitchFamily="2" charset="-122"/>
              </a:rPr>
              <a:t>10</a:t>
            </a:r>
            <a:r>
              <a:rPr lang="zh-CN" altLang="en-US" sz="2800" b="1" dirty="0">
                <a:solidFill>
                  <a:schemeClr val="hlink"/>
                </a:solidFill>
                <a:latin typeface="Times New Roman" panose="02020603050405020304" pitchFamily="18" charset="0"/>
                <a:ea typeface="宋体" panose="02010600030101010101" pitchFamily="2" charset="-122"/>
              </a:rPr>
              <a:t>倍多</a:t>
            </a:r>
            <a:r>
              <a:rPr lang="zh-CN" altLang="en-US" sz="2800" b="1" dirty="0">
                <a:latin typeface="Times New Roman" panose="02020603050405020304" pitchFamily="18" charset="0"/>
                <a:ea typeface="宋体" panose="02010600030101010101" pitchFamily="2" charset="-122"/>
              </a:rPr>
              <a:t>。</a:t>
            </a:r>
            <a:endParaRPr lang="zh-CN" altLang="en-US" sz="2800" b="1" dirty="0">
              <a:latin typeface="Times New Roman" panose="02020603050405020304" pitchFamily="18" charset="0"/>
              <a:ea typeface="宋体" panose="02010600030101010101" pitchFamily="2" charset="-122"/>
            </a:endParaRPr>
          </a:p>
          <a:p>
            <a:pPr lvl="0" algn="just">
              <a:spcBef>
                <a:spcPct val="50000"/>
              </a:spcBef>
            </a:pPr>
            <a:r>
              <a:rPr lang="zh-CN" altLang="en-US" sz="2800" b="1" dirty="0">
                <a:solidFill>
                  <a:schemeClr val="hlink"/>
                </a:solidFill>
                <a:latin typeface="Times New Roman" panose="02020603050405020304" pitchFamily="18" charset="0"/>
                <a:ea typeface="宋体" panose="02010600030101010101" pitchFamily="2" charset="-122"/>
              </a:rPr>
              <a:t> </a:t>
            </a:r>
            <a:r>
              <a:rPr lang="en-US" altLang="zh-CN" sz="2800" b="1" dirty="0">
                <a:solidFill>
                  <a:schemeClr val="hlink"/>
                </a:solidFill>
                <a:latin typeface="Times New Roman" panose="02020603050405020304" pitchFamily="18" charset="0"/>
                <a:ea typeface="宋体" panose="02010600030101010101" pitchFamily="2" charset="-122"/>
              </a:rPr>
              <a:t>1740</a:t>
            </a:r>
            <a:r>
              <a:rPr lang="zh-CN" altLang="en-US" sz="2800" b="1" dirty="0">
                <a:solidFill>
                  <a:schemeClr val="hlink"/>
                </a:solidFill>
                <a:latin typeface="Times New Roman" panose="02020603050405020304" pitchFamily="18" charset="0"/>
                <a:ea typeface="宋体" panose="02010600030101010101" pitchFamily="2" charset="-122"/>
              </a:rPr>
              <a:t>年</a:t>
            </a:r>
            <a:r>
              <a:rPr lang="zh-CN" altLang="en-US" sz="2800" b="1" dirty="0">
                <a:latin typeface="Times New Roman" panose="02020603050405020304" pitchFamily="18" charset="0"/>
                <a:ea typeface="宋体" panose="02010600030101010101" pitchFamily="2" charset="-122"/>
              </a:rPr>
              <a:t>英国的铁产量为</a:t>
            </a:r>
            <a:r>
              <a:rPr lang="en-US" altLang="zh-CN" sz="2800" b="1" dirty="0">
                <a:solidFill>
                  <a:schemeClr val="hlink"/>
                </a:solidFill>
                <a:latin typeface="Times New Roman" panose="02020603050405020304" pitchFamily="18" charset="0"/>
                <a:ea typeface="宋体" panose="02010600030101010101" pitchFamily="2" charset="-122"/>
              </a:rPr>
              <a:t>1700</a:t>
            </a:r>
            <a:r>
              <a:rPr lang="zh-CN" altLang="en-US" sz="2800" b="1" dirty="0">
                <a:solidFill>
                  <a:schemeClr val="hlink"/>
                </a:solidFill>
                <a:latin typeface="Times New Roman" panose="02020603050405020304" pitchFamily="18" charset="0"/>
                <a:ea typeface="宋体" panose="02010600030101010101" pitchFamily="2" charset="-122"/>
              </a:rPr>
              <a:t>吨</a:t>
            </a:r>
            <a:r>
              <a:rPr lang="zh-CN" altLang="en-US" sz="2800" b="1" dirty="0">
                <a:latin typeface="Times New Roman" panose="02020603050405020304" pitchFamily="18" charset="0"/>
                <a:ea typeface="宋体" panose="02010600030101010101" pitchFamily="2" charset="-122"/>
              </a:rPr>
              <a:t>；</a:t>
            </a:r>
            <a:endParaRPr lang="zh-CN" altLang="en-US" sz="2800" b="1" dirty="0">
              <a:latin typeface="Times New Roman" panose="02020603050405020304" pitchFamily="18" charset="0"/>
              <a:ea typeface="宋体" panose="02010600030101010101" pitchFamily="2" charset="-122"/>
            </a:endParaRPr>
          </a:p>
          <a:p>
            <a:pPr lvl="0">
              <a:spcBef>
                <a:spcPct val="50000"/>
              </a:spcBef>
            </a:pPr>
            <a:r>
              <a:rPr lang="zh-CN" altLang="en-US" sz="2800" b="1" dirty="0">
                <a:latin typeface="Times New Roman" panose="02020603050405020304" pitchFamily="18" charset="0"/>
                <a:ea typeface="宋体" panose="02010600030101010101" pitchFamily="2" charset="-122"/>
              </a:rPr>
              <a:t>  </a:t>
            </a:r>
            <a:r>
              <a:rPr lang="en-US" altLang="zh-CN" sz="2800" b="1" dirty="0">
                <a:solidFill>
                  <a:schemeClr val="hlink"/>
                </a:solidFill>
                <a:latin typeface="Times New Roman" panose="02020603050405020304" pitchFamily="18" charset="0"/>
                <a:ea typeface="宋体" panose="02010600030101010101" pitchFamily="2" charset="-122"/>
              </a:rPr>
              <a:t>1835</a:t>
            </a:r>
            <a:r>
              <a:rPr lang="zh-CN" altLang="en-US" sz="2800" b="1" dirty="0">
                <a:solidFill>
                  <a:schemeClr val="hlink"/>
                </a:solidFill>
                <a:latin typeface="Times New Roman" panose="02020603050405020304" pitchFamily="18" charset="0"/>
                <a:ea typeface="宋体" panose="02010600030101010101" pitchFamily="2" charset="-122"/>
              </a:rPr>
              <a:t>年</a:t>
            </a:r>
            <a:r>
              <a:rPr lang="zh-CN" altLang="en-US" sz="2800" b="1" dirty="0">
                <a:latin typeface="Times New Roman" panose="02020603050405020304" pitchFamily="18" charset="0"/>
                <a:ea typeface="宋体" panose="02010600030101010101" pitchFamily="2" charset="-122"/>
              </a:rPr>
              <a:t>达到</a:t>
            </a:r>
            <a:r>
              <a:rPr lang="en-US" altLang="zh-CN" sz="2800" b="1" dirty="0">
                <a:solidFill>
                  <a:schemeClr val="hlink"/>
                </a:solidFill>
                <a:latin typeface="Times New Roman" panose="02020603050405020304" pitchFamily="18" charset="0"/>
                <a:ea typeface="宋体" panose="02010600030101010101" pitchFamily="2" charset="-122"/>
              </a:rPr>
              <a:t>10</a:t>
            </a:r>
            <a:r>
              <a:rPr lang="zh-CN" altLang="en-US" sz="2800" b="1" dirty="0">
                <a:solidFill>
                  <a:schemeClr val="hlink"/>
                </a:solidFill>
                <a:latin typeface="Times New Roman" panose="02020603050405020304" pitchFamily="18" charset="0"/>
                <a:ea typeface="宋体" panose="02010600030101010101" pitchFamily="2" charset="-122"/>
              </a:rPr>
              <a:t>．</a:t>
            </a:r>
            <a:r>
              <a:rPr lang="en-US" altLang="zh-CN" sz="2800" b="1" dirty="0">
                <a:solidFill>
                  <a:schemeClr val="hlink"/>
                </a:solidFill>
                <a:latin typeface="Times New Roman" panose="02020603050405020304" pitchFamily="18" charset="0"/>
                <a:ea typeface="宋体" panose="02010600030101010101" pitchFamily="2" charset="-122"/>
              </a:rPr>
              <a:t>2</a:t>
            </a:r>
            <a:r>
              <a:rPr lang="zh-CN" altLang="en-US" sz="2800" b="1" dirty="0">
                <a:solidFill>
                  <a:schemeClr val="hlink"/>
                </a:solidFill>
                <a:latin typeface="Times New Roman" panose="02020603050405020304" pitchFamily="18" charset="0"/>
                <a:ea typeface="宋体" panose="02010600030101010101" pitchFamily="2" charset="-122"/>
              </a:rPr>
              <a:t>万吨</a:t>
            </a:r>
            <a:r>
              <a:rPr lang="zh-CN" altLang="en-US" sz="2800" b="1" dirty="0">
                <a:latin typeface="Times New Roman" panose="02020603050405020304" pitchFamily="18" charset="0"/>
                <a:ea typeface="宋体" panose="02010600030101010101" pitchFamily="2" charset="-122"/>
              </a:rPr>
              <a:t>，不到</a:t>
            </a:r>
            <a:r>
              <a:rPr lang="en-US" altLang="zh-CN" sz="2800" b="1" dirty="0">
                <a:solidFill>
                  <a:schemeClr val="hlink"/>
                </a:solidFill>
                <a:latin typeface="Times New Roman" panose="02020603050405020304" pitchFamily="18" charset="0"/>
                <a:ea typeface="宋体" panose="02010600030101010101" pitchFamily="2" charset="-122"/>
              </a:rPr>
              <a:t>100</a:t>
            </a:r>
            <a:r>
              <a:rPr lang="zh-CN" altLang="en-US" sz="2800" b="1" dirty="0">
                <a:solidFill>
                  <a:schemeClr val="hlink"/>
                </a:solidFill>
                <a:latin typeface="Times New Roman" panose="02020603050405020304" pitchFamily="18" charset="0"/>
                <a:ea typeface="宋体" panose="02010600030101010101" pitchFamily="2" charset="-122"/>
              </a:rPr>
              <a:t>年</a:t>
            </a:r>
            <a:r>
              <a:rPr lang="zh-CN" altLang="en-US" sz="2800" b="1" dirty="0">
                <a:latin typeface="Times New Roman" panose="02020603050405020304" pitchFamily="18" charset="0"/>
                <a:ea typeface="宋体" panose="02010600030101010101" pitchFamily="2" charset="-122"/>
              </a:rPr>
              <a:t>增长了</a:t>
            </a:r>
            <a:r>
              <a:rPr lang="en-US" altLang="zh-CN" sz="2800" b="1" dirty="0">
                <a:solidFill>
                  <a:schemeClr val="hlink"/>
                </a:solidFill>
                <a:latin typeface="Times New Roman" panose="02020603050405020304" pitchFamily="18" charset="0"/>
                <a:ea typeface="宋体" panose="02010600030101010101" pitchFamily="2" charset="-122"/>
              </a:rPr>
              <a:t>60</a:t>
            </a:r>
            <a:r>
              <a:rPr lang="zh-CN" altLang="en-US" sz="2800" b="1" dirty="0">
                <a:solidFill>
                  <a:schemeClr val="hlink"/>
                </a:solidFill>
                <a:latin typeface="Times New Roman" panose="02020603050405020304" pitchFamily="18" charset="0"/>
                <a:ea typeface="宋体" panose="02010600030101010101" pitchFamily="2" charset="-122"/>
              </a:rPr>
              <a:t>倍</a:t>
            </a:r>
            <a:r>
              <a:rPr lang="zh-CN" altLang="en-US" sz="2800" b="1" dirty="0">
                <a:latin typeface="Times New Roman" panose="02020603050405020304" pitchFamily="18" charset="0"/>
                <a:ea typeface="宋体" panose="02010600030101010101" pitchFamily="2" charset="-122"/>
              </a:rPr>
              <a:t>。</a:t>
            </a:r>
            <a:r>
              <a:rPr lang="zh-CN" altLang="en-US" b="1" dirty="0">
                <a:latin typeface="Times New Roman" panose="02020603050405020304" pitchFamily="18" charset="0"/>
                <a:ea typeface="宋体" panose="02010600030101010101" pitchFamily="2" charset="-122"/>
              </a:rPr>
              <a:t> </a:t>
            </a:r>
            <a:endParaRPr lang="zh-CN" altLang="en-US" b="1">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8916"/>
                                        </p:tgtEl>
                                        <p:attrNameLst>
                                          <p:attrName>style.visibility</p:attrName>
                                        </p:attrNameLst>
                                      </p:cBhvr>
                                      <p:to>
                                        <p:strVal val="visible"/>
                                      </p:to>
                                    </p:set>
                                    <p:anim calcmode="lin" valueType="num">
                                      <p:cBhvr additive="base">
                                        <p:cTn id="7" dur="500" fill="hold"/>
                                        <p:tgtEl>
                                          <p:spTgt spid="38916"/>
                                        </p:tgtEl>
                                        <p:attrNameLst>
                                          <p:attrName>ppt_x</p:attrName>
                                        </p:attrNameLst>
                                      </p:cBhvr>
                                      <p:tavLst>
                                        <p:tav tm="0">
                                          <p:val>
                                            <p:strVal val="0-#ppt_w/2"/>
                                          </p:val>
                                        </p:tav>
                                        <p:tav tm="100000">
                                          <p:val>
                                            <p:strVal val="#ppt_x"/>
                                          </p:val>
                                        </p:tav>
                                      </p:tavLst>
                                    </p:anim>
                                    <p:anim calcmode="lin" valueType="num">
                                      <p:cBhvr additive="base">
                                        <p:cTn id="8" dur="500" fill="hold"/>
                                        <p:tgtEl>
                                          <p:spTgt spid="389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4" name="文本框 25603"/>
          <p:cNvSpPr txBox="1"/>
          <p:nvPr/>
        </p:nvSpPr>
        <p:spPr>
          <a:xfrm>
            <a:off x="395288" y="549275"/>
            <a:ext cx="8520112" cy="4784725"/>
          </a:xfrm>
          <a:prstGeom prst="rect">
            <a:avLst/>
          </a:prstGeom>
          <a:noFill/>
          <a:ln w="9525">
            <a:noFill/>
          </a:ln>
        </p:spPr>
        <p:txBody>
          <a:bodyPr>
            <a:spAutoFit/>
          </a:bodyPr>
          <a:p>
            <a:pPr lvl="0">
              <a:spcBef>
                <a:spcPct val="50000"/>
              </a:spcBef>
            </a:pPr>
            <a:r>
              <a:rPr lang="en-US" altLang="zh-CN" sz="2800" b="1" dirty="0">
                <a:latin typeface="Times New Roman" panose="02020603050405020304" pitchFamily="18" charset="0"/>
                <a:ea typeface="宋体" panose="02010600030101010101" pitchFamily="2" charset="-122"/>
              </a:rPr>
              <a:t>(3)</a:t>
            </a:r>
            <a:r>
              <a:rPr lang="zh-CN" altLang="en-US" sz="2800" b="1" dirty="0">
                <a:latin typeface="Times New Roman" panose="02020603050405020304" pitchFamily="18" charset="0"/>
                <a:ea typeface="宋体" panose="02010600030101010101" pitchFamily="2" charset="-122"/>
              </a:rPr>
              <a:t>知识经济时代科技对经济发展的</a:t>
            </a:r>
            <a:r>
              <a:rPr lang="zh-CN" altLang="en-US" sz="2800" b="1" dirty="0">
                <a:latin typeface="Times New Roman" panose="02020603050405020304" pitchFamily="18" charset="0"/>
                <a:ea typeface="宋体" panose="02010600030101010101" pitchFamily="2" charset="-122"/>
                <a:hlinkClick r:id="rId1" action="ppaction://hlinksldjump"/>
              </a:rPr>
              <a:t>作用更为突出</a:t>
            </a:r>
            <a:endParaRPr lang="zh-CN" altLang="en-US" sz="2800" b="1" dirty="0">
              <a:latin typeface="Times New Roman" panose="02020603050405020304" pitchFamily="18" charset="0"/>
              <a:ea typeface="宋体" panose="02010600030101010101" pitchFamily="2" charset="-122"/>
            </a:endParaRPr>
          </a:p>
          <a:p>
            <a:pPr lvl="0">
              <a:spcBef>
                <a:spcPct val="50000"/>
              </a:spcBef>
              <a:buClrTx/>
              <a:buBlip>
                <a:blip r:embed="rId2"/>
              </a:buBlip>
            </a:pPr>
            <a:r>
              <a:rPr lang="zh-CN" altLang="en-US" sz="2800" b="1" dirty="0">
                <a:latin typeface="Times New Roman" panose="02020603050405020304" pitchFamily="18" charset="0"/>
                <a:ea typeface="宋体" panose="02010600030101010101" pitchFamily="2" charset="-122"/>
              </a:rPr>
              <a:t>   高科技及其产业可以促进</a:t>
            </a:r>
            <a:r>
              <a:rPr lang="zh-CN" altLang="en-US" sz="2800" b="1" dirty="0">
                <a:latin typeface="Times New Roman" panose="02020603050405020304" pitchFamily="18" charset="0"/>
                <a:ea typeface="宋体" panose="02010600030101010101" pitchFamily="2" charset="-122"/>
                <a:hlinkClick r:id="" action="ppaction://noaction"/>
              </a:rPr>
              <a:t>劳动生产率</a:t>
            </a:r>
            <a:r>
              <a:rPr lang="zh-CN" altLang="en-US" sz="2800" b="1" dirty="0">
                <a:latin typeface="Times New Roman" panose="02020603050405020304" pitchFamily="18" charset="0"/>
                <a:ea typeface="宋体" panose="02010600030101010101" pitchFamily="2" charset="-122"/>
              </a:rPr>
              <a:t>大幅度提高 </a:t>
            </a:r>
            <a:endParaRPr lang="zh-CN" altLang="en-US" sz="2800" b="1" dirty="0">
              <a:latin typeface="Times New Roman" panose="02020603050405020304" pitchFamily="18" charset="0"/>
              <a:ea typeface="宋体" panose="02010600030101010101" pitchFamily="2" charset="-122"/>
            </a:endParaRPr>
          </a:p>
          <a:p>
            <a:pPr lvl="0">
              <a:spcBef>
                <a:spcPct val="50000"/>
              </a:spcBef>
              <a:buClrTx/>
              <a:buBlip>
                <a:blip r:embed="rId2"/>
              </a:buBlip>
            </a:pPr>
            <a:r>
              <a:rPr lang="zh-CN" altLang="en-US" sz="2800" b="1" dirty="0">
                <a:latin typeface="Times New Roman" panose="02020603050405020304" pitchFamily="18" charset="0"/>
                <a:ea typeface="宋体" panose="02010600030101010101" pitchFamily="2" charset="-122"/>
              </a:rPr>
              <a:t>   高科技领域的每一个突破，都会带动新产业的建立或改变传统产业的面貌。</a:t>
            </a:r>
            <a:endParaRPr lang="zh-CN" altLang="en-US" sz="2800" b="1" dirty="0">
              <a:latin typeface="Times New Roman" panose="02020603050405020304" pitchFamily="18" charset="0"/>
              <a:ea typeface="宋体" panose="02010600030101010101" pitchFamily="2" charset="-122"/>
            </a:endParaRPr>
          </a:p>
          <a:p>
            <a:pPr lvl="0"/>
            <a:r>
              <a:rPr lang="zh-CN" altLang="en-US" b="1" dirty="0">
                <a:latin typeface="Times New Roman" panose="02020603050405020304" pitchFamily="18" charset="0"/>
                <a:ea typeface="宋体" panose="02010600030101010101" pitchFamily="2" charset="-122"/>
              </a:rPr>
              <a:t>       据统计：我国</a:t>
            </a:r>
            <a:endParaRPr lang="zh-CN" altLang="en-US" b="1" dirty="0">
              <a:latin typeface="Times New Roman" panose="02020603050405020304" pitchFamily="18" charset="0"/>
              <a:ea typeface="宋体" panose="02010600030101010101" pitchFamily="2" charset="-122"/>
            </a:endParaRPr>
          </a:p>
          <a:p>
            <a:pPr lvl="0"/>
            <a:r>
              <a:rPr lang="zh-CN" altLang="en-US" b="1" dirty="0">
                <a:latin typeface="Times New Roman" panose="02020603050405020304" pitchFamily="18" charset="0"/>
                <a:ea typeface="宋体" panose="02010600030101010101" pitchFamily="2" charset="-122"/>
              </a:rPr>
              <a:t>      手工业人均年产值约为</a:t>
            </a:r>
            <a:r>
              <a:rPr lang="en-US" altLang="zh-CN" b="1" dirty="0">
                <a:solidFill>
                  <a:schemeClr val="hlink"/>
                </a:solidFill>
                <a:latin typeface="Times New Roman" panose="02020603050405020304" pitchFamily="18" charset="0"/>
                <a:ea typeface="宋体" panose="02010600030101010101" pitchFamily="2" charset="-122"/>
              </a:rPr>
              <a:t>2000</a:t>
            </a:r>
            <a:r>
              <a:rPr lang="zh-CN" altLang="en-US" b="1" dirty="0">
                <a:solidFill>
                  <a:schemeClr val="hlink"/>
                </a:solidFill>
                <a:latin typeface="Times New Roman" panose="02020603050405020304" pitchFamily="18" charset="0"/>
                <a:ea typeface="宋体" panose="02010600030101010101" pitchFamily="2" charset="-122"/>
              </a:rPr>
              <a:t>元</a:t>
            </a:r>
            <a:r>
              <a:rPr lang="zh-CN" altLang="en-US" b="1" dirty="0">
                <a:latin typeface="Times New Roman" panose="02020603050405020304" pitchFamily="18" charset="0"/>
                <a:ea typeface="宋体" panose="02010600030101010101" pitchFamily="2" charset="-122"/>
              </a:rPr>
              <a:t>；</a:t>
            </a:r>
            <a:endParaRPr lang="zh-CN" altLang="en-US" b="1" dirty="0">
              <a:latin typeface="Times New Roman" panose="02020603050405020304" pitchFamily="18" charset="0"/>
              <a:ea typeface="宋体" panose="02010600030101010101" pitchFamily="2" charset="-122"/>
            </a:endParaRPr>
          </a:p>
          <a:p>
            <a:pPr lvl="0"/>
            <a:r>
              <a:rPr lang="zh-CN" altLang="en-US" b="1" dirty="0">
                <a:latin typeface="Times New Roman" panose="02020603050405020304" pitchFamily="18" charset="0"/>
                <a:ea typeface="宋体" panose="02010600030101010101" pitchFamily="2" charset="-122"/>
              </a:rPr>
              <a:t>      传统工业人均年产值大约为</a:t>
            </a:r>
            <a:r>
              <a:rPr lang="en-US" altLang="zh-CN" b="1" dirty="0">
                <a:solidFill>
                  <a:schemeClr val="hlink"/>
                </a:solidFill>
                <a:latin typeface="Times New Roman" panose="02020603050405020304" pitchFamily="18" charset="0"/>
                <a:ea typeface="宋体" panose="02010600030101010101" pitchFamily="2" charset="-122"/>
              </a:rPr>
              <a:t>2</a:t>
            </a:r>
            <a:r>
              <a:rPr lang="zh-CN" altLang="en-US" b="1" dirty="0">
                <a:solidFill>
                  <a:schemeClr val="hlink"/>
                </a:solidFill>
                <a:latin typeface="Times New Roman" panose="02020603050405020304" pitchFamily="18" charset="0"/>
                <a:ea typeface="宋体" panose="02010600030101010101" pitchFamily="2" charset="-122"/>
              </a:rPr>
              <a:t>万元</a:t>
            </a:r>
            <a:r>
              <a:rPr lang="zh-CN" altLang="en-US" b="1" dirty="0">
                <a:latin typeface="Times New Roman" panose="02020603050405020304" pitchFamily="18" charset="0"/>
                <a:ea typeface="宋体" panose="02010600030101010101" pitchFamily="2" charset="-122"/>
              </a:rPr>
              <a:t>；</a:t>
            </a:r>
            <a:endParaRPr lang="zh-CN" altLang="en-US" b="1" dirty="0">
              <a:latin typeface="Times New Roman" panose="02020603050405020304" pitchFamily="18" charset="0"/>
              <a:ea typeface="宋体" panose="02010600030101010101" pitchFamily="2" charset="-122"/>
            </a:endParaRPr>
          </a:p>
          <a:p>
            <a:pPr lvl="0"/>
            <a:r>
              <a:rPr lang="zh-CN" altLang="en-US" b="1" dirty="0">
                <a:latin typeface="Times New Roman" panose="02020603050405020304" pitchFamily="18" charset="0"/>
                <a:ea typeface="宋体" panose="02010600030101010101" pitchFamily="2" charset="-122"/>
              </a:rPr>
              <a:t>      高科技产业人均年产值可达</a:t>
            </a:r>
            <a:r>
              <a:rPr lang="en-US" altLang="zh-CN" b="1" dirty="0">
                <a:solidFill>
                  <a:schemeClr val="hlink"/>
                </a:solidFill>
                <a:latin typeface="Times New Roman" panose="02020603050405020304" pitchFamily="18" charset="0"/>
                <a:ea typeface="宋体" panose="02010600030101010101" pitchFamily="2" charset="-122"/>
              </a:rPr>
              <a:t>10</a:t>
            </a:r>
            <a:r>
              <a:rPr lang="zh-CN" altLang="en-US" b="1" dirty="0">
                <a:solidFill>
                  <a:schemeClr val="hlink"/>
                </a:solidFill>
                <a:latin typeface="Times New Roman" panose="02020603050405020304" pitchFamily="18" charset="0"/>
                <a:ea typeface="宋体" panose="02010600030101010101" pitchFamily="2" charset="-122"/>
              </a:rPr>
              <a:t>－</a:t>
            </a:r>
            <a:r>
              <a:rPr lang="en-US" altLang="zh-CN" b="1" dirty="0">
                <a:solidFill>
                  <a:schemeClr val="hlink"/>
                </a:solidFill>
                <a:latin typeface="Times New Roman" panose="02020603050405020304" pitchFamily="18" charset="0"/>
                <a:ea typeface="宋体" panose="02010600030101010101" pitchFamily="2" charset="-122"/>
              </a:rPr>
              <a:t>20</a:t>
            </a:r>
            <a:r>
              <a:rPr lang="zh-CN" altLang="en-US" b="1" dirty="0">
                <a:solidFill>
                  <a:schemeClr val="hlink"/>
                </a:solidFill>
                <a:latin typeface="Times New Roman" panose="02020603050405020304" pitchFamily="18" charset="0"/>
                <a:ea typeface="宋体" panose="02010600030101010101" pitchFamily="2" charset="-122"/>
              </a:rPr>
              <a:t>万元。</a:t>
            </a:r>
            <a:endParaRPr lang="zh-CN" altLang="en-US" b="1" dirty="0">
              <a:solidFill>
                <a:schemeClr val="hlink"/>
              </a:solidFill>
              <a:latin typeface="Times New Roman" panose="02020603050405020304" pitchFamily="18" charset="0"/>
              <a:ea typeface="宋体" panose="02010600030101010101" pitchFamily="2" charset="-122"/>
            </a:endParaRPr>
          </a:p>
          <a:p>
            <a:pPr lvl="0"/>
            <a:r>
              <a:rPr lang="zh-CN" altLang="en-US" b="1" dirty="0">
                <a:latin typeface="Times New Roman" panose="02020603050405020304" pitchFamily="18" charset="0"/>
                <a:ea typeface="宋体" panose="02010600030101010101" pitchFamily="2" charset="-122"/>
              </a:rPr>
              <a:t> </a:t>
            </a:r>
            <a:endParaRPr lang="zh-CN" altLang="en-US" b="1" dirty="0">
              <a:latin typeface="Times New Roman" panose="02020603050405020304" pitchFamily="18" charset="0"/>
              <a:ea typeface="宋体" panose="02010600030101010101" pitchFamily="2" charset="-122"/>
            </a:endParaRPr>
          </a:p>
          <a:p>
            <a:pPr lvl="0"/>
            <a:r>
              <a:rPr lang="zh-CN" altLang="en-US" b="1" dirty="0">
                <a:latin typeface="Times New Roman" panose="02020603050405020304" pitchFamily="18" charset="0"/>
                <a:ea typeface="宋体" panose="02010600030101010101" pitchFamily="2" charset="-122"/>
              </a:rPr>
              <a:t>        美国：</a:t>
            </a:r>
            <a:r>
              <a:rPr lang="en-US" altLang="zh-CN" b="1" dirty="0">
                <a:solidFill>
                  <a:schemeClr val="hlink"/>
                </a:solidFill>
                <a:latin typeface="Times New Roman" panose="02020603050405020304" pitchFamily="18" charset="0"/>
                <a:ea typeface="宋体" panose="02010600030101010101" pitchFamily="2" charset="-122"/>
              </a:rPr>
              <a:t>1982</a:t>
            </a:r>
            <a:r>
              <a:rPr lang="zh-CN" altLang="en-US" b="1" dirty="0">
                <a:solidFill>
                  <a:schemeClr val="hlink"/>
                </a:solidFill>
                <a:latin typeface="Times New Roman" panose="02020603050405020304" pitchFamily="18" charset="0"/>
                <a:ea typeface="宋体" panose="02010600030101010101" pitchFamily="2" charset="-122"/>
              </a:rPr>
              <a:t>年</a:t>
            </a:r>
            <a:r>
              <a:rPr lang="zh-CN" altLang="en-US" b="1" dirty="0">
                <a:latin typeface="Times New Roman" panose="02020603050405020304" pitchFamily="18" charset="0"/>
                <a:ea typeface="宋体" panose="02010600030101010101" pitchFamily="2" charset="-122"/>
              </a:rPr>
              <a:t>使用电脑所完成的工作量，相当于</a:t>
            </a:r>
            <a:r>
              <a:rPr lang="en-US" altLang="zh-CN" b="1" dirty="0">
                <a:solidFill>
                  <a:schemeClr val="hlink"/>
                </a:solidFill>
                <a:latin typeface="Times New Roman" panose="02020603050405020304" pitchFamily="18" charset="0"/>
                <a:ea typeface="宋体" panose="02010600030101010101" pitchFamily="2" charset="-122"/>
              </a:rPr>
              <a:t>4000</a:t>
            </a:r>
            <a:r>
              <a:rPr lang="zh-CN" altLang="en-US" b="1" dirty="0">
                <a:solidFill>
                  <a:schemeClr val="hlink"/>
                </a:solidFill>
                <a:latin typeface="Times New Roman" panose="02020603050405020304" pitchFamily="18" charset="0"/>
                <a:ea typeface="宋体" panose="02010600030101010101" pitchFamily="2" charset="-122"/>
              </a:rPr>
              <a:t>亿</a:t>
            </a:r>
            <a:r>
              <a:rPr lang="zh-CN" altLang="en-US" b="1" dirty="0">
                <a:latin typeface="Times New Roman" panose="02020603050405020304" pitchFamily="18" charset="0"/>
                <a:ea typeface="宋体" panose="02010600030101010101" pitchFamily="2" charset="-122"/>
              </a:rPr>
              <a:t>脑力劳动者</a:t>
            </a:r>
            <a:r>
              <a:rPr lang="en-US" altLang="zh-CN" b="1" dirty="0">
                <a:solidFill>
                  <a:schemeClr val="hlink"/>
                </a:solidFill>
                <a:latin typeface="Times New Roman" panose="02020603050405020304" pitchFamily="18" charset="0"/>
                <a:ea typeface="宋体" panose="02010600030101010101" pitchFamily="2" charset="-122"/>
              </a:rPr>
              <a:t>1</a:t>
            </a:r>
            <a:r>
              <a:rPr lang="zh-CN" altLang="en-US" b="1" dirty="0">
                <a:solidFill>
                  <a:schemeClr val="hlink"/>
                </a:solidFill>
                <a:latin typeface="Times New Roman" panose="02020603050405020304" pitchFamily="18" charset="0"/>
                <a:ea typeface="宋体" panose="02010600030101010101" pitchFamily="2" charset="-122"/>
              </a:rPr>
              <a:t>年</a:t>
            </a:r>
            <a:r>
              <a:rPr lang="zh-CN" altLang="en-US" b="1" dirty="0">
                <a:latin typeface="Times New Roman" panose="02020603050405020304" pitchFamily="18" charset="0"/>
                <a:ea typeface="宋体" panose="02010600030101010101" pitchFamily="2" charset="-122"/>
              </a:rPr>
              <a:t>的工作量。</a:t>
            </a:r>
            <a:endParaRPr lang="zh-CN" altLang="en-US" b="1"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25604">
                                            <p:txEl>
                                              <p:charRg st="0" end="24"/>
                                            </p:txEl>
                                          </p:spTgt>
                                        </p:tgtEl>
                                        <p:attrNameLst>
                                          <p:attrName>style.visibility</p:attrName>
                                        </p:attrNameLst>
                                      </p:cBhvr>
                                      <p:to>
                                        <p:strVal val="visible"/>
                                      </p:to>
                                    </p:set>
                                    <p:animEffect transition="in" filter="box(out)">
                                      <p:cBhvr>
                                        <p:cTn id="7" dur="500"/>
                                        <p:tgtEl>
                                          <p:spTgt spid="25604">
                                            <p:txEl>
                                              <p:charRg st="0" end="24"/>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par>
                          <p:cTn id="8" fill="hold">
                            <p:stCondLst>
                              <p:cond delay="500"/>
                            </p:stCondLst>
                            <p:childTnLst>
                              <p:par>
                                <p:cTn id="9" presetID="4" presetClass="entr" presetSubtype="32" fill="hold" grpId="0" nodeType="afterEffect">
                                  <p:stCondLst>
                                    <p:cond delay="0"/>
                                  </p:stCondLst>
                                  <p:childTnLst>
                                    <p:set>
                                      <p:cBhvr>
                                        <p:cTn id="10" dur="1" fill="hold">
                                          <p:stCondLst>
                                            <p:cond delay="0"/>
                                          </p:stCondLst>
                                        </p:cTn>
                                        <p:tgtEl>
                                          <p:spTgt spid="25604">
                                            <p:txEl>
                                              <p:charRg st="24" end="50"/>
                                            </p:txEl>
                                          </p:spTgt>
                                        </p:tgtEl>
                                        <p:attrNameLst>
                                          <p:attrName>style.visibility</p:attrName>
                                        </p:attrNameLst>
                                      </p:cBhvr>
                                      <p:to>
                                        <p:strVal val="visible"/>
                                      </p:to>
                                    </p:set>
                                    <p:animEffect transition="in" filter="box(out)">
                                      <p:cBhvr>
                                        <p:cTn id="11" dur="500"/>
                                        <p:tgtEl>
                                          <p:spTgt spid="25604">
                                            <p:txEl>
                                              <p:charRg st="24" end="50"/>
                                            </p:txEl>
                                          </p:spTgt>
                                        </p:tgtEl>
                                      </p:cBhvr>
                                    </p:animEffect>
                                  </p:childTnLst>
                                  <p:subTnLst>
                                    <p:audio>
                                      <p:cMediaNode>
                                        <p:cTn display="0" masterRel="sameClick">
                                          <p:stCondLst>
                                            <p:cond evt="begin" delay="0">
                                              <p:tn val="9"/>
                                            </p:cond>
                                          </p:stCondLst>
                                          <p:endCondLst>
                                            <p:cond evt="onStopAudio" delay="0">
                                              <p:tgtEl>
                                                <p:sldTgt/>
                                              </p:tgtEl>
                                            </p:cond>
                                          </p:endCondLst>
                                        </p:cTn>
                                        <p:tgtEl>
                                          <p:sndTgt r:embed="rId3" name="camera.wav"/>
                                        </p:tgtEl>
                                      </p:cMediaNode>
                                    </p:audio>
                                  </p:subTnLst>
                                </p:cTn>
                              </p:par>
                            </p:childTnLst>
                          </p:cTn>
                        </p:par>
                        <p:par>
                          <p:cTn id="12" fill="hold">
                            <p:stCondLst>
                              <p:cond delay="1000"/>
                            </p:stCondLst>
                            <p:childTnLst>
                              <p:par>
                                <p:cTn id="13" presetID="4" presetClass="entr" presetSubtype="32" fill="hold" grpId="0" nodeType="afterEffect">
                                  <p:stCondLst>
                                    <p:cond delay="0"/>
                                  </p:stCondLst>
                                  <p:childTnLst>
                                    <p:set>
                                      <p:cBhvr>
                                        <p:cTn id="14" dur="1" fill="hold">
                                          <p:stCondLst>
                                            <p:cond delay="0"/>
                                          </p:stCondLst>
                                        </p:cTn>
                                        <p:tgtEl>
                                          <p:spTgt spid="25604">
                                            <p:txEl>
                                              <p:charRg st="50" end="87"/>
                                            </p:txEl>
                                          </p:spTgt>
                                        </p:tgtEl>
                                        <p:attrNameLst>
                                          <p:attrName>style.visibility</p:attrName>
                                        </p:attrNameLst>
                                      </p:cBhvr>
                                      <p:to>
                                        <p:strVal val="visible"/>
                                      </p:to>
                                    </p:set>
                                    <p:animEffect transition="in" filter="box(out)">
                                      <p:cBhvr>
                                        <p:cTn id="15" dur="500"/>
                                        <p:tgtEl>
                                          <p:spTgt spid="25604">
                                            <p:txEl>
                                              <p:charRg st="50" end="87"/>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3" name="camera.wav"/>
                                        </p:tgtEl>
                                      </p:cMediaNode>
                                    </p:audio>
                                  </p:subTnLst>
                                </p:cTn>
                              </p:par>
                            </p:childTnLst>
                          </p:cTn>
                        </p:par>
                        <p:par>
                          <p:cTn id="16" fill="hold">
                            <p:stCondLst>
                              <p:cond delay="1500"/>
                            </p:stCondLst>
                            <p:childTnLst>
                              <p:par>
                                <p:cTn id="17" presetID="4" presetClass="entr" presetSubtype="32" fill="hold" grpId="0" nodeType="afterEffect">
                                  <p:stCondLst>
                                    <p:cond delay="0"/>
                                  </p:stCondLst>
                                  <p:childTnLst>
                                    <p:set>
                                      <p:cBhvr>
                                        <p:cTn id="18" dur="1" fill="hold">
                                          <p:stCondLst>
                                            <p:cond delay="0"/>
                                          </p:stCondLst>
                                        </p:cTn>
                                        <p:tgtEl>
                                          <p:spTgt spid="25604">
                                            <p:txEl>
                                              <p:charRg st="87" end="101"/>
                                            </p:txEl>
                                          </p:spTgt>
                                        </p:tgtEl>
                                        <p:attrNameLst>
                                          <p:attrName>style.visibility</p:attrName>
                                        </p:attrNameLst>
                                      </p:cBhvr>
                                      <p:to>
                                        <p:strVal val="visible"/>
                                      </p:to>
                                    </p:set>
                                    <p:animEffect transition="in" filter="box(out)">
                                      <p:cBhvr>
                                        <p:cTn id="19" dur="500"/>
                                        <p:tgtEl>
                                          <p:spTgt spid="25604">
                                            <p:txEl>
                                              <p:charRg st="87" end="101"/>
                                            </p:txEl>
                                          </p:spTgt>
                                        </p:tgtEl>
                                      </p:cBhvr>
                                    </p:animEffect>
                                  </p:childTnLst>
                                  <p:subTnLst>
                                    <p:audio>
                                      <p:cMediaNode>
                                        <p:cTn display="0" masterRel="sameClick">
                                          <p:stCondLst>
                                            <p:cond evt="begin" delay="0">
                                              <p:tn val="17"/>
                                            </p:cond>
                                          </p:stCondLst>
                                          <p:endCondLst>
                                            <p:cond evt="onStopAudio" delay="0">
                                              <p:tgtEl>
                                                <p:sldTgt/>
                                              </p:tgtEl>
                                            </p:cond>
                                          </p:endCondLst>
                                        </p:cTn>
                                        <p:tgtEl>
                                          <p:sndTgt r:embed="rId3" name="camera.wav"/>
                                        </p:tgtEl>
                                      </p:cMediaNode>
                                    </p:audio>
                                  </p:subTnLst>
                                </p:cTn>
                              </p:par>
                            </p:childTnLst>
                          </p:cTn>
                        </p:par>
                        <p:par>
                          <p:cTn id="20" fill="hold">
                            <p:stCondLst>
                              <p:cond delay="2000"/>
                            </p:stCondLst>
                            <p:childTnLst>
                              <p:par>
                                <p:cTn id="21" presetID="4" presetClass="entr" presetSubtype="32" fill="hold" grpId="0" nodeType="afterEffect">
                                  <p:stCondLst>
                                    <p:cond delay="0"/>
                                  </p:stCondLst>
                                  <p:childTnLst>
                                    <p:set>
                                      <p:cBhvr>
                                        <p:cTn id="22" dur="1" fill="hold">
                                          <p:stCondLst>
                                            <p:cond delay="0"/>
                                          </p:stCondLst>
                                        </p:cTn>
                                        <p:tgtEl>
                                          <p:spTgt spid="25604">
                                            <p:txEl>
                                              <p:charRg st="101" end="124"/>
                                            </p:txEl>
                                          </p:spTgt>
                                        </p:tgtEl>
                                        <p:attrNameLst>
                                          <p:attrName>style.visibility</p:attrName>
                                        </p:attrNameLst>
                                      </p:cBhvr>
                                      <p:to>
                                        <p:strVal val="visible"/>
                                      </p:to>
                                    </p:set>
                                    <p:animEffect transition="in" filter="box(out)">
                                      <p:cBhvr>
                                        <p:cTn id="23" dur="500"/>
                                        <p:tgtEl>
                                          <p:spTgt spid="25604">
                                            <p:txEl>
                                              <p:charRg st="101" end="124"/>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par>
                          <p:cTn id="24" fill="hold">
                            <p:stCondLst>
                              <p:cond delay="2500"/>
                            </p:stCondLst>
                            <p:childTnLst>
                              <p:par>
                                <p:cTn id="25" presetID="4" presetClass="entr" presetSubtype="32" fill="hold" grpId="0" nodeType="afterEffect">
                                  <p:stCondLst>
                                    <p:cond delay="0"/>
                                  </p:stCondLst>
                                  <p:childTnLst>
                                    <p:set>
                                      <p:cBhvr>
                                        <p:cTn id="26" dur="1" fill="hold">
                                          <p:stCondLst>
                                            <p:cond delay="0"/>
                                          </p:stCondLst>
                                        </p:cTn>
                                        <p:tgtEl>
                                          <p:spTgt spid="25604">
                                            <p:txEl>
                                              <p:charRg st="124" end="147"/>
                                            </p:txEl>
                                          </p:spTgt>
                                        </p:tgtEl>
                                        <p:attrNameLst>
                                          <p:attrName>style.visibility</p:attrName>
                                        </p:attrNameLst>
                                      </p:cBhvr>
                                      <p:to>
                                        <p:strVal val="visible"/>
                                      </p:to>
                                    </p:set>
                                    <p:animEffect transition="in" filter="box(out)">
                                      <p:cBhvr>
                                        <p:cTn id="27" dur="500"/>
                                        <p:tgtEl>
                                          <p:spTgt spid="25604">
                                            <p:txEl>
                                              <p:charRg st="124" end="147"/>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par>
                          <p:cTn id="28" fill="hold">
                            <p:stCondLst>
                              <p:cond delay="3000"/>
                            </p:stCondLst>
                            <p:childTnLst>
                              <p:par>
                                <p:cTn id="29" presetID="4" presetClass="entr" presetSubtype="32" fill="hold" grpId="0" nodeType="afterEffect">
                                  <p:stCondLst>
                                    <p:cond delay="0"/>
                                  </p:stCondLst>
                                  <p:childTnLst>
                                    <p:set>
                                      <p:cBhvr>
                                        <p:cTn id="30" dur="1" fill="hold">
                                          <p:stCondLst>
                                            <p:cond delay="0"/>
                                          </p:stCondLst>
                                        </p:cTn>
                                        <p:tgtEl>
                                          <p:spTgt spid="25604">
                                            <p:txEl>
                                              <p:charRg st="147" end="174"/>
                                            </p:txEl>
                                          </p:spTgt>
                                        </p:tgtEl>
                                        <p:attrNameLst>
                                          <p:attrName>style.visibility</p:attrName>
                                        </p:attrNameLst>
                                      </p:cBhvr>
                                      <p:to>
                                        <p:strVal val="visible"/>
                                      </p:to>
                                    </p:set>
                                    <p:animEffect transition="in" filter="box(out)">
                                      <p:cBhvr>
                                        <p:cTn id="31" dur="500"/>
                                        <p:tgtEl>
                                          <p:spTgt spid="25604">
                                            <p:txEl>
                                              <p:charRg st="147" end="174"/>
                                            </p:txEl>
                                          </p:spTgt>
                                        </p:tgtEl>
                                      </p:cBhvr>
                                    </p:animEffect>
                                  </p:childTnLst>
                                  <p:subTnLst>
                                    <p:audio>
                                      <p:cMediaNode>
                                        <p:cTn display="0" masterRel="sameClick">
                                          <p:stCondLst>
                                            <p:cond evt="begin" delay="0">
                                              <p:tn val="29"/>
                                            </p:cond>
                                          </p:stCondLst>
                                          <p:endCondLst>
                                            <p:cond evt="onStopAudio" delay="0">
                                              <p:tgtEl>
                                                <p:sldTgt/>
                                              </p:tgtEl>
                                            </p:cond>
                                          </p:endCondLst>
                                        </p:cTn>
                                        <p:tgtEl>
                                          <p:sndTgt r:embed="rId3" name="camera.wav"/>
                                        </p:tgtEl>
                                      </p:cMediaNode>
                                    </p:audio>
                                  </p:subTnLst>
                                </p:cTn>
                              </p:par>
                            </p:childTnLst>
                          </p:cTn>
                        </p:par>
                        <p:par>
                          <p:cTn id="32" fill="hold">
                            <p:stCondLst>
                              <p:cond delay="3500"/>
                            </p:stCondLst>
                            <p:childTnLst>
                              <p:par>
                                <p:cTn id="33" presetID="4" presetClass="entr" presetSubtype="32" fill="hold" grpId="0" nodeType="afterEffect">
                                  <p:stCondLst>
                                    <p:cond delay="0"/>
                                  </p:stCondLst>
                                  <p:childTnLst>
                                    <p:set>
                                      <p:cBhvr>
                                        <p:cTn id="34" dur="1" fill="hold">
                                          <p:stCondLst>
                                            <p:cond delay="0"/>
                                          </p:stCondLst>
                                        </p:cTn>
                                        <p:tgtEl>
                                          <p:spTgt spid="25604">
                                            <p:txEl>
                                              <p:charRg st="174" end="176"/>
                                            </p:txEl>
                                          </p:spTgt>
                                        </p:tgtEl>
                                        <p:attrNameLst>
                                          <p:attrName>style.visibility</p:attrName>
                                        </p:attrNameLst>
                                      </p:cBhvr>
                                      <p:to>
                                        <p:strVal val="visible"/>
                                      </p:to>
                                    </p:set>
                                    <p:animEffect transition="in" filter="box(out)">
                                      <p:cBhvr>
                                        <p:cTn id="35" dur="500"/>
                                        <p:tgtEl>
                                          <p:spTgt spid="25604">
                                            <p:txEl>
                                              <p:charRg st="174" end="176"/>
                                            </p:txEl>
                                          </p:spTgt>
                                        </p:tgtEl>
                                      </p:cBhvr>
                                    </p:animEffect>
                                  </p:childTnLst>
                                  <p:subTnLst>
                                    <p:audio>
                                      <p:cMediaNode>
                                        <p:cTn display="0" masterRel="sameClick">
                                          <p:stCondLst>
                                            <p:cond evt="begin" delay="0">
                                              <p:tn val="33"/>
                                            </p:cond>
                                          </p:stCondLst>
                                          <p:endCondLst>
                                            <p:cond evt="onStopAudio" delay="0">
                                              <p:tgtEl>
                                                <p:sldTgt/>
                                              </p:tgtEl>
                                            </p:cond>
                                          </p:endCondLst>
                                        </p:cTn>
                                        <p:tgtEl>
                                          <p:sndTgt r:embed="rId3" name="camera.wav"/>
                                        </p:tgtEl>
                                      </p:cMediaNode>
                                    </p:audio>
                                  </p:subTnLst>
                                </p:cTn>
                              </p:par>
                            </p:childTnLst>
                          </p:cTn>
                        </p:par>
                        <p:par>
                          <p:cTn id="36" fill="hold">
                            <p:stCondLst>
                              <p:cond delay="4000"/>
                            </p:stCondLst>
                            <p:childTnLst>
                              <p:par>
                                <p:cTn id="37" presetID="4" presetClass="entr" presetSubtype="32" fill="hold" grpId="0" nodeType="afterEffect">
                                  <p:stCondLst>
                                    <p:cond delay="0"/>
                                  </p:stCondLst>
                                  <p:childTnLst>
                                    <p:set>
                                      <p:cBhvr>
                                        <p:cTn id="38" dur="1" fill="hold">
                                          <p:stCondLst>
                                            <p:cond delay="0"/>
                                          </p:stCondLst>
                                        </p:cTn>
                                        <p:tgtEl>
                                          <p:spTgt spid="25604">
                                            <p:txEl>
                                              <p:charRg st="176" end="225"/>
                                            </p:txEl>
                                          </p:spTgt>
                                        </p:tgtEl>
                                        <p:attrNameLst>
                                          <p:attrName>style.visibility</p:attrName>
                                        </p:attrNameLst>
                                      </p:cBhvr>
                                      <p:to>
                                        <p:strVal val="visible"/>
                                      </p:to>
                                    </p:set>
                                    <p:animEffect transition="in" filter="box(out)">
                                      <p:cBhvr>
                                        <p:cTn id="39" dur="500"/>
                                        <p:tgtEl>
                                          <p:spTgt spid="25604">
                                            <p:txEl>
                                              <p:charRg st="176" end="225"/>
                                            </p:txEl>
                                          </p:spTgt>
                                        </p:tgtEl>
                                      </p:cBhvr>
                                    </p:animEffect>
                                  </p:childTnLst>
                                  <p:subTnLst>
                                    <p:audio>
                                      <p:cMediaNode>
                                        <p:cTn display="0" masterRel="sameClick">
                                          <p:stCondLst>
                                            <p:cond evt="begin" delay="0">
                                              <p:tn val="37"/>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advAuto="100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40" name="矩形 39939"/>
          <p:cNvSpPr/>
          <p:nvPr/>
        </p:nvSpPr>
        <p:spPr>
          <a:xfrm>
            <a:off x="1066800" y="990600"/>
            <a:ext cx="7239000" cy="3935413"/>
          </a:xfrm>
          <a:prstGeom prst="rect">
            <a:avLst/>
          </a:prstGeom>
          <a:noFill/>
          <a:ln w="9525">
            <a:noFill/>
          </a:ln>
        </p:spPr>
        <p:txBody>
          <a:bodyPr>
            <a:spAutoFit/>
          </a:bodyPr>
          <a:p>
            <a:pPr lvl="0" algn="just"/>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据统计，发达国家的生产增长从</a:t>
            </a:r>
            <a:r>
              <a:rPr lang="en-US" altLang="zh-CN" b="1" dirty="0">
                <a:solidFill>
                  <a:schemeClr val="hlink"/>
                </a:solidFill>
                <a:latin typeface="Times New Roman" panose="02020603050405020304" pitchFamily="18" charset="0"/>
                <a:ea typeface="宋体" panose="02010600030101010101" pitchFamily="2" charset="-122"/>
              </a:rPr>
              <a:t>20</a:t>
            </a:r>
            <a:r>
              <a:rPr lang="zh-CN" altLang="en-US" b="1" dirty="0">
                <a:solidFill>
                  <a:schemeClr val="hlink"/>
                </a:solidFill>
                <a:latin typeface="Times New Roman" panose="02020603050405020304" pitchFamily="18" charset="0"/>
                <a:ea typeface="宋体" panose="02010600030101010101" pitchFamily="2" charset="-122"/>
              </a:rPr>
              <a:t>世纪</a:t>
            </a:r>
            <a:r>
              <a:rPr lang="en-US" altLang="zh-CN" b="1" dirty="0">
                <a:solidFill>
                  <a:schemeClr val="hlink"/>
                </a:solidFill>
                <a:latin typeface="Times New Roman" panose="02020603050405020304" pitchFamily="18" charset="0"/>
                <a:ea typeface="宋体" panose="02010600030101010101" pitchFamily="2" charset="-122"/>
              </a:rPr>
              <a:t>70</a:t>
            </a:r>
            <a:r>
              <a:rPr lang="zh-CN" altLang="en-US" b="1" dirty="0">
                <a:solidFill>
                  <a:schemeClr val="hlink"/>
                </a:solidFill>
                <a:latin typeface="Times New Roman" panose="02020603050405020304" pitchFamily="18" charset="0"/>
                <a:ea typeface="宋体" panose="02010600030101010101" pitchFamily="2" charset="-122"/>
              </a:rPr>
              <a:t>年代</a:t>
            </a:r>
            <a:r>
              <a:rPr lang="zh-CN" altLang="en-US" sz="2800" b="1" dirty="0">
                <a:latin typeface="Times New Roman" panose="02020603050405020304" pitchFamily="18" charset="0"/>
                <a:ea typeface="宋体" panose="02010600030101010101" pitchFamily="2" charset="-122"/>
              </a:rPr>
              <a:t>以来，已有 </a:t>
            </a:r>
            <a:r>
              <a:rPr lang="en-US" altLang="zh-CN" b="1" dirty="0">
                <a:solidFill>
                  <a:schemeClr val="hlink"/>
                </a:solidFill>
                <a:latin typeface="Times New Roman" panose="02020603050405020304" pitchFamily="18" charset="0"/>
                <a:ea typeface="宋体" panose="02010600030101010101" pitchFamily="2" charset="-122"/>
              </a:rPr>
              <a:t>60</a:t>
            </a:r>
            <a:r>
              <a:rPr lang="zh-CN" altLang="en-US" b="1" dirty="0">
                <a:solidFill>
                  <a:schemeClr val="hlink"/>
                </a:solidFill>
                <a:latin typeface="Times New Roman" panose="02020603050405020304" pitchFamily="18" charset="0"/>
                <a:ea typeface="宋体" panose="02010600030101010101" pitchFamily="2" charset="-122"/>
              </a:rPr>
              <a:t>％～ </a:t>
            </a:r>
            <a:r>
              <a:rPr lang="en-US" altLang="zh-CN" b="1" dirty="0">
                <a:solidFill>
                  <a:schemeClr val="hlink"/>
                </a:solidFill>
                <a:latin typeface="Times New Roman" panose="02020603050405020304" pitchFamily="18" charset="0"/>
                <a:ea typeface="宋体" panose="02010600030101010101" pitchFamily="2" charset="-122"/>
              </a:rPr>
              <a:t>80</a:t>
            </a:r>
            <a:r>
              <a:rPr lang="zh-CN" altLang="en-US" b="1" dirty="0">
                <a:solidFill>
                  <a:schemeClr val="hlink"/>
                </a:solidFill>
                <a:latin typeface="Times New Roman" panose="02020603050405020304" pitchFamily="18" charset="0"/>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rPr>
              <a:t>是靠科技进步而取得的。</a:t>
            </a:r>
            <a:endParaRPr lang="zh-CN" altLang="en-US" sz="2800" b="1" dirty="0">
              <a:latin typeface="Times New Roman" panose="02020603050405020304" pitchFamily="18" charset="0"/>
              <a:ea typeface="宋体" panose="02010600030101010101" pitchFamily="2" charset="-122"/>
            </a:endParaRPr>
          </a:p>
          <a:p>
            <a:pPr lvl="0" algn="just" eaLnBrk="0" hangingPunct="0"/>
            <a:r>
              <a:rPr lang="zh-CN" altLang="en-US" sz="2800" b="1" dirty="0">
                <a:latin typeface="Times New Roman" panose="02020603050405020304" pitchFamily="18" charset="0"/>
                <a:ea typeface="宋体" panose="02010600030101010101" pitchFamily="2" charset="-122"/>
              </a:rPr>
              <a:t>        一些产品增加其科学技术的含量，可以大幅度地提高产值和效益。例如：</a:t>
            </a:r>
            <a:endParaRPr lang="zh-CN" altLang="en-US" sz="2800" b="1" dirty="0">
              <a:latin typeface="Times New Roman" panose="02020603050405020304" pitchFamily="18" charset="0"/>
              <a:ea typeface="宋体" panose="02010600030101010101" pitchFamily="2" charset="-122"/>
            </a:endParaRPr>
          </a:p>
          <a:p>
            <a:pPr lvl="0" algn="just" eaLnBrk="0" hangingPunct="0"/>
            <a:r>
              <a:rPr lang="zh-CN" altLang="en-US" sz="2800" b="1" dirty="0">
                <a:latin typeface="Times New Roman" panose="02020603050405020304" pitchFamily="18" charset="0"/>
                <a:ea typeface="宋体" panose="02010600030101010101" pitchFamily="2" charset="-122"/>
              </a:rPr>
              <a:t>        一张优质羊皮出口换汇</a:t>
            </a:r>
            <a:r>
              <a:rPr lang="en-US" altLang="zh-CN" b="1" dirty="0">
                <a:solidFill>
                  <a:schemeClr val="hlink"/>
                </a:solidFill>
                <a:latin typeface="Times New Roman" panose="02020603050405020304" pitchFamily="18" charset="0"/>
                <a:ea typeface="宋体" panose="02010600030101010101" pitchFamily="2" charset="-122"/>
              </a:rPr>
              <a:t>3</a:t>
            </a:r>
            <a:r>
              <a:rPr lang="zh-CN" altLang="en-US" b="1" dirty="0">
                <a:solidFill>
                  <a:schemeClr val="hlink"/>
                </a:solidFill>
                <a:latin typeface="Times New Roman" panose="02020603050405020304" pitchFamily="18" charset="0"/>
                <a:ea typeface="宋体" panose="02010600030101010101" pitchFamily="2" charset="-122"/>
              </a:rPr>
              <a:t>．</a:t>
            </a:r>
            <a:r>
              <a:rPr lang="en-US" altLang="zh-CN" b="1" dirty="0">
                <a:solidFill>
                  <a:schemeClr val="hlink"/>
                </a:solidFill>
                <a:latin typeface="Times New Roman" panose="02020603050405020304" pitchFamily="18" charset="0"/>
                <a:ea typeface="宋体" panose="02010600030101010101" pitchFamily="2" charset="-122"/>
              </a:rPr>
              <a:t>5</a:t>
            </a:r>
            <a:r>
              <a:rPr lang="zh-CN" altLang="en-US" b="1" dirty="0">
                <a:solidFill>
                  <a:schemeClr val="hlink"/>
                </a:solidFill>
                <a:latin typeface="Times New Roman" panose="02020603050405020304" pitchFamily="18" charset="0"/>
                <a:ea typeface="宋体" panose="02010600030101010101" pitchFamily="2" charset="-122"/>
              </a:rPr>
              <a:t>美元</a:t>
            </a:r>
            <a:r>
              <a:rPr lang="zh-CN" altLang="en-US" sz="2800" b="1" dirty="0">
                <a:latin typeface="Times New Roman" panose="02020603050405020304" pitchFamily="18" charset="0"/>
                <a:ea typeface="宋体" panose="02010600030101010101" pitchFamily="2" charset="-122"/>
              </a:rPr>
              <a:t>，若加工打光可卖到</a:t>
            </a:r>
            <a:r>
              <a:rPr lang="en-US" altLang="zh-CN" b="1" dirty="0">
                <a:solidFill>
                  <a:schemeClr val="hlink"/>
                </a:solidFill>
                <a:latin typeface="Times New Roman" panose="02020603050405020304" pitchFamily="18" charset="0"/>
                <a:ea typeface="宋体" panose="02010600030101010101" pitchFamily="2" charset="-122"/>
              </a:rPr>
              <a:t>12</a:t>
            </a:r>
            <a:r>
              <a:rPr lang="zh-CN" altLang="en-US" b="1" dirty="0">
                <a:solidFill>
                  <a:schemeClr val="hlink"/>
                </a:solidFill>
                <a:latin typeface="Times New Roman" panose="02020603050405020304" pitchFamily="18" charset="0"/>
                <a:ea typeface="宋体" panose="02010600030101010101" pitchFamily="2" charset="-122"/>
              </a:rPr>
              <a:t>美元</a:t>
            </a:r>
            <a:r>
              <a:rPr lang="zh-CN" altLang="en-US" sz="2800" b="1" dirty="0">
                <a:latin typeface="Times New Roman" panose="02020603050405020304" pitchFamily="18" charset="0"/>
                <a:ea typeface="宋体" panose="02010600030101010101" pitchFamily="2" charset="-122"/>
              </a:rPr>
              <a:t>，做成</a:t>
            </a:r>
            <a:r>
              <a:rPr lang="en-US" altLang="zh-CN" b="1">
                <a:solidFill>
                  <a:schemeClr val="hlink"/>
                </a:solidFill>
                <a:latin typeface="Times New Roman" panose="02020603050405020304" pitchFamily="18" charset="0"/>
                <a:ea typeface="宋体" panose="02010600030101010101" pitchFamily="2" charset="-122"/>
              </a:rPr>
              <a:t>2</a:t>
            </a:r>
            <a:r>
              <a:rPr lang="zh-CN" altLang="en-US" sz="2800" b="1" dirty="0">
                <a:latin typeface="Times New Roman" panose="02020603050405020304" pitchFamily="18" charset="0"/>
                <a:ea typeface="宋体" panose="02010600030101010101" pitchFamily="2" charset="-122"/>
              </a:rPr>
              <a:t>双女鞋可创汇</a:t>
            </a:r>
            <a:r>
              <a:rPr lang="en-US" altLang="zh-CN" b="1" dirty="0">
                <a:solidFill>
                  <a:schemeClr val="hlink"/>
                </a:solidFill>
                <a:latin typeface="Times New Roman" panose="02020603050405020304" pitchFamily="18" charset="0"/>
                <a:ea typeface="宋体" panose="02010600030101010101" pitchFamily="2" charset="-122"/>
              </a:rPr>
              <a:t>24</a:t>
            </a:r>
            <a:r>
              <a:rPr lang="zh-CN" altLang="en-US" b="1" dirty="0">
                <a:solidFill>
                  <a:schemeClr val="hlink"/>
                </a:solidFill>
                <a:latin typeface="Times New Roman" panose="02020603050405020304" pitchFamily="18" charset="0"/>
                <a:ea typeface="宋体" panose="02010600030101010101" pitchFamily="2" charset="-122"/>
              </a:rPr>
              <a:t>美元</a:t>
            </a:r>
            <a:r>
              <a:rPr lang="zh-CN" altLang="en-US" sz="2800" b="1" dirty="0">
                <a:latin typeface="Times New Roman" panose="02020603050405020304" pitchFamily="18" charset="0"/>
                <a:ea typeface="宋体" panose="02010600030101010101" pitchFamily="2" charset="-122"/>
              </a:rPr>
              <a:t>而利用新技术加工达到意大利名牌女鞋水平，则可卖到</a:t>
            </a:r>
            <a:r>
              <a:rPr lang="en-US" altLang="zh-CN" b="1" dirty="0">
                <a:solidFill>
                  <a:schemeClr val="hlink"/>
                </a:solidFill>
                <a:latin typeface="Times New Roman" panose="02020603050405020304" pitchFamily="18" charset="0"/>
                <a:ea typeface="宋体" panose="02010600030101010101" pitchFamily="2" charset="-122"/>
              </a:rPr>
              <a:t>70</a:t>
            </a:r>
            <a:r>
              <a:rPr lang="zh-CN" altLang="en-US" b="1" dirty="0">
                <a:solidFill>
                  <a:schemeClr val="hlink"/>
                </a:solidFill>
                <a:latin typeface="Times New Roman" panose="02020603050405020304" pitchFamily="18" charset="0"/>
                <a:ea typeface="宋体" panose="02010600030101010101" pitchFamily="2" charset="-122"/>
              </a:rPr>
              <a:t>～</a:t>
            </a:r>
            <a:r>
              <a:rPr lang="en-US" altLang="zh-CN" b="1" dirty="0">
                <a:solidFill>
                  <a:schemeClr val="hlink"/>
                </a:solidFill>
                <a:latin typeface="Times New Roman" panose="02020603050405020304" pitchFamily="18" charset="0"/>
                <a:ea typeface="宋体" panose="02010600030101010101" pitchFamily="2" charset="-122"/>
              </a:rPr>
              <a:t>80</a:t>
            </a:r>
            <a:r>
              <a:rPr lang="zh-CN" altLang="en-US" b="1" dirty="0">
                <a:solidFill>
                  <a:schemeClr val="hlink"/>
                </a:solidFill>
                <a:latin typeface="Times New Roman" panose="02020603050405020304" pitchFamily="18" charset="0"/>
                <a:ea typeface="宋体" panose="02010600030101010101" pitchFamily="2" charset="-122"/>
              </a:rPr>
              <a:t>美元</a:t>
            </a:r>
            <a:r>
              <a:rPr lang="zh-CN" altLang="en-US" sz="2800" b="1" dirty="0">
                <a:latin typeface="Times New Roman" panose="02020603050405020304" pitchFamily="18" charset="0"/>
                <a:ea typeface="宋体" panose="02010600030101010101" pitchFamily="2" charset="-122"/>
              </a:rPr>
              <a:t>。</a:t>
            </a:r>
            <a:endParaRPr lang="zh-CN" altLang="en-US" sz="2800" b="1" dirty="0">
              <a:latin typeface="Times New Roman" panose="02020603050405020304" pitchFamily="18" charset="0"/>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3012" name="对象 43011"/>
          <p:cNvGraphicFramePr/>
          <p:nvPr/>
        </p:nvGraphicFramePr>
        <p:xfrm>
          <a:off x="611188" y="404813"/>
          <a:ext cx="5040312" cy="5008562"/>
        </p:xfrm>
        <a:graphic>
          <a:graphicData uri="http://schemas.openxmlformats.org/presentationml/2006/ole">
            <mc:AlternateContent xmlns:mc="http://schemas.openxmlformats.org/markup-compatibility/2006">
              <mc:Choice xmlns:v="urn:schemas-microsoft-com:vml" Requires="v">
                <p:oleObj spid="_x0000_s3076" name="" r:id="rId1" imgW="2857500" imgH="2095500" progId="MSPhotoEd.3">
                  <p:embed/>
                </p:oleObj>
              </mc:Choice>
              <mc:Fallback>
                <p:oleObj name="" r:id="rId1" imgW="2857500" imgH="2095500" progId="MSPhotoEd.3">
                  <p:embed/>
                  <p:pic>
                    <p:nvPicPr>
                      <p:cNvPr id="0" name="图片 3075"/>
                      <p:cNvPicPr/>
                      <p:nvPr/>
                    </p:nvPicPr>
                    <p:blipFill>
                      <a:blip r:embed="rId2"/>
                      <a:stretch>
                        <a:fillRect/>
                      </a:stretch>
                    </p:blipFill>
                    <p:spPr>
                      <a:xfrm>
                        <a:off x="611188" y="404813"/>
                        <a:ext cx="5040312" cy="5008562"/>
                      </a:xfrm>
                      <a:prstGeom prst="rect">
                        <a:avLst/>
                      </a:prstGeom>
                      <a:noFill/>
                      <a:ln w="38100">
                        <a:noFill/>
                        <a:miter/>
                      </a:ln>
                    </p:spPr>
                  </p:pic>
                </p:oleObj>
              </mc:Fallback>
            </mc:AlternateContent>
          </a:graphicData>
        </a:graphic>
      </p:graphicFrame>
      <p:sp>
        <p:nvSpPr>
          <p:cNvPr id="43013" name="文本框 43012"/>
          <p:cNvSpPr txBox="1"/>
          <p:nvPr/>
        </p:nvSpPr>
        <p:spPr>
          <a:xfrm>
            <a:off x="5940425" y="692150"/>
            <a:ext cx="3048000" cy="4789488"/>
          </a:xfrm>
          <a:prstGeom prst="rect">
            <a:avLst/>
          </a:prstGeom>
          <a:noFill/>
          <a:ln w="9525">
            <a:noFill/>
          </a:ln>
        </p:spPr>
        <p:txBody>
          <a:bodyPr>
            <a:spAutoFit/>
          </a:bodyPr>
          <a:p>
            <a:pPr lvl="0">
              <a:spcBef>
                <a:spcPct val="50000"/>
              </a:spcBef>
            </a:pP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电脑的作用从</a:t>
            </a:r>
            <a:r>
              <a:rPr lang="en-US" altLang="zh-CN" sz="2800" b="1" dirty="0">
                <a:latin typeface="Times New Roman" panose="02020603050405020304" pitchFamily="18" charset="0"/>
                <a:ea typeface="宋体" panose="02010600030101010101" pitchFamily="2" charset="-122"/>
              </a:rPr>
              <a:t>20</a:t>
            </a:r>
            <a:r>
              <a:rPr lang="zh-CN" altLang="en-US" sz="2800" b="1" dirty="0">
                <a:latin typeface="Times New Roman" panose="02020603050405020304" pitchFamily="18" charset="0"/>
                <a:ea typeface="宋体" panose="02010600030101010101" pitchFamily="2" charset="-122"/>
              </a:rPr>
              <a:t>世纪起已变得举足轻重，它让我们相信知识可以创造巨大财富。美国微软公司总裁兼首席行政官比尔</a:t>
            </a:r>
            <a:r>
              <a:rPr lang="en-US" altLang="zh-CN" sz="2800" b="1" dirty="0">
                <a:latin typeface="Times New Roman" panose="02020603050405020304" pitchFamily="18" charset="0"/>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rPr>
              <a:t>盖茨是 当今举足轻重的人物，他是世界首富，个人财产最高时达</a:t>
            </a:r>
            <a:r>
              <a:rPr lang="en-US" altLang="zh-CN" b="1" dirty="0">
                <a:solidFill>
                  <a:schemeClr val="hlink"/>
                </a:solidFill>
                <a:latin typeface="Times New Roman" panose="02020603050405020304" pitchFamily="18" charset="0"/>
                <a:ea typeface="宋体" panose="02010600030101010101" pitchFamily="2" charset="-122"/>
              </a:rPr>
              <a:t>600</a:t>
            </a:r>
            <a:r>
              <a:rPr lang="zh-CN" altLang="en-US" b="1" dirty="0">
                <a:solidFill>
                  <a:schemeClr val="hlink"/>
                </a:solidFill>
                <a:latin typeface="Times New Roman" panose="02020603050405020304" pitchFamily="18" charset="0"/>
                <a:ea typeface="宋体" panose="02010600030101010101" pitchFamily="2" charset="-122"/>
              </a:rPr>
              <a:t>多亿美元</a:t>
            </a:r>
            <a:r>
              <a:rPr lang="zh-CN" altLang="en-US" sz="2800" b="1">
                <a:latin typeface="Times New Roman" panose="02020603050405020304" pitchFamily="18" charset="0"/>
                <a:ea typeface="宋体" panose="02010600030101010101" pitchFamily="2" charset="-122"/>
              </a:rPr>
              <a:t>。 </a:t>
            </a:r>
            <a:endParaRPr lang="zh-CN" altLang="en-US" sz="2800" b="1">
              <a:latin typeface="Times New Roman" panose="02020603050405020304" pitchFamily="18" charset="0"/>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标题 52225"/>
          <p:cNvSpPr>
            <a:spLocks noGrp="1"/>
          </p:cNvSpPr>
          <p:nvPr>
            <p:ph type="title"/>
          </p:nvPr>
        </p:nvSpPr>
        <p:spPr>
          <a:xfrm>
            <a:off x="611188" y="260350"/>
            <a:ext cx="7772400" cy="1143000"/>
          </a:xfrm>
        </p:spPr>
        <p:txBody>
          <a:bodyPr lIns="92075" tIns="46038" rIns="92075" bIns="46038" anchor="ctr"/>
          <a:p>
            <a:r>
              <a:rPr lang="zh-CN" altLang="en-US" sz="2800" dirty="0"/>
              <a:t>马云</a:t>
            </a:r>
            <a:r>
              <a:rPr lang="en-US" altLang="zh-CN" sz="2800" dirty="0"/>
              <a:t>——</a:t>
            </a:r>
            <a:r>
              <a:rPr lang="zh-CN" altLang="en-US" sz="2800" dirty="0"/>
              <a:t>阿里巴巴在美国上市，使其一跃成为中国大陆首富，个人资产达到近</a:t>
            </a:r>
            <a:r>
              <a:rPr lang="en-US" altLang="zh-CN" sz="2800" dirty="0"/>
              <a:t>300</a:t>
            </a:r>
            <a:r>
              <a:rPr lang="zh-CN" altLang="en-US" sz="2800" dirty="0"/>
              <a:t>亿美元。</a:t>
            </a:r>
            <a:endParaRPr lang="zh-CN" altLang="en-US" sz="2800" dirty="0"/>
          </a:p>
        </p:txBody>
      </p:sp>
      <p:sp>
        <p:nvSpPr>
          <p:cNvPr id="52231" name="文本占位符 52230"/>
          <p:cNvSpPr>
            <a:spLocks noGrp="1"/>
          </p:cNvSpPr>
          <p:nvPr>
            <p:ph type="body" idx="1"/>
          </p:nvPr>
        </p:nvSpPr>
        <p:spPr/>
        <p:txBody>
          <a:bodyPr/>
          <a:p>
            <a:endParaRPr dirty="0"/>
          </a:p>
        </p:txBody>
      </p:sp>
      <p:pic>
        <p:nvPicPr>
          <p:cNvPr id="52232" name="图片 52231" descr="B%1X)1T3$R2BEO8EJE1PWXQ"/>
          <p:cNvPicPr>
            <a:picLocks noChangeAspect="1"/>
          </p:cNvPicPr>
          <p:nvPr/>
        </p:nvPicPr>
        <p:blipFill>
          <a:blip r:embed="rId1"/>
          <a:stretch>
            <a:fillRect/>
          </a:stretch>
        </p:blipFill>
        <p:spPr>
          <a:xfrm>
            <a:off x="1619250" y="1412875"/>
            <a:ext cx="5689600" cy="5233988"/>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标题 55297"/>
          <p:cNvSpPr>
            <a:spLocks noGrp="1"/>
          </p:cNvSpPr>
          <p:nvPr>
            <p:ph type="title"/>
          </p:nvPr>
        </p:nvSpPr>
        <p:spPr>
          <a:xfrm>
            <a:off x="395288" y="620713"/>
            <a:ext cx="7772400" cy="1143000"/>
          </a:xfrm>
        </p:spPr>
        <p:txBody>
          <a:bodyPr lIns="92075" tIns="46038" rIns="92075" bIns="46038" anchor="ctr"/>
          <a:p>
            <a:r>
              <a:rPr lang="en-US" altLang="zh-CN" sz="2800" dirty="0"/>
              <a:t>4.</a:t>
            </a:r>
            <a:r>
              <a:rPr lang="zh-CN" altLang="en-US" sz="2800" dirty="0"/>
              <a:t>科学技术革命变革了人类的思维方式</a:t>
            </a:r>
            <a:endParaRPr lang="zh-CN" altLang="en-US" sz="2800"/>
          </a:p>
        </p:txBody>
      </p:sp>
      <p:sp>
        <p:nvSpPr>
          <p:cNvPr id="55299" name="文本占位符 55298"/>
          <p:cNvSpPr>
            <a:spLocks noGrp="1"/>
          </p:cNvSpPr>
          <p:nvPr>
            <p:ph type="body" idx="1"/>
          </p:nvPr>
        </p:nvSpPr>
        <p:spPr>
          <a:xfrm>
            <a:off x="323850" y="1773238"/>
            <a:ext cx="7772400" cy="4114800"/>
          </a:xfrm>
        </p:spPr>
        <p:txBody>
          <a:bodyPr/>
          <a:p>
            <a:r>
              <a:rPr lang="zh-CN" altLang="en-US" sz="2800" b="1" dirty="0"/>
              <a:t>每一次科学技术革命，都致使人类思维方式发生根本性变化。</a:t>
            </a:r>
            <a:endParaRPr lang="zh-CN" altLang="en-US" sz="2800" b="1" dirty="0"/>
          </a:p>
          <a:p>
            <a:r>
              <a:rPr lang="zh-CN" altLang="en-US" b="1" dirty="0"/>
              <a:t>古代，</a:t>
            </a:r>
            <a:r>
              <a:rPr lang="zh-CN" altLang="en-US" sz="2800" dirty="0"/>
              <a:t>科学技术不发达，人类以直观、感性（原始）思维甚至神学（神秘）思维方式为主</a:t>
            </a:r>
            <a:r>
              <a:rPr lang="zh-CN" altLang="en-US" dirty="0"/>
              <a:t>。</a:t>
            </a:r>
            <a:endParaRPr lang="zh-CN" altLang="en-US" dirty="0"/>
          </a:p>
          <a:p>
            <a:r>
              <a:rPr lang="zh-CN" altLang="en-US" b="1" dirty="0"/>
              <a:t>近代科学，</a:t>
            </a:r>
            <a:r>
              <a:rPr lang="zh-CN" altLang="en-US" sz="2800" dirty="0"/>
              <a:t>以牛顿力学为代表，形而上学唯物论思维方式形成，一直影响至今。</a:t>
            </a:r>
            <a:endParaRPr lang="zh-CN" altLang="en-US" sz="2800" dirty="0"/>
          </a:p>
          <a:p>
            <a:r>
              <a:rPr lang="zh-CN" altLang="en-US" b="1" dirty="0"/>
              <a:t>现代科学，</a:t>
            </a:r>
            <a:r>
              <a:rPr lang="zh-CN" altLang="en-US" sz="2800" dirty="0"/>
              <a:t>特别是相对论、量子论、系统论、复杂科学等，使得唯物辩证方式逐步深入人心</a:t>
            </a:r>
            <a:r>
              <a:rPr lang="zh-CN" altLang="en-US" dirty="0"/>
              <a:t>。</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标题 50177"/>
          <p:cNvSpPr>
            <a:spLocks noGrp="1"/>
          </p:cNvSpPr>
          <p:nvPr>
            <p:ph type="title"/>
          </p:nvPr>
        </p:nvSpPr>
        <p:spPr/>
        <p:txBody>
          <a:bodyPr lIns="92075" tIns="46038" rIns="92075" bIns="46038" anchor="ctr"/>
          <a:p>
            <a:r>
              <a:rPr lang="zh-CN" altLang="en-US" sz="3200" dirty="0"/>
              <a:t>主要内容</a:t>
            </a:r>
            <a:endParaRPr lang="zh-CN" altLang="en-US" sz="3200" dirty="0"/>
          </a:p>
        </p:txBody>
      </p:sp>
      <p:sp>
        <p:nvSpPr>
          <p:cNvPr id="50179" name="文本占位符 50178"/>
          <p:cNvSpPr>
            <a:spLocks noGrp="1"/>
          </p:cNvSpPr>
          <p:nvPr>
            <p:ph type="body" idx="1"/>
          </p:nvPr>
        </p:nvSpPr>
        <p:spPr>
          <a:xfrm>
            <a:off x="685800" y="1981200"/>
            <a:ext cx="7772400" cy="2092960"/>
          </a:xfrm>
        </p:spPr>
        <p:txBody>
          <a:bodyPr/>
          <a:p>
            <a:r>
              <a:rPr lang="zh-CN" altLang="en-US" sz="2800" b="1" dirty="0"/>
              <a:t>一、当代科技发展趋势与特征</a:t>
            </a:r>
            <a:endParaRPr lang="zh-CN" altLang="en-US" sz="2800" b="1" dirty="0"/>
          </a:p>
          <a:p>
            <a:r>
              <a:rPr lang="zh-CN" altLang="en-US" sz="2800" b="1" dirty="0"/>
              <a:t>二、</a:t>
            </a:r>
            <a:r>
              <a:rPr lang="zh-CN" altLang="en-US" sz="2800" b="1" dirty="0">
                <a:latin typeface="Times New Roman" panose="02020603050405020304" pitchFamily="18" charset="0"/>
                <a:ea typeface="宋体" panose="02010600030101010101" pitchFamily="2" charset="-122"/>
                <a:sym typeface="+mn-ea"/>
              </a:rPr>
              <a:t>科技革命及其对社会发展的积极作用</a:t>
            </a:r>
            <a:endParaRPr lang="zh-CN" altLang="en-US" sz="2800" b="1" dirty="0"/>
          </a:p>
          <a:p>
            <a:r>
              <a:rPr lang="zh-CN" altLang="en-US" sz="2800" b="1" dirty="0"/>
              <a:t>三、</a:t>
            </a:r>
            <a:r>
              <a:rPr lang="zh-CN" altLang="en-US" sz="2800" b="1" dirty="0">
                <a:latin typeface="Times New Roman" panose="02020603050405020304" pitchFamily="18" charset="0"/>
                <a:ea typeface="宋体" panose="02010600030101010101" pitchFamily="2" charset="-122"/>
                <a:sym typeface="+mn-ea"/>
              </a:rPr>
              <a:t>科学技术对社会的负面作用</a:t>
            </a:r>
            <a:endParaRPr lang="zh-CN" altLang="en-US" sz="28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文本框 10241"/>
          <p:cNvSpPr txBox="1"/>
          <p:nvPr/>
        </p:nvSpPr>
        <p:spPr>
          <a:xfrm>
            <a:off x="1219200" y="762000"/>
            <a:ext cx="7162800" cy="579120"/>
          </a:xfrm>
          <a:prstGeom prst="rect">
            <a:avLst/>
          </a:prstGeom>
          <a:noFill/>
          <a:ln w="9525">
            <a:noFill/>
          </a:ln>
        </p:spPr>
        <p:txBody>
          <a:bodyPr>
            <a:spAutoFit/>
          </a:bodyPr>
          <a:p>
            <a:pPr lvl="0">
              <a:spcBef>
                <a:spcPct val="50000"/>
              </a:spcBef>
            </a:pPr>
            <a:r>
              <a:rPr lang="zh-CN" altLang="en-US" sz="3200" b="1" dirty="0">
                <a:latin typeface="Times New Roman" panose="02020603050405020304" pitchFamily="18" charset="0"/>
                <a:ea typeface="宋体" panose="02010600030101010101" pitchFamily="2" charset="-122"/>
              </a:rPr>
              <a:t>二、科学技术对社会的负面作用</a:t>
            </a:r>
            <a:endParaRPr lang="zh-CN" altLang="en-US" sz="3200" b="1">
              <a:latin typeface="Times New Roman" panose="02020603050405020304" pitchFamily="18" charset="0"/>
              <a:ea typeface="宋体" panose="02010600030101010101" pitchFamily="2" charset="-122"/>
            </a:endParaRPr>
          </a:p>
        </p:txBody>
      </p:sp>
      <p:sp>
        <p:nvSpPr>
          <p:cNvPr id="10243" name="文本框 10242"/>
          <p:cNvSpPr txBox="1"/>
          <p:nvPr/>
        </p:nvSpPr>
        <p:spPr>
          <a:xfrm>
            <a:off x="684213" y="1628775"/>
            <a:ext cx="7391400" cy="946150"/>
          </a:xfrm>
          <a:prstGeom prst="rect">
            <a:avLst/>
          </a:prstGeom>
          <a:noFill/>
          <a:ln w="9525">
            <a:noFill/>
          </a:ln>
        </p:spPr>
        <p:txBody>
          <a:bodyPr>
            <a:spAutoFit/>
          </a:bodyPr>
          <a:p>
            <a:pPr lvl="0" algn="just"/>
            <a:r>
              <a:rPr lang="en-US" altLang="zh-CN" sz="2800" b="1" dirty="0">
                <a:latin typeface="Times New Roman" panose="02020603050405020304" pitchFamily="18" charset="0"/>
                <a:ea typeface="宋体" panose="02010600030101010101" pitchFamily="2" charset="-122"/>
              </a:rPr>
              <a:t> 1</a:t>
            </a:r>
            <a:r>
              <a:rPr lang="zh-CN" altLang="en-US" sz="2800" b="1" dirty="0">
                <a:latin typeface="Times New Roman" panose="02020603050405020304" pitchFamily="18" charset="0"/>
                <a:ea typeface="宋体" panose="02010600030101010101" pitchFamily="2" charset="-122"/>
              </a:rPr>
              <a:t>．科学技术的成果长期被应用于战争，成为人类自相残杀的武器。</a:t>
            </a:r>
            <a:endParaRPr lang="zh-CN" altLang="en-US" sz="2800" b="1">
              <a:latin typeface="Times New Roman" panose="02020603050405020304" pitchFamily="18" charset="0"/>
              <a:ea typeface="宋体" panose="02010600030101010101" pitchFamily="2" charset="-122"/>
            </a:endParaRPr>
          </a:p>
        </p:txBody>
      </p:sp>
      <p:sp>
        <p:nvSpPr>
          <p:cNvPr id="10244" name="文本框 10243"/>
          <p:cNvSpPr txBox="1"/>
          <p:nvPr/>
        </p:nvSpPr>
        <p:spPr>
          <a:xfrm>
            <a:off x="684213" y="2852738"/>
            <a:ext cx="7010400" cy="1006475"/>
          </a:xfrm>
          <a:prstGeom prst="rect">
            <a:avLst/>
          </a:prstGeom>
          <a:noFill/>
          <a:ln w="9525">
            <a:noFill/>
          </a:ln>
        </p:spPr>
        <p:txBody>
          <a:bodyPr>
            <a:spAutoFit/>
          </a:bodyPr>
          <a:p>
            <a:pPr lvl="0">
              <a:spcBef>
                <a:spcPct val="50000"/>
              </a:spcBef>
            </a:pPr>
            <a:r>
              <a:rPr lang="en-US" altLang="zh-CN" sz="3200" b="1" dirty="0">
                <a:latin typeface="Times New Roman" panose="02020603050405020304" pitchFamily="18" charset="0"/>
                <a:ea typeface="宋体" panose="02010600030101010101" pitchFamily="2" charset="-122"/>
              </a:rPr>
              <a:t> </a:t>
            </a:r>
            <a:r>
              <a:rPr lang="en-US" altLang="zh-CN" sz="2800" b="1" dirty="0">
                <a:latin typeface="Times New Roman" panose="02020603050405020304" pitchFamily="18" charset="0"/>
                <a:ea typeface="宋体" panose="02010600030101010101" pitchFamily="2" charset="-122"/>
              </a:rPr>
              <a:t>2</a:t>
            </a:r>
            <a:r>
              <a:rPr lang="zh-CN" altLang="en-US" sz="2800" b="1" dirty="0">
                <a:latin typeface="Times New Roman" panose="02020603050405020304" pitchFamily="18" charset="0"/>
                <a:ea typeface="宋体" panose="02010600030101010101" pitchFamily="2" charset="-122"/>
              </a:rPr>
              <a:t>．科学技术在为人类造福的同时，又造成了严重的环境问题与生态灾难。</a:t>
            </a:r>
            <a:endParaRPr lang="zh-CN" altLang="en-US" sz="2800" b="1" dirty="0">
              <a:latin typeface="Times New Roman" panose="02020603050405020304" pitchFamily="18" charset="0"/>
              <a:ea typeface="宋体" panose="02010600030101010101" pitchFamily="2" charset="-122"/>
            </a:endParaRPr>
          </a:p>
        </p:txBody>
      </p:sp>
      <p:sp>
        <p:nvSpPr>
          <p:cNvPr id="10245" name="文本框 10244"/>
          <p:cNvSpPr txBox="1"/>
          <p:nvPr/>
        </p:nvSpPr>
        <p:spPr>
          <a:xfrm>
            <a:off x="395288" y="4221163"/>
            <a:ext cx="7391400" cy="579437"/>
          </a:xfrm>
          <a:prstGeom prst="rect">
            <a:avLst/>
          </a:prstGeom>
          <a:noFill/>
          <a:ln w="9525">
            <a:noFill/>
          </a:ln>
        </p:spPr>
        <p:txBody>
          <a:bodyPr>
            <a:spAutoFit/>
          </a:bodyPr>
          <a:p>
            <a:pPr lvl="0">
              <a:spcBef>
                <a:spcPct val="50000"/>
              </a:spcBef>
            </a:pPr>
            <a:r>
              <a:rPr lang="en-US" altLang="zh-CN" sz="3200" b="1">
                <a:latin typeface="Times New Roman" panose="02020603050405020304" pitchFamily="18" charset="0"/>
                <a:ea typeface="宋体" panose="02010600030101010101" pitchFamily="2" charset="-122"/>
              </a:rPr>
              <a:t>    </a:t>
            </a:r>
            <a:r>
              <a:rPr lang="en-US" altLang="zh-CN" sz="2800" b="1" dirty="0">
                <a:latin typeface="Times New Roman" panose="02020603050405020304" pitchFamily="18" charset="0"/>
                <a:ea typeface="宋体" panose="02010600030101010101" pitchFamily="2" charset="-122"/>
              </a:rPr>
              <a:t>3</a:t>
            </a:r>
            <a:r>
              <a:rPr lang="zh-CN" altLang="en-US" sz="2800" b="1" dirty="0">
                <a:latin typeface="Times New Roman" panose="02020603050405020304" pitchFamily="18" charset="0"/>
                <a:ea typeface="宋体" panose="02010600030101010101" pitchFamily="2" charset="-122"/>
              </a:rPr>
              <a:t>．科学技术影响人类心理的健康发展。</a:t>
            </a:r>
            <a:endParaRPr lang="zh-CN" altLang="en-US" sz="2800" b="1">
              <a:latin typeface="Times New Roman" panose="02020603050405020304" pitchFamily="18" charset="0"/>
              <a:ea typeface="宋体" panose="02010600030101010101" pitchFamily="2" charset="-122"/>
            </a:endParaRPr>
          </a:p>
        </p:txBody>
      </p:sp>
      <p:sp>
        <p:nvSpPr>
          <p:cNvPr id="10246" name="文本框 10245"/>
          <p:cNvSpPr txBox="1"/>
          <p:nvPr/>
        </p:nvSpPr>
        <p:spPr>
          <a:xfrm>
            <a:off x="755650" y="5013325"/>
            <a:ext cx="7315200" cy="519113"/>
          </a:xfrm>
          <a:prstGeom prst="rect">
            <a:avLst/>
          </a:prstGeom>
          <a:noFill/>
          <a:ln w="9525">
            <a:noFill/>
          </a:ln>
        </p:spPr>
        <p:txBody>
          <a:bodyPr>
            <a:spAutoFit/>
          </a:bodyPr>
          <a:p>
            <a:pPr lvl="0">
              <a:spcBef>
                <a:spcPct val="50000"/>
              </a:spcBef>
            </a:pPr>
            <a:r>
              <a:rPr lang="en-US" altLang="zh-CN" sz="2800" b="1" dirty="0">
                <a:latin typeface="Times New Roman" panose="02020603050405020304" pitchFamily="18" charset="0"/>
                <a:ea typeface="宋体" panose="02010600030101010101" pitchFamily="2" charset="-122"/>
              </a:rPr>
              <a:t>4</a:t>
            </a:r>
            <a:r>
              <a:rPr lang="zh-CN" altLang="en-US" sz="2800" b="1" dirty="0">
                <a:latin typeface="Times New Roman" panose="02020603050405020304" pitchFamily="18" charset="0"/>
                <a:ea typeface="宋体" panose="02010600030101010101" pitchFamily="2" charset="-122"/>
              </a:rPr>
              <a:t>．科学技术的滥用有可能使人性丧失。</a:t>
            </a:r>
            <a:endParaRPr lang="zh-CN" altLang="en-US" sz="2800" b="1">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10242">
                                            <p:txEl>
                                              <p:charRg st="0" end="11"/>
                                            </p:txEl>
                                          </p:spTgt>
                                        </p:tgtEl>
                                        <p:attrNameLst>
                                          <p:attrName>style.visibility</p:attrName>
                                        </p:attrNameLst>
                                      </p:cBhvr>
                                      <p:to>
                                        <p:strVal val="visible"/>
                                      </p:to>
                                    </p:set>
                                    <p:animEffect transition="in" filter="box(out)">
                                      <p:cBhvr>
                                        <p:cTn id="7" dur="500"/>
                                        <p:tgtEl>
                                          <p:spTgt spid="10242">
                                            <p:txEl>
                                              <p:charRg st="0" end="11"/>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0243">
                                            <p:txEl>
                                              <p:charRg st="0" end="32"/>
                                            </p:txEl>
                                          </p:spTgt>
                                        </p:tgtEl>
                                        <p:attrNameLst>
                                          <p:attrName>style.visibility</p:attrName>
                                        </p:attrNameLst>
                                      </p:cBhvr>
                                      <p:to>
                                        <p:strVal val="visible"/>
                                      </p:to>
                                    </p:set>
                                    <p:animEffect transition="in" filter="box(out)">
                                      <p:cBhvr>
                                        <p:cTn id="12" dur="500"/>
                                        <p:tgtEl>
                                          <p:spTgt spid="10243">
                                            <p:txEl>
                                              <p:charRg st="0" end="32"/>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0244">
                                            <p:txEl>
                                              <p:charRg st="0" end="35"/>
                                            </p:txEl>
                                          </p:spTgt>
                                        </p:tgtEl>
                                        <p:attrNameLst>
                                          <p:attrName>style.visibility</p:attrName>
                                        </p:attrNameLst>
                                      </p:cBhvr>
                                      <p:to>
                                        <p:strVal val="visible"/>
                                      </p:to>
                                    </p:set>
                                    <p:animEffect transition="in" filter="box(out)">
                                      <p:cBhvr>
                                        <p:cTn id="17" dur="500"/>
                                        <p:tgtEl>
                                          <p:spTgt spid="10244">
                                            <p:txEl>
                                              <p:charRg st="0" end="35"/>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1" name="camera.wav"/>
                                        </p:tgtEl>
                                      </p:cMediaNode>
                                    </p:audio>
                                  </p:subTnLst>
                                </p:cTn>
                              </p:par>
                            </p:childTnLst>
                          </p:cTn>
                        </p:par>
                        <p:par>
                          <p:cTn id="18" fill="hold">
                            <p:stCondLst>
                              <p:cond delay="500"/>
                            </p:stCondLst>
                            <p:childTnLst>
                              <p:par>
                                <p:cTn id="19" presetID="4" presetClass="entr" presetSubtype="32" fill="hold" grpId="0" nodeType="afterEffect">
                                  <p:stCondLst>
                                    <p:cond delay="0"/>
                                  </p:stCondLst>
                                  <p:childTnLst>
                                    <p:set>
                                      <p:cBhvr>
                                        <p:cTn id="20" dur="1" fill="hold">
                                          <p:stCondLst>
                                            <p:cond delay="0"/>
                                          </p:stCondLst>
                                        </p:cTn>
                                        <p:tgtEl>
                                          <p:spTgt spid="10245">
                                            <p:txEl>
                                              <p:charRg st="0" end="23"/>
                                            </p:txEl>
                                          </p:spTgt>
                                        </p:tgtEl>
                                        <p:attrNameLst>
                                          <p:attrName>style.visibility</p:attrName>
                                        </p:attrNameLst>
                                      </p:cBhvr>
                                      <p:to>
                                        <p:strVal val="visible"/>
                                      </p:to>
                                    </p:set>
                                    <p:animEffect transition="in" filter="box(out)">
                                      <p:cBhvr>
                                        <p:cTn id="21" dur="500"/>
                                        <p:tgtEl>
                                          <p:spTgt spid="10245">
                                            <p:txEl>
                                              <p:charRg st="0" end="23"/>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1" name="camera.wav"/>
                                        </p:tgtEl>
                                      </p:cMediaNode>
                                    </p:audio>
                                  </p:subTnLst>
                                </p:cTn>
                              </p:par>
                            </p:childTnLst>
                          </p:cTn>
                        </p:par>
                      </p:childTnLst>
                    </p:cTn>
                  </p:par>
                  <p:par>
                    <p:cTn id="22" fill="hold">
                      <p:stCondLst>
                        <p:cond delay="indefinite"/>
                      </p:stCondLst>
                      <p:childTnLst>
                        <p:par>
                          <p:cTn id="23" fill="hold">
                            <p:stCondLst>
                              <p:cond delay="0"/>
                            </p:stCondLst>
                            <p:childTnLst>
                              <p:par>
                                <p:cTn id="24" presetID="4" presetClass="entr" presetSubtype="32" fill="hold" grpId="0" nodeType="clickEffect">
                                  <p:stCondLst>
                                    <p:cond delay="0"/>
                                  </p:stCondLst>
                                  <p:childTnLst>
                                    <p:set>
                                      <p:cBhvr>
                                        <p:cTn id="25" dur="1" fill="hold">
                                          <p:stCondLst>
                                            <p:cond delay="0"/>
                                          </p:stCondLst>
                                        </p:cTn>
                                        <p:tgtEl>
                                          <p:spTgt spid="10246">
                                            <p:txEl>
                                              <p:charRg st="0" end="19"/>
                                            </p:txEl>
                                          </p:spTgt>
                                        </p:tgtEl>
                                        <p:attrNameLst>
                                          <p:attrName>style.visibility</p:attrName>
                                        </p:attrNameLst>
                                      </p:cBhvr>
                                      <p:to>
                                        <p:strVal val="visible"/>
                                      </p:to>
                                    </p:set>
                                    <p:animEffect transition="in" filter="box(out)">
                                      <p:cBhvr>
                                        <p:cTn id="26" dur="500"/>
                                        <p:tgtEl>
                                          <p:spTgt spid="10246">
                                            <p:txEl>
                                              <p:charRg st="0" end="19"/>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advAuto="1000" build="p"/>
      <p:bldP spid="10243" grpId="0" build="p"/>
      <p:bldP spid="10244" grpId="0" build="p"/>
      <p:bldP spid="10245" grpId="0" advAuto="1000" build="p"/>
      <p:bldP spid="10246"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20" name="矩形 34819"/>
          <p:cNvSpPr/>
          <p:nvPr/>
        </p:nvSpPr>
        <p:spPr>
          <a:xfrm>
            <a:off x="533400" y="304800"/>
            <a:ext cx="7924800" cy="4176713"/>
          </a:xfrm>
          <a:prstGeom prst="rect">
            <a:avLst/>
          </a:prstGeom>
          <a:noFill/>
          <a:ln w="9525">
            <a:noFill/>
          </a:ln>
        </p:spPr>
        <p:txBody>
          <a:bodyPr>
            <a:spAutoFit/>
          </a:bodyPr>
          <a:p>
            <a:pPr lvl="0"/>
            <a:r>
              <a:rPr lang="en-US" altLang="zh-CN" sz="32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（三）科学主义与反科学思潮的对立</a:t>
            </a:r>
            <a:r>
              <a:rPr lang="zh-CN" altLang="en-US" sz="3200" b="1" dirty="0">
                <a:latin typeface="Times New Roman" panose="02020603050405020304" pitchFamily="18" charset="0"/>
                <a:ea typeface="宋体" panose="02010600030101010101" pitchFamily="2" charset="-122"/>
              </a:rPr>
              <a:t> </a:t>
            </a:r>
            <a:endParaRPr lang="zh-CN" altLang="en-US" sz="3200" b="1" dirty="0">
              <a:latin typeface="Times New Roman" panose="02020603050405020304" pitchFamily="18" charset="0"/>
              <a:ea typeface="宋体" panose="02010600030101010101" pitchFamily="2" charset="-122"/>
            </a:endParaRPr>
          </a:p>
          <a:p>
            <a:pPr lvl="0"/>
            <a:endParaRPr lang="zh-CN" altLang="en-US" sz="3200" b="1" dirty="0">
              <a:latin typeface="Times New Roman" panose="02020603050405020304" pitchFamily="18" charset="0"/>
              <a:ea typeface="宋体" panose="02010600030101010101" pitchFamily="2" charset="-122"/>
            </a:endParaRPr>
          </a:p>
          <a:p>
            <a:pPr lvl="0"/>
            <a:r>
              <a:rPr lang="zh-CN" altLang="en-US" sz="32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科学主义者唯科学是尊，持科学万能论，肆意贬低人文知识的作用。</a:t>
            </a:r>
            <a:endParaRPr lang="zh-CN" altLang="en-US" sz="2800" b="1" dirty="0">
              <a:latin typeface="Times New Roman" panose="02020603050405020304" pitchFamily="18" charset="0"/>
              <a:ea typeface="宋体" panose="02010600030101010101" pitchFamily="2" charset="-122"/>
            </a:endParaRPr>
          </a:p>
          <a:p>
            <a:pPr lvl="0"/>
            <a:endParaRPr lang="zh-CN" altLang="en-US" sz="2800" b="1" dirty="0">
              <a:latin typeface="Times New Roman" panose="02020603050405020304" pitchFamily="18" charset="0"/>
              <a:ea typeface="宋体" panose="02010600030101010101" pitchFamily="2" charset="-122"/>
            </a:endParaRPr>
          </a:p>
          <a:p>
            <a:pPr lvl="0"/>
            <a:r>
              <a:rPr lang="zh-CN" altLang="en-US"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hlinkClick r:id="rId1" action="ppaction://hlinksldjump"/>
              </a:rPr>
              <a:t>反科学思潮</a:t>
            </a:r>
            <a:r>
              <a:rPr lang="zh-CN" altLang="en-US" sz="2800" b="1" dirty="0">
                <a:latin typeface="Times New Roman" panose="02020603050405020304" pitchFamily="18" charset="0"/>
                <a:ea typeface="宋体" panose="02010600030101010101" pitchFamily="2" charset="-122"/>
              </a:rPr>
              <a:t>则对科学的巨大积极作用视而不见，对其负面效应则只抓一点，不及其余，极力批判、反对科学的发展和应用，导致了对科学事业的种种破坏行为。</a:t>
            </a:r>
            <a:r>
              <a:rPr lang="zh-CN" altLang="en-US" sz="3200" b="1" dirty="0">
                <a:latin typeface="Times New Roman" panose="02020603050405020304" pitchFamily="18" charset="0"/>
                <a:ea typeface="宋体" panose="02010600030101010101" pitchFamily="2" charset="-122"/>
              </a:rPr>
              <a:t> </a:t>
            </a:r>
            <a:endParaRPr lang="zh-CN" altLang="en-US" sz="3200" b="1"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4820"/>
                                        </p:tgtEl>
                                        <p:attrNameLst>
                                          <p:attrName>style.visibility</p:attrName>
                                        </p:attrNameLst>
                                      </p:cBhvr>
                                      <p:to>
                                        <p:strVal val="visible"/>
                                      </p:to>
                                    </p:set>
                                    <p:animEffect transition="in" filter="box(out)">
                                      <p:cBhvr>
                                        <p:cTn id="7" dur="500"/>
                                        <p:tgtEl>
                                          <p:spTgt spid="34820"/>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3" name="文本占位符 66562"/>
          <p:cNvSpPr>
            <a:spLocks noGrp="1"/>
          </p:cNvSpPr>
          <p:nvPr>
            <p:ph type="body" idx="1"/>
          </p:nvPr>
        </p:nvSpPr>
        <p:spPr>
          <a:xfrm>
            <a:off x="539750" y="692150"/>
            <a:ext cx="7772400" cy="5400675"/>
          </a:xfrm>
        </p:spPr>
        <p:txBody>
          <a:bodyPr/>
          <a:p>
            <a:r>
              <a:rPr lang="en-US" altLang="zh-CN" dirty="0"/>
              <a:t>       </a:t>
            </a:r>
            <a:endParaRPr lang="zh-CN" altLang="en-US" dirty="0"/>
          </a:p>
          <a:p>
            <a:endParaRPr lang="zh-CN" altLang="en-US" dirty="0"/>
          </a:p>
          <a:p>
            <a:endParaRPr lang="zh-CN" altLang="en-US" dirty="0"/>
          </a:p>
          <a:p>
            <a:r>
              <a:rPr lang="zh-CN" altLang="en-US" dirty="0"/>
              <a:t>                        </a:t>
            </a:r>
            <a:r>
              <a:rPr lang="zh-CN" altLang="en-US" sz="4000" b="1" dirty="0"/>
              <a:t>谢 谢 ！</a:t>
            </a:r>
            <a:endParaRPr lang="zh-CN" altLang="en-US" sz="40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文本框 13313"/>
          <p:cNvSpPr txBox="1"/>
          <p:nvPr/>
        </p:nvSpPr>
        <p:spPr>
          <a:xfrm>
            <a:off x="827088" y="115888"/>
            <a:ext cx="6864350" cy="519112"/>
          </a:xfrm>
          <a:prstGeom prst="rect">
            <a:avLst/>
          </a:prstGeom>
          <a:noFill/>
          <a:ln w="9525">
            <a:noFill/>
          </a:ln>
        </p:spPr>
        <p:txBody>
          <a:bodyPr>
            <a:spAutoFit/>
          </a:bodyPr>
          <a:p>
            <a:pPr lvl="0">
              <a:spcBef>
                <a:spcPct val="50000"/>
              </a:spcBef>
            </a:pPr>
            <a:r>
              <a:rPr lang="zh-CN" altLang="en-US" sz="2800" b="1" dirty="0">
                <a:latin typeface="Times New Roman" panose="02020603050405020304" pitchFamily="18" charset="0"/>
                <a:ea typeface="宋体" panose="02010600030101010101" pitchFamily="2" charset="-122"/>
              </a:rPr>
              <a:t>一、当代科技发展趋势与特征</a:t>
            </a:r>
            <a:endParaRPr lang="zh-CN" altLang="en-US" sz="2800" b="1">
              <a:latin typeface="Times New Roman" panose="02020603050405020304" pitchFamily="18" charset="0"/>
              <a:ea typeface="宋体" panose="02010600030101010101" pitchFamily="2" charset="-122"/>
            </a:endParaRPr>
          </a:p>
        </p:txBody>
      </p:sp>
      <p:sp>
        <p:nvSpPr>
          <p:cNvPr id="13315" name="文本框 13314"/>
          <p:cNvSpPr txBox="1"/>
          <p:nvPr/>
        </p:nvSpPr>
        <p:spPr>
          <a:xfrm>
            <a:off x="0" y="836613"/>
            <a:ext cx="8640763" cy="3992880"/>
          </a:xfrm>
          <a:prstGeom prst="rect">
            <a:avLst/>
          </a:prstGeom>
          <a:noFill/>
          <a:ln w="9525">
            <a:noFill/>
          </a:ln>
        </p:spPr>
        <p:txBody>
          <a:bodyPr>
            <a:spAutoFit/>
          </a:bodyPr>
          <a:p>
            <a:pPr lvl="0">
              <a:spcBef>
                <a:spcPct val="50000"/>
              </a:spcBef>
            </a:pPr>
            <a:r>
              <a:rPr lang="zh-CN" altLang="en-US" sz="2800" b="1" dirty="0">
                <a:latin typeface="Times New Roman" panose="02020603050405020304" pitchFamily="18" charset="0"/>
                <a:ea typeface="宋体" panose="02010600030101010101" pitchFamily="2" charset="-122"/>
              </a:rPr>
              <a:t>（一）科学技术的含义</a:t>
            </a:r>
            <a:endParaRPr lang="zh-CN" altLang="en-US" sz="2800" b="1" dirty="0">
              <a:latin typeface="Times New Roman" panose="02020603050405020304" pitchFamily="18" charset="0"/>
              <a:ea typeface="宋体" panose="02010600030101010101" pitchFamily="2" charset="-122"/>
            </a:endParaRPr>
          </a:p>
          <a:p>
            <a:pPr lvl="0">
              <a:spcBef>
                <a:spcPct val="50000"/>
              </a:spcBef>
            </a:pPr>
            <a:r>
              <a:rPr lang="zh-CN" altLang="en-US" b="1" dirty="0">
                <a:latin typeface="Times New Roman" panose="02020603050405020304" pitchFamily="18" charset="0"/>
                <a:ea typeface="宋体" panose="02010600030101010101" pitchFamily="2" charset="-122"/>
              </a:rPr>
              <a:t>        科学技术的涵义随着人们对科学和技术认识的不断深化而发展变化。</a:t>
            </a:r>
            <a:endParaRPr lang="zh-CN" altLang="en-US" b="1" dirty="0">
              <a:latin typeface="Times New Roman" panose="02020603050405020304" pitchFamily="18" charset="0"/>
              <a:ea typeface="宋体" panose="02010600030101010101" pitchFamily="2" charset="-122"/>
            </a:endParaRPr>
          </a:p>
          <a:p>
            <a:pPr lvl="0">
              <a:spcBef>
                <a:spcPct val="50000"/>
              </a:spcBef>
            </a:pPr>
            <a:r>
              <a:rPr lang="zh-CN" altLang="en-US" b="1" dirty="0">
                <a:latin typeface="Times New Roman" panose="02020603050405020304" pitchFamily="18" charset="0"/>
                <a:ea typeface="宋体" panose="02010600030101010101" pitchFamily="2" charset="-122"/>
              </a:rPr>
              <a:t>       科学的本义是指学问和知识；现在是指关于自然界、社会和思维的知识体系。在英语中，科学主要指自然科学；在汉语中，科学分为自然科学、人文科学和社会科学。当代科学是以经验事实为基础，运用逻辑思维所建构的基本概念和定律的理论形态和知识体系。科学的主要功能为认识世界。</a:t>
            </a:r>
            <a:endParaRPr lang="zh-CN" altLang="en-US" b="1" dirty="0">
              <a:latin typeface="Times New Roman" panose="02020603050405020304" pitchFamily="18" charset="0"/>
              <a:ea typeface="宋体" panose="02010600030101010101" pitchFamily="2" charset="-122"/>
            </a:endParaRPr>
          </a:p>
          <a:p>
            <a:pPr lvl="0">
              <a:spcBef>
                <a:spcPct val="50000"/>
              </a:spcBef>
            </a:pPr>
            <a:r>
              <a:rPr lang="zh-CN" altLang="en-US" b="1" dirty="0">
                <a:latin typeface="Times New Roman" panose="02020603050405020304" pitchFamily="18" charset="0"/>
                <a:ea typeface="宋体" panose="02010600030101010101" pitchFamily="2" charset="-122"/>
              </a:rPr>
              <a:t>        </a:t>
            </a:r>
            <a:endParaRPr lang="zh-CN" altLang="en-US" b="1"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13314">
                                            <p:txEl>
                                              <p:charRg st="0" end="14"/>
                                            </p:txEl>
                                          </p:spTgt>
                                        </p:tgtEl>
                                        <p:attrNameLst>
                                          <p:attrName>style.visibility</p:attrName>
                                        </p:attrNameLst>
                                      </p:cBhvr>
                                      <p:to>
                                        <p:strVal val="visible"/>
                                      </p:to>
                                    </p:set>
                                    <p:animEffect transition="in" filter="box(out)">
                                      <p:cBhvr>
                                        <p:cTn id="7" dur="500"/>
                                        <p:tgtEl>
                                          <p:spTgt spid="13314">
                                            <p:txEl>
                                              <p:charRg st="0" end="14"/>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3315">
                                            <p:txEl>
                                              <p:charRg st="0" end="11"/>
                                            </p:txEl>
                                          </p:spTgt>
                                        </p:tgtEl>
                                        <p:attrNameLst>
                                          <p:attrName>style.visibility</p:attrName>
                                        </p:attrNameLst>
                                      </p:cBhvr>
                                      <p:to>
                                        <p:strVal val="visible"/>
                                      </p:to>
                                    </p:set>
                                    <p:animEffect transition="in" filter="box(out)">
                                      <p:cBhvr>
                                        <p:cTn id="12" dur="500"/>
                                        <p:tgtEl>
                                          <p:spTgt spid="13315">
                                            <p:txEl>
                                              <p:charRg st="0" end="1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3315">
                                            <p:txEl>
                                              <p:charRg st="11" end="50"/>
                                            </p:txEl>
                                          </p:spTgt>
                                        </p:tgtEl>
                                        <p:attrNameLst>
                                          <p:attrName>style.visibility</p:attrName>
                                        </p:attrNameLst>
                                      </p:cBhvr>
                                      <p:to>
                                        <p:strVal val="visible"/>
                                      </p:to>
                                    </p:set>
                                    <p:animEffect transition="in" filter="box(out)">
                                      <p:cBhvr>
                                        <p:cTn id="17" dur="500"/>
                                        <p:tgtEl>
                                          <p:spTgt spid="13315">
                                            <p:txEl>
                                              <p:charRg st="11" end="5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1"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3315">
                                            <p:txEl>
                                              <p:charRg st="50" end="186"/>
                                            </p:txEl>
                                          </p:spTgt>
                                        </p:tgtEl>
                                        <p:attrNameLst>
                                          <p:attrName>style.visibility</p:attrName>
                                        </p:attrNameLst>
                                      </p:cBhvr>
                                      <p:to>
                                        <p:strVal val="visible"/>
                                      </p:to>
                                    </p:set>
                                    <p:animEffect transition="in" filter="box(out)">
                                      <p:cBhvr>
                                        <p:cTn id="22" dur="500"/>
                                        <p:tgtEl>
                                          <p:spTgt spid="13315">
                                            <p:txEl>
                                              <p:charRg st="50" end="186"/>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1"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3315">
                                            <p:txEl>
                                              <p:charRg st="186" end="351"/>
                                            </p:txEl>
                                          </p:spTgt>
                                        </p:tgtEl>
                                        <p:attrNameLst>
                                          <p:attrName>style.visibility</p:attrName>
                                        </p:attrNameLst>
                                      </p:cBhvr>
                                      <p:to>
                                        <p:strVal val="visible"/>
                                      </p:to>
                                    </p:set>
                                    <p:animEffect transition="in" filter="box(out)">
                                      <p:cBhvr>
                                        <p:cTn id="27" dur="500"/>
                                        <p:tgtEl>
                                          <p:spTgt spid="13315">
                                            <p:txEl>
                                              <p:charRg st="186" end="351"/>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advAuto="1000" build="p"/>
      <p:bldP spid="1331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文本框 13313"/>
          <p:cNvSpPr txBox="1"/>
          <p:nvPr/>
        </p:nvSpPr>
        <p:spPr>
          <a:xfrm>
            <a:off x="827088" y="115888"/>
            <a:ext cx="6864350" cy="519112"/>
          </a:xfrm>
          <a:prstGeom prst="rect">
            <a:avLst/>
          </a:prstGeom>
          <a:noFill/>
          <a:ln w="9525">
            <a:noFill/>
          </a:ln>
        </p:spPr>
        <p:txBody>
          <a:bodyPr>
            <a:spAutoFit/>
          </a:bodyPr>
          <a:p>
            <a:pPr lvl="0">
              <a:spcBef>
                <a:spcPct val="50000"/>
              </a:spcBef>
            </a:pPr>
            <a:r>
              <a:rPr lang="zh-CN" altLang="en-US" sz="2800" b="1" dirty="0">
                <a:latin typeface="Times New Roman" panose="02020603050405020304" pitchFamily="18" charset="0"/>
                <a:ea typeface="宋体" panose="02010600030101010101" pitchFamily="2" charset="-122"/>
              </a:rPr>
              <a:t>一、当代科技发展趋势与特征</a:t>
            </a:r>
            <a:endParaRPr lang="zh-CN" altLang="en-US" sz="2800" b="1">
              <a:latin typeface="Times New Roman" panose="02020603050405020304" pitchFamily="18" charset="0"/>
              <a:ea typeface="宋体" panose="02010600030101010101" pitchFamily="2" charset="-122"/>
            </a:endParaRPr>
          </a:p>
        </p:txBody>
      </p:sp>
      <p:sp>
        <p:nvSpPr>
          <p:cNvPr id="13315" name="文本框 13314"/>
          <p:cNvSpPr txBox="1"/>
          <p:nvPr/>
        </p:nvSpPr>
        <p:spPr>
          <a:xfrm>
            <a:off x="0" y="836613"/>
            <a:ext cx="8640763" cy="3444240"/>
          </a:xfrm>
          <a:prstGeom prst="rect">
            <a:avLst/>
          </a:prstGeom>
          <a:noFill/>
          <a:ln w="9525">
            <a:noFill/>
          </a:ln>
        </p:spPr>
        <p:txBody>
          <a:bodyPr>
            <a:spAutoFit/>
          </a:bodyPr>
          <a:p>
            <a:pPr lvl="0">
              <a:spcBef>
                <a:spcPct val="50000"/>
              </a:spcBef>
            </a:pPr>
            <a:r>
              <a:rPr lang="zh-CN" altLang="en-US" sz="2800" b="1" dirty="0">
                <a:latin typeface="Times New Roman" panose="02020603050405020304" pitchFamily="18" charset="0"/>
                <a:ea typeface="宋体" panose="02010600030101010101" pitchFamily="2" charset="-122"/>
              </a:rPr>
              <a:t>（一）科学技术的含义</a:t>
            </a:r>
            <a:endParaRPr lang="zh-CN" altLang="en-US" sz="2800" b="1" dirty="0">
              <a:latin typeface="Times New Roman" panose="02020603050405020304" pitchFamily="18" charset="0"/>
              <a:ea typeface="宋体" panose="02010600030101010101" pitchFamily="2" charset="-122"/>
            </a:endParaRPr>
          </a:p>
          <a:p>
            <a:pPr lvl="0">
              <a:spcBef>
                <a:spcPct val="50000"/>
              </a:spcBef>
            </a:pPr>
            <a:r>
              <a:rPr lang="zh-CN" altLang="en-US" b="1" dirty="0">
                <a:latin typeface="Times New Roman" panose="02020603050405020304" pitchFamily="18" charset="0"/>
                <a:ea typeface="宋体" panose="02010600030101010101" pitchFamily="2" charset="-122"/>
              </a:rPr>
              <a:t>        </a:t>
            </a:r>
            <a:endParaRPr lang="zh-CN" altLang="en-US" b="1" dirty="0">
              <a:latin typeface="Times New Roman" panose="02020603050405020304" pitchFamily="18" charset="0"/>
              <a:ea typeface="宋体" panose="02010600030101010101" pitchFamily="2" charset="-122"/>
            </a:endParaRPr>
          </a:p>
          <a:p>
            <a:pPr lvl="0">
              <a:spcBef>
                <a:spcPct val="50000"/>
              </a:spcBef>
            </a:pPr>
            <a:r>
              <a:rPr lang="zh-CN" altLang="en-US" b="1" dirty="0">
                <a:latin typeface="Times New Roman" panose="02020603050405020304" pitchFamily="18" charset="0"/>
                <a:ea typeface="宋体" panose="02010600030101010101" pitchFamily="2" charset="-122"/>
              </a:rPr>
              <a:t>        </a:t>
            </a:r>
            <a:r>
              <a:rPr lang="zh-CN" altLang="en-US" b="1" dirty="0">
                <a:sym typeface="+mn-ea"/>
              </a:rPr>
              <a:t>技术的本义是指技能、技巧和技艺；现在是指人类为了满足生产发展需要，根据实践经验与科学原理所创造的改造世界的手段和工具的总和。其中包括对自然、社会和自身进行调节、控制和改造的知识、技能、手段、规则和方法等。在英语中，技术主要表示技术的原理和过程；在汉语中，技术主要表示操作经验和操作技巧。技术的主要功能为改造世界。</a:t>
            </a:r>
            <a:endParaRPr lang="zh-CN" altLang="en-US" b="1"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13314">
                                            <p:txEl>
                                              <p:charRg st="0" end="14"/>
                                            </p:txEl>
                                          </p:spTgt>
                                        </p:tgtEl>
                                        <p:attrNameLst>
                                          <p:attrName>style.visibility</p:attrName>
                                        </p:attrNameLst>
                                      </p:cBhvr>
                                      <p:to>
                                        <p:strVal val="visible"/>
                                      </p:to>
                                    </p:set>
                                    <p:animEffect transition="in" filter="box(out)">
                                      <p:cBhvr>
                                        <p:cTn id="7" dur="500"/>
                                        <p:tgtEl>
                                          <p:spTgt spid="13314">
                                            <p:txEl>
                                              <p:charRg st="0" end="14"/>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3315">
                                            <p:txEl>
                                              <p:charRg st="0" end="11"/>
                                            </p:txEl>
                                          </p:spTgt>
                                        </p:tgtEl>
                                        <p:attrNameLst>
                                          <p:attrName>style.visibility</p:attrName>
                                        </p:attrNameLst>
                                      </p:cBhvr>
                                      <p:to>
                                        <p:strVal val="visible"/>
                                      </p:to>
                                    </p:set>
                                    <p:animEffect transition="in" filter="box(out)">
                                      <p:cBhvr>
                                        <p:cTn id="12" dur="500"/>
                                        <p:tgtEl>
                                          <p:spTgt spid="13315">
                                            <p:txEl>
                                              <p:charRg st="0" end="1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3315">
                                            <p:txEl>
                                              <p:charRg st="11" end="50"/>
                                            </p:txEl>
                                          </p:spTgt>
                                        </p:tgtEl>
                                        <p:attrNameLst>
                                          <p:attrName>style.visibility</p:attrName>
                                        </p:attrNameLst>
                                      </p:cBhvr>
                                      <p:to>
                                        <p:strVal val="visible"/>
                                      </p:to>
                                    </p:set>
                                    <p:animEffect transition="in" filter="box(out)">
                                      <p:cBhvr>
                                        <p:cTn id="17" dur="500"/>
                                        <p:tgtEl>
                                          <p:spTgt spid="13315">
                                            <p:txEl>
                                              <p:charRg st="11" end="5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1"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3315">
                                            <p:txEl>
                                              <p:charRg st="186" end="351"/>
                                            </p:txEl>
                                          </p:spTgt>
                                        </p:tgtEl>
                                        <p:attrNameLst>
                                          <p:attrName>style.visibility</p:attrName>
                                        </p:attrNameLst>
                                      </p:cBhvr>
                                      <p:to>
                                        <p:strVal val="visible"/>
                                      </p:to>
                                    </p:set>
                                    <p:animEffect transition="in" filter="box(out)">
                                      <p:cBhvr>
                                        <p:cTn id="22" dur="500"/>
                                        <p:tgtEl>
                                          <p:spTgt spid="13315">
                                            <p:txEl>
                                              <p:charRg st="186" end="351"/>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advAuto="1000" build="p"/>
      <p:bldP spid="1331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4" name="标题 51203"/>
          <p:cNvSpPr>
            <a:spLocks noGrp="1"/>
          </p:cNvSpPr>
          <p:nvPr>
            <p:ph type="title"/>
          </p:nvPr>
        </p:nvSpPr>
        <p:spPr>
          <a:xfrm>
            <a:off x="323850" y="260350"/>
            <a:ext cx="6907213" cy="1143000"/>
          </a:xfrm>
        </p:spPr>
        <p:txBody>
          <a:bodyPr vert="horz" wrap="square" lIns="92075" tIns="46038" rIns="92075" bIns="46038" anchor="ctr"/>
          <a:p>
            <a:r>
              <a:rPr lang="zh-CN" altLang="en-US" sz="2800" b="1" dirty="0"/>
              <a:t>（二）科学技术的本质</a:t>
            </a:r>
            <a:endParaRPr lang="zh-CN" altLang="en-US" sz="2800" b="1" dirty="0"/>
          </a:p>
        </p:txBody>
      </p:sp>
      <p:sp>
        <p:nvSpPr>
          <p:cNvPr id="51205" name="文本占位符 51204"/>
          <p:cNvSpPr>
            <a:spLocks noGrp="1"/>
          </p:cNvSpPr>
          <p:nvPr>
            <p:ph type="body" idx="1"/>
          </p:nvPr>
        </p:nvSpPr>
        <p:spPr>
          <a:xfrm>
            <a:off x="250825" y="1484313"/>
            <a:ext cx="8497888" cy="5043487"/>
          </a:xfrm>
        </p:spPr>
        <p:txBody>
          <a:bodyPr vert="horz" wrap="square" lIns="91440" tIns="45720" rIns="91440" bIns="45720" anchor="t"/>
          <a:p>
            <a:pPr>
              <a:lnSpc>
                <a:spcPct val="90000"/>
              </a:lnSpc>
            </a:pPr>
            <a:r>
              <a:rPr lang="en-US" altLang="zh-CN" sz="2400" b="1" dirty="0"/>
              <a:t>1</a:t>
            </a:r>
            <a:r>
              <a:rPr lang="zh-CN" altLang="en-US" sz="2400" b="1" dirty="0"/>
              <a:t>、马克思主义科学技术本质的若干观点：</a:t>
            </a:r>
            <a:endParaRPr lang="zh-CN" altLang="en-US" sz="2400" b="1" dirty="0"/>
          </a:p>
          <a:p>
            <a:pPr>
              <a:lnSpc>
                <a:spcPct val="90000"/>
              </a:lnSpc>
            </a:pPr>
            <a:r>
              <a:rPr lang="zh-CN" altLang="en-US" sz="2000" b="1" dirty="0"/>
              <a:t>第一，科学技术是人的实践活动不可缺少的工具、手段和方法。</a:t>
            </a:r>
            <a:r>
              <a:rPr lang="zh-CN" altLang="en-US" sz="2000" dirty="0"/>
              <a:t> </a:t>
            </a:r>
            <a:endParaRPr lang="zh-CN" altLang="en-US" sz="2000" dirty="0"/>
          </a:p>
          <a:p>
            <a:pPr>
              <a:lnSpc>
                <a:spcPct val="90000"/>
              </a:lnSpc>
            </a:pPr>
            <a:r>
              <a:rPr lang="zh-CN" altLang="en-US" sz="2000" dirty="0"/>
              <a:t>第二，科学技术是人类社会的精神财富和创造物质财富的手段。 </a:t>
            </a:r>
            <a:endParaRPr lang="zh-CN" altLang="en-US" sz="2000" dirty="0"/>
          </a:p>
          <a:p>
            <a:pPr>
              <a:lnSpc>
                <a:spcPct val="90000"/>
              </a:lnSpc>
            </a:pPr>
            <a:r>
              <a:rPr lang="zh-CN" altLang="en-US" sz="2000" dirty="0"/>
              <a:t>第三，科学技术是改造自然界和人类自身的重要力量。 </a:t>
            </a:r>
            <a:endParaRPr lang="zh-CN" altLang="en-US" sz="2000" dirty="0"/>
          </a:p>
          <a:p>
            <a:pPr>
              <a:lnSpc>
                <a:spcPct val="90000"/>
              </a:lnSpc>
            </a:pPr>
            <a:r>
              <a:rPr lang="zh-CN" altLang="en-US" sz="2000" dirty="0"/>
              <a:t>第四，科学技术是社会发展的动力。是在历史上起推动作用的革命力量，而且是“最高意义上的革命力量” （马克思）。</a:t>
            </a:r>
            <a:endParaRPr lang="zh-CN" altLang="en-US" sz="2000" dirty="0"/>
          </a:p>
          <a:p>
            <a:pPr>
              <a:lnSpc>
                <a:spcPct val="90000"/>
              </a:lnSpc>
            </a:pPr>
            <a:r>
              <a:rPr lang="zh-CN" altLang="en-US" sz="2000" dirty="0"/>
              <a:t>第五，科学技术是社会生产力的重要组成部分。</a:t>
            </a:r>
            <a:endParaRPr lang="zh-CN" altLang="en-US" sz="2000" dirty="0"/>
          </a:p>
          <a:p>
            <a:pPr>
              <a:lnSpc>
                <a:spcPct val="90000"/>
              </a:lnSpc>
            </a:pPr>
            <a:r>
              <a:rPr lang="zh-CN" altLang="en-US" sz="2000" dirty="0"/>
              <a:t>        “科学技术这一仗，一定要打，而且必须打好。</a:t>
            </a:r>
            <a:r>
              <a:rPr lang="en-US" altLang="zh-CN" sz="2000" dirty="0"/>
              <a:t>……</a:t>
            </a:r>
            <a:r>
              <a:rPr lang="zh-CN" altLang="en-US" sz="2000" dirty="0"/>
              <a:t>现在生产关系是改变了，就要提高生产力。不搞科学技术，生产力无法提高。” （毛泽东 </a:t>
            </a:r>
            <a:r>
              <a:rPr lang="en-US" altLang="zh-CN" sz="2000" dirty="0"/>
              <a:t>1963</a:t>
            </a:r>
            <a:r>
              <a:rPr lang="zh-CN" altLang="en-US" sz="2000" dirty="0"/>
              <a:t>年）</a:t>
            </a:r>
            <a:endParaRPr lang="zh-CN" altLang="en-US" sz="2000" dirty="0"/>
          </a:p>
          <a:p>
            <a:pPr>
              <a:lnSpc>
                <a:spcPct val="90000"/>
              </a:lnSpc>
            </a:pPr>
            <a:r>
              <a:rPr lang="zh-CN" altLang="en-US" sz="2000" dirty="0"/>
              <a:t>     “马克思讲过科学技术是生产力，这是非常正确的，现在看来这样说可能不够，恐怕是第一生产力。”“科学技术是第一生产力” （邓小平 </a:t>
            </a:r>
            <a:r>
              <a:rPr lang="en-US" altLang="zh-CN" sz="2000" dirty="0"/>
              <a:t>1978</a:t>
            </a:r>
            <a:r>
              <a:rPr lang="zh-CN" altLang="en-US" sz="2000" dirty="0"/>
              <a:t>年）；</a:t>
            </a:r>
            <a:endParaRPr lang="zh-CN" altLang="en-US" sz="2000" dirty="0"/>
          </a:p>
          <a:p>
            <a:pPr>
              <a:lnSpc>
                <a:spcPct val="90000"/>
              </a:lnSpc>
            </a:pPr>
            <a:r>
              <a:rPr lang="zh-CN" altLang="en-US" sz="2000" dirty="0"/>
              <a:t>    “科学技术是先进生产力的集中体现和主要标志。”（江泽民）</a:t>
            </a:r>
            <a:endParaRPr lang="zh-CN" altLang="en-US" sz="2000" dirty="0"/>
          </a:p>
          <a:p>
            <a:pPr>
              <a:lnSpc>
                <a:spcPct val="90000"/>
              </a:lnSpc>
            </a:pPr>
            <a:r>
              <a:rPr lang="zh-CN" altLang="en-US" sz="1800" dirty="0"/>
              <a:t>           </a:t>
            </a:r>
            <a:endParaRPr lang="zh-CN" alt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70" name="文本占位符 2069"/>
          <p:cNvSpPr>
            <a:spLocks noGrp="1"/>
          </p:cNvSpPr>
          <p:nvPr>
            <p:ph type="body"/>
          </p:nvPr>
        </p:nvSpPr>
        <p:spPr>
          <a:xfrm>
            <a:off x="684213" y="1196975"/>
            <a:ext cx="7848600" cy="5040313"/>
          </a:xfrm>
        </p:spPr>
        <p:txBody>
          <a:bodyPr/>
          <a:p>
            <a:pPr lvl="0">
              <a:lnSpc>
                <a:spcPct val="90000"/>
              </a:lnSpc>
            </a:pPr>
            <a:r>
              <a:rPr lang="zh-CN" altLang="en-US" sz="2800" dirty="0"/>
              <a:t>随着时代的发展，除了马克思主义的基本观点之外，人们对科学技术本质还有若干新认识：</a:t>
            </a:r>
            <a:endParaRPr lang="zh-CN" altLang="en-US" sz="2800" dirty="0"/>
          </a:p>
          <a:p>
            <a:pPr lvl="0">
              <a:lnSpc>
                <a:spcPct val="90000"/>
              </a:lnSpc>
            </a:pPr>
            <a:r>
              <a:rPr lang="zh-CN" altLang="en-US" sz="2800" dirty="0"/>
              <a:t>第一，科学技术是一种知识体系和方法体系；</a:t>
            </a:r>
            <a:endParaRPr lang="zh-CN" altLang="en-US" sz="2800" dirty="0"/>
          </a:p>
          <a:p>
            <a:pPr lvl="0">
              <a:lnSpc>
                <a:spcPct val="90000"/>
              </a:lnSpc>
            </a:pPr>
            <a:r>
              <a:rPr lang="zh-CN" altLang="en-US" sz="2800" dirty="0"/>
              <a:t>第二，科学技术是一种社会建制；</a:t>
            </a:r>
            <a:endParaRPr lang="zh-CN" altLang="en-US" sz="2800" dirty="0"/>
          </a:p>
          <a:p>
            <a:pPr lvl="0">
              <a:lnSpc>
                <a:spcPct val="90000"/>
              </a:lnSpc>
            </a:pPr>
            <a:r>
              <a:rPr lang="zh-CN" altLang="en-US" sz="2800" dirty="0"/>
              <a:t>第三，科学技术是一种社会实践活动；</a:t>
            </a:r>
            <a:endParaRPr lang="zh-CN" altLang="en-US" sz="2800" dirty="0"/>
          </a:p>
          <a:p>
            <a:pPr lvl="0">
              <a:lnSpc>
                <a:spcPct val="90000"/>
              </a:lnSpc>
            </a:pPr>
            <a:r>
              <a:rPr lang="zh-CN" altLang="en-US" sz="2800" dirty="0"/>
              <a:t>第四，科学技术是一种文化。</a:t>
            </a:r>
            <a:endParaRPr lang="zh-CN" altLang="en-US" sz="2800" dirty="0"/>
          </a:p>
          <a:p>
            <a:pPr lvl="0">
              <a:lnSpc>
                <a:spcPct val="90000"/>
              </a:lnSpc>
            </a:pPr>
            <a:r>
              <a:rPr lang="zh-CN" altLang="en-US" sz="2400" dirty="0"/>
              <a:t>         科学技术作为特殊的精神文明的创造方式和物质文明的生产方式，是人类文化中最活跃的一个组成部分。与其他的人类文化不同，它没有阶级性，不分国界，不分民族，是人类共同创造出来的宝贵财富，具有直接的继承性，甚至可以不依赖于特定的经济基础而存在和发展。</a:t>
            </a:r>
            <a:r>
              <a:rPr lang="zh-CN" altLang="en-US" sz="3600" dirty="0"/>
              <a:t> </a:t>
            </a:r>
            <a:endParaRPr lang="zh-CN" altLang="en-US" sz="3600" dirty="0"/>
          </a:p>
        </p:txBody>
      </p:sp>
      <p:sp>
        <p:nvSpPr>
          <p:cNvPr id="2071" name="矩形 2070"/>
          <p:cNvSpPr/>
          <p:nvPr/>
        </p:nvSpPr>
        <p:spPr>
          <a:xfrm>
            <a:off x="684213" y="260350"/>
            <a:ext cx="7772400" cy="647700"/>
          </a:xfrm>
          <a:prstGeom prst="rect">
            <a:avLst/>
          </a:prstGeom>
          <a:noFill/>
          <a:ln w="9525">
            <a:noFill/>
          </a:ln>
        </p:spPr>
        <p:txBody>
          <a:bodyPr lIns="92075" tIns="46038" rIns="92075" bIns="46038" anchor="ctr"/>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effectLst>
                  <a:outerShdw blurRad="38100" dist="38100" dir="2700000">
                    <a:srgbClr val="C0C0C0"/>
                  </a:outerShdw>
                </a:effectLst>
                <a:latin typeface="Arial" panose="020B0604020202020204" pitchFamily="34" charset="0"/>
                <a:ea typeface="宋体" panose="02010600030101010101" pitchFamily="2" charset="-122"/>
              </a:defRPr>
            </a:lvl1pPr>
          </a:lstStyle>
          <a:p>
            <a:pPr lvl="0"/>
            <a:r>
              <a:rPr lang="en-US" altLang="zh-CN" sz="2800" dirty="0"/>
              <a:t>2</a:t>
            </a:r>
            <a:r>
              <a:rPr lang="zh-CN" altLang="en-US" sz="2800" dirty="0"/>
              <a:t>、当代人对科学技术本质的进一步认识</a:t>
            </a:r>
            <a:endParaRPr lang="zh-CN" alt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9" name="文本框 14338"/>
          <p:cNvSpPr txBox="1"/>
          <p:nvPr/>
        </p:nvSpPr>
        <p:spPr>
          <a:xfrm>
            <a:off x="684213" y="1341438"/>
            <a:ext cx="7489825" cy="4811712"/>
          </a:xfrm>
          <a:prstGeom prst="rect">
            <a:avLst/>
          </a:prstGeom>
          <a:noFill/>
          <a:ln w="9525">
            <a:noFill/>
          </a:ln>
        </p:spPr>
        <p:txBody>
          <a:bodyPr>
            <a:spAutoFit/>
          </a:bodyPr>
          <a:p>
            <a:pPr lvl="0">
              <a:spcBef>
                <a:spcPct val="50000"/>
              </a:spcBef>
            </a:pPr>
            <a:r>
              <a:rPr lang="zh-CN" altLang="en-US" sz="2800" b="1" dirty="0">
                <a:latin typeface="Times New Roman" panose="02020603050405020304" pitchFamily="18" charset="0"/>
                <a:ea typeface="宋体" panose="02010600030101010101" pitchFamily="2" charset="-122"/>
              </a:rPr>
              <a:t>（</a:t>
            </a:r>
            <a:r>
              <a:rPr lang="en-US" altLang="zh-CN" sz="2800" b="1" dirty="0">
                <a:latin typeface="Times New Roman" panose="02020603050405020304" pitchFamily="18" charset="0"/>
                <a:ea typeface="宋体" panose="02010600030101010101" pitchFamily="2" charset="-122"/>
              </a:rPr>
              <a:t>1</a:t>
            </a:r>
            <a:r>
              <a:rPr lang="zh-CN" altLang="en-US" sz="2800" b="1" dirty="0">
                <a:latin typeface="Times New Roman" panose="02020603050405020304" pitchFamily="18" charset="0"/>
                <a:ea typeface="宋体" panose="02010600030101010101" pitchFamily="2" charset="-122"/>
              </a:rPr>
              <a:t>） 现代科学技术正在</a:t>
            </a:r>
            <a:r>
              <a:rPr lang="zh-CN" altLang="en-US" sz="2800" b="1" dirty="0">
                <a:latin typeface="Times New Roman" panose="02020603050405020304" pitchFamily="18" charset="0"/>
                <a:ea typeface="宋体" panose="02010600030101010101" pitchFamily="2" charset="-122"/>
                <a:hlinkClick r:id="" action="ppaction://noaction"/>
              </a:rPr>
              <a:t>加速发展</a:t>
            </a:r>
            <a:endParaRPr lang="zh-CN" altLang="en-US" sz="2800" b="1" dirty="0">
              <a:latin typeface="Times New Roman" panose="02020603050405020304" pitchFamily="18" charset="0"/>
              <a:ea typeface="宋体" panose="02010600030101010101" pitchFamily="2" charset="-122"/>
            </a:endParaRPr>
          </a:p>
          <a:p>
            <a:pPr lvl="0">
              <a:spcBef>
                <a:spcPct val="50000"/>
              </a:spcBef>
            </a:pPr>
            <a:endParaRPr lang="zh-CN" altLang="en-US" sz="2800" b="1" dirty="0">
              <a:latin typeface="Times New Roman" panose="02020603050405020304" pitchFamily="18" charset="0"/>
              <a:ea typeface="宋体" panose="02010600030101010101" pitchFamily="2" charset="-122"/>
            </a:endParaRPr>
          </a:p>
          <a:p>
            <a:pPr lvl="0"/>
            <a:r>
              <a:rPr lang="zh-CN" altLang="en-US" b="1" dirty="0">
                <a:latin typeface="Times New Roman" panose="02020603050405020304" pitchFamily="18" charset="0"/>
                <a:ea typeface="宋体" panose="02010600030101010101" pitchFamily="2" charset="-122"/>
              </a:rPr>
              <a:t>       当代基础学科已超过</a:t>
            </a:r>
            <a:r>
              <a:rPr lang="en-US" altLang="zh-CN" b="1" dirty="0">
                <a:solidFill>
                  <a:schemeClr val="hlink"/>
                </a:solidFill>
                <a:latin typeface="Times New Roman" panose="02020603050405020304" pitchFamily="18" charset="0"/>
                <a:ea typeface="宋体" panose="02010600030101010101" pitchFamily="2" charset="-122"/>
              </a:rPr>
              <a:t>500</a:t>
            </a:r>
            <a:r>
              <a:rPr lang="zh-CN" altLang="en-US" b="1" dirty="0">
                <a:solidFill>
                  <a:schemeClr val="hlink"/>
                </a:solidFill>
                <a:latin typeface="Times New Roman" panose="02020603050405020304" pitchFamily="18" charset="0"/>
                <a:ea typeface="宋体" panose="02010600030101010101" pitchFamily="2" charset="-122"/>
              </a:rPr>
              <a:t>门</a:t>
            </a:r>
            <a:r>
              <a:rPr lang="zh-CN" altLang="en-US" b="1" dirty="0">
                <a:latin typeface="Times New Roman" panose="02020603050405020304" pitchFamily="18" charset="0"/>
                <a:ea typeface="宋体" panose="02010600030101010101" pitchFamily="2" charset="-122"/>
              </a:rPr>
              <a:t>；技术学科超过 </a:t>
            </a:r>
            <a:r>
              <a:rPr lang="en-US" altLang="zh-CN" b="1" dirty="0">
                <a:solidFill>
                  <a:schemeClr val="hlink"/>
                </a:solidFill>
                <a:latin typeface="Times New Roman" panose="02020603050405020304" pitchFamily="18" charset="0"/>
                <a:ea typeface="宋体" panose="02010600030101010101" pitchFamily="2" charset="-122"/>
              </a:rPr>
              <a:t>400</a:t>
            </a:r>
            <a:r>
              <a:rPr lang="zh-CN" altLang="en-US" b="1" dirty="0">
                <a:solidFill>
                  <a:schemeClr val="hlink"/>
                </a:solidFill>
                <a:latin typeface="Times New Roman" panose="02020603050405020304" pitchFamily="18" charset="0"/>
                <a:ea typeface="宋体" panose="02010600030101010101" pitchFamily="2" charset="-122"/>
              </a:rPr>
              <a:t>门</a:t>
            </a:r>
            <a:r>
              <a:rPr lang="zh-CN" altLang="en-US" b="1" dirty="0">
                <a:latin typeface="Times New Roman" panose="02020603050405020304" pitchFamily="18" charset="0"/>
                <a:ea typeface="宋体" panose="02010600030101010101" pitchFamily="2" charset="-122"/>
              </a:rPr>
              <a:t>，还有名目繁多的应用技术；</a:t>
            </a:r>
            <a:endParaRPr lang="zh-CN" altLang="en-US" b="1" dirty="0">
              <a:latin typeface="Times New Roman" panose="02020603050405020304" pitchFamily="18" charset="0"/>
              <a:ea typeface="宋体" panose="02010600030101010101" pitchFamily="2" charset="-122"/>
            </a:endParaRPr>
          </a:p>
          <a:p>
            <a:pPr lvl="0"/>
            <a:endParaRPr lang="zh-CN" altLang="en-US" b="1" dirty="0">
              <a:latin typeface="Times New Roman" panose="02020603050405020304" pitchFamily="18" charset="0"/>
              <a:ea typeface="宋体" panose="02010600030101010101" pitchFamily="2" charset="-122"/>
            </a:endParaRPr>
          </a:p>
          <a:p>
            <a:pPr lvl="0"/>
            <a:r>
              <a:rPr lang="zh-CN" altLang="en-US" b="1" dirty="0">
                <a:latin typeface="Times New Roman" panose="02020603050405020304" pitchFamily="18" charset="0"/>
                <a:ea typeface="宋体" panose="02010600030101010101" pitchFamily="2" charset="-122"/>
              </a:rPr>
              <a:t>       由于科技知识的激增和分化，新学科不断涌现，全世界当今学科总数已达到</a:t>
            </a:r>
            <a:r>
              <a:rPr lang="en-US" altLang="zh-CN" b="1" dirty="0">
                <a:solidFill>
                  <a:schemeClr val="hlink"/>
                </a:solidFill>
                <a:latin typeface="Times New Roman" panose="02020603050405020304" pitchFamily="18" charset="0"/>
                <a:ea typeface="宋体" panose="02010600030101010101" pitchFamily="2" charset="-122"/>
              </a:rPr>
              <a:t>6000</a:t>
            </a:r>
            <a:r>
              <a:rPr lang="zh-CN" altLang="en-US" b="1" dirty="0">
                <a:solidFill>
                  <a:schemeClr val="hlink"/>
                </a:solidFill>
                <a:latin typeface="Times New Roman" panose="02020603050405020304" pitchFamily="18" charset="0"/>
                <a:ea typeface="宋体" panose="02010600030101010101" pitchFamily="2" charset="-122"/>
              </a:rPr>
              <a:t>多门</a:t>
            </a:r>
            <a:r>
              <a:rPr lang="zh-CN" altLang="en-US" b="1" dirty="0">
                <a:latin typeface="Times New Roman" panose="02020603050405020304" pitchFamily="18" charset="0"/>
                <a:ea typeface="宋体" panose="02010600030101010101" pitchFamily="2" charset="-122"/>
              </a:rPr>
              <a:t>。</a:t>
            </a:r>
            <a:endParaRPr lang="zh-CN" altLang="en-US" b="1" dirty="0">
              <a:latin typeface="Times New Roman" panose="02020603050405020304" pitchFamily="18" charset="0"/>
              <a:ea typeface="宋体" panose="02010600030101010101" pitchFamily="2" charset="-122"/>
            </a:endParaRPr>
          </a:p>
          <a:p>
            <a:pPr lvl="0"/>
            <a:endParaRPr lang="zh-CN" altLang="en-US" b="1" dirty="0">
              <a:latin typeface="Times New Roman" panose="02020603050405020304" pitchFamily="18" charset="0"/>
              <a:ea typeface="宋体" panose="02010600030101010101" pitchFamily="2" charset="-122"/>
            </a:endParaRPr>
          </a:p>
          <a:p>
            <a:pPr lvl="0"/>
            <a:r>
              <a:rPr lang="zh-CN" altLang="en-US" b="1" dirty="0">
                <a:latin typeface="Times New Roman" panose="02020603050405020304" pitchFamily="18" charset="0"/>
                <a:ea typeface="宋体" panose="02010600030101010101" pitchFamily="2" charset="-122"/>
              </a:rPr>
              <a:t>        据统计，人类的科技知识增加</a:t>
            </a:r>
            <a:r>
              <a:rPr lang="en-US" altLang="zh-CN" b="1" dirty="0">
                <a:solidFill>
                  <a:schemeClr val="hlink"/>
                </a:solidFill>
                <a:latin typeface="Times New Roman" panose="02020603050405020304" pitchFamily="18" charset="0"/>
                <a:ea typeface="宋体" panose="02010600030101010101" pitchFamily="2" charset="-122"/>
              </a:rPr>
              <a:t>1</a:t>
            </a:r>
            <a:r>
              <a:rPr lang="zh-CN" altLang="en-US" b="1" dirty="0">
                <a:solidFill>
                  <a:schemeClr val="hlink"/>
                </a:solidFill>
                <a:latin typeface="Times New Roman" panose="02020603050405020304" pitchFamily="18" charset="0"/>
                <a:ea typeface="宋体" panose="02010600030101010101" pitchFamily="2" charset="-122"/>
              </a:rPr>
              <a:t>倍</a:t>
            </a:r>
            <a:r>
              <a:rPr lang="zh-CN" altLang="en-US" b="1" dirty="0">
                <a:latin typeface="Times New Roman" panose="02020603050405020304" pitchFamily="18" charset="0"/>
                <a:ea typeface="宋体" panose="02010600030101010101" pitchFamily="2" charset="-122"/>
              </a:rPr>
              <a:t>所需的时间：</a:t>
            </a:r>
            <a:endParaRPr lang="zh-CN" altLang="en-US" b="1" dirty="0">
              <a:latin typeface="Times New Roman" panose="02020603050405020304" pitchFamily="18" charset="0"/>
              <a:ea typeface="宋体" panose="02010600030101010101" pitchFamily="2" charset="-122"/>
            </a:endParaRPr>
          </a:p>
          <a:p>
            <a:pPr lvl="0"/>
            <a:r>
              <a:rPr lang="zh-CN" altLang="en-US" b="1" dirty="0">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ea typeface="宋体" panose="02010600030101010101" pitchFamily="2" charset="-122"/>
              </a:rPr>
              <a:t>19</a:t>
            </a:r>
            <a:r>
              <a:rPr lang="zh-CN" altLang="en-US" b="1" dirty="0">
                <a:latin typeface="Times New Roman" panose="02020603050405020304" pitchFamily="18" charset="0"/>
                <a:ea typeface="宋体" panose="02010600030101010101" pitchFamily="2" charset="-122"/>
              </a:rPr>
              <a:t>世纪是 </a:t>
            </a:r>
            <a:r>
              <a:rPr lang="en-US" altLang="zh-CN" b="1" dirty="0">
                <a:solidFill>
                  <a:schemeClr val="folHlink"/>
                </a:solidFill>
                <a:latin typeface="Times New Roman" panose="02020603050405020304" pitchFamily="18" charset="0"/>
                <a:ea typeface="宋体" panose="02010600030101010101" pitchFamily="2" charset="-122"/>
              </a:rPr>
              <a:t>50</a:t>
            </a:r>
            <a:r>
              <a:rPr lang="zh-CN" altLang="en-US" b="1" dirty="0">
                <a:solidFill>
                  <a:schemeClr val="folHlink"/>
                </a:solidFill>
                <a:latin typeface="Times New Roman" panose="02020603050405020304" pitchFamily="18" charset="0"/>
                <a:ea typeface="宋体" panose="02010600030101010101" pitchFamily="2" charset="-122"/>
              </a:rPr>
              <a:t>年</a:t>
            </a:r>
            <a:r>
              <a:rPr lang="zh-CN" altLang="en-US" b="1" dirty="0">
                <a:latin typeface="Times New Roman" panose="02020603050405020304" pitchFamily="18" charset="0"/>
                <a:ea typeface="宋体" panose="02010600030101010101" pitchFamily="2" charset="-122"/>
              </a:rPr>
              <a:t>；        </a:t>
            </a:r>
            <a:endParaRPr lang="zh-CN" altLang="en-US" b="1" dirty="0">
              <a:latin typeface="Times New Roman" panose="02020603050405020304" pitchFamily="18" charset="0"/>
              <a:ea typeface="宋体" panose="02010600030101010101" pitchFamily="2" charset="-122"/>
            </a:endParaRPr>
          </a:p>
          <a:p>
            <a:pPr lvl="0"/>
            <a:r>
              <a:rPr lang="zh-CN" altLang="en-US" b="1" dirty="0">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ea typeface="宋体" panose="02010600030101010101" pitchFamily="2" charset="-122"/>
              </a:rPr>
              <a:t>20</a:t>
            </a:r>
            <a:r>
              <a:rPr lang="zh-CN" altLang="en-US" b="1" dirty="0">
                <a:latin typeface="Times New Roman" panose="02020603050405020304" pitchFamily="18" charset="0"/>
                <a:ea typeface="宋体" panose="02010600030101010101" pitchFamily="2" charset="-122"/>
              </a:rPr>
              <a:t>世纪中叶是</a:t>
            </a:r>
            <a:r>
              <a:rPr lang="en-US" altLang="zh-CN" b="1" dirty="0">
                <a:solidFill>
                  <a:schemeClr val="folHlink"/>
                </a:solidFill>
                <a:latin typeface="Times New Roman" panose="02020603050405020304" pitchFamily="18" charset="0"/>
                <a:ea typeface="宋体" panose="02010600030101010101" pitchFamily="2" charset="-122"/>
              </a:rPr>
              <a:t>10</a:t>
            </a:r>
            <a:r>
              <a:rPr lang="zh-CN" altLang="en-US" b="1" dirty="0">
                <a:solidFill>
                  <a:schemeClr val="folHlink"/>
                </a:solidFill>
                <a:latin typeface="Times New Roman" panose="02020603050405020304" pitchFamily="18" charset="0"/>
                <a:ea typeface="宋体" panose="02010600030101010101" pitchFamily="2" charset="-122"/>
              </a:rPr>
              <a:t>年</a:t>
            </a:r>
            <a:r>
              <a:rPr lang="zh-CN" altLang="en-US" b="1" dirty="0">
                <a:latin typeface="Times New Roman" panose="02020603050405020304" pitchFamily="18" charset="0"/>
                <a:ea typeface="宋体" panose="02010600030101010101" pitchFamily="2" charset="-122"/>
              </a:rPr>
              <a:t>；</a:t>
            </a:r>
            <a:endParaRPr lang="zh-CN" altLang="en-US" b="1" dirty="0">
              <a:latin typeface="Times New Roman" panose="02020603050405020304" pitchFamily="18" charset="0"/>
              <a:ea typeface="宋体" panose="02010600030101010101" pitchFamily="2" charset="-122"/>
            </a:endParaRPr>
          </a:p>
          <a:p>
            <a:pPr lvl="0"/>
            <a:r>
              <a:rPr lang="zh-CN" altLang="en-US" b="1" dirty="0">
                <a:latin typeface="Times New Roman" panose="02020603050405020304" pitchFamily="18" charset="0"/>
                <a:ea typeface="宋体" panose="02010600030101010101" pitchFamily="2" charset="-122"/>
              </a:rPr>
              <a:t>          当前是</a:t>
            </a:r>
            <a:r>
              <a:rPr lang="en-US" altLang="zh-CN" b="1" dirty="0">
                <a:solidFill>
                  <a:schemeClr val="folHlink"/>
                </a:solidFill>
                <a:latin typeface="Times New Roman" panose="02020603050405020304" pitchFamily="18" charset="0"/>
                <a:ea typeface="宋体" panose="02010600030101010101" pitchFamily="2" charset="-122"/>
              </a:rPr>
              <a:t>3—5</a:t>
            </a:r>
            <a:r>
              <a:rPr lang="zh-CN" altLang="en-US" b="1" dirty="0">
                <a:solidFill>
                  <a:schemeClr val="folHlink"/>
                </a:solidFill>
                <a:latin typeface="Times New Roman" panose="02020603050405020304" pitchFamily="18" charset="0"/>
                <a:ea typeface="宋体" panose="02010600030101010101" pitchFamily="2" charset="-122"/>
              </a:rPr>
              <a:t>年</a:t>
            </a:r>
            <a:r>
              <a:rPr lang="zh-CN" altLang="en-US" b="1" dirty="0">
                <a:latin typeface="Times New Roman" panose="02020603050405020304" pitchFamily="18" charset="0"/>
                <a:ea typeface="宋体" panose="02010600030101010101" pitchFamily="2" charset="-122"/>
              </a:rPr>
              <a:t>。</a:t>
            </a:r>
            <a:endParaRPr lang="zh-CN" altLang="en-US" sz="2000" b="1">
              <a:latin typeface="Times New Roman" panose="02020603050405020304" pitchFamily="18" charset="0"/>
              <a:ea typeface="宋体" panose="02010600030101010101" pitchFamily="2" charset="-122"/>
            </a:endParaRPr>
          </a:p>
        </p:txBody>
      </p:sp>
      <p:sp>
        <p:nvSpPr>
          <p:cNvPr id="14338" name="文本框 14337"/>
          <p:cNvSpPr txBox="1"/>
          <p:nvPr/>
        </p:nvSpPr>
        <p:spPr>
          <a:xfrm>
            <a:off x="609600" y="381000"/>
            <a:ext cx="6553200" cy="579438"/>
          </a:xfrm>
          <a:prstGeom prst="rect">
            <a:avLst/>
          </a:prstGeom>
          <a:noFill/>
          <a:ln w="9525">
            <a:noFill/>
          </a:ln>
        </p:spPr>
        <p:txBody>
          <a:bodyPr>
            <a:spAutoFit/>
          </a:bodyPr>
          <a:p>
            <a:pPr lvl="0">
              <a:spcBef>
                <a:spcPct val="50000"/>
              </a:spcBef>
            </a:pPr>
            <a:r>
              <a:rPr lang="en-US" altLang="zh-CN" sz="3200" b="1" dirty="0">
                <a:latin typeface="Times New Roman" panose="02020603050405020304" pitchFamily="18" charset="0"/>
                <a:ea typeface="宋体" panose="02010600030101010101" pitchFamily="2" charset="-122"/>
              </a:rPr>
              <a:t>3</a:t>
            </a:r>
            <a:r>
              <a:rPr lang="zh-CN" altLang="en-US" sz="3200" b="1" dirty="0">
                <a:latin typeface="Times New Roman" panose="02020603050405020304" pitchFamily="18" charset="0"/>
                <a:ea typeface="宋体" panose="02010600030101010101" pitchFamily="2" charset="-122"/>
              </a:rPr>
              <a:t>、现代科技基本特征</a:t>
            </a:r>
            <a:endParaRPr lang="zh-CN" altLang="en-US" sz="3200" b="1">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14338">
                                            <p:txEl>
                                              <p:charRg st="0" end="11"/>
                                            </p:txEl>
                                          </p:spTgt>
                                        </p:tgtEl>
                                        <p:attrNameLst>
                                          <p:attrName>style.visibility</p:attrName>
                                        </p:attrNameLst>
                                      </p:cBhvr>
                                      <p:to>
                                        <p:strVal val="visible"/>
                                      </p:to>
                                    </p:set>
                                    <p:animEffect transition="in" filter="box(out)">
                                      <p:cBhvr>
                                        <p:cTn id="7" dur="500"/>
                                        <p:tgtEl>
                                          <p:spTgt spid="14338">
                                            <p:txEl>
                                              <p:charRg st="0" end="11"/>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4339">
                                            <p:txEl>
                                              <p:charRg st="0" end="17"/>
                                            </p:txEl>
                                          </p:spTgt>
                                        </p:tgtEl>
                                        <p:attrNameLst>
                                          <p:attrName>style.visibility</p:attrName>
                                        </p:attrNameLst>
                                      </p:cBhvr>
                                      <p:to>
                                        <p:strVal val="visible"/>
                                      </p:to>
                                    </p:set>
                                    <p:animEffect transition="in" filter="box(out)">
                                      <p:cBhvr>
                                        <p:cTn id="12" dur="500"/>
                                        <p:tgtEl>
                                          <p:spTgt spid="14339">
                                            <p:txEl>
                                              <p:charRg st="0" end="17"/>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4339">
                                            <p:txEl>
                                              <p:charRg st="18" end="64"/>
                                            </p:txEl>
                                          </p:spTgt>
                                        </p:tgtEl>
                                        <p:attrNameLst>
                                          <p:attrName>style.visibility</p:attrName>
                                        </p:attrNameLst>
                                      </p:cBhvr>
                                      <p:to>
                                        <p:strVal val="visible"/>
                                      </p:to>
                                    </p:set>
                                    <p:animEffect transition="in" filter="box(out)">
                                      <p:cBhvr>
                                        <p:cTn id="17" dur="500"/>
                                        <p:tgtEl>
                                          <p:spTgt spid="14339">
                                            <p:txEl>
                                              <p:charRg st="18" end="64"/>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1"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4339">
                                            <p:txEl>
                                              <p:charRg st="65" end="113"/>
                                            </p:txEl>
                                          </p:spTgt>
                                        </p:tgtEl>
                                        <p:attrNameLst>
                                          <p:attrName>style.visibility</p:attrName>
                                        </p:attrNameLst>
                                      </p:cBhvr>
                                      <p:to>
                                        <p:strVal val="visible"/>
                                      </p:to>
                                    </p:set>
                                    <p:animEffect transition="in" filter="box(out)">
                                      <p:cBhvr>
                                        <p:cTn id="22" dur="500"/>
                                        <p:tgtEl>
                                          <p:spTgt spid="14339">
                                            <p:txEl>
                                              <p:charRg st="65" end="11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1"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4339">
                                            <p:txEl>
                                              <p:charRg st="114" end="144"/>
                                            </p:txEl>
                                          </p:spTgt>
                                        </p:tgtEl>
                                        <p:attrNameLst>
                                          <p:attrName>style.visibility</p:attrName>
                                        </p:attrNameLst>
                                      </p:cBhvr>
                                      <p:to>
                                        <p:strVal val="visible"/>
                                      </p:to>
                                    </p:set>
                                    <p:animEffect transition="in" filter="box(out)">
                                      <p:cBhvr>
                                        <p:cTn id="27" dur="500"/>
                                        <p:tgtEl>
                                          <p:spTgt spid="14339">
                                            <p:txEl>
                                              <p:charRg st="114" end="14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1"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4339">
                                            <p:txEl>
                                              <p:charRg st="144" end="173"/>
                                            </p:txEl>
                                          </p:spTgt>
                                        </p:tgtEl>
                                        <p:attrNameLst>
                                          <p:attrName>style.visibility</p:attrName>
                                        </p:attrNameLst>
                                      </p:cBhvr>
                                      <p:to>
                                        <p:strVal val="visible"/>
                                      </p:to>
                                    </p:set>
                                    <p:animEffect transition="in" filter="box(out)">
                                      <p:cBhvr>
                                        <p:cTn id="32" dur="500"/>
                                        <p:tgtEl>
                                          <p:spTgt spid="14339">
                                            <p:txEl>
                                              <p:charRg st="144" end="173"/>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1" name="camera.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4339">
                                            <p:txEl>
                                              <p:charRg st="173" end="195"/>
                                            </p:txEl>
                                          </p:spTgt>
                                        </p:tgtEl>
                                        <p:attrNameLst>
                                          <p:attrName>style.visibility</p:attrName>
                                        </p:attrNameLst>
                                      </p:cBhvr>
                                      <p:to>
                                        <p:strVal val="visible"/>
                                      </p:to>
                                    </p:set>
                                    <p:animEffect transition="in" filter="box(out)">
                                      <p:cBhvr>
                                        <p:cTn id="37" dur="500"/>
                                        <p:tgtEl>
                                          <p:spTgt spid="14339">
                                            <p:txEl>
                                              <p:charRg st="173" end="195"/>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1" name="camera.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4339">
                                            <p:txEl>
                                              <p:charRg st="195" end="214"/>
                                            </p:txEl>
                                          </p:spTgt>
                                        </p:tgtEl>
                                        <p:attrNameLst>
                                          <p:attrName>style.visibility</p:attrName>
                                        </p:attrNameLst>
                                      </p:cBhvr>
                                      <p:to>
                                        <p:strVal val="visible"/>
                                      </p:to>
                                    </p:set>
                                    <p:animEffect transition="in" filter="box(out)">
                                      <p:cBhvr>
                                        <p:cTn id="42" dur="500"/>
                                        <p:tgtEl>
                                          <p:spTgt spid="14339">
                                            <p:txEl>
                                              <p:charRg st="195" end="214"/>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P spid="14338" grpId="0" advAuto="100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7892" name="对象 37891"/>
          <p:cNvGraphicFramePr/>
          <p:nvPr/>
        </p:nvGraphicFramePr>
        <p:xfrm>
          <a:off x="560388" y="1052513"/>
          <a:ext cx="8310562" cy="5256212"/>
        </p:xfrm>
        <a:graphic>
          <a:graphicData uri="http://schemas.openxmlformats.org/presentationml/2006/ole">
            <mc:AlternateContent xmlns:mc="http://schemas.openxmlformats.org/markup-compatibility/2006">
              <mc:Choice xmlns:v="urn:schemas-microsoft-com:vml" Requires="v">
                <p:oleObj spid="_x0000_s3076" name="" r:id="rId1" imgW="8324850" imgH="4867275" progId="MSGraph.Chart.8">
                  <p:embed/>
                </p:oleObj>
              </mc:Choice>
              <mc:Fallback>
                <p:oleObj name="" r:id="rId1" imgW="8324850" imgH="4867275" progId="MSGraph.Chart.8">
                  <p:embed/>
                  <p:pic>
                    <p:nvPicPr>
                      <p:cNvPr id="0" name="图片 3075"/>
                      <p:cNvPicPr/>
                      <p:nvPr/>
                    </p:nvPicPr>
                    <p:blipFill>
                      <a:blip r:embed="rId2"/>
                      <a:stretch>
                        <a:fillRect/>
                      </a:stretch>
                    </p:blipFill>
                    <p:spPr>
                      <a:xfrm>
                        <a:off x="560388" y="1052513"/>
                        <a:ext cx="8310562" cy="5256212"/>
                      </a:xfrm>
                      <a:prstGeom prst="rect">
                        <a:avLst/>
                      </a:prstGeom>
                      <a:noFill/>
                      <a:ln w="38100">
                        <a:noFill/>
                        <a:miter/>
                      </a:ln>
                    </p:spPr>
                  </p:pic>
                </p:oleObj>
              </mc:Fallback>
            </mc:AlternateContent>
          </a:graphicData>
        </a:graphic>
      </p:graphicFrame>
      <p:sp>
        <p:nvSpPr>
          <p:cNvPr id="37895" name="文本框 37894"/>
          <p:cNvSpPr txBox="1"/>
          <p:nvPr/>
        </p:nvSpPr>
        <p:spPr>
          <a:xfrm>
            <a:off x="250825" y="333375"/>
            <a:ext cx="8534400" cy="519113"/>
          </a:xfrm>
          <a:prstGeom prst="rect">
            <a:avLst/>
          </a:prstGeom>
          <a:noFill/>
          <a:ln w="9525">
            <a:noFill/>
          </a:ln>
        </p:spPr>
        <p:txBody>
          <a:bodyPr>
            <a:spAutoFit/>
          </a:bodyPr>
          <a:p>
            <a:pPr lvl="0" algn="just"/>
            <a:r>
              <a:rPr lang="zh-CN" altLang="en-US" sz="2800" b="1" dirty="0">
                <a:latin typeface="宋体" panose="02010600030101010101" pitchFamily="2" charset="-122"/>
                <a:ea typeface="宋体" panose="02010600030101010101" pitchFamily="2" charset="-122"/>
              </a:rPr>
              <a:t>（</a:t>
            </a:r>
            <a:r>
              <a:rPr lang="en-US" altLang="zh-CN" sz="2800" b="1" dirty="0">
                <a:latin typeface="宋体" panose="02010600030101010101" pitchFamily="2" charset="-122"/>
                <a:ea typeface="宋体" panose="02010600030101010101" pitchFamily="2" charset="-122"/>
              </a:rPr>
              <a:t>2</a:t>
            </a:r>
            <a:r>
              <a:rPr lang="zh-CN" altLang="en-US" sz="2800" b="1" dirty="0">
                <a:latin typeface="宋体" panose="02010600030101010101" pitchFamily="2" charset="-122"/>
                <a:ea typeface="宋体" panose="02010600030101010101" pitchFamily="2" charset="-122"/>
              </a:rPr>
              <a:t>）从科学技术成果到实际应用的</a:t>
            </a:r>
            <a:r>
              <a:rPr lang="zh-CN" altLang="en-US" sz="2800" b="1" dirty="0">
                <a:latin typeface="宋体" panose="02010600030101010101" pitchFamily="2" charset="-122"/>
                <a:ea typeface="宋体" panose="02010600030101010101" pitchFamily="2" charset="-122"/>
                <a:hlinkClick r:id="rId3" action="ppaction://hlinksldjump"/>
              </a:rPr>
              <a:t>周期越来越短</a:t>
            </a:r>
            <a:r>
              <a:rPr lang="zh-CN" altLang="en-US" sz="2800" b="1" dirty="0">
                <a:latin typeface="宋体" panose="02010600030101010101" pitchFamily="2" charset="-122"/>
                <a:ea typeface="宋体" panose="02010600030101010101" pitchFamily="2" charset="-122"/>
              </a:rPr>
              <a:t>  </a:t>
            </a:r>
            <a:endParaRPr lang="zh-CN" altLang="en-US" sz="2800" b="1">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7892"/>
                                        </p:tgtEl>
                                        <p:attrNameLst>
                                          <p:attrName>style.visibility</p:attrName>
                                        </p:attrNameLst>
                                      </p:cBhvr>
                                      <p:to>
                                        <p:strVal val="visible"/>
                                      </p:to>
                                    </p:set>
                                    <p:anim calcmode="lin" valueType="num">
                                      <p:cBhvr additive="base">
                                        <p:cTn id="7" dur="500" fill="hold"/>
                                        <p:tgtEl>
                                          <p:spTgt spid="37892"/>
                                        </p:tgtEl>
                                        <p:attrNameLst>
                                          <p:attrName>ppt_x</p:attrName>
                                        </p:attrNameLst>
                                      </p:cBhvr>
                                      <p:tavLst>
                                        <p:tav tm="0">
                                          <p:val>
                                            <p:strVal val="0-#ppt_w/2"/>
                                          </p:val>
                                        </p:tav>
                                        <p:tav tm="100000">
                                          <p:val>
                                            <p:strVal val="#ppt_x"/>
                                          </p:val>
                                        </p:tav>
                                      </p:tavLst>
                                    </p:anim>
                                    <p:anim calcmode="lin" valueType="num">
                                      <p:cBhvr additive="base">
                                        <p:cTn id="8" dur="500" fill="hold"/>
                                        <p:tgtEl>
                                          <p:spTgt spid="3789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 presetClass="entr" presetSubtype="32" fill="hold" grpId="0" nodeType="afterEffect">
                                  <p:stCondLst>
                                    <p:cond delay="0"/>
                                  </p:stCondLst>
                                  <p:childTnLst>
                                    <p:set>
                                      <p:cBhvr>
                                        <p:cTn id="11" dur="1" fill="hold">
                                          <p:stCondLst>
                                            <p:cond delay="0"/>
                                          </p:stCondLst>
                                        </p:cTn>
                                        <p:tgtEl>
                                          <p:spTgt spid="37895">
                                            <p:txEl>
                                              <p:charRg st="0" end="25"/>
                                            </p:txEl>
                                          </p:spTgt>
                                        </p:tgtEl>
                                        <p:attrNameLst>
                                          <p:attrName>style.visibility</p:attrName>
                                        </p:attrNameLst>
                                      </p:cBhvr>
                                      <p:to>
                                        <p:strVal val="visible"/>
                                      </p:to>
                                    </p:set>
                                    <p:animEffect transition="in" filter="box(out)">
                                      <p:cBhvr>
                                        <p:cTn id="12" dur="500"/>
                                        <p:tgtEl>
                                          <p:spTgt spid="37895">
                                            <p:txEl>
                                              <p:charRg st="0" end="25"/>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4"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37892" grpId="0" animBg="1"/>
      <p:bldP spid="37895" grpId="0" advAuto="100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6" name="文本框 18435"/>
          <p:cNvSpPr txBox="1"/>
          <p:nvPr/>
        </p:nvSpPr>
        <p:spPr>
          <a:xfrm>
            <a:off x="323850" y="260350"/>
            <a:ext cx="7920038" cy="579438"/>
          </a:xfrm>
          <a:prstGeom prst="rect">
            <a:avLst/>
          </a:prstGeom>
          <a:noFill/>
          <a:ln w="9525">
            <a:noFill/>
          </a:ln>
        </p:spPr>
        <p:txBody>
          <a:bodyPr>
            <a:spAutoFit/>
          </a:bodyPr>
          <a:p>
            <a:pPr lvl="0" algn="just"/>
            <a:r>
              <a:rPr lang="zh-CN" altLang="en-US" sz="3200" b="1" dirty="0">
                <a:latin typeface="宋体" panose="02010600030101010101" pitchFamily="2" charset="-122"/>
                <a:ea typeface="宋体" panose="02010600030101010101" pitchFamily="2" charset="-122"/>
              </a:rPr>
              <a:t>（</a:t>
            </a:r>
            <a:r>
              <a:rPr lang="en-US" altLang="zh-CN" sz="3200" b="1" dirty="0">
                <a:latin typeface="宋体" panose="02010600030101010101" pitchFamily="2" charset="-122"/>
                <a:ea typeface="宋体" panose="02010600030101010101" pitchFamily="2" charset="-122"/>
              </a:rPr>
              <a:t>3</a:t>
            </a:r>
            <a:r>
              <a:rPr lang="zh-CN" altLang="en-US" sz="3200" b="1" dirty="0">
                <a:latin typeface="宋体" panose="02010600030101010101" pitchFamily="2" charset="-122"/>
                <a:ea typeface="宋体" panose="02010600030101010101" pitchFamily="2" charset="-122"/>
              </a:rPr>
              <a:t>）学科</a:t>
            </a:r>
            <a:r>
              <a:rPr lang="zh-CN" altLang="en-US" sz="3200" b="1" dirty="0">
                <a:latin typeface="宋体" panose="02010600030101010101" pitchFamily="2" charset="-122"/>
                <a:ea typeface="宋体" panose="02010600030101010101" pitchFamily="2" charset="-122"/>
                <a:hlinkClick r:id="" action="ppaction://noaction"/>
              </a:rPr>
              <a:t>高度分化</a:t>
            </a:r>
            <a:r>
              <a:rPr lang="zh-CN" altLang="en-US" sz="3200" b="1" dirty="0">
                <a:latin typeface="宋体" panose="02010600030101010101" pitchFamily="2" charset="-122"/>
                <a:ea typeface="宋体" panose="02010600030101010101" pitchFamily="2" charset="-122"/>
              </a:rPr>
              <a:t>与高度综合的趋势加强</a:t>
            </a:r>
            <a:endParaRPr lang="zh-CN" altLang="en-US" sz="3200" b="1">
              <a:latin typeface="Times New Roman" panose="02020603050405020304" pitchFamily="18" charset="0"/>
              <a:ea typeface="宋体" panose="02010600030101010101" pitchFamily="2" charset="-122"/>
            </a:endParaRPr>
          </a:p>
        </p:txBody>
      </p:sp>
      <p:sp>
        <p:nvSpPr>
          <p:cNvPr id="18437" name="文本框 18436"/>
          <p:cNvSpPr txBox="1"/>
          <p:nvPr/>
        </p:nvSpPr>
        <p:spPr>
          <a:xfrm>
            <a:off x="323850" y="908050"/>
            <a:ext cx="8351838" cy="4597400"/>
          </a:xfrm>
          <a:prstGeom prst="rect">
            <a:avLst/>
          </a:prstGeom>
          <a:noFill/>
          <a:ln w="9525">
            <a:noFill/>
          </a:ln>
        </p:spPr>
        <p:txBody>
          <a:bodyPr>
            <a:spAutoFit/>
          </a:bodyPr>
          <a:p>
            <a:pPr lvl="0" algn="just"/>
            <a:r>
              <a:rPr lang="zh-CN" altLang="en-US" sz="2800" b="1" dirty="0">
                <a:latin typeface="宋体" panose="02010600030101010101" pitchFamily="2" charset="-122"/>
                <a:ea typeface="宋体" panose="02010600030101010101" pitchFamily="2" charset="-122"/>
              </a:rPr>
              <a:t>（</a:t>
            </a:r>
            <a:r>
              <a:rPr lang="en-US" altLang="zh-CN" sz="2800" b="1" dirty="0">
                <a:latin typeface="宋体" panose="02010600030101010101" pitchFamily="2" charset="-122"/>
                <a:ea typeface="宋体" panose="02010600030101010101" pitchFamily="2" charset="-122"/>
              </a:rPr>
              <a:t>4</a:t>
            </a:r>
            <a:r>
              <a:rPr lang="zh-CN" altLang="en-US" sz="2800" b="1" dirty="0">
                <a:latin typeface="宋体" panose="02010600030101010101" pitchFamily="2" charset="-122"/>
                <a:ea typeface="宋体" panose="02010600030101010101" pitchFamily="2" charset="-122"/>
              </a:rPr>
              <a:t>）现代科学技术活动的</a:t>
            </a:r>
            <a:r>
              <a:rPr lang="zh-CN" altLang="en-US" sz="2800" b="1" dirty="0">
                <a:latin typeface="宋体" panose="02010600030101010101" pitchFamily="2" charset="-122"/>
                <a:ea typeface="宋体" panose="02010600030101010101" pitchFamily="2" charset="-122"/>
                <a:hlinkClick r:id="" action="ppaction://noaction"/>
              </a:rPr>
              <a:t>规模扩大</a:t>
            </a:r>
            <a:r>
              <a:rPr lang="zh-CN" altLang="en-US"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hlinkClick r:id="" action="ppaction://noaction"/>
              </a:rPr>
              <a:t>费用增加</a:t>
            </a:r>
            <a:endParaRPr lang="zh-CN" altLang="en-US" sz="2800" b="1" dirty="0">
              <a:latin typeface="宋体" panose="02010600030101010101" pitchFamily="2" charset="-122"/>
              <a:ea typeface="宋体" panose="02010600030101010101" pitchFamily="2" charset="-122"/>
            </a:endParaRPr>
          </a:p>
          <a:p>
            <a:pPr lvl="0" algn="just"/>
            <a:endParaRPr lang="zh-CN" altLang="en-US" sz="2800" b="1" dirty="0">
              <a:latin typeface="宋体" panose="02010600030101010101" pitchFamily="2" charset="-122"/>
              <a:ea typeface="宋体" panose="02010600030101010101" pitchFamily="2" charset="-122"/>
            </a:endParaRPr>
          </a:p>
          <a:p>
            <a:pPr lvl="0"/>
            <a:r>
              <a:rPr lang="zh-CN" altLang="en-US" dirty="0">
                <a:latin typeface="Times New Roman" panose="02020603050405020304" pitchFamily="18" charset="0"/>
                <a:ea typeface="宋体" panose="02010600030101010101" pitchFamily="2" charset="-122"/>
              </a:rPr>
              <a:t>      </a:t>
            </a:r>
            <a:r>
              <a:rPr lang="zh-CN" altLang="en-US" b="1" dirty="0">
                <a:latin typeface="Times New Roman" panose="02020603050405020304" pitchFamily="18" charset="0"/>
                <a:ea typeface="宋体" panose="02010600030101010101" pitchFamily="2" charset="-122"/>
              </a:rPr>
              <a:t>二战后，科学研究的队伍不断扩大：</a:t>
            </a:r>
            <a:endParaRPr lang="zh-CN" altLang="en-US" b="1" dirty="0">
              <a:latin typeface="Times New Roman" panose="02020603050405020304" pitchFamily="18" charset="0"/>
              <a:ea typeface="宋体" panose="02010600030101010101" pitchFamily="2" charset="-122"/>
            </a:endParaRPr>
          </a:p>
          <a:p>
            <a:pPr lvl="0"/>
            <a:r>
              <a:rPr lang="zh-CN" altLang="en-US" b="1" dirty="0">
                <a:latin typeface="Times New Roman" panose="02020603050405020304" pitchFamily="18" charset="0"/>
                <a:ea typeface="宋体" panose="02010600030101010101" pitchFamily="2" charset="-122"/>
              </a:rPr>
              <a:t>       美国是每</a:t>
            </a:r>
            <a:r>
              <a:rPr lang="en-US" altLang="zh-CN" b="1" dirty="0">
                <a:solidFill>
                  <a:schemeClr val="folHlink"/>
                </a:solidFill>
                <a:latin typeface="Times New Roman" panose="02020603050405020304" pitchFamily="18" charset="0"/>
                <a:ea typeface="宋体" panose="02010600030101010101" pitchFamily="2" charset="-122"/>
              </a:rPr>
              <a:t>10</a:t>
            </a:r>
            <a:r>
              <a:rPr lang="zh-CN" altLang="en-US" b="1" dirty="0">
                <a:solidFill>
                  <a:schemeClr val="folHlink"/>
                </a:solidFill>
                <a:latin typeface="Times New Roman" panose="02020603050405020304" pitchFamily="18" charset="0"/>
                <a:ea typeface="宋体" panose="02010600030101010101" pitchFamily="2" charset="-122"/>
              </a:rPr>
              <a:t>年</a:t>
            </a:r>
            <a:r>
              <a:rPr lang="zh-CN" altLang="en-US" b="1" dirty="0">
                <a:latin typeface="Times New Roman" panose="02020603050405020304" pitchFamily="18" charset="0"/>
                <a:ea typeface="宋体" panose="02010600030101010101" pitchFamily="2" charset="-122"/>
              </a:rPr>
              <a:t>翻一番；</a:t>
            </a:r>
            <a:endParaRPr lang="zh-CN" altLang="en-US" b="1" dirty="0">
              <a:latin typeface="Times New Roman" panose="02020603050405020304" pitchFamily="18" charset="0"/>
              <a:ea typeface="宋体" panose="02010600030101010101" pitchFamily="2" charset="-122"/>
            </a:endParaRPr>
          </a:p>
          <a:p>
            <a:pPr lvl="0"/>
            <a:r>
              <a:rPr lang="zh-CN" altLang="en-US" b="1" dirty="0">
                <a:latin typeface="Times New Roman" panose="02020603050405020304" pitchFamily="18" charset="0"/>
                <a:ea typeface="宋体" panose="02010600030101010101" pitchFamily="2" charset="-122"/>
              </a:rPr>
              <a:t>       西欧发达国家是</a:t>
            </a:r>
            <a:r>
              <a:rPr lang="zh-CN" altLang="en-US" b="1" dirty="0">
                <a:solidFill>
                  <a:schemeClr val="hlink"/>
                </a:solidFill>
                <a:latin typeface="Times New Roman" panose="02020603050405020304" pitchFamily="18" charset="0"/>
                <a:ea typeface="宋体" panose="02010600030101010101" pitchFamily="2" charset="-122"/>
              </a:rPr>
              <a:t>每</a:t>
            </a:r>
            <a:r>
              <a:rPr lang="en-US" altLang="zh-CN" b="1" dirty="0">
                <a:solidFill>
                  <a:schemeClr val="hlink"/>
                </a:solidFill>
                <a:latin typeface="Times New Roman" panose="02020603050405020304" pitchFamily="18" charset="0"/>
                <a:ea typeface="宋体" panose="02010600030101010101" pitchFamily="2" charset="-122"/>
              </a:rPr>
              <a:t>15</a:t>
            </a:r>
            <a:r>
              <a:rPr lang="zh-CN" altLang="en-US" b="1" dirty="0">
                <a:solidFill>
                  <a:schemeClr val="hlink"/>
                </a:solidFill>
                <a:latin typeface="Times New Roman" panose="02020603050405020304" pitchFamily="18" charset="0"/>
                <a:ea typeface="宋体" panose="02010600030101010101" pitchFamily="2" charset="-122"/>
              </a:rPr>
              <a:t>年</a:t>
            </a:r>
            <a:r>
              <a:rPr lang="zh-CN" altLang="en-US" b="1" dirty="0">
                <a:latin typeface="Times New Roman" panose="02020603050405020304" pitchFamily="18" charset="0"/>
                <a:ea typeface="宋体" panose="02010600030101010101" pitchFamily="2" charset="-122"/>
              </a:rPr>
              <a:t>翻一番。</a:t>
            </a:r>
            <a:endParaRPr lang="zh-CN" altLang="en-US" b="1" dirty="0">
              <a:latin typeface="Times New Roman" panose="02020603050405020304" pitchFamily="18" charset="0"/>
              <a:ea typeface="宋体" panose="02010600030101010101" pitchFamily="2" charset="-122"/>
            </a:endParaRPr>
          </a:p>
          <a:p>
            <a:pPr lvl="0"/>
            <a:r>
              <a:rPr lang="zh-CN" altLang="en-US" b="1" dirty="0">
                <a:latin typeface="Times New Roman" panose="02020603050405020304" pitchFamily="18" charset="0"/>
                <a:ea typeface="宋体" panose="02010600030101010101" pitchFamily="2" charset="-122"/>
              </a:rPr>
              <a:t>       预计</a:t>
            </a:r>
            <a:r>
              <a:rPr lang="zh-CN" altLang="en-US" b="1" dirty="0">
                <a:solidFill>
                  <a:schemeClr val="hlink"/>
                </a:solidFill>
                <a:latin typeface="Times New Roman" panose="02020603050405020304" pitchFamily="18" charset="0"/>
                <a:ea typeface="宋体" panose="02010600030101010101" pitchFamily="2" charset="-122"/>
              </a:rPr>
              <a:t>未来</a:t>
            </a:r>
            <a:r>
              <a:rPr lang="en-US" altLang="zh-CN" b="1" dirty="0">
                <a:solidFill>
                  <a:schemeClr val="hlink"/>
                </a:solidFill>
                <a:latin typeface="Times New Roman" panose="02020603050405020304" pitchFamily="18" charset="0"/>
                <a:ea typeface="宋体" panose="02010600030101010101" pitchFamily="2" charset="-122"/>
              </a:rPr>
              <a:t>100</a:t>
            </a:r>
            <a:r>
              <a:rPr lang="zh-CN" altLang="en-US" b="1" dirty="0">
                <a:solidFill>
                  <a:schemeClr val="hlink"/>
                </a:solidFill>
                <a:latin typeface="Times New Roman" panose="02020603050405020304" pitchFamily="18" charset="0"/>
                <a:ea typeface="宋体" panose="02010600030101010101" pitchFamily="2" charset="-122"/>
              </a:rPr>
              <a:t>年</a:t>
            </a:r>
            <a:r>
              <a:rPr lang="zh-CN" altLang="en-US" b="1" dirty="0">
                <a:latin typeface="Times New Roman" panose="02020603050405020304" pitchFamily="18" charset="0"/>
                <a:ea typeface="宋体" panose="02010600030101010101" pitchFamily="2" charset="-122"/>
              </a:rPr>
              <a:t>，从事科研工作的人数将占世界总人口的</a:t>
            </a:r>
            <a:r>
              <a:rPr lang="en-US" altLang="zh-CN" b="1" dirty="0">
                <a:solidFill>
                  <a:schemeClr val="folHlink"/>
                </a:solidFill>
                <a:latin typeface="Times New Roman" panose="02020603050405020304" pitchFamily="18" charset="0"/>
                <a:ea typeface="宋体" panose="02010600030101010101" pitchFamily="2" charset="-122"/>
              </a:rPr>
              <a:t>20</a:t>
            </a:r>
            <a:r>
              <a:rPr lang="zh-CN" altLang="en-US" b="1" dirty="0">
                <a:solidFill>
                  <a:schemeClr val="folHlink"/>
                </a:solidFill>
                <a:latin typeface="Times New Roman" panose="02020603050405020304" pitchFamily="18" charset="0"/>
                <a:ea typeface="宋体" panose="02010600030101010101" pitchFamily="2" charset="-122"/>
              </a:rPr>
              <a:t>％</a:t>
            </a:r>
            <a:r>
              <a:rPr lang="zh-CN" altLang="en-US" b="1" dirty="0">
                <a:latin typeface="Times New Roman" panose="02020603050405020304" pitchFamily="18" charset="0"/>
                <a:ea typeface="宋体" panose="02010600030101010101" pitchFamily="2" charset="-122"/>
              </a:rPr>
              <a:t>，科学劳动将在下世纪普遍地成为人类的主要活动。</a:t>
            </a:r>
            <a:r>
              <a:rPr lang="zh-CN" altLang="en-US" dirty="0">
                <a:latin typeface="Times New Roman" panose="02020603050405020304" pitchFamily="18" charset="0"/>
                <a:ea typeface="宋体" panose="02010600030101010101" pitchFamily="2" charset="-122"/>
              </a:rPr>
              <a:t> </a:t>
            </a:r>
            <a:endParaRPr lang="zh-CN" altLang="en-US" dirty="0">
              <a:latin typeface="Times New Roman" panose="02020603050405020304" pitchFamily="18" charset="0"/>
              <a:ea typeface="宋体" panose="02010600030101010101" pitchFamily="2" charset="-122"/>
            </a:endParaRPr>
          </a:p>
          <a:p>
            <a:pPr lvl="0"/>
            <a:r>
              <a:rPr lang="zh-CN" altLang="en-US" b="1" dirty="0">
                <a:latin typeface="Times New Roman" panose="02020603050405020304" pitchFamily="18" charset="0"/>
                <a:ea typeface="宋体" panose="02010600030101010101" pitchFamily="2" charset="-122"/>
              </a:rPr>
              <a:t>全世界用于科研的经费：</a:t>
            </a:r>
            <a:endParaRPr lang="zh-CN" altLang="en-US" b="1" dirty="0">
              <a:latin typeface="Times New Roman" panose="02020603050405020304" pitchFamily="18" charset="0"/>
              <a:ea typeface="宋体" panose="02010600030101010101" pitchFamily="2" charset="-122"/>
            </a:endParaRPr>
          </a:p>
          <a:p>
            <a:pPr lvl="0"/>
            <a:r>
              <a:rPr lang="zh-CN" altLang="en-US" b="1" dirty="0">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ea typeface="宋体" panose="02010600030101010101" pitchFamily="2" charset="-122"/>
              </a:rPr>
              <a:t>1960</a:t>
            </a:r>
            <a:r>
              <a:rPr lang="zh-CN" altLang="en-US" b="1" dirty="0">
                <a:latin typeface="Times New Roman" panose="02020603050405020304" pitchFamily="18" charset="0"/>
                <a:ea typeface="宋体" panose="02010600030101010101" pitchFamily="2" charset="-122"/>
              </a:rPr>
              <a:t>年代末比本世纪初增长了</a:t>
            </a:r>
            <a:r>
              <a:rPr lang="en-US" altLang="zh-CN" b="1" dirty="0">
                <a:solidFill>
                  <a:schemeClr val="folHlink"/>
                </a:solidFill>
                <a:latin typeface="Times New Roman" panose="02020603050405020304" pitchFamily="18" charset="0"/>
                <a:ea typeface="宋体" panose="02010600030101010101" pitchFamily="2" charset="-122"/>
              </a:rPr>
              <a:t>400</a:t>
            </a:r>
            <a:r>
              <a:rPr lang="zh-CN" altLang="en-US" b="1" dirty="0">
                <a:solidFill>
                  <a:schemeClr val="folHlink"/>
                </a:solidFill>
                <a:latin typeface="Times New Roman" panose="02020603050405020304" pitchFamily="18" charset="0"/>
                <a:ea typeface="宋体" panose="02010600030101010101" pitchFamily="2" charset="-122"/>
              </a:rPr>
              <a:t>倍</a:t>
            </a:r>
            <a:r>
              <a:rPr lang="zh-CN" altLang="en-US" b="1" dirty="0">
                <a:latin typeface="Times New Roman" panose="02020603050405020304" pitchFamily="18" charset="0"/>
                <a:ea typeface="宋体" panose="02010600030101010101" pitchFamily="2" charset="-122"/>
              </a:rPr>
              <a:t>，现在已达每年</a:t>
            </a:r>
            <a:r>
              <a:rPr lang="en-US" altLang="zh-CN" b="1" dirty="0">
                <a:solidFill>
                  <a:schemeClr val="folHlink"/>
                </a:solidFill>
                <a:latin typeface="Times New Roman" panose="02020603050405020304" pitchFamily="18" charset="0"/>
                <a:ea typeface="宋体" panose="02010600030101010101" pitchFamily="2" charset="-122"/>
              </a:rPr>
              <a:t>4000</a:t>
            </a:r>
            <a:r>
              <a:rPr lang="zh-CN" altLang="en-US" b="1" dirty="0">
                <a:solidFill>
                  <a:schemeClr val="folHlink"/>
                </a:solidFill>
                <a:latin typeface="Times New Roman" panose="02020603050405020304" pitchFamily="18" charset="0"/>
                <a:ea typeface="宋体" panose="02010600030101010101" pitchFamily="2" charset="-122"/>
              </a:rPr>
              <a:t>亿</a:t>
            </a:r>
            <a:r>
              <a:rPr lang="zh-CN" altLang="en-US" b="1" dirty="0">
                <a:latin typeface="Times New Roman" panose="02020603050405020304" pitchFamily="18" charset="0"/>
                <a:ea typeface="宋体" panose="02010600030101010101" pitchFamily="2" charset="-122"/>
              </a:rPr>
              <a:t>美元。</a:t>
            </a:r>
            <a:endParaRPr lang="zh-CN" altLang="en-US" b="1" dirty="0">
              <a:latin typeface="Times New Roman" panose="02020603050405020304" pitchFamily="18" charset="0"/>
              <a:ea typeface="宋体" panose="02010600030101010101" pitchFamily="2" charset="-122"/>
            </a:endParaRPr>
          </a:p>
          <a:p>
            <a:pPr lvl="0"/>
            <a:r>
              <a:rPr lang="zh-CN" altLang="en-US" b="1" dirty="0">
                <a:latin typeface="Times New Roman" panose="02020603050405020304" pitchFamily="18" charset="0"/>
                <a:ea typeface="宋体" panose="02010600030101010101" pitchFamily="2" charset="-122"/>
              </a:rPr>
              <a:t>       当前除了政府的大量科技投入外，各国企业界也大量投资用于研究与开发活动。</a:t>
            </a:r>
            <a:endParaRPr lang="zh-CN" altLang="en-US" b="1">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18436">
                                            <p:txEl>
                                              <p:charRg st="0" end="20"/>
                                            </p:txEl>
                                          </p:spTgt>
                                        </p:tgtEl>
                                        <p:attrNameLst>
                                          <p:attrName>style.visibility</p:attrName>
                                        </p:attrNameLst>
                                      </p:cBhvr>
                                      <p:to>
                                        <p:strVal val="visible"/>
                                      </p:to>
                                    </p:set>
                                    <p:animEffect transition="in" filter="box(out)">
                                      <p:cBhvr>
                                        <p:cTn id="7" dur="500"/>
                                        <p:tgtEl>
                                          <p:spTgt spid="18436">
                                            <p:txEl>
                                              <p:charRg st="0" end="2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8437">
                                            <p:txEl>
                                              <p:charRg st="0" end="22"/>
                                            </p:txEl>
                                          </p:spTgt>
                                        </p:tgtEl>
                                        <p:attrNameLst>
                                          <p:attrName>style.visibility</p:attrName>
                                        </p:attrNameLst>
                                      </p:cBhvr>
                                      <p:to>
                                        <p:strVal val="visible"/>
                                      </p:to>
                                    </p:set>
                                    <p:animEffect transition="in" filter="box(out)">
                                      <p:cBhvr>
                                        <p:cTn id="12" dur="500"/>
                                        <p:tgtEl>
                                          <p:spTgt spid="18437">
                                            <p:txEl>
                                              <p:charRg st="0" end="22"/>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8437">
                                            <p:txEl>
                                              <p:charRg st="23" end="46"/>
                                            </p:txEl>
                                          </p:spTgt>
                                        </p:tgtEl>
                                        <p:attrNameLst>
                                          <p:attrName>style.visibility</p:attrName>
                                        </p:attrNameLst>
                                      </p:cBhvr>
                                      <p:to>
                                        <p:strVal val="visible"/>
                                      </p:to>
                                    </p:set>
                                    <p:animEffect transition="in" filter="box(out)">
                                      <p:cBhvr>
                                        <p:cTn id="17" dur="500"/>
                                        <p:tgtEl>
                                          <p:spTgt spid="18437">
                                            <p:txEl>
                                              <p:charRg st="23" end="46"/>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1"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8437">
                                            <p:txEl>
                                              <p:charRg st="46" end="65"/>
                                            </p:txEl>
                                          </p:spTgt>
                                        </p:tgtEl>
                                        <p:attrNameLst>
                                          <p:attrName>style.visibility</p:attrName>
                                        </p:attrNameLst>
                                      </p:cBhvr>
                                      <p:to>
                                        <p:strVal val="visible"/>
                                      </p:to>
                                    </p:set>
                                    <p:animEffect transition="in" filter="box(out)">
                                      <p:cBhvr>
                                        <p:cTn id="22" dur="500"/>
                                        <p:tgtEl>
                                          <p:spTgt spid="18437">
                                            <p:txEl>
                                              <p:charRg st="46" end="65"/>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1"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8437">
                                            <p:txEl>
                                              <p:charRg st="65" end="88"/>
                                            </p:txEl>
                                          </p:spTgt>
                                        </p:tgtEl>
                                        <p:attrNameLst>
                                          <p:attrName>style.visibility</p:attrName>
                                        </p:attrNameLst>
                                      </p:cBhvr>
                                      <p:to>
                                        <p:strVal val="visible"/>
                                      </p:to>
                                    </p:set>
                                    <p:animEffect transition="in" filter="box(out)">
                                      <p:cBhvr>
                                        <p:cTn id="27" dur="500"/>
                                        <p:tgtEl>
                                          <p:spTgt spid="18437">
                                            <p:txEl>
                                              <p:charRg st="65" end="88"/>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1"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8437">
                                            <p:txEl>
                                              <p:charRg st="88" end="149"/>
                                            </p:txEl>
                                          </p:spTgt>
                                        </p:tgtEl>
                                        <p:attrNameLst>
                                          <p:attrName>style.visibility</p:attrName>
                                        </p:attrNameLst>
                                      </p:cBhvr>
                                      <p:to>
                                        <p:strVal val="visible"/>
                                      </p:to>
                                    </p:set>
                                    <p:animEffect transition="in" filter="box(out)">
                                      <p:cBhvr>
                                        <p:cTn id="32" dur="500"/>
                                        <p:tgtEl>
                                          <p:spTgt spid="18437">
                                            <p:txEl>
                                              <p:charRg st="88" end="149"/>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1" name="camera.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8437">
                                            <p:txEl>
                                              <p:charRg st="149" end="161"/>
                                            </p:txEl>
                                          </p:spTgt>
                                        </p:tgtEl>
                                        <p:attrNameLst>
                                          <p:attrName>style.visibility</p:attrName>
                                        </p:attrNameLst>
                                      </p:cBhvr>
                                      <p:to>
                                        <p:strVal val="visible"/>
                                      </p:to>
                                    </p:set>
                                    <p:animEffect transition="in" filter="box(out)">
                                      <p:cBhvr>
                                        <p:cTn id="37" dur="500"/>
                                        <p:tgtEl>
                                          <p:spTgt spid="18437">
                                            <p:txEl>
                                              <p:charRg st="149" end="161"/>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1" name="camera.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8437">
                                            <p:txEl>
                                              <p:charRg st="161" end="203"/>
                                            </p:txEl>
                                          </p:spTgt>
                                        </p:tgtEl>
                                        <p:attrNameLst>
                                          <p:attrName>style.visibility</p:attrName>
                                        </p:attrNameLst>
                                      </p:cBhvr>
                                      <p:to>
                                        <p:strVal val="visible"/>
                                      </p:to>
                                    </p:set>
                                    <p:animEffect transition="in" filter="box(out)">
                                      <p:cBhvr>
                                        <p:cTn id="42" dur="500"/>
                                        <p:tgtEl>
                                          <p:spTgt spid="18437">
                                            <p:txEl>
                                              <p:charRg st="161" end="203"/>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1" name="camera.wav"/>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18437">
                                            <p:txEl>
                                              <p:charRg st="203" end="246"/>
                                            </p:txEl>
                                          </p:spTgt>
                                        </p:tgtEl>
                                        <p:attrNameLst>
                                          <p:attrName>style.visibility</p:attrName>
                                        </p:attrNameLst>
                                      </p:cBhvr>
                                      <p:to>
                                        <p:strVal val="visible"/>
                                      </p:to>
                                    </p:set>
                                    <p:animEffect transition="in" filter="box(out)">
                                      <p:cBhvr>
                                        <p:cTn id="47" dur="500"/>
                                        <p:tgtEl>
                                          <p:spTgt spid="18437">
                                            <p:txEl>
                                              <p:charRg st="203" end="246"/>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advAuto="1000" build="p"/>
      <p:bldP spid="18437" grpId="0" build="p"/>
    </p:bldLst>
  </p:timing>
</p:sld>
</file>

<file path=ppt/theme/theme1.xml><?xml version="1.0" encoding="utf-8"?>
<a:theme xmlns:a="http://schemas.openxmlformats.org/drawingml/2006/main" name="Soaring">
  <a:themeElements>
    <a:clrScheme name="">
      <a:dk1>
        <a:srgbClr val="FFFFFF"/>
      </a:dk1>
      <a:lt1>
        <a:srgbClr val="0000FF"/>
      </a:lt1>
      <a:dk2>
        <a:srgbClr val="FFCC66"/>
      </a:dk2>
      <a:lt2>
        <a:srgbClr val="000000"/>
      </a:lt2>
      <a:accent1>
        <a:srgbClr val="00FFFF"/>
      </a:accent1>
      <a:accent2>
        <a:srgbClr val="3366FF"/>
      </a:accent2>
      <a:accent3>
        <a:srgbClr val="AAAAFF"/>
      </a:accent3>
      <a:accent4>
        <a:srgbClr val="DCDCDC"/>
      </a:accent4>
      <a:accent5>
        <a:srgbClr val="AAFFFF"/>
      </a:accent5>
      <a:accent6>
        <a:srgbClr val="2D5BE5"/>
      </a:accent6>
      <a:hlink>
        <a:srgbClr val="FFFF00"/>
      </a:hlink>
      <a:folHlink>
        <a:srgbClr val="FFFF00"/>
      </a:folHlink>
    </a:clrScheme>
    <a:fontScheme name="">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0000FF"/>
        </a:lt1>
        <a:dk2>
          <a:srgbClr val="FFCC66"/>
        </a:dk2>
        <a:lt2>
          <a:srgbClr val="000000"/>
        </a:lt2>
        <a:accent1>
          <a:srgbClr val="00FFFF"/>
        </a:accent1>
        <a:accent2>
          <a:srgbClr val="3366FF"/>
        </a:accent2>
        <a:accent3>
          <a:srgbClr val="AAAAFF"/>
        </a:accent3>
        <a:accent4>
          <a:srgbClr val="DCDCDC"/>
        </a:accent4>
        <a:accent5>
          <a:srgbClr val="AAFFFF"/>
        </a:accent5>
        <a:accent6>
          <a:srgbClr val="2D5BE5"/>
        </a:accent6>
        <a:hlink>
          <a:srgbClr val="FF0033"/>
        </a:hlink>
        <a:folHlink>
          <a:srgbClr val="FFFF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9CAFF"/>
        </a:accent5>
        <a:accent6>
          <a:srgbClr val="5BB7E5"/>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1E1E1"/>
        </a:accent5>
        <a:accent6>
          <a:srgbClr val="D2D2D2"/>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CC66"/>
        </a:dk2>
        <a:lt2>
          <a:srgbClr val="000000"/>
        </a:lt2>
        <a:accent1>
          <a:srgbClr val="0099CC"/>
        </a:accent1>
        <a:accent2>
          <a:srgbClr val="009999"/>
        </a:accent2>
        <a:accent3>
          <a:srgbClr val="AAC1C1"/>
        </a:accent3>
        <a:accent4>
          <a:srgbClr val="DCDCDC"/>
        </a:accent4>
        <a:accent5>
          <a:srgbClr val="AACAE2"/>
        </a:accent5>
        <a:accent6>
          <a:srgbClr val="008989"/>
        </a:accent6>
        <a:hlink>
          <a:srgbClr val="6600CC"/>
        </a:hlink>
        <a:folHlink>
          <a:srgbClr val="FFFF00"/>
        </a:folHlink>
      </a:clrScheme>
      <a:clrMap bg1="lt1" tx1="dk1" bg2="lt2" tx2="dk2" accent1="accent1" accent2="accent2" accent3="accent3" accent4="accent4" accent5="accent5" accent6="accent6" hlink="hlink" folHlink="folHlink"/>
    </a:extraClrScheme>
    <a:extraClrScheme>
      <a:clrScheme name="">
        <a:dk1>
          <a:srgbClr val="FFFFFF"/>
        </a:dk1>
        <a:lt1>
          <a:srgbClr val="993300"/>
        </a:lt1>
        <a:dk2>
          <a:srgbClr val="FFCC66"/>
        </a:dk2>
        <a:lt2>
          <a:srgbClr val="000000"/>
        </a:lt2>
        <a:accent1>
          <a:srgbClr val="FF6633"/>
        </a:accent1>
        <a:accent2>
          <a:srgbClr val="CC6600"/>
        </a:accent2>
        <a:accent3>
          <a:srgbClr val="CAADAA"/>
        </a:accent3>
        <a:accent4>
          <a:srgbClr val="DCDCDC"/>
        </a:accent4>
        <a:accent5>
          <a:srgbClr val="FFB9AD"/>
        </a:accent5>
        <a:accent6>
          <a:srgbClr val="B75B00"/>
        </a:accent6>
        <a:hlink>
          <a:srgbClr val="CC0000"/>
        </a:hlink>
        <a:folHlink>
          <a:srgbClr val="FFFF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D:\Office2000\Templates\Presentation Designs\Soaring.pot</Template>
  <TotalTime>0</TotalTime>
  <Words>4044</Words>
  <Application>WPS 演示</Application>
  <PresentationFormat>在屏幕上显示</PresentationFormat>
  <Paragraphs>169</Paragraphs>
  <Slides>22</Slides>
  <Notes>0</Notes>
  <HiddenSlides>0</HiddenSlides>
  <MMClips>1</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22</vt:i4>
      </vt:variant>
    </vt:vector>
  </HeadingPairs>
  <TitlesOfParts>
    <vt:vector size="33" baseType="lpstr">
      <vt:lpstr>Arial</vt:lpstr>
      <vt:lpstr>宋体</vt:lpstr>
      <vt:lpstr>Wingdings</vt:lpstr>
      <vt:lpstr>Times New Roman</vt:lpstr>
      <vt:lpstr>隶书</vt:lpstr>
      <vt:lpstr>楷体_GB2312</vt:lpstr>
      <vt:lpstr>微软雅黑</vt:lpstr>
      <vt:lpstr>Calibri</vt:lpstr>
      <vt:lpstr>Soaring</vt:lpstr>
      <vt:lpstr>MSGraph.Chart.8</vt:lpstr>
      <vt:lpstr>MSPhotoEd.3</vt:lpstr>
      <vt:lpstr>PowerPoint 演示文稿</vt:lpstr>
      <vt:lpstr>主要内容</vt:lpstr>
      <vt:lpstr>PowerPoint 演示文稿</vt:lpstr>
      <vt:lpstr>PowerPoint 演示文稿</vt:lpstr>
      <vt:lpstr>（二）科学技术的本质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马云——阿里巴巴在美国上市，使其一跃成为中国大陆首富，个人资产达到近300亿美元。</vt:lpstr>
      <vt:lpstr>4.科学技术革命变革了人类的思维方式</vt:lpstr>
      <vt:lpstr>PowerPoint 演示文稿</vt:lpstr>
      <vt:lpstr>PowerPoint 演示文稿</vt:lpstr>
      <vt:lpstr>PowerPoint 演示文稿</vt:lpstr>
    </vt:vector>
  </TitlesOfParts>
  <Company>sd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h</dc:creator>
  <cp:lastModifiedBy>Administrator</cp:lastModifiedBy>
  <cp:revision>181</cp:revision>
  <dcterms:created xsi:type="dcterms:W3CDTF">2001-05-09T07:55:00Z</dcterms:created>
  <dcterms:modified xsi:type="dcterms:W3CDTF">2017-09-21T06:59:20Z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2052-10.1.0.6235</vt:lpwstr>
  </property>
</Properties>
</file>