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3"/>
    <p:sldId id="290" r:id="rId4"/>
    <p:sldId id="296" r:id="rId5"/>
    <p:sldId id="297" r:id="rId6"/>
    <p:sldId id="294" r:id="rId7"/>
    <p:sldId id="298" r:id="rId8"/>
    <p:sldId id="306" r:id="rId9"/>
    <p:sldId id="299" r:id="rId10"/>
    <p:sldId id="300" r:id="rId11"/>
    <p:sldId id="302" r:id="rId12"/>
    <p:sldId id="304" r:id="rId1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33CC"/>
    <a:srgbClr val="33CCFF"/>
    <a:srgbClr val="0066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11797"/>
    <p:restoredTop sz="90929"/>
  </p:normalViewPr>
  <p:slideViewPr>
    <p:cSldViewPr showGuides="1">
      <p:cViewPr varScale="1">
        <p:scale>
          <a:sx n="100" d="100"/>
          <a:sy n="100" d="100"/>
        </p:scale>
        <p:origin x="-4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p:grpSp>
        <p:nvGrpSpPr>
          <p:cNvPr id="2050" name="组合 17409"/>
          <p:cNvGrpSpPr/>
          <p:nvPr/>
        </p:nvGrpSpPr>
        <p:grpSpPr>
          <a:xfrm>
            <a:off x="-1035050" y="1552575"/>
            <a:ext cx="10179050" cy="5305425"/>
            <a:chOff x="-652" y="978"/>
            <a:chExt cx="6412" cy="3342"/>
          </a:xfrm>
        </p:grpSpPr>
        <p:sp>
          <p:nvSpPr>
            <p:cNvPr id="2051" name="任意多边形 17410"/>
            <p:cNvSpPr/>
            <p:nvPr/>
          </p:nvSpPr>
          <p:spPr>
            <a:xfrm>
              <a:off x="2061" y="1707"/>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tileRect/>
            </a:gradFill>
            <a:ln w="9525">
              <a:noFill/>
            </a:ln>
          </p:spPr>
          <p:txBody>
            <a:bodyPr/>
            <a:p>
              <a:endParaRPr lang="zh-CN" altLang="en-US"/>
            </a:p>
          </p:txBody>
        </p:sp>
        <p:sp>
          <p:nvSpPr>
            <p:cNvPr id="2052" name="任意多边形 17411"/>
            <p:cNvSpPr/>
            <p:nvPr/>
          </p:nvSpPr>
          <p:spPr>
            <a:xfrm>
              <a:off x="-652" y="978"/>
              <a:ext cx="4237" cy="3342"/>
            </a:xfrm>
            <a:custGeom>
              <a:avLst/>
              <a:gdLst/>
              <a:ahLst/>
              <a:cxnLst>
                <a:cxn ang="270">
                  <a:pos x="3977" y="0"/>
                </a:cxn>
                <a:cxn ang="0">
                  <a:pos x="21600" y="21231"/>
                </a:cxn>
                <a:cxn ang="180">
                  <a:pos x="0" y="21231"/>
                </a:cxn>
              </a:cxnLst>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close/>
                </a:path>
              </a:pathLst>
            </a:custGeom>
            <a:noFill/>
            <a:ln w="12700" cap="rnd" cmpd="sng">
              <a:solidFill>
                <a:schemeClr val="accent2"/>
              </a:solidFill>
              <a:prstDash val="solid"/>
              <a:round/>
              <a:headEnd type="none" w="sm" len="sm"/>
              <a:tailEnd type="none" w="sm" len="sm"/>
            </a:ln>
          </p:spPr>
          <p:txBody>
            <a:bodyPr/>
            <a:p>
              <a:endParaRPr lang="zh-CN" altLang="en-US"/>
            </a:p>
          </p:txBody>
        </p:sp>
      </p:grpSp>
      <p:sp>
        <p:nvSpPr>
          <p:cNvPr id="17413" name="标题 17412"/>
          <p:cNvSpPr>
            <a:spLocks noGrp="1"/>
          </p:cNvSpPr>
          <p:nvPr>
            <p:ph type="ctrTitle" sz="quarter"/>
          </p:nvPr>
        </p:nvSpPr>
        <p:spPr>
          <a:xfrm>
            <a:off x="1293813" y="762000"/>
            <a:ext cx="7772400" cy="1143000"/>
          </a:xfrm>
          <a:prstGeom prst="rect">
            <a:avLst/>
          </a:prstGeom>
          <a:noFill/>
          <a:ln w="9525">
            <a:noFill/>
          </a:ln>
        </p:spPr>
        <p:txBody>
          <a:bodyPr lIns="92075" tIns="46038" rIns="92075" bIns="46038" anchor="b"/>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17414" name="副标题 17413"/>
          <p:cNvSpPr>
            <a:spLocks noGrp="1"/>
          </p:cNvSpPr>
          <p:nvPr>
            <p:ph type="subTitle" sz="quarter" idx="1"/>
          </p:nvPr>
        </p:nvSpPr>
        <p:spPr>
          <a:xfrm>
            <a:off x="685800" y="3429000"/>
            <a:ext cx="64008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17415" name="日期占位符 17414"/>
          <p:cNvSpPr>
            <a:spLocks noGrp="1"/>
          </p:cNvSpPr>
          <p:nvPr>
            <p:ph type="dt" sz="quarter" idx="2"/>
          </p:nvPr>
        </p:nvSpPr>
        <p:spPr>
          <a:xfrm>
            <a:off x="685800" y="6248400"/>
            <a:ext cx="1905000" cy="457200"/>
          </a:xfrm>
          <a:prstGeom prst="rect">
            <a:avLst/>
          </a:prstGeom>
          <a:noFill/>
          <a:ln w="9525">
            <a:noFill/>
          </a:ln>
        </p:spPr>
        <p:txBody>
          <a:bodyPr lIns="92075" tIns="46038" rIns="92075" bIns="46038" anchor="ctr"/>
          <a:p>
            <a:pPr fontAlgn="base"/>
            <a:endParaRPr lang="zh-CN" altLang="en-US" noProof="1" dirty="0"/>
          </a:p>
        </p:txBody>
      </p:sp>
      <p:sp>
        <p:nvSpPr>
          <p:cNvPr id="17416" name="页脚占位符 17415"/>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p>
            <a:pPr fontAlgn="base"/>
            <a:endParaRPr lang="zh-CN" noProof="1" dirty="0"/>
          </a:p>
        </p:txBody>
      </p:sp>
      <p:sp>
        <p:nvSpPr>
          <p:cNvPr id="17417" name="灯片编号占位符 17416"/>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p>
            <a:pPr fontAlgn="base"/>
            <a:fld id="{9A0DB2DC-4C9A-4742-B13C-FB6460FD3503}" type="slidenum">
              <a:rPr lang="zh-CN" noProof="1" dirty="0">
                <a:latin typeface="Times New Roman" panose="02020603050405020304" pitchFamily="18" charset="0"/>
                <a:ea typeface="宋体" panose="02010600030101010101" pitchFamily="2" charset="-122"/>
                <a:cs typeface="+mn-ea"/>
              </a:rPr>
            </a:fld>
            <a:endParaRPr lang="zh-CN" noProof="1"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p:grpSp>
        <p:nvGrpSpPr>
          <p:cNvPr id="1026" name="组合 16385"/>
          <p:cNvGrpSpPr/>
          <p:nvPr/>
        </p:nvGrpSpPr>
        <p:grpSpPr>
          <a:xfrm>
            <a:off x="0" y="1588"/>
            <a:ext cx="9132888" cy="6845300"/>
            <a:chOff x="0" y="1"/>
            <a:chExt cx="5753" cy="4312"/>
          </a:xfrm>
        </p:grpSpPr>
        <p:sp>
          <p:nvSpPr>
            <p:cNvPr id="1027" name="任意多边形 1638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tileRect/>
            </a:gradFill>
            <a:ln w="9525">
              <a:noFill/>
            </a:ln>
          </p:spPr>
          <p:txBody>
            <a:bodyPr/>
            <a:p>
              <a:endParaRPr lang="zh-CN" altLang="en-US"/>
            </a:p>
          </p:txBody>
        </p:sp>
        <p:sp>
          <p:nvSpPr>
            <p:cNvPr id="1028" name="任意多边形 16387"/>
            <p:cNvSpPr/>
            <p:nvPr/>
          </p:nvSpPr>
          <p:spPr>
            <a:xfrm>
              <a:off x="0" y="1"/>
              <a:ext cx="5298" cy="431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cmpd="sng">
              <a:solidFill>
                <a:schemeClr val="accent2"/>
              </a:solidFill>
              <a:prstDash val="solid"/>
              <a:round/>
              <a:headEnd type="none" w="sm" len="sm"/>
              <a:tailEnd type="none" w="sm" len="sm"/>
            </a:ln>
          </p:spPr>
          <p:txBody>
            <a:bodyPr/>
            <a:p>
              <a:endParaRPr lang="zh-CN" altLang="en-US"/>
            </a:p>
          </p:txBody>
        </p:sp>
      </p:grpSp>
      <p:sp>
        <p:nvSpPr>
          <p:cNvPr id="16389" name="标题 16388"/>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fontAlgn="base"/>
            <a:r>
              <a:rPr lang="zh-CN" altLang="en-US" strike="noStrike" noProof="1" dirty="0"/>
              <a:t>单击此处编辑母版标题样式</a:t>
            </a:r>
            <a:endParaRPr lang="zh-CN" altLang="en-US" strike="noStrike" noProof="1" dirty="0"/>
          </a:p>
        </p:txBody>
      </p:sp>
      <p:sp>
        <p:nvSpPr>
          <p:cNvPr id="16390" name="日期占位符 16389"/>
          <p:cNvSpPr>
            <a:spLocks noGrp="1"/>
          </p:cNvSpPr>
          <p:nvPr>
            <p:ph type="dt" sz="half" idx="2"/>
          </p:nvPr>
        </p:nvSpPr>
        <p:spPr>
          <a:xfrm>
            <a:off x="685800" y="6248400"/>
            <a:ext cx="1905000" cy="457200"/>
          </a:xfrm>
          <a:prstGeom prst="rect">
            <a:avLst/>
          </a:prstGeom>
          <a:noFill/>
          <a:ln w="9525">
            <a:noFill/>
          </a:ln>
        </p:spPr>
        <p:txBody>
          <a:bodyPr lIns="92075" tIns="46038" rIns="92075" bIns="46038" anchor="ctr"/>
          <a:lstStyle>
            <a:lvl1pPr>
              <a:defRPr sz="1400"/>
            </a:lvl1pPr>
          </a:lstStyle>
          <a:p>
            <a:pPr lvl="0" fontAlgn="base"/>
            <a:endParaRPr lang="zh-CN" altLang="en-US" strike="noStrike" noProof="1" dirty="0"/>
          </a:p>
        </p:txBody>
      </p:sp>
      <p:sp>
        <p:nvSpPr>
          <p:cNvPr id="16391" name="页脚占位符 16390"/>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pPr lvl="0" fontAlgn="base"/>
            <a:endParaRPr lang="zh-CN" strike="noStrike" noProof="1" dirty="0"/>
          </a:p>
        </p:txBody>
      </p:sp>
      <p:sp>
        <p:nvSpPr>
          <p:cNvPr id="16392" name="灯片编号占位符 16391"/>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pPr lvl="0" fontAlgn="base"/>
            <a:fld id="{9A0DB2DC-4C9A-4742-B13C-FB6460FD3503}" type="slidenum">
              <a:rPr lang="zh-CN" strike="noStrike" noProof="1" dirty="0">
                <a:latin typeface="Times New Roman" panose="02020603050405020304" pitchFamily="18" charset="0"/>
                <a:ea typeface="宋体" panose="02010600030101010101" pitchFamily="2" charset="-122"/>
                <a:cs typeface="+mn-ea"/>
              </a:rPr>
            </a:fld>
            <a:endParaRPr lang="zh-CN" strike="noStrike" noProof="1" dirty="0"/>
          </a:p>
        </p:txBody>
      </p:sp>
      <p:sp>
        <p:nvSpPr>
          <p:cNvPr id="1033" name="文本占位符 16392"/>
          <p:cNvSpPr>
            <a:spLocks noGrp="1"/>
          </p:cNvSpPr>
          <p:nvPr>
            <p:ph type="body"/>
          </p:nvPr>
        </p:nvSpPr>
        <p:spPr>
          <a:xfrm>
            <a:off x="685800" y="1981200"/>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microsoft.com/office/2007/relationships/media" Target="file:///H:\&#35838;&#20214;\Track03.WAV" TargetMode="External"/><Relationship Id="rId2" Type="http://schemas.openxmlformats.org/officeDocument/2006/relationships/audio" Target="file:///H:\&#35838;&#20214;\Track03.WAV"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pic>
        <p:nvPicPr>
          <p:cNvPr id="36873" name="Track03.WAV">
            <a:hlinkClick r:id="" action="ppaction://media"/>
          </p:cNvPr>
          <p:cNvPicPr>
            <a:picLocks noRot="1" noChangeAspect="1"/>
          </p:cNvPicPr>
          <p:nvPr>
            <a:audioFile r:link="rId2"/>
            <p:extLst>
              <p:ext uri="{DAA4B4D4-6D71-4841-9C94-3DE7FCFB9230}">
                <p14:media xmlns:p14="http://schemas.microsoft.com/office/powerpoint/2010/main" r:link="rId3"/>
              </p:ext>
            </p:extLst>
          </p:nvPr>
        </p:nvPicPr>
        <p:blipFill>
          <a:blip r:embed="rId4"/>
          <a:stretch>
            <a:fillRect/>
          </a:stretch>
        </p:blipFill>
        <p:spPr>
          <a:xfrm flipH="1" flipV="1">
            <a:off x="4953000" y="4419600"/>
            <a:ext cx="152400" cy="152400"/>
          </a:xfrm>
          <a:prstGeom prst="rect">
            <a:avLst/>
          </a:prstGeom>
          <a:noFill/>
          <a:ln w="9525">
            <a:noFill/>
          </a:ln>
        </p:spPr>
      </p:pic>
      <p:sp>
        <p:nvSpPr>
          <p:cNvPr id="36869" name="矩形 36868"/>
          <p:cNvSpPr/>
          <p:nvPr/>
        </p:nvSpPr>
        <p:spPr>
          <a:xfrm>
            <a:off x="990600" y="1066800"/>
            <a:ext cx="7887970" cy="1109345"/>
          </a:xfrm>
          <a:prstGeom prst="rect">
            <a:avLst/>
          </a:prstGeom>
        </p:spPr>
        <p:txBody>
          <a:bodyPr wrap="none" fromWordArt="1">
            <a:prstTxWarp prst="textPlain">
              <a:avLst>
                <a:gd name="adj" fmla="val 50000"/>
              </a:avLst>
            </a:prstTxWarp>
            <a:normAutofit/>
          </a:bodyPr>
          <a:p>
            <a:pPr algn="ctr"/>
            <a:r>
              <a:rPr lang="zh-CN" altLang="en-US" sz="3200" b="1" dirty="0">
                <a:solidFill>
                  <a:srgbClr val="FFFF00"/>
                </a:solidFill>
                <a:sym typeface="+mn-ea"/>
              </a:rPr>
              <a:t>科技工作者的社会责任与道德约束</a:t>
            </a:r>
            <a:endParaRPr lang="zh-CN" altLang="en-US" sz="3200" b="1" dirty="0">
              <a:solidFill>
                <a:srgbClr val="FFFF00"/>
              </a:solidFill>
              <a:sym typeface="+mn-ea"/>
            </a:endParaRPr>
          </a:p>
          <a:p>
            <a:pPr algn="ctr"/>
            <a:endParaRPr lang="zh-CN" altLang="en-US" sz="4400" b="1" normalizeH="1">
              <a:solidFill>
                <a:srgbClr val="FFCC00"/>
              </a:solidFill>
              <a:effectLst>
                <a:outerShdw dist="35921" dir="2699999" algn="ctr" rotWithShape="0">
                  <a:srgbClr val="C0C0C0"/>
                </a:outerShdw>
              </a:effectLst>
              <a:latin typeface="隶书" charset="0"/>
              <a:ea typeface="隶书" charset="0"/>
            </a:endParaRPr>
          </a:p>
        </p:txBody>
      </p:sp>
      <p:sp>
        <p:nvSpPr>
          <p:cNvPr id="36871" name="文本框 36870"/>
          <p:cNvSpPr txBox="1"/>
          <p:nvPr/>
        </p:nvSpPr>
        <p:spPr>
          <a:xfrm>
            <a:off x="1331913" y="3573463"/>
            <a:ext cx="7086600" cy="2245360"/>
          </a:xfrm>
          <a:prstGeom prst="rect">
            <a:avLst/>
          </a:prstGeom>
          <a:solidFill>
            <a:srgbClr val="33CCFF"/>
          </a:solidFill>
          <a:ln w="9525">
            <a:noFill/>
          </a:ln>
        </p:spPr>
        <p:txBody>
          <a:bodyPr anchor="t">
            <a:spAutoFit/>
          </a:bodyPr>
          <a:p>
            <a:pPr lvl="0" indent="0">
              <a:spcBef>
                <a:spcPct val="50000"/>
              </a:spcBef>
            </a:pPr>
            <a:r>
              <a:rPr lang="en-US" altLang="zh-CN" sz="3200" b="1" dirty="0">
                <a:solidFill>
                  <a:srgbClr val="0033CC"/>
                </a:solidFill>
                <a:latin typeface="楷体_GB2312" panose="02010609030101010101" pitchFamily="49" charset="-122"/>
                <a:ea typeface="楷体_GB2312" panose="02010609030101010101" pitchFamily="49" charset="-122"/>
              </a:rPr>
              <a:t>        </a:t>
            </a:r>
            <a:r>
              <a:rPr lang="zh-CN" altLang="en-US" sz="3200" b="1" dirty="0">
                <a:solidFill>
                  <a:srgbClr val="0033CC"/>
                </a:solidFill>
                <a:latin typeface="楷体_GB2312" panose="02010609030101010101" pitchFamily="49" charset="-122"/>
                <a:ea typeface="楷体_GB2312" panose="02010609030101010101" pitchFamily="49" charset="-122"/>
              </a:rPr>
              <a:t>主讲人：黄瑞雄</a:t>
            </a:r>
            <a:endParaRPr lang="zh-CN" altLang="en-US" sz="3200" b="1" dirty="0">
              <a:solidFill>
                <a:srgbClr val="0033CC"/>
              </a:solidFill>
              <a:latin typeface="楷体_GB2312" panose="02010609030101010101" pitchFamily="49" charset="-122"/>
              <a:ea typeface="楷体_GB2312" panose="02010609030101010101" pitchFamily="49" charset="-122"/>
            </a:endParaRPr>
          </a:p>
          <a:p>
            <a:pPr lvl="0" indent="0">
              <a:spcBef>
                <a:spcPct val="50000"/>
              </a:spcBef>
            </a:pPr>
            <a:r>
              <a:rPr lang="zh-CN" altLang="en-US" sz="3200" b="1" dirty="0">
                <a:solidFill>
                  <a:srgbClr val="0033CC"/>
                </a:solidFill>
                <a:latin typeface="楷体_GB2312" panose="02010609030101010101" pitchFamily="49" charset="-122"/>
                <a:ea typeface="楷体_GB2312" panose="02010609030101010101" pitchFamily="49" charset="-122"/>
              </a:rPr>
              <a:t>    广西师大马克思主义学院</a:t>
            </a:r>
            <a:r>
              <a:rPr lang="zh-CN" altLang="en-US" sz="3600" b="1" dirty="0">
                <a:solidFill>
                  <a:srgbClr val="0033CC"/>
                </a:solidFill>
                <a:latin typeface="楷体_GB2312" panose="02010609030101010101" pitchFamily="49" charset="-122"/>
                <a:ea typeface="楷体_GB2312" panose="02010609030101010101" pitchFamily="49" charset="-122"/>
              </a:rPr>
              <a:t> </a:t>
            </a:r>
            <a:endParaRPr lang="zh-CN" altLang="en-US" sz="3600" b="1" dirty="0">
              <a:solidFill>
                <a:srgbClr val="0033CC"/>
              </a:solidFill>
              <a:latin typeface="楷体_GB2312" panose="02010609030101010101" pitchFamily="49" charset="-122"/>
              <a:ea typeface="楷体_GB2312" panose="02010609030101010101" pitchFamily="49" charset="-122"/>
            </a:endParaRPr>
          </a:p>
          <a:p>
            <a:pPr lvl="0" indent="0">
              <a:spcBef>
                <a:spcPct val="50000"/>
              </a:spcBef>
            </a:pPr>
            <a:r>
              <a:rPr lang="zh-CN" altLang="en-US" sz="3600" b="1" dirty="0">
                <a:solidFill>
                  <a:srgbClr val="0033CC"/>
                </a:solidFill>
                <a:latin typeface="楷体_GB2312" panose="02010609030101010101" pitchFamily="49" charset="-122"/>
                <a:ea typeface="楷体_GB2312" panose="02010609030101010101" pitchFamily="49" charset="-122"/>
              </a:rPr>
              <a:t>          </a:t>
            </a:r>
            <a:r>
              <a:rPr lang="en-US" altLang="zh-CN" sz="3600" b="1">
                <a:solidFill>
                  <a:srgbClr val="0033CC"/>
                </a:solidFill>
                <a:latin typeface="楷体_GB2312" panose="02010609030101010101" pitchFamily="49" charset="-122"/>
                <a:ea typeface="楷体_GB2312" panose="02010609030101010101" pitchFamily="49" charset="-122"/>
              </a:rPr>
              <a:t>2017.10.13             </a:t>
            </a:r>
            <a:endParaRPr lang="en-US" altLang="zh-CN" sz="3600" b="1">
              <a:solidFill>
                <a:srgbClr val="0033CC"/>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checkerboard(across)">
                                      <p:cBhvr>
                                        <p:cTn id="7" dur="500"/>
                                        <p:tgtEl>
                                          <p:spTgt spid="3686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6871"/>
                                        </p:tgtEl>
                                        <p:attrNameLst>
                                          <p:attrName>style.visibility</p:attrName>
                                        </p:attrNameLst>
                                      </p:cBhvr>
                                      <p:to>
                                        <p:strVal val="visible"/>
                                      </p:to>
                                    </p:set>
                                    <p:animEffect transition="in" filter="checkerboard(across)">
                                      <p:cBhvr>
                                        <p:cTn id="11" dur="500"/>
                                        <p:tgtEl>
                                          <p:spTgt spid="36871"/>
                                        </p:tgtEl>
                                      </p:cBhvr>
                                    </p:animEffect>
                                  </p:childTnLst>
                                </p:cTn>
                              </p:par>
                            </p:childTnLst>
                          </p:cTn>
                        </p:par>
                        <p:par>
                          <p:cTn id="12" fill="hold">
                            <p:stCondLst>
                              <p:cond delay="1000"/>
                            </p:stCondLst>
                            <p:childTnLst>
                              <p:par>
                                <p:cTn id="13" presetID="11" presetClass="entr" presetSubtype="0" fill="hold" nodeType="afterEffect">
                                  <p:stCondLst>
                                    <p:cond delay="0"/>
                                  </p:stCondLst>
                                  <p:childTnLst>
                                    <p:set>
                                      <p:cBhvr>
                                        <p:cTn id="14" dur="75">
                                          <p:stCondLst>
                                            <p:cond delay="0"/>
                                          </p:stCondLst>
                                        </p:cTn>
                                        <p:tgtEl>
                                          <p:spTgt spid="36873"/>
                                        </p:tgtEl>
                                        <p:attrNameLst>
                                          <p:attrName>style.visibility</p:attrName>
                                        </p:attrNameLst>
                                      </p:cBhvr>
                                      <p:to>
                                        <p:strVal val="visible"/>
                                      </p:to>
                                    </p:set>
                                  </p:childTnLst>
                                </p:cTn>
                              </p:par>
                            </p:childTnLst>
                          </p:cTn>
                        </p:par>
                        <p:par>
                          <p:cTn id="15" fill="hold">
                            <p:stCondLst>
                              <p:cond delay="1500"/>
                            </p:stCondLst>
                            <p:childTnLst>
                              <p:par>
                                <p:cTn id="16" presetID="1" presetClass="mediacall" presetSubtype="0" fill="hold" nodeType="afterEffect">
                                  <p:stCondLst>
                                    <p:cond delay="0"/>
                                  </p:stCondLst>
                                  <p:childTnLst>
                                    <p:cmd type="call" cmd="playFrom(0.0)">
                                      <p:cBhvr>
                                        <p:cTn id="17" dur="1" fill="hold"/>
                                        <p:tgtEl>
                                          <p:spTgt spid="3687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8" repeatCount="indefinite" fill="hold" display="0">
                  <p:stCondLst>
                    <p:cond delay="indefinite"/>
                  </p:stCondLst>
                  <p:endCondLst>
                    <p:cond evt="onPrev" delay="0">
                      <p:tgtEl>
                        <p:sldTgt/>
                      </p:tgtEl>
                    </p:cond>
                    <p:cond evt="onStopAudio" delay="0">
                      <p:tgtEl>
                        <p:sldTgt/>
                      </p:tgtEl>
                    </p:cond>
                  </p:endCondLst>
                </p:cTn>
                <p:tgtEl>
                  <p:spTgt spid="36873"/>
                </p:tgtEl>
              </p:cMediaNode>
            </p:audio>
          </p:childTnLst>
        </p:cTn>
      </p:par>
    </p:tnLst>
    <p:bldLst>
      <p:bldP spid="3687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占位符 64514"/>
          <p:cNvSpPr>
            <a:spLocks noGrp="1"/>
          </p:cNvSpPr>
          <p:nvPr>
            <p:ph idx="1"/>
          </p:nvPr>
        </p:nvSpPr>
        <p:spPr>
          <a:xfrm>
            <a:off x="395288" y="333375"/>
            <a:ext cx="8353425" cy="6264275"/>
          </a:xfrm>
        </p:spPr>
        <p:txBody>
          <a:bodyPr anchor="t"/>
          <a:p>
            <a:pPr>
              <a:lnSpc>
                <a:spcPct val="80000"/>
              </a:lnSpc>
            </a:pPr>
            <a:r>
              <a:rPr lang="zh-CN" altLang="en-US" sz="2400" b="1" dirty="0"/>
              <a:t>（</a:t>
            </a:r>
            <a:r>
              <a:rPr lang="en-US" altLang="zh-CN" sz="2400" b="1" dirty="0"/>
              <a:t>5</a:t>
            </a:r>
            <a:r>
              <a:rPr lang="zh-CN" altLang="en-US" sz="2400" b="1" dirty="0"/>
              <a:t>）克隆技术与伦理道德问题。</a:t>
            </a:r>
            <a:r>
              <a:rPr lang="en-US" altLang="zh-CN" sz="2400" dirty="0"/>
              <a:t>1997</a:t>
            </a:r>
            <a:r>
              <a:rPr lang="zh-CN" altLang="en-US" sz="2400" dirty="0"/>
              <a:t>年世界几十个重要国家领导人共同签署了</a:t>
            </a:r>
            <a:r>
              <a:rPr lang="en-US" altLang="zh-CN" sz="2400" dirty="0"/>
              <a:t>《</a:t>
            </a:r>
            <a:r>
              <a:rPr lang="zh-CN" altLang="en-US" sz="2400" dirty="0"/>
              <a:t>禁止克隆人宣言</a:t>
            </a:r>
            <a:r>
              <a:rPr lang="en-US" altLang="zh-CN" sz="2400" dirty="0"/>
              <a:t>》</a:t>
            </a:r>
            <a:r>
              <a:rPr lang="zh-CN" altLang="en-US" sz="2400" dirty="0"/>
              <a:t>，我国也参加了，至今我国禁止克隆人实验。何祚庥却主张</a:t>
            </a:r>
            <a:r>
              <a:rPr lang="en-US" altLang="zh-CN" sz="2400" dirty="0"/>
              <a:t>《</a:t>
            </a:r>
            <a:r>
              <a:rPr lang="zh-CN" altLang="en-US" sz="2400" dirty="0"/>
              <a:t>宽容地看待克隆技术</a:t>
            </a:r>
            <a:r>
              <a:rPr lang="en-US" altLang="zh-CN" sz="2400" dirty="0"/>
              <a:t>》</a:t>
            </a:r>
            <a:r>
              <a:rPr lang="zh-CN" altLang="en-US" sz="2400" dirty="0"/>
              <a:t>（</a:t>
            </a:r>
            <a:r>
              <a:rPr lang="en-US" altLang="zh-CN" sz="2400" dirty="0"/>
              <a:t>《</a:t>
            </a:r>
            <a:r>
              <a:rPr lang="zh-CN" altLang="en-US" sz="2400" dirty="0"/>
              <a:t>科学</a:t>
            </a:r>
            <a:r>
              <a:rPr lang="en-US" altLang="zh-CN" sz="2400" dirty="0"/>
              <a:t>》</a:t>
            </a:r>
            <a:r>
              <a:rPr lang="zh-CN" altLang="en-US" sz="2400" dirty="0"/>
              <a:t>杂志，</a:t>
            </a:r>
            <a:r>
              <a:rPr lang="en-US" altLang="zh-CN" sz="2400" dirty="0"/>
              <a:t>1998</a:t>
            </a:r>
            <a:r>
              <a:rPr lang="zh-CN" altLang="en-US" sz="2400" dirty="0"/>
              <a:t>（</a:t>
            </a:r>
            <a:r>
              <a:rPr lang="en-US" altLang="zh-CN" sz="2400" dirty="0"/>
              <a:t>4</a:t>
            </a:r>
            <a:r>
              <a:rPr lang="zh-CN" altLang="en-US" sz="2400" dirty="0"/>
              <a:t>））</a:t>
            </a:r>
            <a:r>
              <a:rPr lang="en-US" altLang="zh-CN" sz="2400" dirty="0"/>
              <a:t>.</a:t>
            </a:r>
            <a:r>
              <a:rPr lang="zh-CN" altLang="en-US" sz="2400" dirty="0"/>
              <a:t>克隆人技术上的可能缺陷，以及所带来的伦理关系等问题，至今未见解决的希望。争论还在进行之中。</a:t>
            </a:r>
            <a:endParaRPr lang="zh-CN" altLang="en-US" sz="2400" dirty="0"/>
          </a:p>
          <a:p>
            <a:pPr>
              <a:lnSpc>
                <a:spcPct val="80000"/>
              </a:lnSpc>
            </a:pPr>
            <a:endParaRPr lang="zh-CN" altLang="en-US" sz="2400" b="1"/>
          </a:p>
          <a:p>
            <a:pPr>
              <a:lnSpc>
                <a:spcPct val="80000"/>
              </a:lnSpc>
            </a:pPr>
            <a:r>
              <a:rPr lang="zh-CN" altLang="en-US" sz="2400" b="1" dirty="0"/>
              <a:t>（</a:t>
            </a:r>
            <a:r>
              <a:rPr lang="en-US" altLang="zh-CN" sz="2400" b="1" dirty="0"/>
              <a:t>6</a:t>
            </a:r>
            <a:r>
              <a:rPr lang="zh-CN" altLang="en-US" sz="2400" b="1" dirty="0"/>
              <a:t>）关于安乐死的艰难选择。</a:t>
            </a:r>
            <a:r>
              <a:rPr lang="zh-CN" altLang="en-US" sz="2400" dirty="0"/>
              <a:t>相关争论至今还非常激烈，只有极少数国家或地区在非常严格的伦理规范和法律限制下有限实施。在我国，法律和道德伦理至今不支持安乐死，帮助实施安乐死者视为犯谋杀罪。</a:t>
            </a:r>
            <a:endParaRPr lang="zh-CN" altLang="en-US" sz="2400" dirty="0"/>
          </a:p>
          <a:p>
            <a:pPr>
              <a:lnSpc>
                <a:spcPct val="80000"/>
              </a:lnSpc>
            </a:pPr>
            <a:endParaRPr lang="zh-CN" altLang="en-US" sz="2400" dirty="0"/>
          </a:p>
          <a:p>
            <a:pPr>
              <a:lnSpc>
                <a:spcPct val="80000"/>
              </a:lnSpc>
            </a:pPr>
            <a:r>
              <a:rPr lang="en-US" altLang="zh-CN" sz="2400" b="1" dirty="0"/>
              <a:t>2</a:t>
            </a:r>
            <a:r>
              <a:rPr lang="zh-CN" altLang="en-US" sz="2400" b="1" dirty="0"/>
              <a:t>、科学技术发展提出的其他伦理道德问题：</a:t>
            </a:r>
            <a:endParaRPr lang="zh-CN" altLang="en-US" sz="2400" b="1" dirty="0"/>
          </a:p>
          <a:p>
            <a:pPr>
              <a:lnSpc>
                <a:spcPct val="80000"/>
              </a:lnSpc>
            </a:pPr>
            <a:r>
              <a:rPr lang="zh-CN" altLang="en-US" sz="2400" b="1" dirty="0">
                <a:sym typeface="+mn-ea"/>
              </a:rPr>
              <a:t>（</a:t>
            </a:r>
            <a:r>
              <a:rPr lang="en-US" altLang="zh-CN" sz="2400" b="1" dirty="0">
                <a:sym typeface="+mn-ea"/>
              </a:rPr>
              <a:t>1</a:t>
            </a:r>
            <a:r>
              <a:rPr lang="zh-CN" altLang="en-US" sz="2400" b="1" dirty="0">
                <a:sym typeface="+mn-ea"/>
              </a:rPr>
              <a:t>）</a:t>
            </a:r>
            <a:r>
              <a:rPr lang="zh-CN" altLang="en-US" sz="2400" dirty="0"/>
              <a:t>关于环境、生态的道德问题及其反思；</a:t>
            </a:r>
            <a:endParaRPr lang="zh-CN" altLang="en-US" sz="2400" dirty="0"/>
          </a:p>
          <a:p>
            <a:pPr>
              <a:lnSpc>
                <a:spcPct val="80000"/>
              </a:lnSpc>
            </a:pPr>
            <a:r>
              <a:rPr lang="zh-CN" altLang="en-US" sz="2400" b="1" dirty="0">
                <a:sym typeface="+mn-ea"/>
              </a:rPr>
              <a:t>（</a:t>
            </a:r>
            <a:r>
              <a:rPr lang="en-US" altLang="zh-CN" sz="2400" b="1" dirty="0">
                <a:sym typeface="+mn-ea"/>
              </a:rPr>
              <a:t>2</a:t>
            </a:r>
            <a:r>
              <a:rPr lang="zh-CN" altLang="en-US" sz="2400" b="1" dirty="0">
                <a:sym typeface="+mn-ea"/>
              </a:rPr>
              <a:t>）</a:t>
            </a:r>
            <a:r>
              <a:rPr lang="zh-CN" altLang="en-US" sz="2400" dirty="0"/>
              <a:t>核能应用的道德问题；</a:t>
            </a:r>
            <a:endParaRPr lang="zh-CN" altLang="en-US" sz="2400" dirty="0"/>
          </a:p>
          <a:p>
            <a:pPr>
              <a:lnSpc>
                <a:spcPct val="80000"/>
              </a:lnSpc>
            </a:pPr>
            <a:r>
              <a:rPr lang="zh-CN" altLang="en-US" sz="2400" b="1" dirty="0">
                <a:sym typeface="+mn-ea"/>
              </a:rPr>
              <a:t>（</a:t>
            </a:r>
            <a:r>
              <a:rPr lang="en-US" altLang="zh-CN" sz="2400" b="1" dirty="0">
                <a:sym typeface="+mn-ea"/>
              </a:rPr>
              <a:t>3</a:t>
            </a:r>
            <a:r>
              <a:rPr lang="zh-CN" altLang="en-US" sz="2400" b="1" dirty="0">
                <a:sym typeface="+mn-ea"/>
              </a:rPr>
              <a:t>）</a:t>
            </a:r>
            <a:r>
              <a:rPr lang="zh-CN" altLang="en-US" sz="2400" dirty="0"/>
              <a:t>网络伦理道德。黑客问题、斯诺登揭露的美国窃听全世界所有人的信息、利用网络造谣传谣（所谓大</a:t>
            </a:r>
            <a:r>
              <a:rPr lang="en-US" altLang="zh-CN" sz="2400" dirty="0"/>
              <a:t>V)</a:t>
            </a:r>
            <a:r>
              <a:rPr lang="zh-CN" altLang="en-US" sz="2400" dirty="0"/>
              <a:t>，甚至利用网络手段从事各种各样的犯罪活动；</a:t>
            </a:r>
            <a:endParaRPr lang="zh-CN" altLang="en-US" sz="2400" dirty="0"/>
          </a:p>
          <a:p>
            <a:pPr>
              <a:lnSpc>
                <a:spcPct val="80000"/>
              </a:lnSpc>
            </a:pPr>
            <a:r>
              <a:rPr lang="zh-CN" altLang="en-US" sz="2400" b="1" dirty="0">
                <a:sym typeface="+mn-ea"/>
              </a:rPr>
              <a:t>（</a:t>
            </a:r>
            <a:r>
              <a:rPr lang="en-US" altLang="zh-CN" sz="2400" b="1" dirty="0">
                <a:sym typeface="+mn-ea"/>
              </a:rPr>
              <a:t>4</a:t>
            </a:r>
            <a:r>
              <a:rPr lang="zh-CN" altLang="en-US" sz="2400" b="1" dirty="0">
                <a:sym typeface="+mn-ea"/>
              </a:rPr>
              <a:t>）</a:t>
            </a:r>
            <a:r>
              <a:rPr lang="zh-CN" altLang="en-US" sz="2400" dirty="0"/>
              <a:t>宇宙伦理问题。</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占位符 66562"/>
          <p:cNvSpPr>
            <a:spLocks noGrp="1"/>
          </p:cNvSpPr>
          <p:nvPr>
            <p:ph idx="1"/>
          </p:nvPr>
        </p:nvSpPr>
        <p:spPr>
          <a:xfrm>
            <a:off x="539750" y="692150"/>
            <a:ext cx="7772400" cy="5400675"/>
          </a:xfrm>
        </p:spPr>
        <p:txBody>
          <a:bodyPr anchor="t"/>
          <a:p>
            <a:r>
              <a:rPr lang="en-US" altLang="zh-CN" dirty="0"/>
              <a:t>       </a:t>
            </a:r>
            <a:r>
              <a:rPr lang="zh-CN" altLang="en-US" sz="2800" dirty="0"/>
              <a:t>以上种种科技伦理道德问题，都需要全社会关注，更需要科技工作者了解、积极参与研究制定规范并模范遵循，使科学技术发展接受伦理道德的约束，真正造福人类而不是祸害人类。科学家应该是具有高尚道德的人，应该是受世人所称颂的德艺双馨的人。</a:t>
            </a:r>
            <a:endParaRPr lang="zh-CN" altLang="en-US" dirty="0"/>
          </a:p>
          <a:p>
            <a:endParaRPr lang="zh-CN" altLang="en-US" dirty="0"/>
          </a:p>
          <a:p>
            <a:endParaRPr lang="zh-CN" altLang="en-US" dirty="0"/>
          </a:p>
          <a:p>
            <a:r>
              <a:rPr lang="zh-CN" altLang="en-US" dirty="0"/>
              <a:t>                        </a:t>
            </a:r>
            <a:r>
              <a:rPr lang="zh-CN" altLang="en-US" sz="4000" b="1" dirty="0"/>
              <a:t>谢 谢 ！</a:t>
            </a:r>
            <a:endParaRPr lang="zh-CN" altLang="en-US"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lIns="92075" tIns="46038" rIns="92075" bIns="46038" anchor="ctr"/>
          <a:p>
            <a:pPr fontAlgn="base"/>
            <a:r>
              <a:rPr lang="zh-CN" altLang="en-US" sz="3200" strike="noStrike" noProof="1" dirty="0"/>
              <a:t>主要内容</a:t>
            </a:r>
            <a:endParaRPr lang="zh-CN" altLang="en-US" sz="3200" strike="noStrike" noProof="1" dirty="0"/>
          </a:p>
        </p:txBody>
      </p:sp>
      <p:sp>
        <p:nvSpPr>
          <p:cNvPr id="4098" name="文本占位符 50178"/>
          <p:cNvSpPr>
            <a:spLocks noGrp="1"/>
          </p:cNvSpPr>
          <p:nvPr>
            <p:ph idx="1"/>
          </p:nvPr>
        </p:nvSpPr>
        <p:spPr>
          <a:xfrm>
            <a:off x="685800" y="1981200"/>
            <a:ext cx="7772400" cy="2671763"/>
          </a:xfrm>
        </p:spPr>
        <p:txBody>
          <a:bodyPr anchor="t"/>
          <a:p>
            <a:r>
              <a:rPr lang="zh-CN" altLang="en-US" sz="2800" b="1" dirty="0">
                <a:latin typeface="Arial" panose="020B0604020202020204" pitchFamily="34" charset="0"/>
                <a:ea typeface="宋体" panose="02010600030101010101" pitchFamily="2" charset="-122"/>
                <a:cs typeface="+mn-ea"/>
              </a:rPr>
              <a:t>一、</a:t>
            </a:r>
            <a:r>
              <a:rPr lang="zh-CN" altLang="en-US" sz="2800" b="1" dirty="0">
                <a:latin typeface="Arial" panose="020B0604020202020204" pitchFamily="34" charset="0"/>
                <a:ea typeface="宋体" panose="02010600030101010101" pitchFamily="2" charset="-122"/>
                <a:cs typeface="+mn-ea"/>
                <a:sym typeface="+mn-ea"/>
              </a:rPr>
              <a:t>科学技术是否价值中立</a:t>
            </a:r>
            <a:endParaRPr lang="zh-CN" altLang="en-US" sz="2800" b="1" dirty="0"/>
          </a:p>
          <a:p>
            <a:r>
              <a:rPr lang="zh-CN" altLang="en-US" sz="2800" b="1" dirty="0"/>
              <a:t>二、</a:t>
            </a:r>
            <a:r>
              <a:rPr lang="zh-CN" altLang="en-US" sz="2800" b="1" dirty="0">
                <a:latin typeface="Arial" panose="020B0604020202020204" pitchFamily="34" charset="0"/>
                <a:ea typeface="宋体" panose="02010600030101010101" pitchFamily="2" charset="-122"/>
                <a:cs typeface="+mn-ea"/>
                <a:sym typeface="+mn-ea"/>
              </a:rPr>
              <a:t>科技工作者的社会责任</a:t>
            </a:r>
            <a:endParaRPr lang="zh-CN" altLang="en-US" sz="2800" b="1" dirty="0"/>
          </a:p>
          <a:p>
            <a:r>
              <a:rPr lang="zh-CN" altLang="en-US" sz="2800" b="1" dirty="0">
                <a:latin typeface="Arial" panose="020B0604020202020204" pitchFamily="34" charset="0"/>
                <a:ea typeface="宋体" panose="02010600030101010101" pitchFamily="2" charset="-122"/>
                <a:cs typeface="+mn-ea"/>
              </a:rPr>
              <a:t>三、</a:t>
            </a:r>
            <a:r>
              <a:rPr lang="zh-CN" altLang="en-US" sz="2800" b="1" dirty="0">
                <a:latin typeface="Arial" panose="020B0604020202020204" pitchFamily="34" charset="0"/>
                <a:ea typeface="宋体" panose="02010600030101010101" pitchFamily="2" charset="-122"/>
                <a:cs typeface="+mn-ea"/>
                <a:sym typeface="+mn-ea"/>
              </a:rPr>
              <a:t>科学工作者 的道德约束</a:t>
            </a:r>
            <a:endParaRPr lang="zh-CN" altLang="en-US" sz="2800" b="1" dirty="0">
              <a:latin typeface="Arial" panose="020B0604020202020204" pitchFamily="34" charset="0"/>
              <a:ea typeface="宋体" panose="02010600030101010101" pitchFamily="2" charset="-122"/>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占位符 56322"/>
          <p:cNvSpPr>
            <a:spLocks noGrp="1"/>
          </p:cNvSpPr>
          <p:nvPr>
            <p:ph idx="1"/>
          </p:nvPr>
        </p:nvSpPr>
        <p:spPr>
          <a:xfrm>
            <a:off x="69215" y="1341755"/>
            <a:ext cx="8895715" cy="5420360"/>
          </a:xfrm>
        </p:spPr>
        <p:txBody>
          <a:bodyPr anchor="t"/>
          <a:p>
            <a:pPr>
              <a:lnSpc>
                <a:spcPct val="80000"/>
              </a:lnSpc>
            </a:pPr>
            <a:r>
              <a:rPr lang="en-US" altLang="zh-CN" sz="1600" dirty="0"/>
              <a:t>        </a:t>
            </a:r>
            <a:r>
              <a:rPr lang="en-US" altLang="zh-CN" sz="2800" dirty="0"/>
              <a:t>“</a:t>
            </a:r>
            <a:r>
              <a:rPr lang="zh-CN" altLang="en-US" sz="2800" dirty="0"/>
              <a:t>科学是一种强有力的工具。怎样用它，究竟是给人类带来幸福还是带来灾难，全取决于人自己，而不取决于工具。刀子在人类生活上是有用的，但它也能用来杀人”（爱因斯坦）。</a:t>
            </a:r>
            <a:endParaRPr lang="zh-CN" altLang="en-US" sz="2800" dirty="0"/>
          </a:p>
          <a:p>
            <a:pPr>
              <a:lnSpc>
                <a:spcPct val="80000"/>
              </a:lnSpc>
            </a:pPr>
            <a:endParaRPr lang="zh-CN" altLang="en-US" sz="2800" dirty="0"/>
          </a:p>
          <a:p>
            <a:pPr>
              <a:lnSpc>
                <a:spcPct val="80000"/>
              </a:lnSpc>
            </a:pPr>
            <a:endParaRPr lang="zh-CN" altLang="en-US" sz="2800" dirty="0"/>
          </a:p>
          <a:p>
            <a:pPr>
              <a:lnSpc>
                <a:spcPct val="80000"/>
              </a:lnSpc>
            </a:pPr>
            <a:r>
              <a:rPr lang="zh-CN" altLang="en-US" sz="2800" dirty="0"/>
              <a:t>一种观点认为：</a:t>
            </a:r>
            <a:r>
              <a:rPr lang="zh-CN" altLang="en-US" sz="2800" dirty="0">
                <a:sym typeface="+mn-ea"/>
              </a:rPr>
              <a:t>科学技术是价值中立的</a:t>
            </a:r>
            <a:r>
              <a:rPr lang="zh-CN" altLang="en-US" sz="2800" dirty="0"/>
              <a:t>。因此，可以“为科学而科学”。</a:t>
            </a:r>
            <a:endParaRPr lang="zh-CN" altLang="en-US" sz="2800" dirty="0"/>
          </a:p>
          <a:p>
            <a:pPr>
              <a:lnSpc>
                <a:spcPct val="80000"/>
              </a:lnSpc>
            </a:pPr>
            <a:r>
              <a:rPr lang="zh-CN" altLang="en-US" sz="2800" dirty="0"/>
              <a:t>另一种观点认为：</a:t>
            </a:r>
            <a:r>
              <a:rPr lang="zh-CN" altLang="en-US" sz="2800" dirty="0">
                <a:sym typeface="+mn-ea"/>
              </a:rPr>
              <a:t>科学技术并非价值中立的</a:t>
            </a:r>
            <a:r>
              <a:rPr lang="zh-CN" altLang="en-US" sz="2800" dirty="0"/>
              <a:t>。科学本身就包含着价值判断。因此，科学家必须考虑和承担科学研究的社会后果及其自己的社会伦理责任。科学家不再是社会的局外人，其研究与社会紧密相关。作为专家、顾问、发明家甚至决策者，科学家已成为中心人物，必须担当起社会责任。</a:t>
            </a:r>
            <a:endParaRPr lang="zh-CN" altLang="en-US" sz="2800" dirty="0"/>
          </a:p>
        </p:txBody>
      </p:sp>
      <p:sp>
        <p:nvSpPr>
          <p:cNvPr id="56324" name="矩形 56323"/>
          <p:cNvSpPr/>
          <p:nvPr/>
        </p:nvSpPr>
        <p:spPr>
          <a:xfrm>
            <a:off x="685800" y="609600"/>
            <a:ext cx="7772400" cy="803275"/>
          </a:xfrm>
          <a:prstGeom prst="rect">
            <a:avLst/>
          </a:prstGeom>
          <a:noFill/>
          <a:ln w="9525">
            <a:noFill/>
          </a:ln>
        </p:spPr>
        <p:txBody>
          <a:bodyPr lIns="92075" tIns="46038" rIns="92075" bIns="46038"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defRPr>
            </a:lvl1pPr>
          </a:lstStyle>
          <a:p>
            <a:pPr lvl="0" fontAlgn="base"/>
            <a:r>
              <a:rPr lang="zh-CN" altLang="en-US" sz="3200" b="1" strike="noStrike" noProof="1" dirty="0">
                <a:latin typeface="Arial" panose="020B0604020202020204" pitchFamily="34" charset="0"/>
                <a:ea typeface="宋体" panose="02010600030101010101" pitchFamily="2" charset="-122"/>
                <a:cs typeface="+mn-ea"/>
              </a:rPr>
              <a:t>一、</a:t>
            </a:r>
            <a:r>
              <a:rPr lang="zh-CN" altLang="en-US" sz="3200" dirty="0">
                <a:sym typeface="+mn-ea"/>
              </a:rPr>
              <a:t>科学技术是否价值中立</a:t>
            </a:r>
            <a:br>
              <a:rPr lang="zh-CN" altLang="en-US" sz="2800" b="1" dirty="0"/>
            </a:br>
            <a:endParaRPr lang="zh-CN" altLang="en-US" sz="2800" b="1" strike="noStrike" noProof="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占位符 57346"/>
          <p:cNvSpPr>
            <a:spLocks noGrp="1"/>
          </p:cNvSpPr>
          <p:nvPr>
            <p:ph idx="1"/>
          </p:nvPr>
        </p:nvSpPr>
        <p:spPr>
          <a:xfrm>
            <a:off x="684213" y="1412875"/>
            <a:ext cx="7772400" cy="4114800"/>
          </a:xfrm>
        </p:spPr>
        <p:txBody>
          <a:bodyPr anchor="t"/>
          <a:p>
            <a:r>
              <a:rPr lang="zh-CN" altLang="en-US" sz="2400" dirty="0"/>
              <a:t>科学家的社会责任主要有四个方面：</a:t>
            </a:r>
            <a:endParaRPr lang="zh-CN" altLang="en-US" sz="2400" dirty="0"/>
          </a:p>
          <a:p>
            <a:endParaRPr lang="zh-CN" altLang="en-US" sz="2400" dirty="0"/>
          </a:p>
          <a:p>
            <a:r>
              <a:rPr lang="en-US" altLang="zh-CN" sz="2400" dirty="0"/>
              <a:t>1.</a:t>
            </a:r>
            <a:r>
              <a:rPr lang="zh-CN" altLang="en-US" sz="2400" dirty="0"/>
              <a:t>对科技成果负面的自然后果的责任；</a:t>
            </a:r>
            <a:endParaRPr lang="zh-CN" altLang="en-US" sz="2400" dirty="0"/>
          </a:p>
          <a:p>
            <a:endParaRPr lang="zh-CN" altLang="en-US" sz="2400" dirty="0"/>
          </a:p>
          <a:p>
            <a:r>
              <a:rPr lang="en-US" altLang="zh-CN" sz="2400" dirty="0"/>
              <a:t>2.</a:t>
            </a:r>
            <a:r>
              <a:rPr lang="zh-CN" altLang="en-US" sz="2400" dirty="0"/>
              <a:t>对制止战争、捍卫和平的责任；</a:t>
            </a:r>
            <a:endParaRPr lang="zh-CN" altLang="en-US" sz="2400" dirty="0"/>
          </a:p>
          <a:p>
            <a:endParaRPr lang="zh-CN" altLang="en-US" sz="2400" dirty="0"/>
          </a:p>
          <a:p>
            <a:r>
              <a:rPr lang="en-US" altLang="zh-CN" sz="2400" dirty="0"/>
              <a:t>3.</a:t>
            </a:r>
            <a:r>
              <a:rPr lang="zh-CN" altLang="en-US" sz="2400" dirty="0"/>
              <a:t>对普及科学和科学教育的责任；</a:t>
            </a:r>
            <a:endParaRPr lang="zh-CN" altLang="en-US" sz="2400" dirty="0"/>
          </a:p>
          <a:p>
            <a:endParaRPr lang="zh-CN" altLang="en-US" sz="2400" dirty="0"/>
          </a:p>
          <a:p>
            <a:r>
              <a:rPr lang="en-US" altLang="zh-CN" sz="2400" dirty="0"/>
              <a:t>4.</a:t>
            </a:r>
            <a:r>
              <a:rPr lang="zh-CN" altLang="en-US" sz="2400" dirty="0"/>
              <a:t>对发展经济、改善人们生活的责任。</a:t>
            </a:r>
            <a:endParaRPr lang="zh-CN" altLang="en-US" sz="2400" dirty="0"/>
          </a:p>
        </p:txBody>
      </p:sp>
      <p:sp>
        <p:nvSpPr>
          <p:cNvPr id="57348" name="矩形 57347"/>
          <p:cNvSpPr/>
          <p:nvPr/>
        </p:nvSpPr>
        <p:spPr>
          <a:xfrm>
            <a:off x="0" y="620713"/>
            <a:ext cx="7124700" cy="865188"/>
          </a:xfrm>
          <a:prstGeom prst="rect">
            <a:avLst/>
          </a:prstGeom>
          <a:noFill/>
          <a:ln w="9525">
            <a:noFill/>
          </a:ln>
        </p:spPr>
        <p:txBody>
          <a:bodyPr lIns="92075" tIns="46038" rIns="92075" bIns="46038"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defRPr>
            </a:lvl1pPr>
          </a:lstStyle>
          <a:p>
            <a:pPr lvl="0" fontAlgn="base"/>
            <a:r>
              <a:rPr lang="zh-CN" altLang="en-US" sz="2800" strike="noStrike" noProof="1" dirty="0">
                <a:latin typeface="Arial" panose="020B0604020202020204" pitchFamily="34" charset="0"/>
                <a:ea typeface="宋体" panose="02010600030101010101" pitchFamily="2" charset="-122"/>
                <a:cs typeface="+mn-ea"/>
              </a:rPr>
              <a:t>二、</a:t>
            </a:r>
            <a:r>
              <a:rPr lang="zh-CN" altLang="en-US" sz="2800" b="1" strike="noStrike" noProof="1" dirty="0">
                <a:latin typeface="Arial" panose="020B0604020202020204" pitchFamily="34" charset="0"/>
                <a:ea typeface="宋体" panose="02010600030101010101" pitchFamily="2" charset="-122"/>
                <a:cs typeface="+mn-ea"/>
              </a:rPr>
              <a:t>科技工作者的社会责任</a:t>
            </a:r>
            <a:br>
              <a:rPr lang="zh-CN" altLang="en-US" sz="2800" b="1" dirty="0"/>
            </a:br>
            <a:endParaRPr lang="zh-CN" altLang="en-US" sz="2800" b="1" strike="noStrike" noProof="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占位符 54274"/>
          <p:cNvSpPr>
            <a:spLocks noGrp="1"/>
          </p:cNvSpPr>
          <p:nvPr>
            <p:ph idx="1"/>
          </p:nvPr>
        </p:nvSpPr>
        <p:spPr>
          <a:xfrm>
            <a:off x="250825" y="1052513"/>
            <a:ext cx="8424863" cy="5661025"/>
          </a:xfrm>
        </p:spPr>
        <p:txBody>
          <a:bodyPr anchor="t"/>
          <a:p>
            <a:r>
              <a:rPr lang="zh-CN" altLang="en-US" sz="2800" dirty="0">
                <a:solidFill>
                  <a:schemeClr val="tx2"/>
                </a:solidFill>
                <a:effectLst>
                  <a:outerShdw blurRad="38100" dist="38100" dir="2700000">
                    <a:srgbClr val="C0C0C0"/>
                  </a:outerShdw>
                </a:effectLst>
                <a:latin typeface="+mj-lt"/>
                <a:ea typeface="+mj-ea"/>
                <a:cs typeface="+mj-cs"/>
              </a:rPr>
              <a:t>（一）几个概念：</a:t>
            </a:r>
            <a:endParaRPr lang="zh-CN" altLang="en-US" sz="2400" dirty="0"/>
          </a:p>
          <a:p>
            <a:r>
              <a:rPr lang="en-US" altLang="zh-CN" sz="2400" dirty="0"/>
              <a:t>1,</a:t>
            </a:r>
            <a:r>
              <a:rPr lang="zh-CN" altLang="en-US" sz="2400" dirty="0"/>
              <a:t>道德：依靠社会舆论、信心、习惯、传统和教育的力量来调整人与人之间、人与社会之间关系的行为规范的总和。</a:t>
            </a:r>
            <a:endParaRPr lang="zh-CN" altLang="en-US" sz="2400" dirty="0"/>
          </a:p>
          <a:p>
            <a:r>
              <a:rPr lang="en-US" altLang="zh-CN" sz="2400" dirty="0"/>
              <a:t>2,</a:t>
            </a:r>
            <a:r>
              <a:rPr lang="zh-CN" altLang="en-US" sz="2400" dirty="0"/>
              <a:t>道德品质：个人在道德行为中所表现出来的较为稳定、一贯的特点和倾向，是道德行为的综合表现。</a:t>
            </a:r>
            <a:endParaRPr lang="zh-CN" altLang="en-US" sz="2400" dirty="0"/>
          </a:p>
          <a:p>
            <a:r>
              <a:rPr lang="en-US" altLang="zh-CN" sz="2400" dirty="0"/>
              <a:t>3,</a:t>
            </a:r>
            <a:r>
              <a:rPr lang="zh-CN" altLang="en-US" sz="2400" dirty="0"/>
              <a:t>伦理：伦</a:t>
            </a:r>
            <a:r>
              <a:rPr lang="en-US" altLang="zh-CN" sz="2400" dirty="0"/>
              <a:t>——</a:t>
            </a:r>
            <a:r>
              <a:rPr lang="zh-CN" altLang="en-US" sz="2400" dirty="0"/>
              <a:t>人与人的关系。理</a:t>
            </a:r>
            <a:r>
              <a:rPr lang="en-US" altLang="zh-CN" sz="2400" dirty="0"/>
              <a:t>——</a:t>
            </a:r>
            <a:r>
              <a:rPr lang="zh-CN" altLang="en-US" sz="2400" dirty="0"/>
              <a:t>道理与规则。伦理就是处理人们相互关系应该遵循的道理与规则。</a:t>
            </a:r>
            <a:endParaRPr lang="zh-CN" altLang="en-US" sz="2400" dirty="0"/>
          </a:p>
          <a:p>
            <a:r>
              <a:rPr lang="en-US" altLang="zh-CN" sz="2400" dirty="0"/>
              <a:t>3,</a:t>
            </a:r>
            <a:r>
              <a:rPr lang="zh-CN" altLang="en-US" sz="2400" dirty="0"/>
              <a:t>伦理学：是研究道德现象、本质及其规律的学科。它研究道德的起源和发展，人们的行为规范、准则、道德的社会作用、道德教育与培养方法等。</a:t>
            </a:r>
            <a:endParaRPr lang="zh-CN" altLang="en-US" sz="2400" dirty="0"/>
          </a:p>
          <a:p>
            <a:r>
              <a:rPr lang="zh-CN" altLang="en-US" sz="2400" dirty="0"/>
              <a:t>问题：科学技术的发展是否能自然而然地导致人类道德的提高？</a:t>
            </a:r>
            <a:endParaRPr lang="zh-CN" altLang="en-US" sz="2400" dirty="0"/>
          </a:p>
          <a:p>
            <a:r>
              <a:rPr lang="zh-CN" altLang="en-US" sz="2400" dirty="0"/>
              <a:t>        </a:t>
            </a:r>
            <a:r>
              <a:rPr lang="en-US" altLang="zh-CN" sz="2400" dirty="0"/>
              <a:t>17</a:t>
            </a:r>
            <a:r>
              <a:rPr lang="zh-CN" altLang="en-US" sz="2400" dirty="0"/>
              <a:t>、</a:t>
            </a:r>
            <a:r>
              <a:rPr lang="en-US" altLang="zh-CN" sz="2400" dirty="0"/>
              <a:t>18</a:t>
            </a:r>
            <a:r>
              <a:rPr lang="zh-CN" altLang="en-US" sz="2400" dirty="0"/>
              <a:t>世纪的进步观念及其破产，给我们的答案是否定的。因此，人类道德的提高必须经过教育培养。</a:t>
            </a:r>
            <a:endParaRPr lang="zh-CN" altLang="en-US" sz="2400" dirty="0"/>
          </a:p>
        </p:txBody>
      </p:sp>
      <p:sp>
        <p:nvSpPr>
          <p:cNvPr id="54277" name="标题 54276"/>
          <p:cNvSpPr>
            <a:spLocks noGrp="1"/>
          </p:cNvSpPr>
          <p:nvPr>
            <p:ph type="title"/>
          </p:nvPr>
        </p:nvSpPr>
        <p:spPr>
          <a:xfrm>
            <a:off x="684213" y="115888"/>
            <a:ext cx="6767513" cy="908050"/>
          </a:xfrm>
        </p:spPr>
        <p:txBody>
          <a:bodyPr lIns="92075" tIns="46038" rIns="92075" bIns="46038" anchor="ctr"/>
          <a:p>
            <a:pPr fontAlgn="base"/>
            <a:r>
              <a:rPr lang="zh-CN" altLang="en-US" sz="2800" strike="noStrike" noProof="1" dirty="0"/>
              <a:t>三、科学工作者 的道德约束</a:t>
            </a:r>
            <a:endParaRPr lang="zh-CN" altLang="en-US" sz="2800" strike="noStrike" noProof="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a:xfrm>
            <a:off x="685800" y="609600"/>
            <a:ext cx="7702550" cy="803275"/>
          </a:xfrm>
        </p:spPr>
        <p:txBody>
          <a:bodyPr lIns="92075" tIns="46038" rIns="92075" bIns="46038" anchor="ctr"/>
          <a:p>
            <a:pPr fontAlgn="base"/>
            <a:r>
              <a:rPr lang="zh-CN" altLang="en-US" sz="2800" strike="noStrike" noProof="1" dirty="0"/>
              <a:t>（二）科学工作者必须遵循科学伦理道德</a:t>
            </a:r>
            <a:endParaRPr lang="zh-CN" altLang="en-US" sz="2800" strike="noStrike" noProof="1" dirty="0"/>
          </a:p>
        </p:txBody>
      </p:sp>
      <p:sp>
        <p:nvSpPr>
          <p:cNvPr id="27650" name="文本占位符 58370"/>
          <p:cNvSpPr>
            <a:spLocks noGrp="1"/>
          </p:cNvSpPr>
          <p:nvPr>
            <p:ph idx="1"/>
          </p:nvPr>
        </p:nvSpPr>
        <p:spPr>
          <a:xfrm>
            <a:off x="685800" y="1700213"/>
            <a:ext cx="7772400" cy="4395787"/>
          </a:xfrm>
        </p:spPr>
        <p:txBody>
          <a:bodyPr anchor="t"/>
          <a:p>
            <a:r>
              <a:rPr lang="en-US" altLang="zh-CN" sz="2400" dirty="0"/>
              <a:t>        </a:t>
            </a:r>
            <a:r>
              <a:rPr lang="zh-CN" altLang="en-US" sz="2400" dirty="0"/>
              <a:t>科学家必须是道德高尚的人，居里夫人、爱因斯坦被世人称赞为“人类的良心”，是我们的楷模。</a:t>
            </a:r>
            <a:endParaRPr lang="zh-CN" altLang="en-US" sz="2400" dirty="0"/>
          </a:p>
          <a:p>
            <a:r>
              <a:rPr lang="zh-CN" altLang="en-US" sz="2400" dirty="0"/>
              <a:t>        科学家应该为人类的幸福着想，而不能危害人类。江泽民多次呼吁要建立世界科学伦理体系。</a:t>
            </a:r>
            <a:endParaRPr lang="zh-CN" altLang="en-US" sz="2400" dirty="0"/>
          </a:p>
          <a:p>
            <a:r>
              <a:rPr lang="zh-CN" altLang="en-US" sz="2400" dirty="0"/>
              <a:t>        因此，必须了解遵循科学伦理道德。</a:t>
            </a:r>
            <a:endParaRPr lang="zh-CN" altLang="en-US" sz="2400" dirty="0"/>
          </a:p>
          <a:p>
            <a:r>
              <a:rPr lang="zh-CN" altLang="en-US" sz="2400" dirty="0"/>
              <a:t>       科学伦理道德问题是一个十分重要的科学技术与社会关系问题，一方面，是科技研究活动及其成果涉及伦理道德问题，另一方面，科技发展也冲击了一些原有的道德观念，提出了一系列的新的社会伦理道德问题。这些问题主要集中在以下几方面：</a:t>
            </a:r>
            <a:endParaRPr lang="zh-CN" altLang="en-US" sz="2400" dirty="0"/>
          </a:p>
          <a:p>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占位符 68609"/>
          <p:cNvSpPr>
            <a:spLocks noGrp="1"/>
          </p:cNvSpPr>
          <p:nvPr>
            <p:ph idx="1"/>
          </p:nvPr>
        </p:nvSpPr>
        <p:spPr>
          <a:xfrm>
            <a:off x="107950" y="333375"/>
            <a:ext cx="8928100" cy="6264275"/>
          </a:xfrm>
        </p:spPr>
        <p:txBody>
          <a:bodyPr wrap="square" lIns="91440" tIns="45720" rIns="91440" bIns="45720" anchor="t"/>
          <a:p>
            <a:r>
              <a:rPr lang="en-US" altLang="zh-CN" b="1" dirty="0"/>
              <a:t>1</a:t>
            </a:r>
            <a:r>
              <a:rPr lang="zh-CN" altLang="en-US" b="1" dirty="0"/>
              <a:t>、生命伦理问题：</a:t>
            </a:r>
            <a:r>
              <a:rPr lang="zh-CN" altLang="en-US" dirty="0"/>
              <a:t>尤其是生命科学提出的伦理道德问题，包括：</a:t>
            </a:r>
            <a:endParaRPr lang="zh-CN" altLang="en-US" dirty="0"/>
          </a:p>
          <a:p>
            <a:endParaRPr lang="zh-CN" altLang="en-US" dirty="0"/>
          </a:p>
          <a:p>
            <a:r>
              <a:rPr lang="zh-CN" altLang="en-US" b="1" dirty="0"/>
              <a:t>（</a:t>
            </a:r>
            <a:r>
              <a:rPr lang="en-US" altLang="zh-CN" b="1" dirty="0"/>
              <a:t>1</a:t>
            </a:r>
            <a:r>
              <a:rPr lang="zh-CN" altLang="en-US" b="1" dirty="0"/>
              <a:t>）关于人体试验的道德问题。</a:t>
            </a:r>
            <a:endParaRPr lang="zh-CN" altLang="en-US" b="1" dirty="0"/>
          </a:p>
          <a:p>
            <a:r>
              <a:rPr lang="zh-CN" altLang="en-US" b="1" dirty="0"/>
              <a:t>        </a:t>
            </a:r>
            <a:r>
              <a:rPr lang="zh-CN" altLang="en-US" dirty="0"/>
              <a:t>不少国家规定四项原则：知情、自愿、保健、人的利益原则</a:t>
            </a:r>
            <a:r>
              <a:rPr lang="en-US" altLang="zh-CN" dirty="0"/>
              <a:t>——</a:t>
            </a:r>
            <a:r>
              <a:rPr lang="zh-CN" altLang="en-US" dirty="0"/>
              <a:t>世界医学联合会（</a:t>
            </a:r>
            <a:r>
              <a:rPr lang="en-US" altLang="zh-CN" dirty="0"/>
              <a:t>WMA</a:t>
            </a:r>
            <a:r>
              <a:rPr lang="zh-CN" altLang="en-US" dirty="0"/>
              <a:t>）</a:t>
            </a:r>
            <a:r>
              <a:rPr lang="en-US" altLang="zh-CN" dirty="0"/>
              <a:t>《</a:t>
            </a:r>
            <a:r>
              <a:rPr lang="zh-CN" altLang="en-US" dirty="0"/>
              <a:t>赫尔辛基宣言</a:t>
            </a:r>
            <a:r>
              <a:rPr lang="en-US" altLang="zh-CN" dirty="0"/>
              <a:t>》</a:t>
            </a:r>
            <a:r>
              <a:rPr lang="zh-CN" altLang="en-US" dirty="0"/>
              <a:t>规定：“对研究对象利益的关注必须始终高于科学和社会的利益。”也就是不能以为大多数人幸福为借口，而牺牲被实验者的健康与生命。</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占位符 59394"/>
          <p:cNvSpPr>
            <a:spLocks noGrp="1"/>
          </p:cNvSpPr>
          <p:nvPr>
            <p:ph idx="1"/>
          </p:nvPr>
        </p:nvSpPr>
        <p:spPr>
          <a:xfrm>
            <a:off x="250825" y="333375"/>
            <a:ext cx="8569325" cy="6335713"/>
          </a:xfrm>
        </p:spPr>
        <p:txBody>
          <a:bodyPr anchor="t"/>
          <a:p>
            <a:r>
              <a:rPr lang="zh-CN" altLang="en-US" sz="2400" dirty="0"/>
              <a:t>（</a:t>
            </a:r>
            <a:r>
              <a:rPr lang="en-US" altLang="zh-CN" sz="2400" dirty="0"/>
              <a:t>2</a:t>
            </a:r>
            <a:r>
              <a:rPr lang="zh-CN" altLang="en-US" sz="2400" dirty="0"/>
              <a:t>）关于人体器官与组织移植方面的道德问题。</a:t>
            </a:r>
            <a:endParaRPr lang="zh-CN" altLang="en-US" sz="2400" dirty="0"/>
          </a:p>
          <a:p>
            <a:r>
              <a:rPr lang="zh-CN" altLang="en-US" sz="2400" dirty="0"/>
              <a:t>        有些国家规定了相应的伦理规则和法律规范。如：必须尊重供体者本人的意愿，供体者必须知情同意；医生有义务向供体者说明提供器官或者组织可能带来什么样的后果，并征求本人同意；供体者受到的损害要小于受体者所免除的损害；为救患者非得施行移植手术不可时方可移植。有的国际家还规定，未满</a:t>
            </a:r>
            <a:r>
              <a:rPr lang="en-US" altLang="zh-CN" sz="2400" dirty="0"/>
              <a:t>12</a:t>
            </a:r>
            <a:r>
              <a:rPr lang="zh-CN" altLang="en-US" sz="2400" dirty="0"/>
              <a:t>岁（有的规定</a:t>
            </a:r>
            <a:r>
              <a:rPr lang="en-US" altLang="zh-CN" sz="2400" dirty="0"/>
              <a:t>20</a:t>
            </a:r>
            <a:r>
              <a:rPr lang="zh-CN" altLang="en-US" sz="2400" dirty="0"/>
              <a:t>岁）不能作为供体者。</a:t>
            </a:r>
            <a:endParaRPr lang="zh-CN" altLang="en-US" sz="2400" dirty="0"/>
          </a:p>
          <a:p>
            <a:r>
              <a:rPr lang="zh-CN" altLang="en-US" sz="2400" dirty="0"/>
              <a:t>        器官移植还可能带来一些新的伦理道德和法律问题，如人猴之间换头，结果会如何？</a:t>
            </a:r>
            <a:endParaRPr lang="zh-CN" altLang="en-US" sz="2400" dirty="0"/>
          </a:p>
          <a:p>
            <a:r>
              <a:rPr lang="zh-CN" altLang="en-US" sz="2400" dirty="0"/>
              <a:t>        另外，与器官移植密切相关的还有如何判断死亡的问题。</a:t>
            </a:r>
            <a:endParaRPr lang="zh-CN" altLang="en-US" sz="2400" dirty="0"/>
          </a:p>
          <a:p>
            <a:r>
              <a:rPr lang="zh-CN" altLang="en-US" sz="2400" dirty="0"/>
              <a:t>对脑死亡的诊断标准和法律规定，各国虽然有所不同，但是都有严格医学和法律标准，以免带来不良影响。如美国，认定脑死亡，必须有两组毫不相关的医生分别鉴定，而且供体者与受体者的医生都不能参加脑死亡的鉴定。</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60418"/>
          <p:cNvSpPr>
            <a:spLocks noGrp="1"/>
          </p:cNvSpPr>
          <p:nvPr>
            <p:ph idx="1"/>
          </p:nvPr>
        </p:nvSpPr>
        <p:spPr>
          <a:xfrm>
            <a:off x="179388" y="260350"/>
            <a:ext cx="8856662" cy="6337300"/>
          </a:xfrm>
        </p:spPr>
        <p:txBody>
          <a:bodyPr anchor="t"/>
          <a:p>
            <a:pPr>
              <a:lnSpc>
                <a:spcPct val="80000"/>
              </a:lnSpc>
            </a:pPr>
            <a:r>
              <a:rPr lang="zh-CN" altLang="en-US" sz="3600" b="1"/>
              <a:t>（</a:t>
            </a:r>
            <a:r>
              <a:rPr lang="en-US" altLang="zh-CN" sz="3600" b="1"/>
              <a:t>3</a:t>
            </a:r>
            <a:r>
              <a:rPr lang="zh-CN" altLang="en-US" sz="3600" b="1"/>
              <a:t>）</a:t>
            </a:r>
            <a:r>
              <a:rPr lang="zh-CN" altLang="en-US" sz="2800" b="1" dirty="0"/>
              <a:t>关于试管婴儿的道德争论。</a:t>
            </a:r>
            <a:endParaRPr lang="zh-CN" altLang="en-US" sz="2800" b="1" dirty="0"/>
          </a:p>
          <a:p>
            <a:pPr>
              <a:lnSpc>
                <a:spcPct val="80000"/>
              </a:lnSpc>
            </a:pPr>
            <a:r>
              <a:rPr lang="zh-CN" altLang="en-US" sz="2800" dirty="0"/>
              <a:t>第一代试管婴儿技术，解决女性不孕问题；</a:t>
            </a:r>
            <a:endParaRPr lang="zh-CN" altLang="en-US" sz="2800" dirty="0"/>
          </a:p>
          <a:p>
            <a:pPr>
              <a:lnSpc>
                <a:spcPct val="80000"/>
              </a:lnSpc>
            </a:pPr>
            <a:r>
              <a:rPr lang="zh-CN" altLang="en-US" sz="2800" dirty="0"/>
              <a:t>第二代试管婴儿技术，解决男性不孕问题；</a:t>
            </a:r>
            <a:endParaRPr lang="zh-CN" altLang="en-US" sz="2800" dirty="0"/>
          </a:p>
          <a:p>
            <a:pPr>
              <a:lnSpc>
                <a:spcPct val="80000"/>
              </a:lnSpc>
            </a:pPr>
            <a:r>
              <a:rPr lang="zh-CN" altLang="en-US" sz="2800" dirty="0"/>
              <a:t>第三代试管婴儿技术，不仅解决不孕问题，而且解决优生问题。目前中国第三代技术也已经很成熟。其办法是在试管中培育若干胚胎，诊断出健康基因的胚胎植入母体子宫。这就引发了“借用子宫”、“借用精子”，可能造成伦理关系、男女角色混乱等问题。</a:t>
            </a:r>
            <a:endParaRPr lang="zh-CN" altLang="en-US" sz="2800"/>
          </a:p>
          <a:p>
            <a:pPr>
              <a:lnSpc>
                <a:spcPct val="80000"/>
              </a:lnSpc>
            </a:pPr>
            <a:r>
              <a:rPr lang="zh-CN" altLang="en-US" sz="2800" b="1" dirty="0"/>
              <a:t>（</a:t>
            </a:r>
            <a:r>
              <a:rPr lang="en-US" altLang="zh-CN" sz="2800" b="1" dirty="0"/>
              <a:t>4</a:t>
            </a:r>
            <a:r>
              <a:rPr lang="zh-CN" altLang="en-US" sz="2800" b="1" dirty="0"/>
              <a:t>）优生、遗传工程和道德。</a:t>
            </a:r>
            <a:r>
              <a:rPr lang="zh-CN" altLang="en-US" sz="2800" dirty="0"/>
              <a:t>为此，世界科学家于</a:t>
            </a:r>
            <a:r>
              <a:rPr lang="en-US" altLang="zh-CN" sz="2800" dirty="0"/>
              <a:t>2000</a:t>
            </a:r>
            <a:r>
              <a:rPr lang="zh-CN" altLang="en-US" sz="2800" dirty="0"/>
              <a:t>年</a:t>
            </a:r>
            <a:r>
              <a:rPr lang="en-US" altLang="zh-CN" sz="2800" dirty="0"/>
              <a:t>6</a:t>
            </a:r>
            <a:r>
              <a:rPr lang="zh-CN" altLang="en-US" sz="2800" dirty="0"/>
              <a:t>月</a:t>
            </a:r>
            <a:r>
              <a:rPr lang="en-US" altLang="zh-CN" sz="2800" dirty="0"/>
              <a:t>26</a:t>
            </a:r>
            <a:r>
              <a:rPr lang="zh-CN" altLang="en-US" sz="2800" dirty="0"/>
              <a:t>日宣告，完成了人类基因组草图绘制工作。产生的问题：</a:t>
            </a:r>
            <a:endParaRPr lang="zh-CN" altLang="en-US" sz="2800" dirty="0"/>
          </a:p>
          <a:p>
            <a:pPr>
              <a:lnSpc>
                <a:spcPct val="80000"/>
              </a:lnSpc>
            </a:pPr>
            <a:r>
              <a:rPr lang="zh-CN" altLang="en-US" sz="2800" dirty="0"/>
              <a:t>        人类的基因衰落到要实施优生的地步了吗？优良基因的标准是什么？人类的智慧是后天习得还是先天的？是否因此造成基因歧视？人类基因揭秘后是否会被商业化，变成某些人谋利的工具，而忽视多数人的利益和健康？</a:t>
            </a:r>
            <a:endParaRPr lang="zh-CN" altLang="en-US" sz="2800" dirty="0"/>
          </a:p>
        </p:txBody>
      </p:sp>
    </p:spTree>
  </p:cSld>
  <p:clrMapOvr>
    <a:masterClrMapping/>
  </p:clrMapOvr>
</p:sld>
</file>

<file path=ppt/theme/theme1.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FF00"/>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D:\Office2000\Templates\Presentation Designs\Soaring.pot</Template>
  <TotalTime>0</TotalTime>
  <Words>2419</Words>
  <Application>WPS 演示</Application>
  <PresentationFormat>在屏幕上显示</PresentationFormat>
  <Paragraphs>84</Paragraphs>
  <Slides>11</Slides>
  <Notes>0</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Times New Roman</vt:lpstr>
      <vt:lpstr>隶书</vt:lpstr>
      <vt:lpstr>楷体_GB2312</vt:lpstr>
      <vt:lpstr>微软雅黑</vt:lpstr>
      <vt:lpstr>Arial Unicode MS</vt:lpstr>
      <vt:lpstr>Calibri</vt:lpstr>
      <vt:lpstr>Soaring</vt:lpstr>
      <vt:lpstr>PowerPoint 演示文稿</vt:lpstr>
      <vt:lpstr>主要内容</vt:lpstr>
      <vt:lpstr>PowerPoint 演示文稿</vt:lpstr>
      <vt:lpstr>PowerPoint 演示文稿</vt:lpstr>
      <vt:lpstr>三、科学工作者 的道德约束</vt:lpstr>
      <vt:lpstr>（二）科学工作者必须遵循科学伦理道德</vt:lpstr>
      <vt:lpstr>PowerPoint 演示文稿</vt:lpstr>
      <vt:lpstr>PowerPoint 演示文稿</vt:lpstr>
      <vt:lpstr>PowerPoint 演示文稿</vt:lpstr>
      <vt:lpstr>PowerPoint 演示文稿</vt:lpstr>
      <vt:lpstr>PowerPoint 演示文稿</vt:lpstr>
    </vt:vector>
  </TitlesOfParts>
  <Company>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dc:creator>
  <cp:lastModifiedBy>Administrator</cp:lastModifiedBy>
  <cp:revision>183</cp:revision>
  <dcterms:created xsi:type="dcterms:W3CDTF">2001-05-09T07:55:00Z</dcterms:created>
  <dcterms:modified xsi:type="dcterms:W3CDTF">2017-10-12T06:45:38Z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