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395" r:id="rId3"/>
    <p:sldId id="396" r:id="rId4"/>
    <p:sldId id="321" r:id="rId5"/>
    <p:sldId id="392" r:id="rId6"/>
    <p:sldId id="291" r:id="rId7"/>
    <p:sldId id="369" r:id="rId8"/>
    <p:sldId id="256" r:id="rId9"/>
    <p:sldId id="263" r:id="rId10"/>
    <p:sldId id="264" r:id="rId11"/>
    <p:sldId id="283" r:id="rId12"/>
    <p:sldId id="370" r:id="rId13"/>
    <p:sldId id="265" r:id="rId14"/>
    <p:sldId id="371" r:id="rId15"/>
    <p:sldId id="293" r:id="rId16"/>
    <p:sldId id="372" r:id="rId17"/>
    <p:sldId id="258" r:id="rId18"/>
    <p:sldId id="390" r:id="rId19"/>
    <p:sldId id="391" r:id="rId20"/>
    <p:sldId id="347" r:id="rId21"/>
    <p:sldId id="373" r:id="rId23"/>
    <p:sldId id="349" r:id="rId24"/>
    <p:sldId id="374" r:id="rId25"/>
    <p:sldId id="350" r:id="rId26"/>
    <p:sldId id="375" r:id="rId27"/>
    <p:sldId id="348" r:id="rId28"/>
    <p:sldId id="376" r:id="rId29"/>
    <p:sldId id="351" r:id="rId30"/>
    <p:sldId id="377" r:id="rId31"/>
    <p:sldId id="352" r:id="rId32"/>
    <p:sldId id="378" r:id="rId33"/>
    <p:sldId id="363" r:id="rId34"/>
    <p:sldId id="379" r:id="rId35"/>
    <p:sldId id="365" r:id="rId36"/>
    <p:sldId id="367" r:id="rId37"/>
    <p:sldId id="368" r:id="rId38"/>
    <p:sldId id="353" r:id="rId39"/>
    <p:sldId id="380" r:id="rId40"/>
    <p:sldId id="354" r:id="rId41"/>
    <p:sldId id="394" r:id="rId42"/>
    <p:sldId id="393" r:id="rId43"/>
    <p:sldId id="381" r:id="rId44"/>
    <p:sldId id="341" r:id="rId45"/>
    <p:sldId id="382" r:id="rId46"/>
    <p:sldId id="357" r:id="rId47"/>
    <p:sldId id="383" r:id="rId48"/>
    <p:sldId id="276" r:id="rId49"/>
    <p:sldId id="384" r:id="rId50"/>
    <p:sldId id="295" r:id="rId51"/>
    <p:sldId id="385" r:id="rId52"/>
    <p:sldId id="386" r:id="rId53"/>
    <p:sldId id="358" r:id="rId54"/>
    <p:sldId id="387" r:id="rId55"/>
    <p:sldId id="388" r:id="rId56"/>
    <p:sldId id="359" r:id="rId57"/>
    <p:sldId id="389" r:id="rId58"/>
    <p:sldId id="304" r:id="rId59"/>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CC0000"/>
    <a:srgbClr val="0033CC"/>
    <a:srgbClr val="33CC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97"/>
    <p:restoredTop sz="90929"/>
  </p:normalViewPr>
  <p:slideViewPr>
    <p:cSldViewPr showGuides="1">
      <p:cViewPr varScale="1">
        <p:scale>
          <a:sx n="101" d="100"/>
          <a:sy n="101" d="100"/>
        </p:scale>
        <p:origin x="-1470" y="-90"/>
      </p:cViewPr>
      <p:guideLst>
        <p:guide orient="horz" pos="2168"/>
        <p:guide pos="2837"/>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8111D0-2170-4D6E-A35E-4E6E6348077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7A2D7C-0D97-4E0B-A176-369B79B4AA2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77A2D7C-0D97-4E0B-A176-369B79B4AA2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spTree>
      <p:nvGrpSpPr>
        <p:cNvPr id="1" name=""/>
        <p:cNvGrpSpPr/>
        <p:nvPr/>
      </p:nvGrpSpPr>
      <p:grpSpPr>
        <a:xfrm>
          <a:off x="0" y="0"/>
          <a:ext cx="0" cy="0"/>
          <a:chOff x="0" y="0"/>
          <a:chExt cx="0" cy="0"/>
        </a:xfrm>
      </p:grpSpPr>
      <p:grpSp>
        <p:nvGrpSpPr>
          <p:cNvPr id="17410" name="组合 17409"/>
          <p:cNvGrpSpPr/>
          <p:nvPr/>
        </p:nvGrpSpPr>
        <p:grpSpPr>
          <a:xfrm>
            <a:off x="-1035050" y="1552575"/>
            <a:ext cx="10179050" cy="5305425"/>
            <a:chOff x="-652" y="978"/>
            <a:chExt cx="6412" cy="3342"/>
          </a:xfrm>
        </p:grpSpPr>
        <p:sp>
          <p:nvSpPr>
            <p:cNvPr id="17411" name="任意多边形 17410"/>
            <p:cNvSpPr/>
            <p:nvPr/>
          </p:nvSpPr>
          <p:spPr>
            <a:xfrm>
              <a:off x="2061" y="1707"/>
              <a:ext cx="3699" cy="2613"/>
            </a:xfrm>
            <a:custGeom>
              <a:avLst/>
              <a:gdLst/>
              <a:ahLst/>
              <a:cxnLst/>
              <a:rect l="0" t="0" r="0" b="0"/>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tileRect/>
            </a:gradFill>
            <a:ln w="9525">
              <a:noFill/>
            </a:ln>
          </p:spPr>
          <p:txBody>
            <a:bodyPr/>
            <a:lstStyle/>
            <a:p>
              <a:endParaRPr lang="zh-CN" altLang="en-US"/>
            </a:p>
          </p:txBody>
        </p:sp>
        <p:sp>
          <p:nvSpPr>
            <p:cNvPr id="17412" name="任意多边形 17411"/>
            <p:cNvSpPr/>
            <p:nvPr/>
          </p:nvSpPr>
          <p:spPr>
            <a:xfrm>
              <a:off x="-652" y="978"/>
              <a:ext cx="4237" cy="3342"/>
            </a:xfrm>
            <a:custGeom>
              <a:avLst/>
              <a:gdLst>
                <a:gd name="txL" fmla="*/ 0 w 21600"/>
                <a:gd name="txT" fmla="*/ 0 h 21231"/>
                <a:gd name="txR" fmla="*/ 21600 w 21600"/>
                <a:gd name="txB" fmla="*/ 21231 h 21231"/>
              </a:gdLst>
              <a:ahLst/>
              <a:cxnLst>
                <a:cxn ang="270">
                  <a:pos x="3977" y="0"/>
                </a:cxn>
                <a:cxn ang="0">
                  <a:pos x="21600" y="21231"/>
                </a:cxn>
                <a:cxn ang="180">
                  <a:pos x="0" y="21231"/>
                </a:cxn>
              </a:cxnLst>
              <a:rect l="txL" t="txT" r="txR" b="txB"/>
              <a:pathLst>
                <a:path w="21600" h="21231" fill="none">
                  <a:moveTo>
                    <a:pt x="3977" y="0"/>
                  </a:moveTo>
                  <a:arcTo wR="21600" hR="21600" stAng="-4763417" swAng="4763417"/>
                </a:path>
                <a:path w="21600" h="21231" stroke="0">
                  <a:moveTo>
                    <a:pt x="3977" y="0"/>
                  </a:moveTo>
                  <a:arcTo wR="21600" hR="21600" stAng="-4763417" swAng="4763417"/>
                  <a:lnTo>
                    <a:pt x="0" y="21231"/>
                  </a:lnTo>
                  <a:close/>
                </a:path>
              </a:pathLst>
            </a:custGeom>
            <a:noFill/>
            <a:ln w="12700" cap="rnd" cmpd="sng">
              <a:solidFill>
                <a:schemeClr val="accent2"/>
              </a:solidFill>
              <a:prstDash val="solid"/>
              <a:headEnd type="none" w="sm" len="sm"/>
              <a:tailEnd type="none" w="sm" len="sm"/>
            </a:ln>
          </p:spPr>
          <p:txBody>
            <a:bodyPr/>
            <a:lstStyle/>
            <a:p>
              <a:endParaRPr lang="zh-CN" altLang="en-US"/>
            </a:p>
          </p:txBody>
        </p:sp>
      </p:grpSp>
      <p:sp>
        <p:nvSpPr>
          <p:cNvPr id="17413" name="标题 17412"/>
          <p:cNvSpPr>
            <a:spLocks noGrp="1"/>
          </p:cNvSpPr>
          <p:nvPr>
            <p:ph type="ctrTitle" sz="quarter"/>
          </p:nvPr>
        </p:nvSpPr>
        <p:spPr>
          <a:xfrm>
            <a:off x="1293813" y="762000"/>
            <a:ext cx="7772400" cy="1143000"/>
          </a:xfrm>
          <a:prstGeom prst="rect">
            <a:avLst/>
          </a:prstGeom>
          <a:noFill/>
          <a:ln w="9525">
            <a:noFill/>
          </a:ln>
        </p:spPr>
        <p:txBody>
          <a:bodyPr lIns="92075" tIns="46038" rIns="92075" bIns="46038" anchor="b"/>
          <a:lstStyle>
            <a:lvl1pPr lvl="0">
              <a:defRPr/>
            </a:lvl1pPr>
          </a:lstStyle>
          <a:p>
            <a:pPr lvl="0"/>
            <a:r>
              <a:rPr lang="zh-CN" altLang="en-US" dirty="0"/>
              <a:t>单击此处编辑母版标题样式</a:t>
            </a:r>
            <a:endParaRPr lang="zh-CN" altLang="en-US" dirty="0"/>
          </a:p>
        </p:txBody>
      </p:sp>
      <p:sp>
        <p:nvSpPr>
          <p:cNvPr id="17414" name="副标题 17413"/>
          <p:cNvSpPr>
            <a:spLocks noGrp="1"/>
          </p:cNvSpPr>
          <p:nvPr>
            <p:ph type="subTitle" sz="quarter" idx="1"/>
          </p:nvPr>
        </p:nvSpPr>
        <p:spPr>
          <a:xfrm>
            <a:off x="685800" y="3429000"/>
            <a:ext cx="6400800" cy="1752600"/>
          </a:xfrm>
          <a:prstGeom prst="rect">
            <a:avLst/>
          </a:prstGeom>
          <a:noFill/>
          <a:ln w="9525">
            <a:noFill/>
          </a:ln>
        </p:spPr>
        <p:txBody>
          <a:bodyPr lIns="92075" tIns="46038" rIns="92075" bIns="46038" anchor="ct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dirty="0"/>
              <a:t>单击此处编辑母版副标题样式</a:t>
            </a:r>
            <a:endParaRPr lang="zh-CN" altLang="en-US" dirty="0"/>
          </a:p>
        </p:txBody>
      </p:sp>
      <p:sp>
        <p:nvSpPr>
          <p:cNvPr id="17415" name="日期占位符 17414"/>
          <p:cNvSpPr>
            <a:spLocks noGrp="1"/>
          </p:cNvSpPr>
          <p:nvPr>
            <p:ph type="dt" sz="quarter" idx="2"/>
          </p:nvPr>
        </p:nvSpPr>
        <p:spPr>
          <a:xfrm>
            <a:off x="685800" y="6248400"/>
            <a:ext cx="1905000" cy="457200"/>
          </a:xfrm>
          <a:prstGeom prst="rect">
            <a:avLst/>
          </a:prstGeom>
          <a:noFill/>
          <a:ln w="9525">
            <a:noFill/>
          </a:ln>
        </p:spPr>
        <p:txBody>
          <a:bodyPr lIns="92075" tIns="46038" rIns="92075" bIns="46038" anchor="ctr"/>
          <a:lstStyle/>
          <a:p>
            <a:endParaRPr lang="zh-CN" altLang="en-US" dirty="0"/>
          </a:p>
        </p:txBody>
      </p:sp>
      <p:sp>
        <p:nvSpPr>
          <p:cNvPr id="17416" name="页脚占位符 17415"/>
          <p:cNvSpPr>
            <a:spLocks noGrp="1"/>
          </p:cNvSpPr>
          <p:nvPr>
            <p:ph type="ftr" sz="quarter" idx="3"/>
          </p:nvPr>
        </p:nvSpPr>
        <p:spPr>
          <a:xfrm>
            <a:off x="3124200" y="6248400"/>
            <a:ext cx="2895600" cy="457200"/>
          </a:xfrm>
          <a:prstGeom prst="rect">
            <a:avLst/>
          </a:prstGeom>
          <a:noFill/>
          <a:ln w="9525">
            <a:noFill/>
          </a:ln>
        </p:spPr>
        <p:txBody>
          <a:bodyPr lIns="92075" tIns="46038" rIns="92075" bIns="46038" anchor="ctr"/>
          <a:lstStyle/>
          <a:p>
            <a:endParaRPr lang="zh-CN" dirty="0"/>
          </a:p>
        </p:txBody>
      </p:sp>
      <p:sp>
        <p:nvSpPr>
          <p:cNvPr id="17417" name="灯片编号占位符 17416"/>
          <p:cNvSpPr>
            <a:spLocks noGrp="1"/>
          </p:cNvSpPr>
          <p:nvPr>
            <p:ph type="sldNum" sz="quarter" idx="4"/>
          </p:nvPr>
        </p:nvSpPr>
        <p:spPr>
          <a:xfrm>
            <a:off x="6553200" y="6248400"/>
            <a:ext cx="1905000" cy="457200"/>
          </a:xfrm>
          <a:prstGeom prst="rect">
            <a:avLst/>
          </a:prstGeom>
          <a:noFill/>
          <a:ln w="9525">
            <a:noFill/>
          </a:ln>
        </p:spPr>
        <p:txBody>
          <a:bodyPr lIns="92075" tIns="46038" rIns="92075" bIns="46038" anchor="ctr"/>
          <a:lstStyle/>
          <a:p>
            <a:fld id="{9A0DB2DC-4C9A-4742-B13C-FB6460FD3503}" type="slidenum">
              <a:rPr lang="en-US" altLang="zh-CN" dirty="0"/>
            </a:fld>
            <a:endParaRPr lang="zh-CN"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CN" dirty="0"/>
            </a:fld>
            <a:endParaRPr 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CN" dirty="0"/>
            </a:fld>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CN" dirty="0"/>
            </a:fld>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CN" dirty="0"/>
            </a:fld>
            <a:endParaRPr 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9724"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en-US" altLang="zh-CN" dirty="0"/>
            </a:fld>
            <a:endParaRPr 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endParaRPr lang="zh-CN" dirty="0"/>
          </a:p>
        </p:txBody>
      </p:sp>
      <p:sp>
        <p:nvSpPr>
          <p:cNvPr id="9" name="灯片编号占位符 8"/>
          <p:cNvSpPr>
            <a:spLocks noGrp="1"/>
          </p:cNvSpPr>
          <p:nvPr>
            <p:ph type="sldNum" sz="quarter" idx="12"/>
          </p:nvPr>
        </p:nvSpPr>
        <p:spPr/>
        <p:txBody>
          <a:bodyPr/>
          <a:lstStyle/>
          <a:p>
            <a:pPr lvl="0"/>
            <a:fld id="{9A0DB2DC-4C9A-4742-B13C-FB6460FD3503}" type="slidenum">
              <a:rPr lang="en-US" altLang="zh-CN" dirty="0"/>
            </a:fld>
            <a:endParaRPr 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p>
        </p:txBody>
      </p:sp>
      <p:sp>
        <p:nvSpPr>
          <p:cNvPr id="4" name="页脚占位符 3"/>
          <p:cNvSpPr>
            <a:spLocks noGrp="1"/>
          </p:cNvSpPr>
          <p:nvPr>
            <p:ph type="ftr" sz="quarter" idx="11"/>
          </p:nvPr>
        </p:nvSpPr>
        <p:spPr/>
        <p:txBody>
          <a:bodyPr/>
          <a:lstStyle/>
          <a:p>
            <a:pPr lvl="0"/>
            <a:endParaRPr lang="zh-CN" dirty="0"/>
          </a:p>
        </p:txBody>
      </p:sp>
      <p:sp>
        <p:nvSpPr>
          <p:cNvPr id="5" name="灯片编号占位符 4"/>
          <p:cNvSpPr>
            <a:spLocks noGrp="1"/>
          </p:cNvSpPr>
          <p:nvPr>
            <p:ph type="sldNum" sz="quarter" idx="12"/>
          </p:nvPr>
        </p:nvSpPr>
        <p:spPr/>
        <p:txBody>
          <a:bodyPr/>
          <a:lstStyle/>
          <a:p>
            <a:pPr lvl="0"/>
            <a:fld id="{9A0DB2DC-4C9A-4742-B13C-FB6460FD3503}" type="slidenum">
              <a:rPr lang="en-US" altLang="zh-CN" dirty="0"/>
            </a:fld>
            <a:endParaRPr 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p>
        </p:txBody>
      </p:sp>
      <p:sp>
        <p:nvSpPr>
          <p:cNvPr id="3" name="页脚占位符 2"/>
          <p:cNvSpPr>
            <a:spLocks noGrp="1"/>
          </p:cNvSpPr>
          <p:nvPr>
            <p:ph type="ftr" sz="quarter" idx="11"/>
          </p:nvPr>
        </p:nvSpPr>
        <p:spPr/>
        <p:txBody>
          <a:bodyPr/>
          <a:lstStyle/>
          <a:p>
            <a:pPr lvl="0"/>
            <a:endParaRPr lang="zh-CN" dirty="0"/>
          </a:p>
        </p:txBody>
      </p:sp>
      <p:sp>
        <p:nvSpPr>
          <p:cNvPr id="4" name="灯片编号占位符 3"/>
          <p:cNvSpPr>
            <a:spLocks noGrp="1"/>
          </p:cNvSpPr>
          <p:nvPr>
            <p:ph type="sldNum" sz="quarter" idx="12"/>
          </p:nvPr>
        </p:nvSpPr>
        <p:spPr/>
        <p:txBody>
          <a:bodyPr/>
          <a:lstStyle/>
          <a:p>
            <a:pPr lvl="0"/>
            <a:fld id="{9A0DB2DC-4C9A-4742-B13C-FB6460FD3503}" type="slidenum">
              <a:rPr lang="en-US" altLang="zh-CN" dirty="0"/>
            </a:fld>
            <a:endParaRPr 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en-US" altLang="zh-CN" dirty="0"/>
            </a:fld>
            <a:endParaRPr 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en-US" altLang="zh-CN" dirty="0"/>
            </a:fld>
            <a:endParaRPr 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386" name="组合 16385"/>
          <p:cNvGrpSpPr/>
          <p:nvPr/>
        </p:nvGrpSpPr>
        <p:grpSpPr>
          <a:xfrm>
            <a:off x="0" y="1588"/>
            <a:ext cx="9132888" cy="6845300"/>
            <a:chOff x="0" y="1"/>
            <a:chExt cx="5753" cy="4312"/>
          </a:xfrm>
        </p:grpSpPr>
        <p:sp>
          <p:nvSpPr>
            <p:cNvPr id="16387" name="任意多边形 16386"/>
            <p:cNvSpPr/>
            <p:nvPr/>
          </p:nvSpPr>
          <p:spPr>
            <a:xfrm>
              <a:off x="3394" y="999"/>
              <a:ext cx="2359" cy="3314"/>
            </a:xfrm>
            <a:custGeom>
              <a:avLst/>
              <a:gdLst/>
              <a:ahLst/>
              <a:cxnLst/>
              <a:rect l="0" t="0" r="0" b="0"/>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tileRect/>
            </a:gradFill>
            <a:ln w="9525">
              <a:noFill/>
            </a:ln>
          </p:spPr>
          <p:txBody>
            <a:bodyPr/>
            <a:lstStyle/>
            <a:p>
              <a:endParaRPr lang="zh-CN" altLang="en-US"/>
            </a:p>
          </p:txBody>
        </p:sp>
        <p:sp>
          <p:nvSpPr>
            <p:cNvPr id="16388" name="任意多边形 16387"/>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chemeClr val="accent2"/>
              </a:solidFill>
              <a:prstDash val="solid"/>
              <a:headEnd type="none" w="sm" len="sm"/>
              <a:tailEnd type="none" w="sm" len="sm"/>
            </a:ln>
          </p:spPr>
          <p:txBody>
            <a:bodyPr/>
            <a:lstStyle/>
            <a:p>
              <a:endParaRPr lang="zh-CN" altLang="en-US"/>
            </a:p>
          </p:txBody>
        </p:sp>
      </p:grpSp>
      <p:sp>
        <p:nvSpPr>
          <p:cNvPr id="16389" name="标题 16388"/>
          <p:cNvSpPr>
            <a:spLocks noGrp="1"/>
          </p:cNvSpPr>
          <p:nvPr>
            <p:ph type="title"/>
          </p:nvPr>
        </p:nvSpPr>
        <p:spPr>
          <a:xfrm>
            <a:off x="685800" y="609600"/>
            <a:ext cx="7772400" cy="1143000"/>
          </a:xfrm>
          <a:prstGeom prst="rect">
            <a:avLst/>
          </a:prstGeom>
          <a:noFill/>
          <a:ln w="9525">
            <a:noFill/>
          </a:ln>
        </p:spPr>
        <p:txBody>
          <a:bodyPr lIns="92075" tIns="46038" rIns="92075" bIns="46038" anchor="ctr"/>
          <a:lstStyle/>
          <a:p>
            <a:pPr lvl="0"/>
            <a:r>
              <a:rPr lang="zh-CN" altLang="en-US" dirty="0"/>
              <a:t>单击此处编辑母版标题样式</a:t>
            </a:r>
            <a:endParaRPr lang="zh-CN" altLang="en-US" dirty="0"/>
          </a:p>
        </p:txBody>
      </p:sp>
      <p:sp>
        <p:nvSpPr>
          <p:cNvPr id="16390" name="日期占位符 16389"/>
          <p:cNvSpPr>
            <a:spLocks noGrp="1"/>
          </p:cNvSpPr>
          <p:nvPr>
            <p:ph type="dt" sz="half" idx="2"/>
          </p:nvPr>
        </p:nvSpPr>
        <p:spPr>
          <a:xfrm>
            <a:off x="685800" y="6248400"/>
            <a:ext cx="1905000" cy="457200"/>
          </a:xfrm>
          <a:prstGeom prst="rect">
            <a:avLst/>
          </a:prstGeom>
          <a:noFill/>
          <a:ln w="9525">
            <a:noFill/>
          </a:ln>
        </p:spPr>
        <p:txBody>
          <a:bodyPr lIns="92075" tIns="46038" rIns="92075" bIns="46038" anchor="ctr"/>
          <a:lstStyle>
            <a:lvl1pPr>
              <a:defRPr sz="1400"/>
            </a:lvl1pPr>
          </a:lstStyle>
          <a:p>
            <a:pPr lvl="0"/>
            <a:endParaRPr lang="zh-CN" altLang="en-US" dirty="0"/>
          </a:p>
        </p:txBody>
      </p:sp>
      <p:sp>
        <p:nvSpPr>
          <p:cNvPr id="16391" name="页脚占位符 16390"/>
          <p:cNvSpPr>
            <a:spLocks noGrp="1"/>
          </p:cNvSpPr>
          <p:nvPr>
            <p:ph type="ftr" sz="quarter" idx="3"/>
          </p:nvPr>
        </p:nvSpPr>
        <p:spPr>
          <a:xfrm>
            <a:off x="3124200" y="6248400"/>
            <a:ext cx="2895600" cy="457200"/>
          </a:xfrm>
          <a:prstGeom prst="rect">
            <a:avLst/>
          </a:prstGeom>
          <a:noFill/>
          <a:ln w="9525">
            <a:noFill/>
          </a:ln>
        </p:spPr>
        <p:txBody>
          <a:bodyPr lIns="92075" tIns="46038" rIns="92075" bIns="46038" anchor="ctr"/>
          <a:lstStyle>
            <a:lvl1pPr algn="ctr">
              <a:defRPr sz="1400"/>
            </a:lvl1pPr>
          </a:lstStyle>
          <a:p>
            <a:pPr lvl="0"/>
            <a:endParaRPr lang="zh-CN" dirty="0"/>
          </a:p>
        </p:txBody>
      </p:sp>
      <p:sp>
        <p:nvSpPr>
          <p:cNvPr id="16392" name="灯片编号占位符 16391"/>
          <p:cNvSpPr>
            <a:spLocks noGrp="1"/>
          </p:cNvSpPr>
          <p:nvPr>
            <p:ph type="sldNum" sz="quarter" idx="4"/>
          </p:nvPr>
        </p:nvSpPr>
        <p:spPr>
          <a:xfrm>
            <a:off x="6553200" y="6248400"/>
            <a:ext cx="1905000" cy="457200"/>
          </a:xfrm>
          <a:prstGeom prst="rect">
            <a:avLst/>
          </a:prstGeom>
          <a:noFill/>
          <a:ln w="9525">
            <a:noFill/>
          </a:ln>
        </p:spPr>
        <p:txBody>
          <a:bodyPr lIns="92075" tIns="46038" rIns="92075" bIns="46038" anchor="ctr"/>
          <a:lstStyle>
            <a:lvl1pPr algn="r">
              <a:defRPr sz="1400"/>
            </a:lvl1pPr>
          </a:lstStyle>
          <a:p>
            <a:pPr lvl="0"/>
            <a:fld id="{9A0DB2DC-4C9A-4742-B13C-FB6460FD3503}" type="slidenum">
              <a:rPr lang="en-US" altLang="zh-CN" dirty="0"/>
            </a:fld>
            <a:endParaRPr lang="zh-CN" dirty="0"/>
          </a:p>
        </p:txBody>
      </p:sp>
      <p:sp>
        <p:nvSpPr>
          <p:cNvPr id="16393" name="文本占位符 16392"/>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hyperlink" Target="http://zh.wikipedia.org/zh-tw/File:Galileo.arp.300pix.jpg" TargetMode="Externa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hyperlink" Target="http://zh.wikipedia.org/zh-tw/File:GodfreyKneller-IsaacNewton-1689.jpg" TargetMode="Externa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hyperlink" Target="http://zh.wikipedia.org/zh-tw/File:HAtomOrbitals.png" TargetMode="Externa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oleObject" Target="../embeddings/oleObject1.bin"/><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jpeg"/><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jpeg"/><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jpe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jpeg"/><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l="39264" t="27789" r="12544" b="11504"/>
          <a:stretch>
            <a:fillRect/>
          </a:stretch>
        </p:blipFill>
        <p:spPr bwMode="auto">
          <a:xfrm>
            <a:off x="0" y="-30163"/>
            <a:ext cx="9144000" cy="6888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a:spLocks noChangeArrowheads="1" noChangeShapeType="1" noTextEdit="1"/>
          </p:cNvSpPr>
          <p:nvPr/>
        </p:nvSpPr>
        <p:spPr bwMode="auto">
          <a:xfrm>
            <a:off x="654050" y="1146175"/>
            <a:ext cx="7878763" cy="9874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zh-CN" altLang="en-US" sz="4400" b="1" kern="10" normalizeH="1">
                <a:solidFill>
                  <a:srgbClr val="C00000"/>
                </a:solidFill>
                <a:effectLst>
                  <a:outerShdw dist="35921" dir="2700000" algn="ctr" rotWithShape="0">
                    <a:srgbClr val="C0C0C0"/>
                  </a:outerShdw>
                </a:effectLst>
                <a:latin typeface="华文楷体"/>
                <a:ea typeface="华文楷体"/>
              </a:rPr>
              <a:t>科技革命对人类社会的影响</a:t>
            </a:r>
            <a:endParaRPr lang="zh-CN" altLang="en-US" sz="4400" b="1" kern="10" normalizeH="1">
              <a:solidFill>
                <a:srgbClr val="C00000"/>
              </a:solidFill>
              <a:effectLst>
                <a:outerShdw dist="35921" dir="2700000" algn="ctr" rotWithShape="0">
                  <a:srgbClr val="C0C0C0"/>
                </a:outerShdw>
              </a:effectLst>
              <a:latin typeface="华文楷体"/>
              <a:ea typeface="华文楷体"/>
            </a:endParaRPr>
          </a:p>
        </p:txBody>
      </p:sp>
      <p:sp>
        <p:nvSpPr>
          <p:cNvPr id="4" name="文本框 36870"/>
          <p:cNvSpPr txBox="1">
            <a:spLocks noChangeArrowheads="1"/>
          </p:cNvSpPr>
          <p:nvPr/>
        </p:nvSpPr>
        <p:spPr bwMode="auto">
          <a:xfrm>
            <a:off x="1230313" y="2852738"/>
            <a:ext cx="7086600" cy="222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sz="3200" b="1">
                <a:solidFill>
                  <a:srgbClr val="0000FF"/>
                </a:solidFill>
                <a:latin typeface="黑体" panose="02010600030101010101" pitchFamily="49" charset="-122"/>
                <a:ea typeface="黑体" panose="02010600030101010101" pitchFamily="49" charset="-122"/>
              </a:rPr>
              <a:t>        </a:t>
            </a:r>
            <a:r>
              <a:rPr lang="zh-CN" altLang="en-US" sz="3200" b="1">
                <a:solidFill>
                  <a:srgbClr val="0000FF"/>
                </a:solidFill>
                <a:latin typeface="黑体" panose="02010600030101010101" pitchFamily="49" charset="-122"/>
                <a:ea typeface="黑体" panose="02010600030101010101" pitchFamily="49" charset="-122"/>
              </a:rPr>
              <a:t>主讲：黄瑞雄</a:t>
            </a:r>
            <a:endParaRPr lang="zh-CN" altLang="en-US" sz="3200" b="1">
              <a:solidFill>
                <a:srgbClr val="0000FF"/>
              </a:solidFill>
              <a:latin typeface="黑体" panose="02010600030101010101" pitchFamily="49" charset="-122"/>
              <a:ea typeface="黑体" panose="02010600030101010101" pitchFamily="49" charset="-122"/>
            </a:endParaRPr>
          </a:p>
          <a:p>
            <a:pPr eaLnBrk="1" hangingPunct="1">
              <a:spcBef>
                <a:spcPct val="50000"/>
              </a:spcBef>
            </a:pPr>
            <a:r>
              <a:rPr lang="zh-CN" altLang="en-US" sz="3200" b="1">
                <a:solidFill>
                  <a:srgbClr val="0000FF"/>
                </a:solidFill>
                <a:latin typeface="黑体" panose="02010600030101010101" pitchFamily="49" charset="-122"/>
                <a:ea typeface="黑体" panose="02010600030101010101" pitchFamily="49" charset="-122"/>
              </a:rPr>
              <a:t>    广西师大马克思主义学院</a:t>
            </a:r>
            <a:r>
              <a:rPr lang="zh-CN" altLang="en-US" sz="3600" b="1">
                <a:solidFill>
                  <a:srgbClr val="0000FF"/>
                </a:solidFill>
                <a:latin typeface="黑体" panose="02010600030101010101" pitchFamily="49" charset="-122"/>
                <a:ea typeface="黑体" panose="02010600030101010101" pitchFamily="49" charset="-122"/>
              </a:rPr>
              <a:t> </a:t>
            </a:r>
            <a:endParaRPr lang="zh-CN" altLang="en-US" sz="3600" b="1">
              <a:solidFill>
                <a:srgbClr val="0000FF"/>
              </a:solidFill>
              <a:latin typeface="黑体" panose="02010600030101010101" pitchFamily="49" charset="-122"/>
              <a:ea typeface="黑体" panose="02010600030101010101" pitchFamily="49" charset="-122"/>
            </a:endParaRPr>
          </a:p>
          <a:p>
            <a:pPr eaLnBrk="1" hangingPunct="1">
              <a:spcBef>
                <a:spcPct val="50000"/>
              </a:spcBef>
            </a:pPr>
            <a:r>
              <a:rPr lang="zh-CN" altLang="en-US" sz="3600" b="1">
                <a:solidFill>
                  <a:srgbClr val="0000FF"/>
                </a:solidFill>
                <a:latin typeface="黑体" panose="02010600030101010101" pitchFamily="49" charset="-122"/>
                <a:ea typeface="黑体" panose="02010600030101010101" pitchFamily="49" charset="-122"/>
              </a:rPr>
              <a:t>          </a:t>
            </a:r>
            <a:r>
              <a:rPr lang="en-US" altLang="zh-CN" sz="2800" b="1">
                <a:latin typeface="黑体" panose="02010600030101010101" pitchFamily="49" charset="-122"/>
                <a:ea typeface="黑体" panose="02010600030101010101" pitchFamily="49" charset="-122"/>
              </a:rPr>
              <a:t>2017.9.29 </a:t>
            </a:r>
            <a:r>
              <a:rPr lang="en-US" altLang="zh-CN" sz="3600" b="1">
                <a:solidFill>
                  <a:srgbClr val="0000FF"/>
                </a:solidFill>
                <a:latin typeface="黑体" panose="02010600030101010101" pitchFamily="49" charset="-122"/>
                <a:ea typeface="黑体" panose="02010600030101010101" pitchFamily="49" charset="-122"/>
              </a:rPr>
              <a:t>            </a:t>
            </a:r>
            <a:endParaRPr lang="en-US" altLang="zh-CN" sz="3600" b="1">
              <a:solidFill>
                <a:srgbClr val="0000FF"/>
              </a:solidFill>
              <a:latin typeface="黑体" panose="02010600030101010101" pitchFamily="49" charset="-122"/>
              <a:ea typeface="黑体" panose="02010600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heckerboard(across)">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895" name="文本框 37894"/>
          <p:cNvSpPr txBox="1"/>
          <p:nvPr/>
        </p:nvSpPr>
        <p:spPr>
          <a:xfrm>
            <a:off x="539750" y="1398270"/>
            <a:ext cx="6236335" cy="4968240"/>
          </a:xfrm>
          <a:prstGeom prst="rect">
            <a:avLst/>
          </a:prstGeom>
          <a:noFill/>
          <a:ln w="9525">
            <a:noFill/>
          </a:ln>
        </p:spPr>
        <p:txBody>
          <a:bodyPr wrap="square">
            <a:spAutoFit/>
          </a:bodyPr>
          <a:lstStyle/>
          <a:p>
            <a:pPr lvl="0" algn="just"/>
            <a:endParaRPr lang="zh-CN" altLang="en-US" sz="2000" b="1" dirty="0">
              <a:latin typeface="Times New Roman" panose="02020603050405020304" pitchFamily="18" charset="0"/>
              <a:ea typeface="宋体" panose="02010600030101010101" pitchFamily="2" charset="-122"/>
              <a:cs typeface="+mn-ea"/>
            </a:endParaRPr>
          </a:p>
          <a:p>
            <a:pPr lvl="0" algn="just"/>
            <a:r>
              <a:rPr lang="zh-CN" altLang="en-US" sz="2800" b="1" dirty="0">
                <a:solidFill>
                  <a:schemeClr val="tx2"/>
                </a:solidFill>
                <a:latin typeface="黑体" panose="02010600030101010101" pitchFamily="49" charset="-122"/>
                <a:ea typeface="黑体" panose="02010600030101010101" pitchFamily="49" charset="-122"/>
              </a:rPr>
              <a:t>（一）第一次科学</a:t>
            </a:r>
            <a:r>
              <a:rPr lang="zh-CN" altLang="en-US" sz="2800" b="1" dirty="0" smtClean="0">
                <a:solidFill>
                  <a:schemeClr val="tx2"/>
                </a:solidFill>
                <a:latin typeface="黑体" panose="02010600030101010101" pitchFamily="49" charset="-122"/>
                <a:ea typeface="黑体" panose="02010600030101010101" pitchFamily="49" charset="-122"/>
              </a:rPr>
              <a:t>革命</a:t>
            </a:r>
            <a:endParaRPr lang="zh-CN" altLang="en-US" sz="2800" b="1" dirty="0">
              <a:solidFill>
                <a:schemeClr val="tx2"/>
              </a:solidFill>
              <a:latin typeface="黑体" panose="02010600030101010101" pitchFamily="49" charset="-122"/>
              <a:ea typeface="黑体" panose="02010600030101010101" pitchFamily="49" charset="-122"/>
            </a:endParaRPr>
          </a:p>
          <a:p>
            <a:pPr lvl="0" algn="just"/>
            <a:endParaRPr lang="en-US" altLang="zh-CN" sz="2000" b="1" dirty="0" smtClean="0">
              <a:latin typeface="Times New Roman" panose="02020603050405020304" pitchFamily="18" charset="0"/>
              <a:ea typeface="宋体" panose="02010600030101010101" pitchFamily="2" charset="-122"/>
              <a:cs typeface="+mn-ea"/>
            </a:endParaRPr>
          </a:p>
          <a:p>
            <a:pPr lvl="0" algn="just"/>
            <a:r>
              <a:rPr lang="zh-CN" altLang="en-US" sz="2800" b="1" dirty="0" smtClean="0">
                <a:latin typeface="华文楷体" panose="02010600040101010101" pitchFamily="2" charset="-122"/>
                <a:ea typeface="华文楷体" panose="02010600040101010101" pitchFamily="2" charset="-122"/>
              </a:rPr>
              <a:t>    牛顿力学</a:t>
            </a:r>
            <a:r>
              <a:rPr lang="zh-CN" altLang="en-US" sz="2800" b="1" dirty="0">
                <a:latin typeface="华文楷体" panose="02010600040101010101" pitchFamily="2" charset="-122"/>
                <a:ea typeface="华文楷体" panose="02010600040101010101" pitchFamily="2" charset="-122"/>
              </a:rPr>
              <a:t>的创立。标志：1687年牛顿</a:t>
            </a:r>
            <a:r>
              <a:rPr lang="zh-CN" altLang="en-US" sz="2800" b="1" dirty="0" smtClean="0">
                <a:latin typeface="华文楷体" panose="02010600040101010101" pitchFamily="2" charset="-122"/>
                <a:ea typeface="华文楷体" panose="02010600040101010101" pitchFamily="2" charset="-122"/>
              </a:rPr>
              <a:t>《自然哲学的数学原理》</a:t>
            </a:r>
            <a:endParaRPr lang="zh-CN" altLang="en-US" sz="2800" b="1" dirty="0">
              <a:latin typeface="华文楷体" panose="02010600040101010101" pitchFamily="2" charset="-122"/>
              <a:ea typeface="华文楷体" panose="02010600040101010101" pitchFamily="2" charset="-122"/>
            </a:endParaRPr>
          </a:p>
          <a:p>
            <a:pPr lvl="0" algn="just"/>
            <a:r>
              <a:rPr lang="zh-CN" altLang="en-US" sz="2800" b="1" dirty="0" smtClean="0">
                <a:latin typeface="华文楷体" panose="02010600040101010101" pitchFamily="2" charset="-122"/>
                <a:ea typeface="华文楷体" panose="02010600040101010101" pitchFamily="2" charset="-122"/>
              </a:rPr>
              <a:t>    伽利略</a:t>
            </a:r>
            <a:r>
              <a:rPr lang="zh-CN" altLang="en-US" sz="2800" b="1" dirty="0">
                <a:latin typeface="华文楷体" panose="02010600040101010101" pitchFamily="2" charset="-122"/>
                <a:ea typeface="华文楷体" panose="02010600040101010101" pitchFamily="2" charset="-122"/>
              </a:rPr>
              <a:t>（1564-1642）意大利人；现代科学之父。</a:t>
            </a:r>
            <a:endParaRPr lang="zh-CN" altLang="en-US" sz="2800" b="1" dirty="0">
              <a:latin typeface="华文楷体" panose="02010600040101010101" pitchFamily="2" charset="-122"/>
              <a:ea typeface="华文楷体" panose="02010600040101010101" pitchFamily="2" charset="-122"/>
            </a:endParaRPr>
          </a:p>
          <a:p>
            <a:pPr lvl="0" algn="just"/>
            <a:r>
              <a:rPr lang="zh-CN" altLang="en-US" sz="2800" b="1" dirty="0" smtClean="0">
                <a:latin typeface="华文楷体" panose="02010600040101010101" pitchFamily="2" charset="-122"/>
                <a:ea typeface="华文楷体" panose="02010600040101010101" pitchFamily="2" charset="-122"/>
              </a:rPr>
              <a:t>    霍金</a:t>
            </a:r>
            <a:r>
              <a:rPr lang="zh-CN" altLang="en-US" sz="2800" b="1" dirty="0">
                <a:latin typeface="华文楷体" panose="02010600040101010101" pitchFamily="2" charset="-122"/>
                <a:ea typeface="华文楷体" panose="02010600040101010101" pitchFamily="2" charset="-122"/>
              </a:rPr>
              <a:t>说：自然科学的诞生要归功于伽利略，</a:t>
            </a:r>
            <a:r>
              <a:rPr lang="zh-CN" altLang="en-US" sz="2800" b="1" dirty="0" smtClean="0">
                <a:latin typeface="华文楷体" panose="02010600040101010101" pitchFamily="2" charset="-122"/>
                <a:ea typeface="华文楷体" panose="02010600040101010101" pitchFamily="2" charset="-122"/>
              </a:rPr>
              <a:t>他这</a:t>
            </a:r>
            <a:r>
              <a:rPr lang="zh-CN" altLang="en-US" sz="2800" b="1" dirty="0">
                <a:latin typeface="华文楷体" panose="02010600040101010101" pitchFamily="2" charset="-122"/>
                <a:ea typeface="华文楷体" panose="02010600040101010101" pitchFamily="2" charset="-122"/>
              </a:rPr>
              <a:t>方面的功劳大概无人能及。 </a:t>
            </a:r>
            <a:endParaRPr lang="en-US" altLang="zh-CN" sz="2800" b="1" dirty="0" smtClean="0">
              <a:latin typeface="华文楷体" panose="02010600040101010101" pitchFamily="2" charset="-122"/>
              <a:ea typeface="华文楷体" panose="02010600040101010101" pitchFamily="2" charset="-122"/>
            </a:endParaRPr>
          </a:p>
          <a:p>
            <a:pPr lvl="0" algn="just"/>
            <a:r>
              <a:rPr lang="zh-CN" altLang="en-US" sz="2800" b="1" dirty="0" smtClean="0">
                <a:latin typeface="华文楷体" panose="02010600040101010101" pitchFamily="2" charset="-122"/>
                <a:ea typeface="华文楷体" panose="02010600040101010101" pitchFamily="2" charset="-122"/>
              </a:rPr>
              <a:t>实验</a:t>
            </a:r>
            <a:r>
              <a:rPr lang="zh-CN" altLang="en-US" sz="2800" b="1" dirty="0">
                <a:latin typeface="华文楷体" panose="02010600040101010101" pitchFamily="2" charset="-122"/>
                <a:ea typeface="华文楷体" panose="02010600040101010101" pitchFamily="2" charset="-122"/>
              </a:rPr>
              <a:t>方法</a:t>
            </a:r>
            <a:endParaRPr lang="zh-CN" altLang="en-US" sz="2800" b="1" dirty="0">
              <a:latin typeface="华文楷体" panose="02010600040101010101" pitchFamily="2" charset="-122"/>
              <a:ea typeface="华文楷体" panose="02010600040101010101" pitchFamily="2" charset="-122"/>
            </a:endParaRPr>
          </a:p>
          <a:p>
            <a:pPr lvl="0" algn="just"/>
            <a:r>
              <a:rPr lang="zh-CN" altLang="en-US" sz="2800" b="1" dirty="0">
                <a:latin typeface="华文楷体" panose="02010600040101010101" pitchFamily="2" charset="-122"/>
                <a:ea typeface="华文楷体" panose="02010600040101010101" pitchFamily="2" charset="-122"/>
              </a:rPr>
              <a:t>数学方法</a:t>
            </a:r>
            <a:endParaRPr lang="zh-CN" altLang="en-US" sz="2800" b="1" dirty="0">
              <a:latin typeface="华文楷体" panose="02010600040101010101" pitchFamily="2" charset="-122"/>
              <a:ea typeface="华文楷体" panose="02010600040101010101" pitchFamily="2" charset="-122"/>
            </a:endParaRPr>
          </a:p>
        </p:txBody>
      </p:sp>
      <p:sp>
        <p:nvSpPr>
          <p:cNvPr id="2" name="矩形 1"/>
          <p:cNvSpPr/>
          <p:nvPr/>
        </p:nvSpPr>
        <p:spPr>
          <a:xfrm>
            <a:off x="539552" y="260648"/>
            <a:ext cx="7848872" cy="523220"/>
          </a:xfrm>
          <a:prstGeom prst="rect">
            <a:avLst/>
          </a:prstGeom>
        </p:spPr>
        <p:txBody>
          <a:bodyPr wrap="square">
            <a:spAutoFit/>
          </a:bodyPr>
          <a:lstStyle/>
          <a:p>
            <a:pPr lvl="0" algn="just"/>
            <a:r>
              <a:rPr lang="zh-CN" altLang="en-US" sz="2800" b="1" dirty="0">
                <a:solidFill>
                  <a:schemeClr val="tx2"/>
                </a:solidFill>
                <a:latin typeface="黑体" panose="02010600030101010101" pitchFamily="49" charset="-122"/>
                <a:ea typeface="黑体" panose="02010600030101010101" pitchFamily="49" charset="-122"/>
                <a:sym typeface="+mn-ea"/>
              </a:rPr>
              <a:t>二、人类历史上经历的重大科学革命与技术革命</a:t>
            </a:r>
            <a:r>
              <a:rPr lang="zh-CN" altLang="en-US" sz="2800" b="1" dirty="0">
                <a:solidFill>
                  <a:schemeClr val="tx2"/>
                </a:solidFill>
                <a:latin typeface="黑体" panose="02010600030101010101" pitchFamily="49" charset="-122"/>
                <a:ea typeface="黑体" panose="02010600030101010101" pitchFamily="49" charset="-122"/>
              </a:rPr>
              <a:t> </a:t>
            </a:r>
            <a:endParaRPr lang="zh-CN" altLang="en-US" sz="2800" b="1" dirty="0">
              <a:solidFill>
                <a:schemeClr val="tx2"/>
              </a:solidFill>
              <a:latin typeface="黑体" panose="02010600030101010101" pitchFamily="49" charset="-122"/>
              <a:ea typeface="黑体" panose="02010600030101010101" pitchFamily="49" charset="-122"/>
            </a:endParaRPr>
          </a:p>
        </p:txBody>
      </p:sp>
      <p:sp>
        <p:nvSpPr>
          <p:cNvPr id="3" name="矩形 2"/>
          <p:cNvSpPr/>
          <p:nvPr/>
        </p:nvSpPr>
        <p:spPr>
          <a:xfrm>
            <a:off x="777920" y="888479"/>
            <a:ext cx="6264696" cy="830997"/>
          </a:xfrm>
          <a:prstGeom prst="rect">
            <a:avLst/>
          </a:prstGeom>
        </p:spPr>
        <p:txBody>
          <a:bodyPr wrap="square">
            <a:spAutoFit/>
          </a:bodyPr>
          <a:lstStyle/>
          <a:p>
            <a:pPr lvl="0" algn="just"/>
            <a:r>
              <a:rPr lang="zh-CN" altLang="en-US" b="1" dirty="0" smtClean="0"/>
              <a:t>         可以</a:t>
            </a:r>
            <a:r>
              <a:rPr lang="zh-CN" altLang="en-US" b="1" dirty="0"/>
              <a:t>认为人类史上发生了两次重大科学革命和三次重大技术革命。</a:t>
            </a:r>
            <a:endParaRPr lang="zh-CN" altLang="en-US" b="1" dirty="0"/>
          </a:p>
        </p:txBody>
      </p:sp>
      <p:pic>
        <p:nvPicPr>
          <p:cNvPr id="5" name="图片 10242" descr="Galileo.arp.300pix.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141" y="1988840"/>
            <a:ext cx="2189339" cy="2681912"/>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矩形 3"/>
          <p:cNvSpPr/>
          <p:nvPr/>
        </p:nvSpPr>
        <p:spPr>
          <a:xfrm>
            <a:off x="7137705" y="4869160"/>
            <a:ext cx="1261884" cy="523220"/>
          </a:xfrm>
          <a:prstGeom prst="rect">
            <a:avLst/>
          </a:prstGeom>
        </p:spPr>
        <p:txBody>
          <a:bodyPr wrap="none">
            <a:spAutoFit/>
          </a:bodyPr>
          <a:lstStyle/>
          <a:p>
            <a:r>
              <a:rPr lang="zh-CN" altLang="en-US" sz="2800" b="1" dirty="0">
                <a:latin typeface="华文楷体" panose="02010600040101010101" pitchFamily="2" charset="-122"/>
                <a:ea typeface="华文楷体" panose="02010600040101010101" pitchFamily="2" charset="-122"/>
              </a:rPr>
              <a:t>伽利略</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67544" y="758309"/>
            <a:ext cx="5544616" cy="5212080"/>
          </a:xfrm>
          <a:prstGeom prst="rect">
            <a:avLst/>
          </a:prstGeom>
        </p:spPr>
        <p:txBody>
          <a:bodyPr wrap="square">
            <a:spAutoFit/>
          </a:bodyPr>
          <a:lstStyle/>
          <a:p>
            <a:pPr lvl="0" algn="just"/>
            <a:r>
              <a:rPr lang="zh-CN" altLang="en-US" b="1" dirty="0" smtClean="0">
                <a:latin typeface="华文楷体" panose="02010600040101010101" pitchFamily="2" charset="-122"/>
                <a:ea typeface="华文楷体" panose="02010600040101010101" pitchFamily="2" charset="-122"/>
              </a:rPr>
              <a:t>    牛顿（</a:t>
            </a:r>
            <a:r>
              <a:rPr lang="zh-CN" altLang="en-US" b="1" dirty="0">
                <a:latin typeface="华文楷体" panose="02010600040101010101" pitchFamily="2" charset="-122"/>
                <a:ea typeface="华文楷体" panose="02010600040101010101" pitchFamily="2" charset="-122"/>
              </a:rPr>
              <a:t>1643-1727）：</a:t>
            </a:r>
            <a:r>
              <a:rPr lang="zh-CN" altLang="en-US" b="1" dirty="0" smtClean="0">
                <a:latin typeface="华文楷体" panose="02010600040101010101" pitchFamily="2" charset="-122"/>
                <a:ea typeface="华文楷体" panose="02010600040101010101" pitchFamily="2" charset="-122"/>
              </a:rPr>
              <a:t>《自然哲学的数学原理》（1687</a:t>
            </a:r>
            <a:r>
              <a:rPr lang="zh-CN" altLang="en-US" b="1" dirty="0">
                <a:latin typeface="华文楷体" panose="02010600040101010101" pitchFamily="2" charset="-122"/>
                <a:ea typeface="华文楷体" panose="02010600040101010101" pitchFamily="2" charset="-122"/>
              </a:rPr>
              <a:t>）：天上运动与地上运动的统一。</a:t>
            </a:r>
            <a:endParaRPr lang="zh-CN" altLang="en-US" b="1" dirty="0">
              <a:latin typeface="华文楷体" panose="02010600040101010101" pitchFamily="2" charset="-122"/>
              <a:ea typeface="华文楷体" panose="02010600040101010101" pitchFamily="2" charset="-122"/>
            </a:endParaRPr>
          </a:p>
          <a:p>
            <a:pPr lvl="0" algn="just"/>
            <a:r>
              <a:rPr lang="zh-CN" altLang="en-US" b="1" dirty="0" smtClean="0">
                <a:latin typeface="华文楷体" panose="02010600040101010101" pitchFamily="2" charset="-122"/>
                <a:ea typeface="华文楷体" panose="02010600040101010101" pitchFamily="2" charset="-122"/>
              </a:rPr>
              <a:t>    牛顿力学</a:t>
            </a:r>
            <a:r>
              <a:rPr lang="zh-CN" altLang="en-US" b="1" dirty="0">
                <a:latin typeface="华文楷体" panose="02010600040101010101" pitchFamily="2" charset="-122"/>
                <a:ea typeface="华文楷体" panose="02010600040101010101" pitchFamily="2" charset="-122"/>
              </a:rPr>
              <a:t>三个特征：超时空性；决定论的因果性</a:t>
            </a:r>
            <a:r>
              <a:rPr lang="zh-CN" altLang="en-US" b="1" dirty="0" smtClean="0">
                <a:latin typeface="华文楷体" panose="02010600040101010101" pitchFamily="2" charset="-122"/>
                <a:ea typeface="华文楷体" panose="02010600040101010101" pitchFamily="2" charset="-122"/>
              </a:rPr>
              <a:t>；纯</a:t>
            </a:r>
            <a:r>
              <a:rPr lang="zh-CN" altLang="en-US" b="1" dirty="0">
                <a:latin typeface="华文楷体" panose="02010600040101010101" pitchFamily="2" charset="-122"/>
                <a:ea typeface="华文楷体" panose="02010600040101010101" pitchFamily="2" charset="-122"/>
              </a:rPr>
              <a:t>客观性。</a:t>
            </a:r>
            <a:endParaRPr lang="zh-CN" altLang="en-US" b="1" dirty="0">
              <a:latin typeface="华文楷体" panose="02010600040101010101" pitchFamily="2" charset="-122"/>
              <a:ea typeface="华文楷体" panose="02010600040101010101" pitchFamily="2" charset="-122"/>
            </a:endParaRPr>
          </a:p>
          <a:p>
            <a:pPr lvl="0" algn="just"/>
            <a:r>
              <a:rPr lang="zh-CN" altLang="en-US" b="1" dirty="0" smtClean="0">
                <a:latin typeface="华文楷体" panose="02010600040101010101" pitchFamily="2" charset="-122"/>
                <a:ea typeface="华文楷体" panose="02010600040101010101" pitchFamily="2" charset="-122"/>
              </a:rPr>
              <a:t>    牛顿</a:t>
            </a:r>
            <a:r>
              <a:rPr lang="zh-CN" altLang="en-US" b="1" dirty="0">
                <a:latin typeface="华文楷体" panose="02010600040101010101" pitchFamily="2" charset="-122"/>
                <a:ea typeface="华文楷体" panose="02010600040101010101" pitchFamily="2" charset="-122"/>
              </a:rPr>
              <a:t>的方法论：1，实验；2，归纳；3，整合</a:t>
            </a:r>
            <a:r>
              <a:rPr lang="zh-CN" altLang="en-US" b="1" dirty="0" smtClean="0">
                <a:latin typeface="华文楷体" panose="02010600040101010101" pitchFamily="2" charset="-122"/>
                <a:ea typeface="华文楷体" panose="02010600040101010101" pitchFamily="2" charset="-122"/>
              </a:rPr>
              <a:t>与预言</a:t>
            </a:r>
            <a:r>
              <a:rPr lang="zh-CN" altLang="en-US" b="1" dirty="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a:p>
            <a:pPr lvl="0" algn="just"/>
            <a:r>
              <a:rPr lang="zh-CN" altLang="en-US" b="1" dirty="0">
                <a:latin typeface="华文楷体" panose="02010600040101010101" pitchFamily="2" charset="-122"/>
                <a:ea typeface="华文楷体" panose="02010600040101010101" pitchFamily="2" charset="-122"/>
              </a:rPr>
              <a:t>    实验事实是价值无涉的，即中立的，是对自然界内在性质的揭示，是形成理论与证实理论的基础。</a:t>
            </a:r>
            <a:endParaRPr lang="zh-CN" altLang="en-US" b="1" dirty="0">
              <a:latin typeface="华文楷体" panose="02010600040101010101" pitchFamily="2" charset="-122"/>
              <a:ea typeface="华文楷体" panose="02010600040101010101" pitchFamily="2" charset="-122"/>
            </a:endParaRPr>
          </a:p>
          <a:p>
            <a:pPr lvl="0" algn="just"/>
            <a:r>
              <a:rPr lang="zh-CN" altLang="en-US" b="1" dirty="0">
                <a:latin typeface="华文楷体" panose="02010600040101010101" pitchFamily="2" charset="-122"/>
                <a:ea typeface="华文楷体" panose="02010600040101010101" pitchFamily="2" charset="-122"/>
              </a:rPr>
              <a:t>康德—拉普拉斯</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星云假说”。</a:t>
            </a:r>
            <a:endParaRPr lang="zh-CN" altLang="en-US" b="1" dirty="0">
              <a:latin typeface="华文楷体" panose="02010600040101010101" pitchFamily="2" charset="-122"/>
              <a:ea typeface="华文楷体" panose="02010600040101010101" pitchFamily="2" charset="-122"/>
            </a:endParaRPr>
          </a:p>
          <a:p>
            <a:pPr lvl="0" algn="just"/>
            <a:r>
              <a:rPr lang="zh-CN" altLang="en-US" b="1" dirty="0">
                <a:latin typeface="华文楷体" panose="02010600040101010101" pitchFamily="2" charset="-122"/>
                <a:ea typeface="华文楷体" panose="02010600040101010101" pitchFamily="2" charset="-122"/>
              </a:rPr>
              <a:t>能量守恒定律。</a:t>
            </a:r>
            <a:endParaRPr lang="zh-CN" altLang="en-US" b="1" dirty="0">
              <a:latin typeface="华文楷体" panose="02010600040101010101" pitchFamily="2" charset="-122"/>
              <a:ea typeface="华文楷体" panose="02010600040101010101" pitchFamily="2" charset="-122"/>
            </a:endParaRPr>
          </a:p>
          <a:p>
            <a:pPr lvl="0" algn="just"/>
            <a:r>
              <a:rPr lang="zh-CN" altLang="en-US" b="1" dirty="0">
                <a:latin typeface="华文楷体" panose="02010600040101010101" pitchFamily="2" charset="-122"/>
                <a:ea typeface="华文楷体" panose="02010600040101010101" pitchFamily="2" charset="-122"/>
              </a:rPr>
              <a:t>细胞学说；</a:t>
            </a:r>
            <a:endParaRPr lang="zh-CN" altLang="en-US" b="1" dirty="0">
              <a:latin typeface="华文楷体" panose="02010600040101010101" pitchFamily="2" charset="-122"/>
              <a:ea typeface="华文楷体" panose="02010600040101010101" pitchFamily="2" charset="-122"/>
            </a:endParaRPr>
          </a:p>
          <a:p>
            <a:pPr lvl="0" algn="just"/>
            <a:r>
              <a:rPr lang="zh-CN" altLang="en-US" b="1" dirty="0">
                <a:latin typeface="华文楷体" panose="02010600040101010101" pitchFamily="2" charset="-122"/>
                <a:ea typeface="华文楷体" panose="02010600040101010101" pitchFamily="2" charset="-122"/>
              </a:rPr>
              <a:t>进化论。</a:t>
            </a:r>
            <a:endParaRPr lang="zh-CN" altLang="en-US" b="1" dirty="0">
              <a:latin typeface="华文楷体" panose="02010600040101010101" pitchFamily="2" charset="-122"/>
              <a:ea typeface="华文楷体" panose="02010600040101010101" pitchFamily="2" charset="-122"/>
            </a:endParaRPr>
          </a:p>
        </p:txBody>
      </p:sp>
      <p:pic>
        <p:nvPicPr>
          <p:cNvPr id="5" name="图片 13314" descr="GodfreyKneller-IsaacNewton-1689.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1412776"/>
            <a:ext cx="2216910" cy="3049430"/>
          </a:xfrm>
          <a:prstGeom prst="rect">
            <a:avLst/>
          </a:prstGeom>
          <a:ln w="190500" cap="sq">
            <a:solidFill>
              <a:srgbClr val="C8C6BD"/>
            </a:solidFill>
            <a:prstDash val="solid"/>
            <a:miter lim="800000"/>
            <a:headEnd/>
            <a:tailEnd/>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6" name="矩形 5"/>
          <p:cNvSpPr/>
          <p:nvPr/>
        </p:nvSpPr>
        <p:spPr>
          <a:xfrm>
            <a:off x="7296569" y="4581128"/>
            <a:ext cx="902811" cy="523220"/>
          </a:xfrm>
          <a:prstGeom prst="rect">
            <a:avLst/>
          </a:prstGeom>
        </p:spPr>
        <p:txBody>
          <a:bodyPr wrap="none">
            <a:spAutoFit/>
          </a:bodyPr>
          <a:lstStyle/>
          <a:p>
            <a:r>
              <a:rPr lang="zh-CN" altLang="en-US" sz="2800" b="1" dirty="0">
                <a:latin typeface="华文楷体" panose="02010600040101010101" pitchFamily="2" charset="-122"/>
                <a:ea typeface="华文楷体" panose="02010600040101010101" pitchFamily="2" charset="-122"/>
              </a:rPr>
              <a:t>牛顿</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7" name="文本框 18436"/>
          <p:cNvSpPr txBox="1"/>
          <p:nvPr/>
        </p:nvSpPr>
        <p:spPr>
          <a:xfrm>
            <a:off x="755576" y="692696"/>
            <a:ext cx="8992870" cy="892552"/>
          </a:xfrm>
          <a:prstGeom prst="rect">
            <a:avLst/>
          </a:prstGeom>
          <a:noFill/>
          <a:ln w="9525">
            <a:noFill/>
          </a:ln>
        </p:spPr>
        <p:txBody>
          <a:bodyPr wrap="square">
            <a:spAutoFit/>
          </a:bodyPr>
          <a:lstStyle/>
          <a:p>
            <a:pPr lvl="0" algn="just"/>
            <a:r>
              <a:rPr sz="2800" b="1" dirty="0">
                <a:solidFill>
                  <a:schemeClr val="tx2"/>
                </a:solidFill>
                <a:latin typeface="黑体" panose="02010600030101010101" pitchFamily="49" charset="-122"/>
                <a:ea typeface="黑体" panose="02010600030101010101" pitchFamily="49" charset="-122"/>
              </a:rPr>
              <a:t>（二）第二次科学革命</a:t>
            </a:r>
            <a:endParaRPr sz="2800" b="1" dirty="0">
              <a:solidFill>
                <a:schemeClr val="tx2"/>
              </a:solidFill>
              <a:latin typeface="黑体" panose="02010600030101010101" pitchFamily="49" charset="-122"/>
              <a:ea typeface="黑体" panose="02010600030101010101" pitchFamily="49" charset="-122"/>
            </a:endParaRPr>
          </a:p>
          <a:p>
            <a:pPr lvl="0" algn="just"/>
            <a:r>
              <a:rPr b="1" dirty="0">
                <a:latin typeface="宋体" panose="02010600030101010101" pitchFamily="2" charset="-122"/>
                <a:ea typeface="宋体" panose="02010600030101010101" pitchFamily="2" charset="-122"/>
              </a:rPr>
              <a:t>    </a:t>
            </a:r>
            <a:endParaRPr b="1" dirty="0">
              <a:latin typeface="宋体" panose="02010600030101010101" pitchFamily="2" charset="-122"/>
              <a:ea typeface="宋体" panose="02010600030101010101" pitchFamily="2" charset="-122"/>
            </a:endParaRPr>
          </a:p>
        </p:txBody>
      </p:sp>
      <p:sp>
        <p:nvSpPr>
          <p:cNvPr id="2" name="矩形 1"/>
          <p:cNvSpPr/>
          <p:nvPr/>
        </p:nvSpPr>
        <p:spPr>
          <a:xfrm>
            <a:off x="827584" y="1700808"/>
            <a:ext cx="7344816" cy="3078480"/>
          </a:xfrm>
          <a:prstGeom prst="rect">
            <a:avLst/>
          </a:prstGeom>
        </p:spPr>
        <p:txBody>
          <a:bodyPr wrap="square">
            <a:spAutoFit/>
          </a:bodyPr>
          <a:lstStyle/>
          <a:p>
            <a:pPr lvl="0" algn="just"/>
            <a:r>
              <a:rPr lang="zh-CN" altLang="en-US" sz="2800" b="1" dirty="0" smtClean="0">
                <a:latin typeface="华文楷体" panose="02010600040101010101" pitchFamily="2" charset="-122"/>
                <a:ea typeface="华文楷体" panose="02010600040101010101" pitchFamily="2" charset="-122"/>
              </a:rPr>
              <a:t>    以</a:t>
            </a:r>
            <a:r>
              <a:rPr lang="en-US" altLang="zh-CN" sz="2800" b="1" dirty="0">
                <a:latin typeface="华文楷体" panose="02010600040101010101" pitchFamily="2" charset="-122"/>
                <a:ea typeface="华文楷体" panose="02010600040101010101" pitchFamily="2" charset="-122"/>
              </a:rPr>
              <a:t>19</a:t>
            </a:r>
            <a:r>
              <a:rPr lang="zh-CN" altLang="en-US" sz="2800" b="1" dirty="0">
                <a:latin typeface="华文楷体" panose="02010600040101010101" pitchFamily="2" charset="-122"/>
                <a:ea typeface="华文楷体" panose="02010600040101010101" pitchFamily="2" charset="-122"/>
              </a:rPr>
              <a:t>世纪末</a:t>
            </a:r>
            <a:r>
              <a:rPr lang="en-US" altLang="zh-CN" sz="2800" b="1" dirty="0">
                <a:latin typeface="华文楷体" panose="02010600040101010101" pitchFamily="2" charset="-122"/>
                <a:ea typeface="华文楷体" panose="02010600040101010101" pitchFamily="2" charset="-122"/>
              </a:rPr>
              <a:t>20</a:t>
            </a:r>
            <a:r>
              <a:rPr lang="zh-CN" altLang="en-US" sz="2800" b="1" dirty="0">
                <a:latin typeface="华文楷体" panose="02010600040101010101" pitchFamily="2" charset="-122"/>
                <a:ea typeface="华文楷体" panose="02010600040101010101" pitchFamily="2" charset="-122"/>
              </a:rPr>
              <a:t>世纪初形成的科学理论为基础。特别是，量子力学、混沌理论等。</a:t>
            </a:r>
            <a:endParaRPr lang="zh-CN" altLang="en-US" sz="2800" b="1" dirty="0">
              <a:latin typeface="华文楷体" panose="02010600040101010101" pitchFamily="2" charset="-122"/>
              <a:ea typeface="华文楷体" panose="02010600040101010101" pitchFamily="2" charset="-122"/>
            </a:endParaRPr>
          </a:p>
          <a:p>
            <a:pPr lvl="0" algn="just"/>
            <a:r>
              <a:rPr lang="zh-CN" altLang="en-US" sz="2800" b="1" dirty="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 第二</a:t>
            </a:r>
            <a:r>
              <a:rPr lang="zh-CN" altLang="en-US" sz="2800" b="1" dirty="0">
                <a:latin typeface="华文楷体" panose="02010600040101010101" pitchFamily="2" charset="-122"/>
                <a:ea typeface="华文楷体" panose="02010600040101010101" pitchFamily="2" charset="-122"/>
              </a:rPr>
              <a:t>次科学革命还进一步带来了技术革命和哲学革命。</a:t>
            </a:r>
            <a:endParaRPr lang="zh-CN" altLang="en-US" sz="2800" b="1" dirty="0">
              <a:latin typeface="华文楷体" panose="02010600040101010101" pitchFamily="2" charset="-122"/>
              <a:ea typeface="华文楷体" panose="02010600040101010101" pitchFamily="2" charset="-122"/>
            </a:endParaRPr>
          </a:p>
          <a:p>
            <a:pPr lvl="0" algn="just"/>
            <a:r>
              <a:rPr lang="zh-CN" altLang="en-US" sz="2800" b="1" dirty="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     科学</a:t>
            </a:r>
            <a:r>
              <a:rPr lang="zh-CN" altLang="en-US" sz="2800" b="1" dirty="0">
                <a:latin typeface="华文楷体" panose="02010600040101010101" pitchFamily="2" charset="-122"/>
                <a:ea typeface="华文楷体" panose="02010600040101010101" pitchFamily="2" charset="-122"/>
              </a:rPr>
              <a:t>革命</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实验事实。</a:t>
            </a:r>
            <a:endParaRPr lang="zh-CN" altLang="en-US" sz="2800" b="1" dirty="0">
              <a:latin typeface="华文楷体" panose="02010600040101010101" pitchFamily="2" charset="-122"/>
              <a:ea typeface="华文楷体" panose="02010600040101010101" pitchFamily="2" charset="-122"/>
            </a:endParaRPr>
          </a:p>
          <a:p>
            <a:pPr lvl="0" algn="just"/>
            <a:r>
              <a:rPr lang="zh-CN" altLang="en-US" sz="2800" b="1" dirty="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     技术革命</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市场应用。</a:t>
            </a:r>
            <a:endParaRPr lang="zh-CN" altLang="en-US" sz="2800" b="1" dirty="0">
              <a:latin typeface="华文楷体" panose="02010600040101010101" pitchFamily="2" charset="-122"/>
              <a:ea typeface="华文楷体" panose="02010600040101010101" pitchFamily="2" charset="-122"/>
            </a:endParaRPr>
          </a:p>
          <a:p>
            <a:pPr lvl="0" algn="just"/>
            <a:r>
              <a:rPr lang="zh-CN" altLang="en-US" sz="2800" b="1" dirty="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     哲学</a:t>
            </a:r>
            <a:r>
              <a:rPr lang="zh-CN" altLang="en-US" sz="2800" b="1" dirty="0">
                <a:latin typeface="华文楷体" panose="02010600040101010101" pitchFamily="2" charset="-122"/>
                <a:ea typeface="华文楷体" panose="02010600040101010101" pitchFamily="2" charset="-122"/>
              </a:rPr>
              <a:t>革命</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观念转变。</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899592" y="581779"/>
            <a:ext cx="7488832" cy="954107"/>
          </a:xfrm>
          <a:prstGeom prst="rect">
            <a:avLst/>
          </a:prstGeom>
        </p:spPr>
        <p:txBody>
          <a:bodyPr wrap="square">
            <a:spAutoFit/>
          </a:bodyPr>
          <a:lstStyle/>
          <a:p>
            <a:pPr lvl="0" algn="just"/>
            <a:r>
              <a:rPr lang="zh-CN" altLang="en-US" sz="2800" b="1" dirty="0">
                <a:solidFill>
                  <a:srgbClr val="CC0000"/>
                </a:solidFill>
                <a:effectLst>
                  <a:outerShdw blurRad="38100" dist="38100" dir="2700000">
                    <a:srgbClr val="C0C0C0"/>
                  </a:outerShdw>
                </a:effectLst>
                <a:latin typeface="+mj-lt"/>
                <a:ea typeface="+mj-ea"/>
                <a:cs typeface="+mj-cs"/>
              </a:rPr>
              <a:t>（</a:t>
            </a:r>
            <a:r>
              <a:rPr lang="en-US" altLang="zh-CN" sz="2800" b="1" dirty="0">
                <a:solidFill>
                  <a:srgbClr val="CC0000"/>
                </a:solidFill>
                <a:effectLst>
                  <a:outerShdw blurRad="38100" dist="38100" dir="2700000">
                    <a:srgbClr val="C0C0C0"/>
                  </a:outerShdw>
                </a:effectLst>
                <a:latin typeface="+mj-lt"/>
                <a:ea typeface="+mj-ea"/>
                <a:cs typeface="+mj-cs"/>
              </a:rPr>
              <a:t>1</a:t>
            </a:r>
            <a:r>
              <a:rPr lang="zh-CN" altLang="en-US" sz="2800" b="1" dirty="0">
                <a:solidFill>
                  <a:srgbClr val="CC0000"/>
                </a:solidFill>
                <a:effectLst>
                  <a:outerShdw blurRad="38100" dist="38100" dir="2700000">
                    <a:srgbClr val="C0C0C0"/>
                  </a:outerShdw>
                </a:effectLst>
                <a:latin typeface="+mj-lt"/>
                <a:ea typeface="+mj-ea"/>
                <a:cs typeface="+mj-cs"/>
              </a:rPr>
              <a:t>）爱因斯坦（</a:t>
            </a:r>
            <a:r>
              <a:rPr lang="en-US" altLang="zh-CN" sz="2800" b="1" dirty="0">
                <a:solidFill>
                  <a:srgbClr val="CC0000"/>
                </a:solidFill>
                <a:effectLst>
                  <a:outerShdw blurRad="38100" dist="38100" dir="2700000">
                    <a:srgbClr val="C0C0C0"/>
                  </a:outerShdw>
                </a:effectLst>
                <a:latin typeface="+mj-lt"/>
                <a:ea typeface="+mj-ea"/>
                <a:cs typeface="+mj-cs"/>
              </a:rPr>
              <a:t>1879-</a:t>
            </a:r>
            <a:r>
              <a:rPr lang="zh-CN" altLang="en-US" sz="2800" b="1" dirty="0">
                <a:solidFill>
                  <a:srgbClr val="CC0000"/>
                </a:solidFill>
                <a:effectLst>
                  <a:outerShdw blurRad="38100" dist="38100" dir="2700000">
                    <a:srgbClr val="C0C0C0"/>
                  </a:outerShdw>
                </a:effectLst>
                <a:latin typeface="+mj-lt"/>
                <a:ea typeface="+mj-ea"/>
                <a:cs typeface="+mj-cs"/>
              </a:rPr>
              <a:t>）创立狭义相对论和广义相对论</a:t>
            </a:r>
            <a:endParaRPr lang="zh-CN" altLang="en-US" sz="2800" b="1" dirty="0">
              <a:solidFill>
                <a:srgbClr val="CC0000"/>
              </a:solidFill>
              <a:effectLst>
                <a:outerShdw blurRad="38100" dist="38100" dir="2700000">
                  <a:srgbClr val="C0C0C0"/>
                </a:outerShdw>
              </a:effectLst>
              <a:latin typeface="+mj-lt"/>
              <a:ea typeface="+mj-ea"/>
              <a:cs typeface="+mj-cs"/>
            </a:endParaRPr>
          </a:p>
        </p:txBody>
      </p:sp>
      <p:sp>
        <p:nvSpPr>
          <p:cNvPr id="3" name="矩形 2"/>
          <p:cNvSpPr/>
          <p:nvPr/>
        </p:nvSpPr>
        <p:spPr>
          <a:xfrm>
            <a:off x="467544" y="1699244"/>
            <a:ext cx="4824536" cy="4524315"/>
          </a:xfrm>
          <a:prstGeom prst="rect">
            <a:avLst/>
          </a:prstGeom>
        </p:spPr>
        <p:txBody>
          <a:bodyPr wrap="square">
            <a:spAutoFit/>
          </a:bodyPr>
          <a:lstStyle/>
          <a:p>
            <a:pPr lvl="0" algn="just"/>
            <a:r>
              <a:rPr lang="zh-CN" altLang="en-US" sz="2000" b="1" dirty="0" smtClean="0">
                <a:latin typeface="宋体" panose="02010600030101010101" pitchFamily="2" charset="-122"/>
              </a:rPr>
              <a:t>     </a:t>
            </a:r>
            <a:r>
              <a:rPr lang="zh-CN" altLang="en-US" b="1" dirty="0" smtClean="0">
                <a:latin typeface="华文楷体" panose="02010600040101010101" pitchFamily="2" charset="-122"/>
                <a:ea typeface="华文楷体" panose="02010600040101010101" pitchFamily="2" charset="-122"/>
              </a:rPr>
              <a:t>被</a:t>
            </a:r>
            <a:r>
              <a:rPr lang="en-US" altLang="zh-CN" b="1" dirty="0">
                <a:latin typeface="华文楷体" panose="02010600040101010101" pitchFamily="2" charset="-122"/>
                <a:ea typeface="华文楷体" panose="02010600040101010101" pitchFamily="2" charset="-122"/>
              </a:rPr>
              <a:t>1999</a:t>
            </a:r>
            <a:r>
              <a:rPr lang="zh-CN" altLang="en-US" b="1" dirty="0">
                <a:latin typeface="华文楷体" panose="02010600040101010101" pitchFamily="2" charset="-122"/>
                <a:ea typeface="华文楷体" panose="02010600040101010101" pitchFamily="2" charset="-122"/>
              </a:rPr>
              <a:t>年</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时代周刊</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评为“世纪伟人”</a:t>
            </a:r>
            <a:r>
              <a:rPr lang="zh-CN" altLang="en-US" b="1" dirty="0" smtClean="0">
                <a:latin typeface="华文楷体" panose="02010600040101010101" pitchFamily="2" charset="-122"/>
                <a:ea typeface="华文楷体" panose="02010600040101010101" pitchFamily="2" charset="-122"/>
              </a:rPr>
              <a:t>。相对</a:t>
            </a:r>
            <a:r>
              <a:rPr lang="zh-CN" altLang="en-US" b="1" dirty="0">
                <a:latin typeface="华文楷体" panose="02010600040101010101" pitchFamily="2" charset="-122"/>
                <a:ea typeface="华文楷体" panose="02010600040101010101" pitchFamily="2" charset="-122"/>
              </a:rPr>
              <a:t>时空观揭示了空间、时间和物质运动之间的密切联系，证明了空间不再是独立的实体，也不是先验的认识形式，而是物质运动的一种基本属性。质能公式揭示了质量与能量之间的转化关系，使当时无法解释的放射性现象和太阳能的来源等问题迎刃而解，并为人类利用原子能奠定了理论基础，证实了马克思主义关于事物之间存在着相互联系的观点。</a:t>
            </a:r>
            <a:endParaRPr lang="zh-CN" altLang="en-US" b="1" dirty="0">
              <a:latin typeface="华文楷体" panose="02010600040101010101" pitchFamily="2" charset="-122"/>
              <a:ea typeface="华文楷体" panose="02010600040101010101" pitchFamily="2" charset="-122"/>
            </a:endParaRPr>
          </a:p>
        </p:txBody>
      </p:sp>
      <p:pic>
        <p:nvPicPr>
          <p:cNvPr id="15362" name="Picture 2" descr="https://timgsa.baidu.com/timg?image&amp;quality=80&amp;size=b9999_10000&amp;sec=1506146063141&amp;di=a6dee7054a70b891bfa088c0d6c257a2&amp;imgtype=0&amp;src=http%3A%2F%2Fimgsrc.baidu.com%2Fimgad%2Fpic%2Fitem%2Fcf1b9d16fdfaaf5193db92b8865494eef01f7af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6007"/>
          <a:stretch>
            <a:fillRect/>
          </a:stretch>
        </p:blipFill>
        <p:spPr bwMode="auto">
          <a:xfrm>
            <a:off x="5652120" y="2636912"/>
            <a:ext cx="3188601" cy="1999018"/>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矩形 3"/>
          <p:cNvSpPr/>
          <p:nvPr/>
        </p:nvSpPr>
        <p:spPr>
          <a:xfrm>
            <a:off x="6444208" y="4797152"/>
            <a:ext cx="1422184" cy="461665"/>
          </a:xfrm>
          <a:prstGeom prst="rect">
            <a:avLst/>
          </a:prstGeom>
        </p:spPr>
        <p:txBody>
          <a:bodyPr wrap="none">
            <a:spAutoFit/>
          </a:bodyPr>
          <a:lstStyle/>
          <a:p>
            <a:r>
              <a:rPr lang="zh-CN" altLang="en-US" b="1" dirty="0">
                <a:solidFill>
                  <a:srgbClr val="FFFF00"/>
                </a:solidFill>
              </a:rPr>
              <a:t>爱因斯坦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251" name="文本占位符 53250"/>
          <p:cNvSpPr>
            <a:spLocks noGrp="1"/>
          </p:cNvSpPr>
          <p:nvPr>
            <p:ph type="body" idx="1"/>
          </p:nvPr>
        </p:nvSpPr>
        <p:spPr>
          <a:xfrm>
            <a:off x="523396" y="260648"/>
            <a:ext cx="8999855" cy="713269"/>
          </a:xfrm>
        </p:spPr>
        <p:txBody>
          <a:bodyPr/>
          <a:lstStyle/>
          <a:p>
            <a:pPr marL="0" indent="0">
              <a:lnSpc>
                <a:spcPct val="90000"/>
              </a:lnSpc>
              <a:buNone/>
            </a:pPr>
            <a:r>
              <a:rPr lang="zh-CN" altLang="en-US" sz="2800" b="1" dirty="0">
                <a:solidFill>
                  <a:srgbClr val="CC0000"/>
                </a:solidFill>
                <a:effectLst>
                  <a:outerShdw blurRad="38100" dist="38100" dir="2700000">
                    <a:srgbClr val="C0C0C0"/>
                  </a:outerShdw>
                </a:effectLst>
                <a:latin typeface="+mj-lt"/>
                <a:ea typeface="+mj-ea"/>
                <a:cs typeface="+mj-cs"/>
              </a:rPr>
              <a:t>（2）量子力学</a:t>
            </a:r>
            <a:endParaRPr lang="zh-CN" altLang="en-US" sz="2800" b="1" dirty="0">
              <a:solidFill>
                <a:srgbClr val="CC0000"/>
              </a:solidFill>
              <a:effectLst>
                <a:outerShdw blurRad="38100" dist="38100" dir="2700000">
                  <a:srgbClr val="C0C0C0"/>
                </a:outerShdw>
              </a:effectLst>
              <a:latin typeface="+mj-lt"/>
              <a:ea typeface="+mj-ea"/>
              <a:cs typeface="+mj-cs"/>
            </a:endParaRPr>
          </a:p>
        </p:txBody>
      </p:sp>
      <p:sp>
        <p:nvSpPr>
          <p:cNvPr id="2" name="矩形 1"/>
          <p:cNvSpPr/>
          <p:nvPr/>
        </p:nvSpPr>
        <p:spPr>
          <a:xfrm>
            <a:off x="523396" y="764704"/>
            <a:ext cx="5272740" cy="5360035"/>
          </a:xfrm>
          <a:prstGeom prst="rect">
            <a:avLst/>
          </a:prstGeom>
        </p:spPr>
        <p:txBody>
          <a:bodyPr wrap="square">
            <a:spAutoFit/>
          </a:bodyPr>
          <a:lstStyle/>
          <a:p>
            <a:pPr>
              <a:lnSpc>
                <a:spcPct val="90000"/>
              </a:lnSpc>
            </a:pPr>
            <a:r>
              <a:rPr lang="zh-CN" altLang="en-US" b="1" dirty="0">
                <a:latin typeface="华文楷体" panose="02010600040101010101" pitchFamily="2" charset="-122"/>
                <a:ea typeface="华文楷体" panose="02010600040101010101" pitchFamily="2" charset="-122"/>
              </a:rPr>
              <a:t>普朗克常数</a:t>
            </a:r>
            <a:endParaRPr lang="zh-CN" altLang="en-US" b="1" dirty="0">
              <a:latin typeface="华文楷体" panose="02010600040101010101" pitchFamily="2" charset="-122"/>
              <a:ea typeface="华文楷体" panose="02010600040101010101" pitchFamily="2" charset="-122"/>
            </a:endParaRPr>
          </a:p>
          <a:p>
            <a:pPr>
              <a:lnSpc>
                <a:spcPct val="90000"/>
              </a:lnSpc>
            </a:pPr>
            <a:r>
              <a:rPr lang="zh-CN" altLang="en-US" b="1" dirty="0">
                <a:latin typeface="华文楷体" panose="02010600040101010101" pitchFamily="2" charset="-122"/>
                <a:ea typeface="华文楷体" panose="02010600040101010101" pitchFamily="2" charset="-122"/>
              </a:rPr>
              <a:t>量子化</a:t>
            </a:r>
            <a:endParaRPr lang="zh-CN" altLang="en-US" b="1" dirty="0">
              <a:latin typeface="华文楷体" panose="02010600040101010101" pitchFamily="2" charset="-122"/>
              <a:ea typeface="华文楷体" panose="02010600040101010101" pitchFamily="2" charset="-122"/>
            </a:endParaRPr>
          </a:p>
          <a:p>
            <a:pPr>
              <a:lnSpc>
                <a:spcPct val="90000"/>
              </a:lnSpc>
            </a:pPr>
            <a:r>
              <a:rPr lang="zh-CN" altLang="en-US" b="1" dirty="0">
                <a:latin typeface="华文楷体" panose="02010600040101010101" pitchFamily="2" charset="-122"/>
                <a:ea typeface="华文楷体" panose="02010600040101010101" pitchFamily="2" charset="-122"/>
              </a:rPr>
              <a:t>测不准原理</a:t>
            </a:r>
            <a:endParaRPr lang="zh-CN" altLang="en-US" b="1" dirty="0">
              <a:latin typeface="华文楷体" panose="02010600040101010101" pitchFamily="2" charset="-122"/>
              <a:ea typeface="华文楷体" panose="02010600040101010101" pitchFamily="2" charset="-122"/>
            </a:endParaRPr>
          </a:p>
          <a:p>
            <a:pPr>
              <a:lnSpc>
                <a:spcPct val="90000"/>
              </a:lnSpc>
            </a:pPr>
            <a:r>
              <a:rPr lang="zh-CN" altLang="en-US" b="1" dirty="0">
                <a:latin typeface="华文楷体" panose="02010600040101010101" pitchFamily="2" charset="-122"/>
                <a:ea typeface="华文楷体" panose="02010600040101010101" pitchFamily="2" charset="-122"/>
              </a:rPr>
              <a:t>统计因果性</a:t>
            </a:r>
            <a:endParaRPr lang="zh-CN" altLang="en-US" b="1" dirty="0">
              <a:latin typeface="华文楷体" panose="02010600040101010101" pitchFamily="2" charset="-122"/>
              <a:ea typeface="华文楷体" panose="02010600040101010101" pitchFamily="2" charset="-122"/>
            </a:endParaRPr>
          </a:p>
          <a:p>
            <a:pPr>
              <a:lnSpc>
                <a:spcPct val="90000"/>
              </a:lnSpc>
            </a:pPr>
            <a:r>
              <a:rPr lang="zh-CN" altLang="en-US" b="1" dirty="0">
                <a:latin typeface="华文楷体" panose="02010600040101010101" pitchFamily="2" charset="-122"/>
                <a:ea typeface="华文楷体" panose="02010600040101010101" pitchFamily="2" charset="-122"/>
              </a:rPr>
              <a:t>量子纠缠</a:t>
            </a:r>
            <a:endParaRPr lang="zh-CN" altLang="en-US" b="1" dirty="0">
              <a:latin typeface="华文楷体" panose="02010600040101010101" pitchFamily="2" charset="-122"/>
              <a:ea typeface="华文楷体" panose="02010600040101010101" pitchFamily="2" charset="-122"/>
            </a:endParaRPr>
          </a:p>
          <a:p>
            <a:pPr>
              <a:lnSpc>
                <a:spcPct val="90000"/>
              </a:lnSpc>
            </a:pPr>
            <a:r>
              <a:rPr lang="zh-CN" altLang="en-US" b="1" dirty="0" smtClean="0">
                <a:latin typeface="华文楷体" panose="02010600040101010101" pitchFamily="2" charset="-122"/>
                <a:ea typeface="华文楷体" panose="02010600040101010101" pitchFamily="2" charset="-122"/>
              </a:rPr>
              <a:t>    首先</a:t>
            </a:r>
            <a:r>
              <a:rPr lang="zh-CN" altLang="en-US" b="1" dirty="0">
                <a:latin typeface="华文楷体" panose="02010600040101010101" pitchFamily="2" charset="-122"/>
                <a:ea typeface="华文楷体" panose="02010600040101010101" pitchFamily="2" charset="-122"/>
              </a:rPr>
              <a:t>，微观粒子既具有粒子性也具有波动性的观点。</a:t>
            </a:r>
            <a:endParaRPr lang="zh-CN" altLang="en-US" b="1" dirty="0">
              <a:latin typeface="华文楷体" panose="02010600040101010101" pitchFamily="2" charset="-122"/>
              <a:ea typeface="华文楷体" panose="02010600040101010101" pitchFamily="2" charset="-122"/>
            </a:endParaRPr>
          </a:p>
          <a:p>
            <a:pPr>
              <a:lnSpc>
                <a:spcPct val="90000"/>
              </a:lnSpc>
            </a:pPr>
            <a:r>
              <a:rPr lang="zh-CN" altLang="en-US" b="1" dirty="0" smtClean="0">
                <a:latin typeface="华文楷体" panose="02010600040101010101" pitchFamily="2" charset="-122"/>
                <a:ea typeface="华文楷体" panose="02010600040101010101" pitchFamily="2" charset="-122"/>
              </a:rPr>
              <a:t>    其次</a:t>
            </a:r>
            <a:r>
              <a:rPr lang="zh-CN" altLang="en-US" b="1" dirty="0">
                <a:latin typeface="华文楷体" panose="02010600040101010101" pitchFamily="2" charset="-122"/>
                <a:ea typeface="华文楷体" panose="02010600040101010101" pitchFamily="2" charset="-122"/>
              </a:rPr>
              <a:t>，概率描述具有了根本的意义。</a:t>
            </a:r>
            <a:endParaRPr lang="zh-CN" altLang="en-US" b="1" dirty="0">
              <a:latin typeface="华文楷体" panose="02010600040101010101" pitchFamily="2" charset="-122"/>
              <a:ea typeface="华文楷体" panose="02010600040101010101" pitchFamily="2" charset="-122"/>
            </a:endParaRPr>
          </a:p>
          <a:p>
            <a:pPr>
              <a:lnSpc>
                <a:spcPct val="90000"/>
              </a:lnSpc>
            </a:pPr>
            <a:r>
              <a:rPr lang="zh-CN" altLang="en-US" b="1" dirty="0" smtClean="0">
                <a:latin typeface="华文楷体" panose="02010600040101010101" pitchFamily="2" charset="-122"/>
                <a:ea typeface="华文楷体" panose="02010600040101010101" pitchFamily="2" charset="-122"/>
              </a:rPr>
              <a:t>   第三</a:t>
            </a:r>
            <a:r>
              <a:rPr lang="zh-CN" altLang="en-US" b="1" dirty="0">
                <a:latin typeface="华文楷体" panose="02010600040101010101" pitchFamily="2" charset="-122"/>
                <a:ea typeface="华文楷体" panose="02010600040101010101" pitchFamily="2" charset="-122"/>
              </a:rPr>
              <a:t>，相互作用的微观粒子之间具有的非定域性</a:t>
            </a:r>
            <a:r>
              <a:rPr lang="zh-CN" altLang="en-US" b="1" dirty="0" smtClean="0">
                <a:latin typeface="华文楷体" panose="02010600040101010101" pitchFamily="2" charset="-122"/>
                <a:ea typeface="华文楷体" panose="02010600040101010101" pitchFamily="2" charset="-122"/>
              </a:rPr>
              <a:t>特</a:t>
            </a:r>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征</a:t>
            </a:r>
            <a:r>
              <a:rPr lang="zh-CN" altLang="en-US" b="1" dirty="0">
                <a:latin typeface="华文楷体" panose="02010600040101010101" pitchFamily="2" charset="-122"/>
                <a:ea typeface="华文楷体" panose="02010600040101010101" pitchFamily="2" charset="-122"/>
              </a:rPr>
              <a:t>揭示了量子整体性</a:t>
            </a:r>
            <a:r>
              <a:rPr lang="zh-CN" altLang="en-US" b="1" dirty="0" smtClean="0">
                <a:latin typeface="华文楷体" panose="02010600040101010101" pitchFamily="2" charset="-122"/>
                <a:ea typeface="华文楷体" panose="02010600040101010101" pitchFamily="2" charset="-122"/>
              </a:rPr>
              <a:t>。</a:t>
            </a:r>
            <a:endParaRPr lang="en-US" altLang="zh-CN" b="1" dirty="0" smtClean="0">
              <a:latin typeface="华文楷体" panose="02010600040101010101" pitchFamily="2" charset="-122"/>
              <a:ea typeface="华文楷体" panose="02010600040101010101" pitchFamily="2" charset="-122"/>
            </a:endParaRPr>
          </a:p>
          <a:p>
            <a:pPr>
              <a:lnSpc>
                <a:spcPct val="90000"/>
              </a:lnSpc>
            </a:pPr>
            <a:r>
              <a:rPr lang="zh-CN" altLang="en-US" b="1" dirty="0" smtClean="0">
                <a:latin typeface="华文楷体" panose="02010600040101010101" pitchFamily="2" charset="-122"/>
                <a:ea typeface="华文楷体" panose="02010600040101010101" pitchFamily="2" charset="-122"/>
              </a:rPr>
              <a:t>    量子力学</a:t>
            </a:r>
            <a:r>
              <a:rPr lang="zh-CN" altLang="en-US" b="1" dirty="0">
                <a:latin typeface="华文楷体" panose="02010600040101010101" pitchFamily="2" charset="-122"/>
                <a:ea typeface="华文楷体" panose="02010600040101010101" pitchFamily="2" charset="-122"/>
              </a:rPr>
              <a:t>向我们展示的微观世界是一个永恒运动的、普遍联系的、不断发展的世界。这些认识比相对论力学更进一步证实了马克思主义的世界观与方法论的有效性与科学性。</a:t>
            </a:r>
            <a:endParaRPr lang="zh-CN" altLang="en-US" b="1" dirty="0">
              <a:latin typeface="华文楷体" panose="02010600040101010101" pitchFamily="2" charset="-122"/>
              <a:ea typeface="华文楷体" panose="02010600040101010101" pitchFamily="2" charset="-122"/>
            </a:endParaRPr>
          </a:p>
        </p:txBody>
      </p:sp>
      <p:pic>
        <p:nvPicPr>
          <p:cNvPr id="4" name="图片 36868" descr="300px-HAtomOrbital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190" y="1484784"/>
            <a:ext cx="2425452" cy="2425452"/>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矩形 2"/>
          <p:cNvSpPr/>
          <p:nvPr/>
        </p:nvSpPr>
        <p:spPr>
          <a:xfrm>
            <a:off x="6393916" y="4200114"/>
            <a:ext cx="2286000" cy="1311128"/>
          </a:xfrm>
          <a:prstGeom prst="rect">
            <a:avLst/>
          </a:prstGeom>
        </p:spPr>
        <p:txBody>
          <a:bodyPr wrap="square">
            <a:spAutoFit/>
          </a:bodyPr>
          <a:lstStyle/>
          <a:p>
            <a:pPr>
              <a:lnSpc>
                <a:spcPct val="90000"/>
              </a:lnSpc>
            </a:pPr>
            <a:r>
              <a:rPr lang="zh-CN" altLang="en-US" sz="1600" b="1" dirty="0"/>
              <a:t>氢原子的电子云的几率密度：从上向下为主量子数</a:t>
            </a:r>
            <a:r>
              <a:rPr lang="en-US" altLang="zh-CN" sz="1600" b="1" i="1" dirty="0"/>
              <a:t>n</a:t>
            </a:r>
            <a:r>
              <a:rPr lang="zh-CN" altLang="en-US" sz="1600" b="1" dirty="0"/>
              <a:t>（</a:t>
            </a:r>
            <a:r>
              <a:rPr lang="en-US" altLang="zh-CN" sz="1600" b="1" dirty="0"/>
              <a:t>1</a:t>
            </a:r>
            <a:r>
              <a:rPr lang="zh-CN" altLang="en-US" sz="1600" b="1" dirty="0"/>
              <a:t>、</a:t>
            </a:r>
            <a:r>
              <a:rPr lang="en-US" altLang="zh-CN" sz="1600" b="1" dirty="0"/>
              <a:t>2</a:t>
            </a:r>
            <a:r>
              <a:rPr lang="zh-CN" altLang="en-US" sz="1600" b="1" dirty="0"/>
              <a:t>、</a:t>
            </a:r>
            <a:r>
              <a:rPr lang="en-US" altLang="zh-CN" sz="1600" b="1" dirty="0"/>
              <a:t>3</a:t>
            </a:r>
            <a:r>
              <a:rPr lang="zh-CN" altLang="en-US" sz="1600" b="1" dirty="0"/>
              <a:t>），从左向右为角量子数（</a:t>
            </a:r>
            <a:r>
              <a:rPr lang="en-US" altLang="zh-CN" sz="1600" b="1" dirty="0"/>
              <a:t>s</a:t>
            </a:r>
            <a:r>
              <a:rPr lang="zh-CN" altLang="en-US" sz="1600" b="1" dirty="0"/>
              <a:t>、</a:t>
            </a:r>
            <a:r>
              <a:rPr lang="en-US" altLang="zh-CN" sz="1600" b="1" dirty="0"/>
              <a:t>p</a:t>
            </a:r>
            <a:r>
              <a:rPr lang="zh-CN" altLang="en-US" sz="1600" b="1" dirty="0"/>
              <a:t>、</a:t>
            </a:r>
            <a:r>
              <a:rPr lang="en-US" altLang="zh-CN" sz="1600" b="1" dirty="0"/>
              <a:t>d</a:t>
            </a:r>
            <a:r>
              <a:rPr lang="zh-CN" altLang="en-US" sz="1600" b="1" dirty="0"/>
              <a:t>）</a:t>
            </a:r>
            <a:r>
              <a:rPr lang="zh-CN" altLang="en-US" b="1" dirty="0"/>
              <a:t> </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67544" y="1268760"/>
            <a:ext cx="4824536" cy="5039995"/>
          </a:xfrm>
          <a:prstGeom prst="rect">
            <a:avLst/>
          </a:prstGeom>
        </p:spPr>
        <p:txBody>
          <a:bodyPr wrap="square">
            <a:spAutoFit/>
          </a:bodyPr>
          <a:lstStyle/>
          <a:p>
            <a:pPr>
              <a:lnSpc>
                <a:spcPct val="90000"/>
              </a:lnSpc>
            </a:pPr>
            <a:endParaRPr lang="en-US" altLang="zh-CN" b="1" dirty="0" smtClean="0"/>
          </a:p>
          <a:p>
            <a:pPr>
              <a:lnSpc>
                <a:spcPct val="90000"/>
              </a:lnSpc>
            </a:pPr>
            <a:r>
              <a:rPr lang="en-US" altLang="zh-CN" b="1" dirty="0"/>
              <a:t> </a:t>
            </a:r>
            <a:r>
              <a:rPr lang="en-US" altLang="zh-CN" b="1" dirty="0" smtClean="0"/>
              <a:t>       </a:t>
            </a:r>
            <a:r>
              <a:rPr lang="zh-CN" altLang="en-US" sz="2800" b="1" dirty="0">
                <a:latin typeface="华文楷体" panose="02010600040101010101" pitchFamily="2" charset="-122"/>
                <a:ea typeface="华文楷体" panose="02010600040101010101" pitchFamily="2" charset="-122"/>
              </a:rPr>
              <a:t>爱德华·罗伦兹（1918-2008）混沌理论之父。</a:t>
            </a:r>
            <a:endParaRPr lang="zh-CN" altLang="en-US" sz="2800" b="1" dirty="0">
              <a:latin typeface="华文楷体" panose="02010600040101010101" pitchFamily="2" charset="-122"/>
              <a:ea typeface="华文楷体" panose="02010600040101010101" pitchFamily="2" charset="-122"/>
            </a:endParaRPr>
          </a:p>
          <a:p>
            <a:pPr>
              <a:lnSpc>
                <a:spcPct val="90000"/>
              </a:lnSpc>
            </a:pPr>
            <a:r>
              <a:rPr lang="zh-CN" altLang="en-US" sz="2800" b="1" dirty="0">
                <a:latin typeface="华文楷体" panose="02010600040101010101" pitchFamily="2" charset="-122"/>
                <a:ea typeface="华文楷体" panose="02010600040101010101" pitchFamily="2" charset="-122"/>
              </a:rPr>
              <a:t>   混沌理论是系统从有序突然变为无序状态的一种演化理论，是对确定性系统中出现的内在“随机过程”形成的途径、机制的研讨。</a:t>
            </a:r>
            <a:endParaRPr lang="zh-CN" altLang="en-US" sz="2800" b="1" dirty="0">
              <a:latin typeface="华文楷体" panose="02010600040101010101" pitchFamily="2" charset="-122"/>
              <a:ea typeface="华文楷体" panose="02010600040101010101" pitchFamily="2" charset="-122"/>
            </a:endParaRPr>
          </a:p>
          <a:p>
            <a:pPr>
              <a:lnSpc>
                <a:spcPct val="90000"/>
              </a:lnSpc>
            </a:pPr>
            <a:r>
              <a:rPr lang="zh-CN" altLang="en-US" sz="2800" b="1" dirty="0">
                <a:latin typeface="华文楷体" panose="02010600040101010101" pitchFamily="2" charset="-122"/>
                <a:ea typeface="华文楷体" panose="02010600040101010101" pitchFamily="2" charset="-122"/>
              </a:rPr>
              <a:t>    最大的贡献：用简单的模型推出明确的非周期性结果。 </a:t>
            </a:r>
            <a:endParaRPr lang="zh-CN" altLang="en-US" sz="2800" b="1" dirty="0">
              <a:latin typeface="华文楷体" panose="02010600040101010101" pitchFamily="2" charset="-122"/>
              <a:ea typeface="华文楷体" panose="02010600040101010101" pitchFamily="2" charset="-122"/>
            </a:endParaRPr>
          </a:p>
          <a:p>
            <a:pPr>
              <a:lnSpc>
                <a:spcPct val="90000"/>
              </a:lnSpc>
            </a:pPr>
            <a:endParaRPr lang="en-US" altLang="zh-CN" b="1" dirty="0" smtClean="0"/>
          </a:p>
          <a:p>
            <a:pPr>
              <a:lnSpc>
                <a:spcPct val="90000"/>
              </a:lnSpc>
            </a:pPr>
            <a:r>
              <a:rPr lang="zh-CN" altLang="en-US" sz="2800" b="1" dirty="0" smtClean="0"/>
              <a:t>蝴蝶效应</a:t>
            </a:r>
            <a:r>
              <a:rPr lang="zh-CN" altLang="en-US" sz="2800" b="1" dirty="0"/>
              <a:t>（Butterfly Effect）</a:t>
            </a:r>
            <a:r>
              <a:rPr lang="zh-CN" altLang="en-US" sz="3200" b="1" dirty="0"/>
              <a:t> </a:t>
            </a:r>
            <a:r>
              <a:rPr lang="zh-CN" altLang="en-US" sz="2800" b="1" dirty="0"/>
              <a:t> </a:t>
            </a:r>
            <a:r>
              <a:rPr lang="zh-CN" altLang="en-US" sz="3200" b="1" dirty="0"/>
              <a:t>  </a:t>
            </a:r>
            <a:endParaRPr lang="zh-CN" altLang="en-US" sz="3200" b="1" dirty="0"/>
          </a:p>
        </p:txBody>
      </p:sp>
      <p:sp>
        <p:nvSpPr>
          <p:cNvPr id="5" name="矩形 4"/>
          <p:cNvSpPr/>
          <p:nvPr/>
        </p:nvSpPr>
        <p:spPr>
          <a:xfrm>
            <a:off x="611560" y="692696"/>
            <a:ext cx="5428089" cy="480131"/>
          </a:xfrm>
          <a:prstGeom prst="rect">
            <a:avLst/>
          </a:prstGeom>
        </p:spPr>
        <p:txBody>
          <a:bodyPr wrap="none">
            <a:spAutoFit/>
          </a:bodyPr>
          <a:lstStyle/>
          <a:p>
            <a:pPr>
              <a:lnSpc>
                <a:spcPct val="90000"/>
              </a:lnSpc>
            </a:pPr>
            <a:r>
              <a:rPr lang="zh-CN" altLang="en-US" sz="2800" b="1" dirty="0">
                <a:solidFill>
                  <a:srgbClr val="CC0000"/>
                </a:solidFill>
                <a:effectLst>
                  <a:outerShdw blurRad="38100" dist="38100" dir="2700000">
                    <a:srgbClr val="C0C0C0"/>
                  </a:outerShdw>
                </a:effectLst>
                <a:latin typeface="+mj-lt"/>
                <a:ea typeface="+mj-ea"/>
                <a:cs typeface="+mj-cs"/>
              </a:rPr>
              <a:t>（</a:t>
            </a:r>
            <a:r>
              <a:rPr lang="zh-CN" altLang="en-US" sz="2800" b="1" dirty="0" smtClean="0">
                <a:solidFill>
                  <a:srgbClr val="CC0000"/>
                </a:solidFill>
                <a:effectLst>
                  <a:outerShdw blurRad="38100" dist="38100" dir="2700000">
                    <a:srgbClr val="C0C0C0"/>
                  </a:outerShdw>
                </a:effectLst>
                <a:latin typeface="+mj-lt"/>
                <a:ea typeface="+mj-ea"/>
                <a:cs typeface="+mj-cs"/>
              </a:rPr>
              <a:t>3）混沌理论（Chaos Theory)</a:t>
            </a:r>
            <a:endParaRPr lang="zh-CN" altLang="en-US" sz="2800" b="1" dirty="0">
              <a:solidFill>
                <a:srgbClr val="CC0000"/>
              </a:solidFill>
              <a:effectLst>
                <a:outerShdw blurRad="38100" dist="38100" dir="2700000">
                  <a:srgbClr val="C0C0C0"/>
                </a:outerShdw>
              </a:effectLst>
              <a:latin typeface="+mj-lt"/>
              <a:ea typeface="+mj-ea"/>
              <a:cs typeface="+mj-cs"/>
            </a:endParaRPr>
          </a:p>
        </p:txBody>
      </p:sp>
      <p:pic>
        <p:nvPicPr>
          <p:cNvPr id="6" name="图片 37892" descr="picsh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6724" y="1294225"/>
            <a:ext cx="2171700" cy="3333750"/>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7" name="矩形 6"/>
          <p:cNvSpPr/>
          <p:nvPr/>
        </p:nvSpPr>
        <p:spPr>
          <a:xfrm>
            <a:off x="5940152" y="4725144"/>
            <a:ext cx="2698175" cy="523220"/>
          </a:xfrm>
          <a:prstGeom prst="rect">
            <a:avLst/>
          </a:prstGeom>
        </p:spPr>
        <p:txBody>
          <a:bodyPr wrap="none">
            <a:spAutoFit/>
          </a:bodyPr>
          <a:lstStyle/>
          <a:p>
            <a:r>
              <a:rPr lang="zh-CN" altLang="en-US" sz="2800" b="1" dirty="0">
                <a:latin typeface="华文楷体" panose="02010600040101010101" pitchFamily="2" charset="-122"/>
                <a:ea typeface="华文楷体" panose="02010600040101010101" pitchFamily="2" charset="-122"/>
              </a:rPr>
              <a:t>爱德华·罗伦兹</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7" name="文本框 8196"/>
          <p:cNvSpPr txBox="1"/>
          <p:nvPr/>
        </p:nvSpPr>
        <p:spPr>
          <a:xfrm>
            <a:off x="467544" y="1124744"/>
            <a:ext cx="5050055" cy="4267200"/>
          </a:xfrm>
          <a:prstGeom prst="rect">
            <a:avLst/>
          </a:prstGeom>
          <a:noFill/>
          <a:ln w="9525">
            <a:noFill/>
          </a:ln>
        </p:spPr>
        <p:txBody>
          <a:bodyPr wrap="square">
            <a:spAutoFit/>
          </a:bodyPr>
          <a:lstStyle/>
          <a:p>
            <a:pPr lvl="0">
              <a:spcBef>
                <a:spcPct val="50000"/>
              </a:spcBef>
            </a:pPr>
            <a:r>
              <a:rPr lang="zh-CN" altLang="en-US" sz="2800" b="1" dirty="0">
                <a:solidFill>
                  <a:srgbClr val="CC0000"/>
                </a:solidFill>
                <a:effectLst>
                  <a:outerShdw blurRad="38100" dist="38100" dir="2700000">
                    <a:srgbClr val="C0C0C0"/>
                  </a:outerShdw>
                </a:effectLst>
                <a:latin typeface="+mj-lt"/>
                <a:ea typeface="+mj-ea"/>
                <a:cs typeface="+mj-cs"/>
              </a:rPr>
              <a:t>（4）协同学（Synergetics)</a:t>
            </a:r>
            <a:endParaRPr lang="zh-CN" altLang="en-US" sz="2800" b="1" dirty="0">
              <a:solidFill>
                <a:srgbClr val="CC0000"/>
              </a:solidFill>
              <a:effectLst>
                <a:outerShdw blurRad="38100" dist="38100" dir="2700000">
                  <a:srgbClr val="C0C0C0"/>
                </a:outerShdw>
              </a:effectLst>
              <a:latin typeface="+mj-lt"/>
              <a:ea typeface="+mj-ea"/>
              <a:cs typeface="+mj-cs"/>
            </a:endParaRPr>
          </a:p>
          <a:p>
            <a:pPr lvl="0">
              <a:spcBef>
                <a:spcPct val="50000"/>
              </a:spcBef>
            </a:pPr>
            <a:r>
              <a:rPr lang="zh-CN" altLang="en-US" sz="2800" b="1" dirty="0">
                <a:latin typeface="华文楷体" panose="02010600040101010101" pitchFamily="2" charset="-122"/>
                <a:ea typeface="华文楷体" panose="02010600040101010101" pitchFamily="2" charset="-122"/>
              </a:rPr>
              <a:t>    哈肯（Hermann Haken， 1927～）</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smtClean="0">
                <a:latin typeface="华文楷体" panose="02010600040101010101" pitchFamily="2" charset="-122"/>
                <a:ea typeface="华文楷体" panose="02010600040101010101" pitchFamily="2" charset="-122"/>
              </a:rPr>
              <a:t>    1974年</a:t>
            </a:r>
            <a:r>
              <a:rPr lang="zh-CN" altLang="en-US" sz="2800" b="1" dirty="0">
                <a:latin typeface="华文楷体" panose="02010600040101010101" pitchFamily="2" charset="-122"/>
                <a:ea typeface="华文楷体" panose="02010600040101010101" pitchFamily="2" charset="-122"/>
              </a:rPr>
              <a:t>提出协同学理论。也称之为非平衡态自组织理论。</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smtClean="0">
                <a:latin typeface="华文楷体" panose="02010600040101010101" pitchFamily="2" charset="-122"/>
                <a:ea typeface="华文楷体" panose="02010600040101010101" pitchFamily="2" charset="-122"/>
              </a:rPr>
              <a:t>    描述</a:t>
            </a:r>
            <a:r>
              <a:rPr lang="zh-CN" altLang="en-US" sz="2800" b="1" dirty="0">
                <a:latin typeface="华文楷体" panose="02010600040101010101" pitchFamily="2" charset="-122"/>
                <a:ea typeface="华文楷体" panose="02010600040101010101" pitchFamily="2" charset="-122"/>
              </a:rPr>
              <a:t>各种系统和运动现象从无序到有序转变的共同规律。</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b="1" dirty="0">
                <a:latin typeface="华文楷体" panose="02010600040101010101" pitchFamily="2" charset="-122"/>
                <a:ea typeface="华文楷体" panose="02010600040101010101" pitchFamily="2" charset="-122"/>
              </a:rPr>
              <a:t>激光、贝纳德对流、BZ反应</a:t>
            </a:r>
            <a:r>
              <a:rPr lang="zh-CN" altLang="en-US" b="1" dirty="0" smtClean="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p:txBody>
      </p:sp>
      <p:pic>
        <p:nvPicPr>
          <p:cNvPr id="3" name="图片 38916" descr="59_5_7e4d628193787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1340768"/>
            <a:ext cx="2044700" cy="3106737"/>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矩形 1"/>
          <p:cNvSpPr/>
          <p:nvPr/>
        </p:nvSpPr>
        <p:spPr>
          <a:xfrm>
            <a:off x="7210464" y="4581128"/>
            <a:ext cx="902811" cy="523220"/>
          </a:xfrm>
          <a:prstGeom prst="rect">
            <a:avLst/>
          </a:prstGeom>
        </p:spPr>
        <p:txBody>
          <a:bodyPr wrap="none">
            <a:spAutoFit/>
          </a:bodyPr>
          <a:lstStyle/>
          <a:p>
            <a:r>
              <a:rPr lang="zh-CN" altLang="en-US" sz="2800" b="1" dirty="0">
                <a:latin typeface="华文楷体" panose="02010600040101010101" pitchFamily="2" charset="-122"/>
                <a:ea typeface="华文楷体" panose="02010600040101010101" pitchFamily="2" charset="-122"/>
              </a:rPr>
              <a:t>哈肯</a:t>
            </a:r>
            <a:endParaRPr lang="zh-CN" altLang="en-US" sz="2800" dirty="0"/>
          </a:p>
        </p:txBody>
      </p:sp>
    </p:spTree>
  </p:cSld>
  <p:clrMapOvr>
    <a:masterClrMapping/>
  </p:clrMapOvr>
  <p:transition spd="slow">
    <p:wheel spokes="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539552" y="836712"/>
            <a:ext cx="4572000" cy="4216539"/>
          </a:xfrm>
          <a:prstGeom prst="rect">
            <a:avLst/>
          </a:prstGeom>
        </p:spPr>
        <p:txBody>
          <a:bodyPr>
            <a:spAutoFit/>
          </a:bodyPr>
          <a:lstStyle/>
          <a:p>
            <a:pPr>
              <a:spcBef>
                <a:spcPct val="50000"/>
              </a:spcBef>
            </a:pPr>
            <a:r>
              <a:rPr lang="zh-CN" altLang="en-US" sz="2800" b="1" dirty="0">
                <a:solidFill>
                  <a:srgbClr val="CC0000"/>
                </a:solidFill>
                <a:effectLst>
                  <a:outerShdw blurRad="38100" dist="38100" dir="2700000">
                    <a:srgbClr val="C0C0C0"/>
                  </a:outerShdw>
                </a:effectLst>
                <a:latin typeface="+mj-lt"/>
                <a:ea typeface="+mj-ea"/>
                <a:cs typeface="+mj-cs"/>
              </a:rPr>
              <a:t>（5）格式塔心理学</a:t>
            </a:r>
            <a:endParaRPr lang="zh-CN" altLang="en-US" sz="2800" b="1" dirty="0">
              <a:solidFill>
                <a:srgbClr val="CC0000"/>
              </a:solidFill>
              <a:effectLst>
                <a:outerShdw blurRad="38100" dist="38100" dir="2700000">
                  <a:srgbClr val="C0C0C0"/>
                </a:outerShdw>
              </a:effectLst>
              <a:latin typeface="+mj-lt"/>
              <a:ea typeface="+mj-ea"/>
              <a:cs typeface="+mj-cs"/>
            </a:endParaRPr>
          </a:p>
          <a:p>
            <a:pPr lvl="0">
              <a:spcBef>
                <a:spcPct val="50000"/>
              </a:spcBef>
            </a:pPr>
            <a:r>
              <a:rPr lang="zh-CN" altLang="en-US" b="1" dirty="0">
                <a:latin typeface="华文楷体" panose="02010600040101010101" pitchFamily="2" charset="-122"/>
                <a:ea typeface="华文楷体" panose="02010600040101010101" pitchFamily="2" charset="-122"/>
              </a:rPr>
              <a:t>诞生于1912年，强调经验和行为的整体性。</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a:latin typeface="华文楷体" panose="02010600040101010101" pitchFamily="2" charset="-122"/>
                <a:ea typeface="华文楷体" panose="02010600040101010101" pitchFamily="2" charset="-122"/>
              </a:rPr>
              <a:t>创始人是弗特海默</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a:latin typeface="华文楷体" panose="02010600040101010101" pitchFamily="2" charset="-122"/>
                <a:ea typeface="华文楷体" panose="02010600040101010101" pitchFamily="2" charset="-122"/>
              </a:rPr>
              <a:t>主要代表人：考夫卡（1886-1941）</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a:latin typeface="华文楷体" panose="02010600040101010101" pitchFamily="2" charset="-122"/>
                <a:ea typeface="华文楷体" panose="02010600040101010101" pitchFamily="2" charset="-122"/>
              </a:rPr>
              <a:t>《格式塔心理学原理》（1935）提出了“心物场”（psycho-physical field）和“同型论”（isomorphism）概念</a:t>
            </a:r>
            <a:endParaRPr lang="zh-CN" altLang="en-US" b="1" dirty="0">
              <a:latin typeface="华文楷体" panose="02010600040101010101" pitchFamily="2" charset="-122"/>
              <a:ea typeface="华文楷体" panose="02010600040101010101" pitchFamily="2" charset="-122"/>
            </a:endParaRPr>
          </a:p>
        </p:txBody>
      </p:sp>
      <p:pic>
        <p:nvPicPr>
          <p:cNvPr id="5122" name="Picture 2" descr="https://timgsa.baidu.com/timg?image&amp;quality=80&amp;size=b9999_10000&amp;sec=1506145167795&amp;di=67d648e297fed067aaa21f7d2724bb26&amp;imgtype=0&amp;src=http%3A%2F%2Fimgsrc.baidu.com%2Fbaike%2Fabpic%2Fitem%2Fb3ba5d16d14c287520a4e98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268760"/>
            <a:ext cx="2600929" cy="3024336"/>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矩形 3"/>
          <p:cNvSpPr/>
          <p:nvPr/>
        </p:nvSpPr>
        <p:spPr>
          <a:xfrm>
            <a:off x="6537666" y="4437112"/>
            <a:ext cx="1261884" cy="523220"/>
          </a:xfrm>
          <a:prstGeom prst="rect">
            <a:avLst/>
          </a:prstGeom>
        </p:spPr>
        <p:txBody>
          <a:bodyPr wrap="none">
            <a:spAutoFit/>
          </a:bodyPr>
          <a:lstStyle/>
          <a:p>
            <a:r>
              <a:rPr lang="zh-CN" altLang="en-US" sz="2800" b="1" dirty="0">
                <a:latin typeface="华文楷体" panose="02010600040101010101" pitchFamily="2" charset="-122"/>
                <a:ea typeface="华文楷体" panose="02010600040101010101" pitchFamily="2" charset="-122"/>
              </a:rPr>
              <a:t>考夫卡</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图片 409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268760"/>
            <a:ext cx="3568298" cy="3672731"/>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 name="图片 430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909290"/>
            <a:ext cx="3289661" cy="4391670"/>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7" name="文本框 8196"/>
          <p:cNvSpPr txBox="1"/>
          <p:nvPr/>
        </p:nvSpPr>
        <p:spPr>
          <a:xfrm>
            <a:off x="467544" y="476672"/>
            <a:ext cx="7932370" cy="5547360"/>
          </a:xfrm>
          <a:prstGeom prst="rect">
            <a:avLst/>
          </a:prstGeom>
          <a:noFill/>
          <a:ln w="9525">
            <a:noFill/>
          </a:ln>
        </p:spPr>
        <p:txBody>
          <a:bodyPr wrap="square">
            <a:spAutoFit/>
          </a:bodyPr>
          <a:lstStyle/>
          <a:p>
            <a:pPr lvl="0">
              <a:spcBef>
                <a:spcPct val="50000"/>
              </a:spcBef>
            </a:pPr>
            <a:r>
              <a:rPr lang="zh-CN" altLang="en-US" sz="2800" b="1" dirty="0">
                <a:solidFill>
                  <a:schemeClr val="tx2"/>
                </a:solidFill>
                <a:latin typeface="黑体" panose="02010600030101010101" pitchFamily="49" charset="-122"/>
                <a:ea typeface="黑体" panose="02010600030101010101" pitchFamily="49" charset="-122"/>
              </a:rPr>
              <a:t>（三）第一次技术革命</a:t>
            </a:r>
            <a:endParaRPr lang="zh-CN" altLang="en-US" sz="2800" b="1" dirty="0">
              <a:solidFill>
                <a:schemeClr val="tx2"/>
              </a:solidFill>
              <a:latin typeface="黑体" panose="02010600030101010101" pitchFamily="49" charset="-122"/>
              <a:ea typeface="黑体" panose="02010600030101010101" pitchFamily="49" charset="-122"/>
            </a:endParaRPr>
          </a:p>
          <a:p>
            <a:pPr lvl="0">
              <a:spcBef>
                <a:spcPct val="50000"/>
              </a:spcBef>
            </a:pPr>
            <a:r>
              <a:rPr lang="zh-CN" altLang="en-US" sz="2000" b="1" dirty="0" smtClean="0">
                <a:latin typeface="华文楷体" panose="02010600040101010101" pitchFamily="2" charset="-122"/>
                <a:ea typeface="华文楷体" panose="02010600040101010101" pitchFamily="2" charset="-122"/>
              </a:rPr>
              <a:t>    作为</a:t>
            </a:r>
            <a:r>
              <a:rPr lang="zh-CN" altLang="en-US" sz="2000" b="1" dirty="0">
                <a:latin typeface="华文楷体" panose="02010600040101010101" pitchFamily="2" charset="-122"/>
                <a:ea typeface="华文楷体" panose="02010600040101010101" pitchFamily="2" charset="-122"/>
              </a:rPr>
              <a:t>第一次技术革命标志的蒸汽机应运而生。17世纪40年代，英国率先取得了资产阶级革命胜利。到18世纪，英国的对外扩张与殖民运动。</a:t>
            </a:r>
            <a:endParaRPr lang="zh-CN" altLang="en-US" sz="2000" b="1" dirty="0">
              <a:latin typeface="华文楷体" panose="02010600040101010101" pitchFamily="2" charset="-122"/>
              <a:ea typeface="华文楷体" panose="02010600040101010101" pitchFamily="2" charset="-122"/>
            </a:endParaRPr>
          </a:p>
          <a:p>
            <a:pPr lvl="0">
              <a:spcBef>
                <a:spcPct val="50000"/>
              </a:spcBef>
            </a:pPr>
            <a:r>
              <a:rPr lang="zh-CN" altLang="en-US" sz="2000" b="1" dirty="0" smtClean="0">
                <a:latin typeface="华文楷体" panose="02010600040101010101" pitchFamily="2" charset="-122"/>
                <a:ea typeface="华文楷体" panose="02010600040101010101" pitchFamily="2" charset="-122"/>
              </a:rPr>
              <a:t>    开采</a:t>
            </a:r>
            <a:r>
              <a:rPr lang="zh-CN" altLang="en-US" sz="2000" b="1" dirty="0">
                <a:latin typeface="华文楷体" panose="02010600040101010101" pitchFamily="2" charset="-122"/>
                <a:ea typeface="华文楷体" panose="02010600040101010101" pitchFamily="2" charset="-122"/>
              </a:rPr>
              <a:t>煤矿，用煤取代木材。迫切需要解决排水的动力问题。</a:t>
            </a:r>
            <a:endParaRPr lang="zh-CN" altLang="en-US" sz="2000" b="1" dirty="0">
              <a:latin typeface="华文楷体" panose="02010600040101010101" pitchFamily="2" charset="-122"/>
              <a:ea typeface="华文楷体" panose="02010600040101010101" pitchFamily="2" charset="-122"/>
            </a:endParaRPr>
          </a:p>
          <a:p>
            <a:pPr lvl="0">
              <a:spcBef>
                <a:spcPct val="50000"/>
              </a:spcBef>
            </a:pPr>
            <a:r>
              <a:rPr lang="zh-CN" altLang="en-US" sz="2000" b="1" dirty="0" smtClean="0">
                <a:latin typeface="华文楷体" panose="02010600040101010101" pitchFamily="2" charset="-122"/>
                <a:ea typeface="华文楷体" panose="02010600040101010101" pitchFamily="2" charset="-122"/>
              </a:rPr>
              <a:t>    纺织业</a:t>
            </a:r>
            <a:r>
              <a:rPr lang="zh-CN" altLang="en-US" sz="2000" b="1" dirty="0">
                <a:latin typeface="华文楷体" panose="02010600040101010101" pitchFamily="2" charset="-122"/>
                <a:ea typeface="华文楷体" panose="02010600040101010101" pitchFamily="2" charset="-122"/>
              </a:rPr>
              <a:t>的发展，同样也提出了纺织机械动力的问题。</a:t>
            </a:r>
            <a:endParaRPr lang="zh-CN" altLang="en-US" sz="2000" b="1" dirty="0">
              <a:latin typeface="华文楷体" panose="02010600040101010101" pitchFamily="2" charset="-122"/>
              <a:ea typeface="华文楷体" panose="02010600040101010101" pitchFamily="2" charset="-122"/>
            </a:endParaRPr>
          </a:p>
          <a:p>
            <a:pPr lvl="0">
              <a:spcBef>
                <a:spcPct val="50000"/>
              </a:spcBef>
            </a:pPr>
            <a:r>
              <a:rPr lang="zh-CN" altLang="en-US" sz="2000" b="1" dirty="0" smtClean="0">
                <a:latin typeface="华文楷体" panose="02010600040101010101" pitchFamily="2" charset="-122"/>
                <a:ea typeface="华文楷体" panose="02010600040101010101" pitchFamily="2" charset="-122"/>
              </a:rPr>
              <a:t>    第一</a:t>
            </a:r>
            <a:r>
              <a:rPr lang="zh-CN" altLang="en-US" sz="2000" b="1" dirty="0">
                <a:latin typeface="华文楷体" panose="02010600040101010101" pitchFamily="2" charset="-122"/>
                <a:ea typeface="华文楷体" panose="02010600040101010101" pitchFamily="2" charset="-122"/>
              </a:rPr>
              <a:t>台蒸汽机是由法国物理家巴本于1690年在莱布尼兹关于汽缸和活塞的应用思想的启示下制造成功的。</a:t>
            </a:r>
            <a:endParaRPr lang="zh-CN" altLang="en-US" sz="2000" b="1" dirty="0">
              <a:latin typeface="华文楷体" panose="02010600040101010101" pitchFamily="2" charset="-122"/>
              <a:ea typeface="华文楷体" panose="02010600040101010101" pitchFamily="2" charset="-122"/>
            </a:endParaRPr>
          </a:p>
          <a:p>
            <a:pPr lvl="0">
              <a:spcBef>
                <a:spcPct val="50000"/>
              </a:spcBef>
            </a:pPr>
            <a:r>
              <a:rPr lang="zh-CN" altLang="en-US" sz="2000" b="1" dirty="0" smtClean="0">
                <a:latin typeface="华文楷体" panose="02010600040101010101" pitchFamily="2" charset="-122"/>
                <a:ea typeface="华文楷体" panose="02010600040101010101" pitchFamily="2" charset="-122"/>
              </a:rPr>
              <a:t>    到</a:t>
            </a:r>
            <a:r>
              <a:rPr lang="zh-CN" altLang="en-US" sz="2000" b="1" dirty="0">
                <a:latin typeface="华文楷体" panose="02010600040101010101" pitchFamily="2" charset="-122"/>
                <a:ea typeface="华文楷体" panose="02010600040101010101" pitchFamily="2" charset="-122"/>
              </a:rPr>
              <a:t>18世纪末，配套齐全、切合实用、耗煤少、运转快的瓦特蒸汽机。</a:t>
            </a:r>
            <a:endParaRPr lang="zh-CN" altLang="en-US" sz="2000" b="1" dirty="0">
              <a:latin typeface="华文楷体" panose="02010600040101010101" pitchFamily="2" charset="-122"/>
              <a:ea typeface="华文楷体" panose="02010600040101010101" pitchFamily="2" charset="-122"/>
            </a:endParaRPr>
          </a:p>
          <a:p>
            <a:pPr lvl="0">
              <a:spcBef>
                <a:spcPct val="50000"/>
              </a:spcBef>
            </a:pPr>
            <a:r>
              <a:rPr lang="zh-CN" altLang="en-US" sz="2000" b="1" dirty="0" smtClean="0">
                <a:latin typeface="华文楷体" panose="02010600040101010101" pitchFamily="2" charset="-122"/>
                <a:ea typeface="华文楷体" panose="02010600040101010101" pitchFamily="2" charset="-122"/>
              </a:rPr>
              <a:t>    蒸汽机</a:t>
            </a:r>
            <a:r>
              <a:rPr lang="zh-CN" altLang="en-US" sz="2000" b="1" dirty="0">
                <a:latin typeface="华文楷体" panose="02010600040101010101" pitchFamily="2" charset="-122"/>
                <a:ea typeface="华文楷体" panose="02010600040101010101" pitchFamily="2" charset="-122"/>
              </a:rPr>
              <a:t>的发明还导致了轮船、火车发明，从根本上改变了交通运输业面貌。</a:t>
            </a:r>
            <a:endParaRPr lang="zh-CN" altLang="en-US" sz="2000" b="1" dirty="0">
              <a:latin typeface="华文楷体" panose="02010600040101010101" pitchFamily="2" charset="-122"/>
              <a:ea typeface="华文楷体" panose="02010600040101010101" pitchFamily="2" charset="-122"/>
            </a:endParaRPr>
          </a:p>
          <a:p>
            <a:pPr lvl="0">
              <a:spcBef>
                <a:spcPct val="50000"/>
              </a:spcBef>
            </a:pPr>
            <a:r>
              <a:rPr lang="zh-CN" altLang="en-US" sz="2000" b="1" dirty="0" smtClean="0">
                <a:latin typeface="华文楷体" panose="02010600040101010101" pitchFamily="2" charset="-122"/>
                <a:ea typeface="华文楷体" panose="02010600040101010101" pitchFamily="2" charset="-122"/>
              </a:rPr>
              <a:t>    美国人</a:t>
            </a:r>
            <a:r>
              <a:rPr lang="zh-CN" altLang="en-US" sz="2000" b="1" dirty="0">
                <a:latin typeface="华文楷体" panose="02010600040101010101" pitchFamily="2" charset="-122"/>
                <a:ea typeface="华文楷体" panose="02010600040101010101" pitchFamily="2" charset="-122"/>
              </a:rPr>
              <a:t>富尔顿发明的第一艘实用蒸汽船在1807年试航成功，拉开了用蒸汽动力取代帆船时代的帷幕。</a:t>
            </a:r>
            <a:endParaRPr lang="zh-CN" altLang="en-US" sz="20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175"/>
            <a:ext cx="9144000" cy="685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l="15067" t="74896" r="14638" b="15590"/>
          <a:stretch>
            <a:fillRect/>
          </a:stretch>
        </p:blipFill>
        <p:spPr bwMode="auto">
          <a:xfrm>
            <a:off x="1357313" y="5945188"/>
            <a:ext cx="6959600" cy="65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3"/>
          <p:cNvPicPr>
            <a:picLocks noChangeAspect="1" noChangeArrowheads="1"/>
          </p:cNvPicPr>
          <p:nvPr/>
        </p:nvPicPr>
        <p:blipFill>
          <a:blip r:embed="rId1">
            <a:extLst>
              <a:ext uri="{28A0092B-C50C-407E-A947-70E740481C1C}">
                <a14:useLocalDpi xmlns:a14="http://schemas.microsoft.com/office/drawing/2010/main" val="0"/>
              </a:ext>
            </a:extLst>
          </a:blip>
          <a:srcRect l="15067" t="74896" r="14638" b="15590"/>
          <a:stretch>
            <a:fillRect/>
          </a:stretch>
        </p:blipFill>
        <p:spPr bwMode="auto">
          <a:xfrm>
            <a:off x="1379538" y="4292600"/>
            <a:ext cx="6427787" cy="652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476375" y="5210175"/>
            <a:ext cx="358775" cy="522288"/>
          </a:xfrm>
          <a:prstGeom prst="rect">
            <a:avLst/>
          </a:prstGeom>
          <a:gradFill flip="none" rotWithShape="1">
            <a:gsLst>
              <a:gs pos="17000">
                <a:schemeClr val="tx2">
                  <a:lumMod val="60000"/>
                  <a:lumOff val="40000"/>
                </a:schemeClr>
              </a:gs>
              <a:gs pos="71000">
                <a:srgbClr val="228FF2"/>
              </a:gs>
              <a:gs pos="100000">
                <a:schemeClr val="accent1">
                  <a:tint val="23500"/>
                  <a:satMod val="160000"/>
                </a:schemeClr>
              </a:gs>
            </a:gsLst>
            <a:lin ang="13500000" scaled="1"/>
            <a:tileRect/>
          </a:gradFill>
        </p:spPr>
        <p:txBody>
          <a:bodyPr>
            <a:spAutoFit/>
          </a:bodyPr>
          <a:lstStyle/>
          <a:p>
            <a:pPr>
              <a:defRPr/>
            </a:pPr>
            <a:r>
              <a:rPr lang="en-US" altLang="zh-CN" sz="2800" dirty="0">
                <a:solidFill>
                  <a:schemeClr val="bg1"/>
                </a:solidFill>
                <a:ea typeface="宋体" panose="02010600030101010101" pitchFamily="2" charset="-122"/>
              </a:rPr>
              <a:t>6</a:t>
            </a:r>
            <a:endParaRPr lang="zh-CN" altLang="en-US" sz="2800" dirty="0">
              <a:solidFill>
                <a:schemeClr val="bg1"/>
              </a:solidFill>
              <a:ea typeface="宋体" panose="02010600030101010101" pitchFamily="2" charset="-122"/>
            </a:endParaRPr>
          </a:p>
        </p:txBody>
      </p:sp>
      <p:sp>
        <p:nvSpPr>
          <p:cNvPr id="7" name="TextBox 6"/>
          <p:cNvSpPr txBox="1"/>
          <p:nvPr/>
        </p:nvSpPr>
        <p:spPr>
          <a:xfrm>
            <a:off x="1476375" y="6002338"/>
            <a:ext cx="358775" cy="522287"/>
          </a:xfrm>
          <a:prstGeom prst="rect">
            <a:avLst/>
          </a:prstGeom>
          <a:gradFill flip="none" rotWithShape="1">
            <a:gsLst>
              <a:gs pos="17000">
                <a:schemeClr val="tx2">
                  <a:lumMod val="60000"/>
                  <a:lumOff val="40000"/>
                </a:schemeClr>
              </a:gs>
              <a:gs pos="71000">
                <a:srgbClr val="228FF2"/>
              </a:gs>
              <a:gs pos="100000">
                <a:schemeClr val="accent1">
                  <a:tint val="23500"/>
                  <a:satMod val="160000"/>
                </a:schemeClr>
              </a:gs>
            </a:gsLst>
            <a:lin ang="13500000" scaled="1"/>
            <a:tileRect/>
          </a:gradFill>
        </p:spPr>
        <p:txBody>
          <a:bodyPr>
            <a:spAutoFit/>
          </a:bodyPr>
          <a:lstStyle/>
          <a:p>
            <a:pPr>
              <a:defRPr/>
            </a:pPr>
            <a:r>
              <a:rPr lang="en-US" altLang="zh-CN" sz="2800" dirty="0">
                <a:solidFill>
                  <a:schemeClr val="bg1"/>
                </a:solidFill>
                <a:ea typeface="宋体" panose="02010600030101010101" pitchFamily="2" charset="-122"/>
              </a:rPr>
              <a:t>7</a:t>
            </a:r>
            <a:endParaRPr lang="zh-CN" altLang="en-US" sz="2800" dirty="0">
              <a:solidFill>
                <a:schemeClr val="bg1"/>
              </a:solidFill>
              <a:ea typeface="宋体" panose="02010600030101010101" pitchFamily="2" charset="-122"/>
            </a:endParaRPr>
          </a:p>
        </p:txBody>
      </p:sp>
      <p:pic>
        <p:nvPicPr>
          <p:cNvPr id="3079" name="Picture 3"/>
          <p:cNvPicPr>
            <a:picLocks noChangeAspect="1" noChangeArrowheads="1"/>
          </p:cNvPicPr>
          <p:nvPr/>
        </p:nvPicPr>
        <p:blipFill>
          <a:blip r:embed="rId1">
            <a:extLst>
              <a:ext uri="{28A0092B-C50C-407E-A947-70E740481C1C}">
                <a14:useLocalDpi xmlns:a14="http://schemas.microsoft.com/office/drawing/2010/main" val="0"/>
              </a:ext>
            </a:extLst>
          </a:blip>
          <a:srcRect l="15067" t="74896" r="14638" b="15590"/>
          <a:stretch>
            <a:fillRect/>
          </a:stretch>
        </p:blipFill>
        <p:spPr bwMode="auto">
          <a:xfrm>
            <a:off x="1357313" y="923925"/>
            <a:ext cx="6815137" cy="652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476375" y="981075"/>
            <a:ext cx="358775" cy="522288"/>
          </a:xfrm>
          <a:prstGeom prst="rect">
            <a:avLst/>
          </a:prstGeom>
          <a:gradFill flip="none" rotWithShape="1">
            <a:gsLst>
              <a:gs pos="17000">
                <a:schemeClr val="tx2">
                  <a:lumMod val="60000"/>
                  <a:lumOff val="40000"/>
                </a:schemeClr>
              </a:gs>
              <a:gs pos="71000">
                <a:srgbClr val="228FF2"/>
              </a:gs>
              <a:gs pos="100000">
                <a:schemeClr val="accent1">
                  <a:tint val="23500"/>
                  <a:satMod val="160000"/>
                </a:schemeClr>
              </a:gs>
            </a:gsLst>
            <a:lin ang="13500000" scaled="1"/>
            <a:tileRect/>
          </a:gradFill>
        </p:spPr>
        <p:txBody>
          <a:bodyPr>
            <a:spAutoFit/>
          </a:bodyPr>
          <a:lstStyle/>
          <a:p>
            <a:pPr>
              <a:defRPr/>
            </a:pPr>
            <a:r>
              <a:rPr lang="en-US" altLang="zh-CN" sz="2800" dirty="0">
                <a:solidFill>
                  <a:schemeClr val="bg1"/>
                </a:solidFill>
                <a:ea typeface="宋体" panose="02010600030101010101" pitchFamily="2" charset="-122"/>
              </a:rPr>
              <a:t>1</a:t>
            </a:r>
            <a:endParaRPr lang="zh-CN" altLang="en-US" sz="2800" dirty="0">
              <a:solidFill>
                <a:schemeClr val="bg1"/>
              </a:solidFill>
              <a:ea typeface="宋体" panose="02010600030101010101" pitchFamily="2" charset="-122"/>
            </a:endParaRPr>
          </a:p>
        </p:txBody>
      </p:sp>
      <p:pic>
        <p:nvPicPr>
          <p:cNvPr id="3081" name="Picture 3"/>
          <p:cNvPicPr>
            <a:picLocks noChangeAspect="1" noChangeArrowheads="1"/>
          </p:cNvPicPr>
          <p:nvPr/>
        </p:nvPicPr>
        <p:blipFill>
          <a:blip r:embed="rId1">
            <a:extLst>
              <a:ext uri="{28A0092B-C50C-407E-A947-70E740481C1C}">
                <a14:useLocalDpi xmlns:a14="http://schemas.microsoft.com/office/drawing/2010/main" val="0"/>
              </a:ext>
            </a:extLst>
          </a:blip>
          <a:srcRect l="15067" t="74896" r="14638" b="15590"/>
          <a:stretch>
            <a:fillRect/>
          </a:stretch>
        </p:blipFill>
        <p:spPr bwMode="auto">
          <a:xfrm>
            <a:off x="1387475" y="1754188"/>
            <a:ext cx="6784975" cy="65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476375" y="1825625"/>
            <a:ext cx="358775" cy="523875"/>
          </a:xfrm>
          <a:prstGeom prst="rect">
            <a:avLst/>
          </a:prstGeom>
          <a:gradFill flip="none" rotWithShape="1">
            <a:gsLst>
              <a:gs pos="17000">
                <a:schemeClr val="tx2">
                  <a:lumMod val="60000"/>
                  <a:lumOff val="40000"/>
                </a:schemeClr>
              </a:gs>
              <a:gs pos="71000">
                <a:srgbClr val="228FF2"/>
              </a:gs>
              <a:gs pos="100000">
                <a:schemeClr val="accent1">
                  <a:tint val="23500"/>
                  <a:satMod val="160000"/>
                </a:schemeClr>
              </a:gs>
            </a:gsLst>
            <a:lin ang="13500000" scaled="1"/>
            <a:tileRect/>
          </a:gradFill>
        </p:spPr>
        <p:txBody>
          <a:bodyPr>
            <a:spAutoFit/>
          </a:bodyPr>
          <a:lstStyle/>
          <a:p>
            <a:pPr>
              <a:defRPr/>
            </a:pPr>
            <a:r>
              <a:rPr lang="en-US" altLang="zh-CN" sz="2800" dirty="0">
                <a:solidFill>
                  <a:schemeClr val="bg1"/>
                </a:solidFill>
                <a:ea typeface="宋体" panose="02010600030101010101" pitchFamily="2" charset="-122"/>
              </a:rPr>
              <a:t>2</a:t>
            </a:r>
            <a:endParaRPr lang="zh-CN" altLang="en-US" sz="2800" dirty="0">
              <a:solidFill>
                <a:schemeClr val="bg1"/>
              </a:solidFill>
              <a:ea typeface="宋体" panose="02010600030101010101" pitchFamily="2" charset="-122"/>
            </a:endParaRPr>
          </a:p>
        </p:txBody>
      </p:sp>
      <p:sp>
        <p:nvSpPr>
          <p:cNvPr id="12" name="TextBox 11"/>
          <p:cNvSpPr txBox="1"/>
          <p:nvPr/>
        </p:nvSpPr>
        <p:spPr>
          <a:xfrm>
            <a:off x="1476375" y="2689225"/>
            <a:ext cx="358775" cy="523875"/>
          </a:xfrm>
          <a:prstGeom prst="rect">
            <a:avLst/>
          </a:prstGeom>
          <a:gradFill flip="none" rotWithShape="1">
            <a:gsLst>
              <a:gs pos="17000">
                <a:schemeClr val="tx2">
                  <a:lumMod val="60000"/>
                  <a:lumOff val="40000"/>
                </a:schemeClr>
              </a:gs>
              <a:gs pos="71000">
                <a:srgbClr val="228FF2"/>
              </a:gs>
              <a:gs pos="100000">
                <a:schemeClr val="accent1">
                  <a:tint val="23500"/>
                  <a:satMod val="160000"/>
                </a:schemeClr>
              </a:gs>
            </a:gsLst>
            <a:lin ang="13500000" scaled="1"/>
            <a:tileRect/>
          </a:gradFill>
        </p:spPr>
        <p:txBody>
          <a:bodyPr>
            <a:spAutoFit/>
          </a:bodyPr>
          <a:lstStyle/>
          <a:p>
            <a:pPr>
              <a:defRPr/>
            </a:pPr>
            <a:r>
              <a:rPr lang="en-US" altLang="zh-CN" sz="2800" dirty="0">
                <a:solidFill>
                  <a:schemeClr val="bg1"/>
                </a:solidFill>
                <a:ea typeface="宋体" panose="02010600030101010101" pitchFamily="2" charset="-122"/>
              </a:rPr>
              <a:t>3</a:t>
            </a:r>
            <a:endParaRPr lang="zh-CN" altLang="en-US" sz="2800" dirty="0">
              <a:solidFill>
                <a:schemeClr val="bg1"/>
              </a:solidFill>
              <a:ea typeface="宋体" panose="02010600030101010101" pitchFamily="2" charset="-122"/>
            </a:endParaRPr>
          </a:p>
        </p:txBody>
      </p:sp>
      <p:sp>
        <p:nvSpPr>
          <p:cNvPr id="13" name="TextBox 12"/>
          <p:cNvSpPr txBox="1"/>
          <p:nvPr/>
        </p:nvSpPr>
        <p:spPr>
          <a:xfrm>
            <a:off x="1476375" y="3554413"/>
            <a:ext cx="358775" cy="522287"/>
          </a:xfrm>
          <a:prstGeom prst="rect">
            <a:avLst/>
          </a:prstGeom>
          <a:gradFill flip="none" rotWithShape="1">
            <a:gsLst>
              <a:gs pos="17000">
                <a:schemeClr val="tx2">
                  <a:lumMod val="60000"/>
                  <a:lumOff val="40000"/>
                </a:schemeClr>
              </a:gs>
              <a:gs pos="71000">
                <a:srgbClr val="228FF2"/>
              </a:gs>
              <a:gs pos="100000">
                <a:schemeClr val="accent1">
                  <a:tint val="23500"/>
                  <a:satMod val="160000"/>
                </a:schemeClr>
              </a:gs>
            </a:gsLst>
            <a:lin ang="13500000" scaled="1"/>
            <a:tileRect/>
          </a:gradFill>
        </p:spPr>
        <p:txBody>
          <a:bodyPr>
            <a:spAutoFit/>
          </a:bodyPr>
          <a:lstStyle/>
          <a:p>
            <a:pPr>
              <a:defRPr/>
            </a:pPr>
            <a:r>
              <a:rPr lang="en-US" altLang="zh-CN" sz="2800" dirty="0">
                <a:solidFill>
                  <a:schemeClr val="bg1"/>
                </a:solidFill>
                <a:ea typeface="宋体" panose="02010600030101010101" pitchFamily="2" charset="-122"/>
              </a:rPr>
              <a:t>4</a:t>
            </a:r>
            <a:endParaRPr lang="zh-CN" altLang="en-US" sz="2800" dirty="0">
              <a:solidFill>
                <a:schemeClr val="bg1"/>
              </a:solidFill>
              <a:ea typeface="宋体" panose="02010600030101010101" pitchFamily="2" charset="-122"/>
            </a:endParaRPr>
          </a:p>
        </p:txBody>
      </p:sp>
      <p:sp>
        <p:nvSpPr>
          <p:cNvPr id="14" name="TextBox 13"/>
          <p:cNvSpPr txBox="1"/>
          <p:nvPr/>
        </p:nvSpPr>
        <p:spPr>
          <a:xfrm>
            <a:off x="1476375" y="4357688"/>
            <a:ext cx="358775" cy="522287"/>
          </a:xfrm>
          <a:prstGeom prst="rect">
            <a:avLst/>
          </a:prstGeom>
          <a:gradFill flip="none" rotWithShape="1">
            <a:gsLst>
              <a:gs pos="17000">
                <a:schemeClr val="tx2">
                  <a:lumMod val="60000"/>
                  <a:lumOff val="40000"/>
                </a:schemeClr>
              </a:gs>
              <a:gs pos="71000">
                <a:srgbClr val="228FF2"/>
              </a:gs>
              <a:gs pos="100000">
                <a:schemeClr val="accent1">
                  <a:tint val="23500"/>
                  <a:satMod val="160000"/>
                </a:schemeClr>
              </a:gs>
            </a:gsLst>
            <a:lin ang="13500000" scaled="1"/>
            <a:tileRect/>
          </a:gradFill>
        </p:spPr>
        <p:txBody>
          <a:bodyPr>
            <a:spAutoFit/>
          </a:bodyPr>
          <a:lstStyle/>
          <a:p>
            <a:pPr>
              <a:defRPr/>
            </a:pPr>
            <a:r>
              <a:rPr lang="en-US" altLang="zh-CN" sz="2800" dirty="0">
                <a:solidFill>
                  <a:schemeClr val="bg1"/>
                </a:solidFill>
                <a:ea typeface="宋体" panose="02010600030101010101" pitchFamily="2" charset="-122"/>
              </a:rPr>
              <a:t>5</a:t>
            </a:r>
            <a:endParaRPr lang="zh-CN" altLang="en-US" sz="2800" dirty="0">
              <a:solidFill>
                <a:schemeClr val="bg1"/>
              </a:solidFill>
              <a:ea typeface="宋体" panose="02010600030101010101" pitchFamily="2" charset="-122"/>
            </a:endParaRPr>
          </a:p>
        </p:txBody>
      </p:sp>
      <p:sp>
        <p:nvSpPr>
          <p:cNvPr id="3086" name="矩形 5"/>
          <p:cNvSpPr>
            <a:spLocks noChangeArrowheads="1"/>
          </p:cNvSpPr>
          <p:nvPr/>
        </p:nvSpPr>
        <p:spPr bwMode="auto">
          <a:xfrm>
            <a:off x="1987550" y="1065213"/>
            <a:ext cx="5753100"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t>科学、技术、科学革命、技术革命的含义</a:t>
            </a:r>
            <a:endParaRPr lang="zh-CN" altLang="en-US" sz="2400" b="1" dirty="0"/>
          </a:p>
        </p:txBody>
      </p:sp>
      <p:sp>
        <p:nvSpPr>
          <p:cNvPr id="3087" name="矩形 17"/>
          <p:cNvSpPr>
            <a:spLocks noChangeArrowheads="1"/>
          </p:cNvSpPr>
          <p:nvPr/>
        </p:nvSpPr>
        <p:spPr bwMode="auto">
          <a:xfrm>
            <a:off x="1987550" y="1814513"/>
            <a:ext cx="605472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sym typeface="+mn-ea"/>
              </a:rPr>
              <a:t>历史上发生的重大科学革命与技术革命</a:t>
            </a:r>
            <a:endParaRPr lang="zh-CN" altLang="en-US" sz="2400" b="1"/>
          </a:p>
        </p:txBody>
      </p:sp>
      <p:sp>
        <p:nvSpPr>
          <p:cNvPr id="3088" name="矩形 18"/>
          <p:cNvSpPr>
            <a:spLocks noChangeArrowheads="1"/>
          </p:cNvSpPr>
          <p:nvPr/>
        </p:nvSpPr>
        <p:spPr bwMode="auto">
          <a:xfrm>
            <a:off x="1979613" y="2708275"/>
            <a:ext cx="4516437"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t>科技革命对人类社会经济的影响</a:t>
            </a:r>
            <a:endParaRPr lang="zh-CN" altLang="en-US" sz="2400" b="1"/>
          </a:p>
        </p:txBody>
      </p:sp>
      <p:sp>
        <p:nvSpPr>
          <p:cNvPr id="3089" name="矩形 19"/>
          <p:cNvSpPr>
            <a:spLocks noChangeArrowheads="1"/>
          </p:cNvSpPr>
          <p:nvPr/>
        </p:nvSpPr>
        <p:spPr bwMode="auto">
          <a:xfrm>
            <a:off x="1979613" y="3543300"/>
            <a:ext cx="4516437"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t>科技革命对人类生活方式的影响</a:t>
            </a:r>
            <a:endParaRPr lang="zh-CN" altLang="en-US" sz="2400" b="1"/>
          </a:p>
        </p:txBody>
      </p:sp>
      <p:sp>
        <p:nvSpPr>
          <p:cNvPr id="3090" name="矩形 20"/>
          <p:cNvSpPr>
            <a:spLocks noChangeArrowheads="1"/>
          </p:cNvSpPr>
          <p:nvPr/>
        </p:nvSpPr>
        <p:spPr bwMode="auto">
          <a:xfrm>
            <a:off x="1979613" y="4365625"/>
            <a:ext cx="5443537"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t>科技革命对人类社会结构与形态的影响</a:t>
            </a:r>
            <a:endParaRPr lang="zh-CN" altLang="en-US" sz="2400" b="1"/>
          </a:p>
        </p:txBody>
      </p:sp>
      <p:sp>
        <p:nvSpPr>
          <p:cNvPr id="3091" name="矩形 21"/>
          <p:cNvSpPr>
            <a:spLocks noChangeArrowheads="1"/>
          </p:cNvSpPr>
          <p:nvPr/>
        </p:nvSpPr>
        <p:spPr bwMode="auto">
          <a:xfrm>
            <a:off x="1979613" y="5210175"/>
            <a:ext cx="4516437"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t>科技革命对人类思维方式的影响</a:t>
            </a:r>
            <a:endParaRPr lang="zh-CN" altLang="en-US" sz="2400" b="1"/>
          </a:p>
        </p:txBody>
      </p:sp>
      <p:sp>
        <p:nvSpPr>
          <p:cNvPr id="3092" name="矩形 22"/>
          <p:cNvSpPr>
            <a:spLocks noChangeArrowheads="1"/>
          </p:cNvSpPr>
          <p:nvPr/>
        </p:nvSpPr>
        <p:spPr bwMode="auto">
          <a:xfrm>
            <a:off x="1989138" y="6064250"/>
            <a:ext cx="6192837"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t>科技革命给人类社会带来的负面影响与问题</a:t>
            </a:r>
            <a:endParaRPr lang="zh-CN" altLang="en-US" sz="2400" b="1"/>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707904" y="957312"/>
            <a:ext cx="4824536" cy="4480560"/>
          </a:xfrm>
          <a:prstGeom prst="rect">
            <a:avLst/>
          </a:prstGeom>
        </p:spPr>
        <p:txBody>
          <a:bodyPr wrap="square">
            <a:spAutoFit/>
          </a:bodyPr>
          <a:lstStyle/>
          <a:p>
            <a:pPr lvl="0">
              <a:spcBef>
                <a:spcPct val="50000"/>
              </a:spcBef>
            </a:pPr>
            <a:r>
              <a:rPr lang="zh-CN" altLang="en-US" b="1" dirty="0" smtClean="0">
                <a:latin typeface="华文楷体" panose="02010600040101010101" pitchFamily="2" charset="-122"/>
                <a:ea typeface="华文楷体" panose="02010600040101010101" pitchFamily="2" charset="-122"/>
              </a:rPr>
              <a:t>    以</a:t>
            </a:r>
            <a:r>
              <a:rPr lang="zh-CN" altLang="en-US" b="1" dirty="0">
                <a:latin typeface="华文楷体" panose="02010600040101010101" pitchFamily="2" charset="-122"/>
                <a:ea typeface="华文楷体" panose="02010600040101010101" pitchFamily="2" charset="-122"/>
              </a:rPr>
              <a:t>蒸汽机的发明为标志的第一次技术革命为人类改造自然提供了巨大的物质力量，使社会生产力得到空前发展，撼动了传统生产结构，直接导致了第一次工业革命，涌现出机器纺织业、蒸汽动力工业、机械制造业、冶金业等一系列新兴工业或产业，真正建立起了用机器生产机器的庞大体系，标志着人类生产首次摆脱了以人力或畜力为动力的时代，进入了以蒸汽动力为支柱的大工业时代或称蒸汽机时代。</a:t>
            </a:r>
            <a:endParaRPr lang="zh-CN" altLang="en-US" b="1" dirty="0">
              <a:latin typeface="华文楷体" panose="02010600040101010101" pitchFamily="2" charset="-122"/>
              <a:ea typeface="华文楷体" panose="02010600040101010101" pitchFamily="2" charset="-122"/>
            </a:endParaRPr>
          </a:p>
        </p:txBody>
      </p:sp>
      <p:pic>
        <p:nvPicPr>
          <p:cNvPr id="16386" name="Picture 2" descr="https://timgsa.baidu.com/timg?image&amp;quality=80&amp;size=b9999_10000&amp;sec=1506146169326&amp;di=d4a87cbdcbda4989e0d759bbe8bbfc6d&amp;imgtype=0&amp;src=http%3A%2F%2Fwww.qykh2009.com%2Fupload%2Feditor%2F14307273851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132856"/>
            <a:ext cx="2833514" cy="1982130"/>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7" name="文本框 8196"/>
          <p:cNvSpPr txBox="1"/>
          <p:nvPr/>
        </p:nvSpPr>
        <p:spPr>
          <a:xfrm>
            <a:off x="611560" y="332656"/>
            <a:ext cx="8064896" cy="5852160"/>
          </a:xfrm>
          <a:prstGeom prst="rect">
            <a:avLst/>
          </a:prstGeom>
          <a:noFill/>
          <a:ln w="9525">
            <a:noFill/>
          </a:ln>
        </p:spPr>
        <p:txBody>
          <a:bodyPr wrap="square">
            <a:spAutoFit/>
          </a:bodyPr>
          <a:lstStyle/>
          <a:p>
            <a:pPr lvl="0">
              <a:spcBef>
                <a:spcPct val="50000"/>
              </a:spcBef>
            </a:pPr>
            <a:r>
              <a:rPr lang="zh-CN" altLang="en-US" sz="2800" b="1" dirty="0">
                <a:solidFill>
                  <a:schemeClr val="tx2"/>
                </a:solidFill>
                <a:latin typeface="黑体" panose="02010600030101010101" pitchFamily="49" charset="-122"/>
                <a:ea typeface="黑体" panose="02010600030101010101" pitchFamily="49" charset="-122"/>
              </a:rPr>
              <a:t>（四）第二次技术革命及其特征</a:t>
            </a:r>
            <a:endParaRPr lang="zh-CN" altLang="en-US" sz="2800" b="1" dirty="0">
              <a:solidFill>
                <a:schemeClr val="tx2"/>
              </a:solidFill>
              <a:latin typeface="黑体" panose="02010600030101010101" pitchFamily="49" charset="-122"/>
              <a:ea typeface="黑体" panose="02010600030101010101" pitchFamily="49" charset="-122"/>
            </a:endParaRPr>
          </a:p>
          <a:p>
            <a:pPr lvl="0">
              <a:spcBef>
                <a:spcPct val="50000"/>
              </a:spcBef>
            </a:pPr>
            <a:r>
              <a:rPr lang="zh-CN" altLang="en-US" sz="2800" b="1" dirty="0">
                <a:latin typeface="华文楷体" panose="02010600040101010101" pitchFamily="2" charset="-122"/>
                <a:ea typeface="华文楷体" panose="02010600040101010101" pitchFamily="2" charset="-122"/>
              </a:rPr>
              <a:t>电力的广泛应用。</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smtClean="0">
                <a:latin typeface="华文楷体" panose="02010600040101010101" pitchFamily="2" charset="-122"/>
                <a:ea typeface="华文楷体" panose="02010600040101010101" pitchFamily="2" charset="-122"/>
              </a:rPr>
              <a:t>    1876年</a:t>
            </a:r>
            <a:r>
              <a:rPr lang="zh-CN" altLang="en-US" sz="2800" b="1" dirty="0">
                <a:latin typeface="华文楷体" panose="02010600040101010101" pitchFamily="2" charset="-122"/>
                <a:ea typeface="华文楷体" panose="02010600040101010101" pitchFamily="2" charset="-122"/>
              </a:rPr>
              <a:t>，贝尔发明了电话机。</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smtClean="0">
                <a:latin typeface="华文楷体" panose="02010600040101010101" pitchFamily="2" charset="-122"/>
                <a:ea typeface="华文楷体" panose="02010600040101010101" pitchFamily="2" charset="-122"/>
              </a:rPr>
              <a:t>    1879年</a:t>
            </a:r>
            <a:r>
              <a:rPr lang="zh-CN" altLang="en-US" sz="2800" b="1" dirty="0">
                <a:latin typeface="华文楷体" panose="02010600040101010101" pitchFamily="2" charset="-122"/>
                <a:ea typeface="华文楷体" panose="02010600040101010101" pitchFamily="2" charset="-122"/>
              </a:rPr>
              <a:t>，爱迪生发明了白炽灯泡，人类进入电照明时代。</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smtClean="0">
                <a:latin typeface="华文楷体" panose="02010600040101010101" pitchFamily="2" charset="-122"/>
                <a:ea typeface="华文楷体" panose="02010600040101010101" pitchFamily="2" charset="-122"/>
              </a:rPr>
              <a:t>    1895年</a:t>
            </a:r>
            <a:r>
              <a:rPr lang="zh-CN" altLang="en-US" sz="2800" b="1" dirty="0">
                <a:latin typeface="华文楷体" panose="02010600040101010101" pitchFamily="2" charset="-122"/>
                <a:ea typeface="华文楷体" panose="02010600040101010101" pitchFamily="2" charset="-122"/>
              </a:rPr>
              <a:t>，波波夫发明了无线电报。</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smtClean="0">
                <a:latin typeface="华文楷体" panose="02010600040101010101" pitchFamily="2" charset="-122"/>
                <a:ea typeface="华文楷体" panose="02010600040101010101" pitchFamily="2" charset="-122"/>
              </a:rPr>
              <a:t>    1897年</a:t>
            </a:r>
            <a:r>
              <a:rPr lang="zh-CN" altLang="en-US" sz="2800" b="1" dirty="0">
                <a:latin typeface="华文楷体" panose="02010600040101010101" pitchFamily="2" charset="-122"/>
                <a:ea typeface="华文楷体" panose="02010600040101010101" pitchFamily="2" charset="-122"/>
              </a:rPr>
              <a:t>在意大利成立了马可尼无线电报公司。一年后，他在英吉利海水海峡两岸进行了相距45公里远距离跨海无线电通讯技术的表演，1901年底在美国和加拿大之间进行了无线电报实验并取得成功。马可尼因此而获得1909年的诺贝尔物理学奖。</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82550" y="260350"/>
            <a:ext cx="9014460" cy="5212080"/>
          </a:xfrm>
          <a:prstGeom prst="rect">
            <a:avLst/>
          </a:prstGeom>
        </p:spPr>
        <p:txBody>
          <a:bodyPr wrap="square">
            <a:spAutoFit/>
          </a:bodyPr>
          <a:lstStyle/>
          <a:p>
            <a:pPr lvl="0">
              <a:spcBef>
                <a:spcPct val="50000"/>
              </a:spcBef>
            </a:pPr>
            <a:r>
              <a:rPr lang="zh-CN" altLang="en-US" sz="2800" b="1" dirty="0" smtClean="0">
                <a:latin typeface="华文楷体" panose="02010600040101010101" pitchFamily="2" charset="-122"/>
                <a:ea typeface="华文楷体" panose="02010600040101010101" pitchFamily="2" charset="-122"/>
              </a:rPr>
              <a:t>    1876年</a:t>
            </a:r>
            <a:r>
              <a:rPr lang="zh-CN" altLang="en-US" sz="2800" b="1" dirty="0">
                <a:latin typeface="华文楷体" panose="02010600040101010101" pitchFamily="2" charset="-122"/>
                <a:ea typeface="华文楷体" panose="02010600040101010101" pitchFamily="2" charset="-122"/>
              </a:rPr>
              <a:t>德国的奥托研制成功第一台内燃机。</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smtClean="0">
                <a:latin typeface="华文楷体" panose="02010600040101010101" pitchFamily="2" charset="-122"/>
                <a:ea typeface="华文楷体" panose="02010600040101010101" pitchFamily="2" charset="-122"/>
              </a:rPr>
              <a:t>    1883年</a:t>
            </a:r>
            <a:r>
              <a:rPr lang="zh-CN" altLang="en-US" sz="2800" b="1" dirty="0">
                <a:latin typeface="华文楷体" panose="02010600040101010101" pitchFamily="2" charset="-122"/>
                <a:ea typeface="华文楷体" panose="02010600040101010101" pitchFamily="2" charset="-122"/>
              </a:rPr>
              <a:t>奥托的合作者戴姆勒研制出第一台汽油机。</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smtClean="0">
                <a:latin typeface="华文楷体" panose="02010600040101010101" pitchFamily="2" charset="-122"/>
                <a:ea typeface="华文楷体" panose="02010600040101010101" pitchFamily="2" charset="-122"/>
              </a:rPr>
              <a:t>    1903年</a:t>
            </a:r>
            <a:r>
              <a:rPr lang="zh-CN" altLang="en-US" sz="2800" b="1" dirty="0">
                <a:latin typeface="华文楷体" panose="02010600040101010101" pitchFamily="2" charset="-122"/>
                <a:ea typeface="华文楷体" panose="02010600040101010101" pitchFamily="2" charset="-122"/>
              </a:rPr>
              <a:t>用汽油机制造的飞机成功上天，带来了新的交通革命。</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smtClean="0">
                <a:latin typeface="华文楷体" panose="02010600040101010101" pitchFamily="2" charset="-122"/>
                <a:ea typeface="华文楷体" panose="02010600040101010101" pitchFamily="2" charset="-122"/>
              </a:rPr>
              <a:t>    1866年</a:t>
            </a:r>
            <a:r>
              <a:rPr lang="zh-CN" altLang="en-US" sz="2800" b="1" dirty="0">
                <a:latin typeface="华文楷体" panose="02010600040101010101" pitchFamily="2" charset="-122"/>
                <a:ea typeface="华文楷体" panose="02010600040101010101" pitchFamily="2" charset="-122"/>
              </a:rPr>
              <a:t>到1867年德国西门子发明了自激发电机，实现了电机制造方面的重大突破，被认为具有与瓦特蒸汽机一样的划时代意义，从而为电力时代的到来创造了必要条件。</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smtClean="0">
                <a:latin typeface="华文楷体" panose="02010600040101010101" pitchFamily="2" charset="-122"/>
                <a:ea typeface="华文楷体" panose="02010600040101010101" pitchFamily="2" charset="-122"/>
              </a:rPr>
              <a:t>    1889年</a:t>
            </a:r>
            <a:r>
              <a:rPr lang="zh-CN" altLang="en-US" sz="2800" b="1" dirty="0">
                <a:latin typeface="华文楷体" panose="02010600040101010101" pitchFamily="2" charset="-122"/>
                <a:ea typeface="华文楷体" panose="02010600040101010101" pitchFamily="2" charset="-122"/>
              </a:rPr>
              <a:t>，俄国多布罗勿斯基研制成功三相电动机，标志着电力工业发展到了新阶段。</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7" name="文本框 8196"/>
          <p:cNvSpPr txBox="1"/>
          <p:nvPr/>
        </p:nvSpPr>
        <p:spPr>
          <a:xfrm>
            <a:off x="611560" y="908720"/>
            <a:ext cx="8064896" cy="4480560"/>
          </a:xfrm>
          <a:prstGeom prst="rect">
            <a:avLst/>
          </a:prstGeom>
          <a:noFill/>
          <a:ln w="9525">
            <a:noFill/>
          </a:ln>
        </p:spPr>
        <p:txBody>
          <a:bodyPr wrap="square">
            <a:spAutoFit/>
          </a:bodyPr>
          <a:lstStyle/>
          <a:p>
            <a:pPr lvl="0">
              <a:spcBef>
                <a:spcPct val="50000"/>
              </a:spcBef>
            </a:pPr>
            <a:r>
              <a:rPr lang="zh-CN" altLang="en-US" b="1" dirty="0" smtClean="0">
                <a:latin typeface="华文楷体" panose="02010600040101010101" pitchFamily="2" charset="-122"/>
                <a:ea typeface="华文楷体" panose="02010600040101010101" pitchFamily="2" charset="-122"/>
                <a:sym typeface="+mn-ea"/>
              </a:rPr>
              <a:t>    1906年</a:t>
            </a:r>
            <a:r>
              <a:rPr lang="zh-CN" altLang="en-US" b="1" dirty="0">
                <a:latin typeface="华文楷体" panose="02010600040101010101" pitchFamily="2" charset="-122"/>
                <a:ea typeface="华文楷体" panose="02010600040101010101" pitchFamily="2" charset="-122"/>
                <a:sym typeface="+mn-ea"/>
              </a:rPr>
              <a:t>圣诞节无线电广播实验成功。</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smtClean="0">
                <a:latin typeface="华文楷体" panose="02010600040101010101" pitchFamily="2" charset="-122"/>
                <a:ea typeface="华文楷体" panose="02010600040101010101" pitchFamily="2" charset="-122"/>
                <a:sym typeface="+mn-ea"/>
              </a:rPr>
              <a:t>    1933年</a:t>
            </a:r>
            <a:r>
              <a:rPr lang="zh-CN" altLang="en-US" b="1" dirty="0">
                <a:latin typeface="华文楷体" panose="02010600040101010101" pitchFamily="2" charset="-122"/>
                <a:ea typeface="华文楷体" panose="02010600040101010101" pitchFamily="2" charset="-122"/>
                <a:sym typeface="+mn-ea"/>
              </a:rPr>
              <a:t>，英国和法国之间建立了第一条商用微波无线电线路。</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smtClean="0">
                <a:latin typeface="华文楷体" panose="02010600040101010101" pitchFamily="2" charset="-122"/>
                <a:ea typeface="华文楷体" panose="02010600040101010101" pitchFamily="2" charset="-122"/>
                <a:sym typeface="+mn-ea"/>
              </a:rPr>
              <a:t>    1924年</a:t>
            </a:r>
            <a:r>
              <a:rPr lang="zh-CN" altLang="en-US" b="1" dirty="0">
                <a:latin typeface="华文楷体" panose="02010600040101010101" pitchFamily="2" charset="-122"/>
                <a:ea typeface="华文楷体" panose="02010600040101010101" pitchFamily="2" charset="-122"/>
                <a:sym typeface="+mn-ea"/>
              </a:rPr>
              <a:t>英国人贝尔德最先研制机电扫描黑白电视机。</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smtClean="0">
                <a:latin typeface="华文楷体" panose="02010600040101010101" pitchFamily="2" charset="-122"/>
                <a:ea typeface="华文楷体" panose="02010600040101010101" pitchFamily="2" charset="-122"/>
                <a:sym typeface="+mn-ea"/>
              </a:rPr>
              <a:t>    1937年2月</a:t>
            </a:r>
            <a:r>
              <a:rPr lang="zh-CN" altLang="en-US" b="1" dirty="0">
                <a:latin typeface="华文楷体" panose="02010600040101010101" pitchFamily="2" charset="-122"/>
                <a:ea typeface="华文楷体" panose="02010600040101010101" pitchFamily="2" charset="-122"/>
                <a:sym typeface="+mn-ea"/>
              </a:rPr>
              <a:t>英国正式开始了电视广播，开创了电视广播的时代。</a:t>
            </a:r>
            <a:endParaRPr lang="zh-CN" altLang="en-US" b="1" dirty="0">
              <a:latin typeface="华文楷体" panose="02010600040101010101" pitchFamily="2" charset="-122"/>
              <a:ea typeface="华文楷体" panose="02010600040101010101" pitchFamily="2" charset="-122"/>
              <a:sym typeface="+mn-ea"/>
            </a:endParaRPr>
          </a:p>
          <a:p>
            <a:pPr lvl="0">
              <a:spcBef>
                <a:spcPct val="50000"/>
              </a:spcBef>
            </a:pPr>
            <a:r>
              <a:rPr lang="zh-CN" altLang="en-US" b="1" dirty="0" smtClean="0">
                <a:latin typeface="华文楷体" panose="02010600040101010101" pitchFamily="2" charset="-122"/>
                <a:ea typeface="华文楷体" panose="02010600040101010101" pitchFamily="2" charset="-122"/>
              </a:rPr>
              <a:t>    电力</a:t>
            </a:r>
            <a:r>
              <a:rPr lang="zh-CN" altLang="en-US" b="1" dirty="0">
                <a:latin typeface="华文楷体" panose="02010600040101010101" pitchFamily="2" charset="-122"/>
                <a:ea typeface="华文楷体" panose="02010600040101010101" pitchFamily="2" charset="-122"/>
              </a:rPr>
              <a:t>的广泛应用不仅推动了发电站、电器制造、汽车、飞机等新兴工业的迅猛发展，而且推动了化工业和钢铁业的发展，人类由此从蒸汽机时代跨入了电气时代，出现了从机械化向电气化的转型，由此导致了第二次工业革命。</a:t>
            </a:r>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23528" y="404664"/>
            <a:ext cx="8640960" cy="5943600"/>
          </a:xfrm>
          <a:prstGeom prst="rect">
            <a:avLst/>
          </a:prstGeom>
        </p:spPr>
        <p:txBody>
          <a:bodyPr wrap="square">
            <a:spAutoFit/>
          </a:bodyPr>
          <a:lstStyle/>
          <a:p>
            <a:pPr lvl="0">
              <a:spcBef>
                <a:spcPct val="50000"/>
              </a:spcBef>
            </a:pPr>
            <a:r>
              <a:rPr lang="zh-CN" altLang="en-US" b="1" dirty="0" smtClean="0">
                <a:latin typeface="华文楷体" panose="02010600040101010101" pitchFamily="2" charset="-122"/>
                <a:ea typeface="华文楷体" panose="02010600040101010101" pitchFamily="2" charset="-122"/>
              </a:rPr>
              <a:t>    第一次</a:t>
            </a:r>
            <a:r>
              <a:rPr lang="zh-CN" altLang="en-US" b="1" dirty="0">
                <a:latin typeface="华文楷体" panose="02010600040101010101" pitchFamily="2" charset="-122"/>
                <a:ea typeface="华文楷体" panose="02010600040101010101" pitchFamily="2" charset="-122"/>
              </a:rPr>
              <a:t>工业革命拉开了资本主义工业化的序幕。</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smtClean="0">
                <a:latin typeface="华文楷体" panose="02010600040101010101" pitchFamily="2" charset="-122"/>
                <a:ea typeface="华文楷体" panose="02010600040101010101" pitchFamily="2" charset="-122"/>
              </a:rPr>
              <a:t>    第二</a:t>
            </a:r>
            <a:r>
              <a:rPr lang="zh-CN" altLang="en-US" b="1" dirty="0">
                <a:latin typeface="华文楷体" panose="02010600040101010101" pitchFamily="2" charset="-122"/>
                <a:ea typeface="华文楷体" panose="02010600040101010101" pitchFamily="2" charset="-122"/>
              </a:rPr>
              <a:t>次工业革命则将资本主义国家的工业化进程推向一个新的阶段。</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smtClean="0">
                <a:latin typeface="华文楷体" panose="02010600040101010101" pitchFamily="2" charset="-122"/>
                <a:ea typeface="华文楷体" panose="02010600040101010101" pitchFamily="2" charset="-122"/>
              </a:rPr>
              <a:t>    第一次</a:t>
            </a:r>
            <a:r>
              <a:rPr lang="zh-CN" altLang="en-US" b="1" dirty="0">
                <a:latin typeface="华文楷体" panose="02010600040101010101" pitchFamily="2" charset="-122"/>
                <a:ea typeface="华文楷体" panose="02010600040101010101" pitchFamily="2" charset="-122"/>
              </a:rPr>
              <a:t>工业革命首先在蒸汽机的发明地英国独家展开，然后，才逐渐发展到其他国家，大约前后持续了100年的时间，主要以轻工业为主。</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smtClean="0">
                <a:latin typeface="华文楷体" panose="02010600040101010101" pitchFamily="2" charset="-122"/>
                <a:ea typeface="华文楷体" panose="02010600040101010101" pitchFamily="2" charset="-122"/>
              </a:rPr>
              <a:t>    第二</a:t>
            </a:r>
            <a:r>
              <a:rPr lang="zh-CN" altLang="en-US" b="1" dirty="0">
                <a:latin typeface="华文楷体" panose="02010600040101010101" pitchFamily="2" charset="-122"/>
                <a:ea typeface="华文楷体" panose="02010600040101010101" pitchFamily="2" charset="-122"/>
              </a:rPr>
              <a:t>次工业革命从19世纪70年代始到二战前结束，大约持续60年时间</a:t>
            </a:r>
            <a:r>
              <a:rPr lang="zh-CN" altLang="en-US" b="1" dirty="0" smtClean="0">
                <a:latin typeface="华文楷体" panose="02010600040101010101" pitchFamily="2" charset="-122"/>
                <a:ea typeface="华文楷体" panose="02010600040101010101" pitchFamily="2" charset="-122"/>
              </a:rPr>
              <a:t>。第二</a:t>
            </a:r>
            <a:r>
              <a:rPr lang="zh-CN" altLang="en-US" b="1" dirty="0">
                <a:latin typeface="华文楷体" panose="02010600040101010101" pitchFamily="2" charset="-122"/>
                <a:ea typeface="华文楷体" panose="02010600040101010101" pitchFamily="2" charset="-122"/>
              </a:rPr>
              <a:t>次工业革命是科学技术发展的结果，并且在英国、法国、德国、美国等几个资本主义国家同时展开，不仅规模更大、影响更广、发展更快，而且改变了欧洲强国经济实力的座次表。</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smtClean="0">
                <a:latin typeface="华文楷体" panose="02010600040101010101" pitchFamily="2" charset="-122"/>
                <a:ea typeface="华文楷体" panose="02010600040101010101" pitchFamily="2" charset="-122"/>
              </a:rPr>
              <a:t>    英国</a:t>
            </a:r>
            <a:r>
              <a:rPr lang="zh-CN" altLang="en-US" b="1" dirty="0">
                <a:latin typeface="华文楷体" panose="02010600040101010101" pitchFamily="2" charset="-122"/>
                <a:ea typeface="华文楷体" panose="02010600040101010101" pitchFamily="2" charset="-122"/>
              </a:rPr>
              <a:t>、法国经济实力开始下降，德国成为后起之秀，在这一次新一轮的经济角逐中异军突起一跃成为榜首，美国和日本随后跟进。</a:t>
            </a:r>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7" name="文本框 8196"/>
          <p:cNvSpPr txBox="1"/>
          <p:nvPr/>
        </p:nvSpPr>
        <p:spPr>
          <a:xfrm>
            <a:off x="539552" y="980728"/>
            <a:ext cx="8064896" cy="3931920"/>
          </a:xfrm>
          <a:prstGeom prst="rect">
            <a:avLst/>
          </a:prstGeom>
          <a:noFill/>
          <a:ln w="9525">
            <a:noFill/>
          </a:ln>
        </p:spPr>
        <p:txBody>
          <a:bodyPr wrap="square">
            <a:spAutoFit/>
          </a:bodyPr>
          <a:lstStyle/>
          <a:p>
            <a:pPr lvl="0">
              <a:spcBef>
                <a:spcPct val="50000"/>
              </a:spcBef>
            </a:pPr>
            <a:r>
              <a:rPr lang="zh-CN" altLang="en-US" sz="2800" b="1" dirty="0">
                <a:solidFill>
                  <a:schemeClr val="tx2"/>
                </a:solidFill>
                <a:latin typeface="黑体" panose="02010600030101010101" pitchFamily="49" charset="-122"/>
                <a:ea typeface="黑体" panose="02010600030101010101" pitchFamily="49" charset="-122"/>
              </a:rPr>
              <a:t>（五）第三次技术革命</a:t>
            </a:r>
            <a:endParaRPr lang="zh-CN" altLang="en-US" sz="2800" b="1" dirty="0">
              <a:solidFill>
                <a:schemeClr val="tx2"/>
              </a:solidFill>
              <a:latin typeface="黑体" panose="02010600030101010101" pitchFamily="49" charset="-122"/>
              <a:ea typeface="黑体" panose="02010600030101010101" pitchFamily="49" charset="-122"/>
            </a:endParaRPr>
          </a:p>
          <a:p>
            <a:pPr lvl="0">
              <a:spcBef>
                <a:spcPct val="50000"/>
              </a:spcBef>
            </a:pPr>
            <a:r>
              <a:rPr lang="zh-CN" altLang="en-US"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包括</a:t>
            </a:r>
            <a:r>
              <a:rPr lang="zh-CN" altLang="en-US" sz="2800" b="1" dirty="0">
                <a:latin typeface="华文楷体" panose="02010600040101010101" pitchFamily="2" charset="-122"/>
                <a:ea typeface="华文楷体" panose="02010600040101010101" pitchFamily="2" charset="-122"/>
              </a:rPr>
              <a:t>第三次工业革命和第四次工业革命（不同的人划分标准不同）</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smtClean="0">
                <a:latin typeface="华文楷体" panose="02010600040101010101" pitchFamily="2" charset="-122"/>
                <a:ea typeface="华文楷体" panose="02010600040101010101" pitchFamily="2" charset="-122"/>
              </a:rPr>
              <a:t>    萌芽</a:t>
            </a:r>
            <a:r>
              <a:rPr lang="zh-CN" altLang="en-US" sz="2800" b="1" dirty="0">
                <a:latin typeface="华文楷体" panose="02010600040101010101" pitchFamily="2" charset="-122"/>
                <a:ea typeface="华文楷体" panose="02010600040101010101" pitchFamily="2" charset="-122"/>
              </a:rPr>
              <a:t>于20世纪60年代，成长于70年代到20世纪末，形成于21世纪</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smtClean="0">
                <a:latin typeface="华文楷体" panose="02010600040101010101" pitchFamily="2" charset="-122"/>
                <a:ea typeface="华文楷体" panose="02010600040101010101" pitchFamily="2" charset="-122"/>
              </a:rPr>
              <a:t>    发端</a:t>
            </a:r>
            <a:r>
              <a:rPr lang="zh-CN" altLang="en-US" sz="2800" b="1" dirty="0">
                <a:latin typeface="华文楷体" panose="02010600040101010101" pitchFamily="2" charset="-122"/>
                <a:ea typeface="华文楷体" panose="02010600040101010101" pitchFamily="2" charset="-122"/>
              </a:rPr>
              <a:t>于美国</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smtClean="0">
                <a:latin typeface="华文楷体" panose="02010600040101010101" pitchFamily="2" charset="-122"/>
                <a:ea typeface="华文楷体" panose="02010600040101010101" pitchFamily="2" charset="-122"/>
              </a:rPr>
              <a:t>    以</a:t>
            </a:r>
            <a:r>
              <a:rPr lang="zh-CN" altLang="en-US" sz="2800" b="1" dirty="0">
                <a:latin typeface="华文楷体" panose="02010600040101010101" pitchFamily="2" charset="-122"/>
                <a:ea typeface="华文楷体" panose="02010600040101010101" pitchFamily="2" charset="-122"/>
              </a:rPr>
              <a:t>信息化、数字化、智能化为核心</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内容占位符 19459"/>
          <p:cNvPicPr>
            <a:picLocks noGrp="1" noChangeAspect="1"/>
          </p:cNvPicPr>
          <p:nvPr/>
        </p:nvPicPr>
        <p:blipFill>
          <a:blip r:embed="rId2"/>
          <a:stretch>
            <a:fillRect/>
          </a:stretch>
        </p:blipFill>
        <p:spPr>
          <a:xfrm>
            <a:off x="1115616" y="1643285"/>
            <a:ext cx="6624736" cy="45868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矩形 2"/>
          <p:cNvSpPr/>
          <p:nvPr/>
        </p:nvSpPr>
        <p:spPr>
          <a:xfrm>
            <a:off x="993068" y="620688"/>
            <a:ext cx="6647974" cy="646331"/>
          </a:xfrm>
          <a:prstGeom prst="rect">
            <a:avLst/>
          </a:prstGeom>
        </p:spPr>
        <p:txBody>
          <a:bodyPr wrap="none">
            <a:spAutoFit/>
          </a:bodyPr>
          <a:lstStyle/>
          <a:p>
            <a:pPr lvl="0">
              <a:spcBef>
                <a:spcPct val="50000"/>
              </a:spcBef>
            </a:pPr>
            <a:r>
              <a:rPr lang="zh-CN" altLang="en-US" sz="3600" b="1" dirty="0">
                <a:latin typeface="华文彩云" panose="02010800040101010101" pitchFamily="2" charset="-122"/>
                <a:ea typeface="华文彩云" panose="02010800040101010101" pitchFamily="2" charset="-122"/>
                <a:cs typeface="+mn-ea"/>
              </a:rPr>
              <a:t>技术发明与几次工业革命图示：</a:t>
            </a:r>
            <a:endParaRPr lang="zh-CN" altLang="en-US" sz="3600" b="1" dirty="0">
              <a:latin typeface="华文彩云" panose="02010800040101010101" pitchFamily="2" charset="-122"/>
              <a:ea typeface="华文彩云" panose="02010800040101010101" pitchFamily="2"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7" name="文本框 8196"/>
          <p:cNvSpPr txBox="1"/>
          <p:nvPr/>
        </p:nvSpPr>
        <p:spPr>
          <a:xfrm>
            <a:off x="899592" y="1196752"/>
            <a:ext cx="7416502" cy="4206240"/>
          </a:xfrm>
          <a:prstGeom prst="rect">
            <a:avLst/>
          </a:prstGeom>
          <a:noFill/>
          <a:ln w="9525">
            <a:noFill/>
          </a:ln>
        </p:spPr>
        <p:txBody>
          <a:bodyPr wrap="square">
            <a:spAutoFit/>
          </a:bodyPr>
          <a:lstStyle/>
          <a:p>
            <a:pPr lvl="0">
              <a:spcBef>
                <a:spcPct val="50000"/>
              </a:spcBef>
            </a:pPr>
            <a:r>
              <a:rPr lang="zh-CN" altLang="en-US" sz="3200" b="1" dirty="0">
                <a:solidFill>
                  <a:schemeClr val="tx2"/>
                </a:solidFill>
                <a:latin typeface="黑体" panose="02010600030101010101" pitchFamily="49" charset="-122"/>
                <a:ea typeface="黑体" panose="02010600030101010101" pitchFamily="49" charset="-122"/>
              </a:rPr>
              <a:t>理论基础：第二次科学革命</a:t>
            </a:r>
            <a:endParaRPr lang="zh-CN" altLang="en-US" sz="3200" b="1" dirty="0">
              <a:solidFill>
                <a:schemeClr val="tx2"/>
              </a:solidFill>
              <a:latin typeface="黑体" panose="02010600030101010101" pitchFamily="49" charset="-122"/>
              <a:ea typeface="黑体" panose="02010600030101010101" pitchFamily="49" charset="-122"/>
            </a:endParaRPr>
          </a:p>
          <a:p>
            <a:pPr lvl="0">
              <a:spcBef>
                <a:spcPct val="50000"/>
              </a:spcBef>
            </a:pPr>
            <a:r>
              <a:rPr lang="zh-CN" altLang="en-US" sz="2000" b="1" dirty="0" smtClean="0">
                <a:latin typeface="Times New Roman" panose="02020603050405020304" pitchFamily="18" charset="0"/>
                <a:ea typeface="宋体" panose="02010600030101010101" pitchFamily="2" charset="-122"/>
              </a:rPr>
              <a:t>           </a:t>
            </a:r>
            <a:r>
              <a:rPr lang="zh-CN" altLang="en-US" sz="2800" b="1" dirty="0" smtClean="0">
                <a:latin typeface="华文楷体" panose="02010600040101010101" pitchFamily="2" charset="-122"/>
                <a:ea typeface="华文楷体" panose="02010600040101010101" pitchFamily="2" charset="-122"/>
              </a:rPr>
              <a:t>量子力学</a:t>
            </a:r>
            <a:r>
              <a:rPr lang="zh-CN" altLang="en-US" sz="2800" b="1" dirty="0">
                <a:latin typeface="华文楷体" panose="02010600040101010101" pitchFamily="2" charset="-122"/>
                <a:ea typeface="华文楷体" panose="02010600040101010101" pitchFamily="2" charset="-122"/>
              </a:rPr>
              <a:t>（没有量子力学就没有原子弹，核电站，</a:t>
            </a:r>
            <a:r>
              <a:rPr lang="zh-CN" altLang="en-US" sz="2800" b="1" dirty="0" smtClean="0">
                <a:latin typeface="华文楷体" panose="02010600040101010101" pitchFamily="2" charset="-122"/>
                <a:ea typeface="华文楷体" panose="02010600040101010101" pitchFamily="2" charset="-122"/>
              </a:rPr>
              <a:t>芯片等</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原子弹</a:t>
            </a:r>
            <a:r>
              <a:rPr lang="zh-CN" altLang="en-US" sz="2800" b="1" dirty="0">
                <a:latin typeface="华文楷体" panose="02010600040101010101" pitchFamily="2" charset="-122"/>
                <a:ea typeface="华文楷体" panose="02010600040101010101" pitchFamily="2" charset="-122"/>
              </a:rPr>
              <a:t>成为结束二战的杀手锏</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美国</a:t>
            </a:r>
            <a:r>
              <a:rPr lang="zh-CN" altLang="en-US" sz="2800" b="1" dirty="0">
                <a:latin typeface="华文楷体" panose="02010600040101010101" pitchFamily="2" charset="-122"/>
                <a:ea typeface="华文楷体" panose="02010600040101010101" pitchFamily="2" charset="-122"/>
              </a:rPr>
              <a:t>诺贝尔物理学奖获得者杰克·斯坦博格（J. Steinberger）曾估计，在当代经济发展中，有三分之一的国民产值以某种方式来自以量子力学为理论基础的高科技。</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150236" y="1192396"/>
            <a:ext cx="5958408" cy="3539430"/>
          </a:xfrm>
          <a:prstGeom prst="rect">
            <a:avLst/>
          </a:prstGeom>
        </p:spPr>
        <p:txBody>
          <a:bodyPr wrap="square">
            <a:spAutoFit/>
          </a:bodyPr>
          <a:lstStyle/>
          <a:p>
            <a:pPr lvl="0"/>
            <a:r>
              <a:rPr lang="zh-CN" altLang="en-US" sz="3200" b="1" dirty="0">
                <a:latin typeface="华文楷体" panose="02010600040101010101" pitchFamily="2" charset="-122"/>
                <a:ea typeface="华文楷体" panose="02010600040101010101" pitchFamily="2" charset="-122"/>
              </a:rPr>
              <a:t>计算机的普及</a:t>
            </a:r>
            <a:endParaRPr lang="zh-CN" altLang="en-US" sz="3200" b="1" dirty="0">
              <a:latin typeface="华文楷体" panose="02010600040101010101" pitchFamily="2" charset="-122"/>
              <a:ea typeface="华文楷体" panose="02010600040101010101" pitchFamily="2" charset="-122"/>
            </a:endParaRPr>
          </a:p>
          <a:p>
            <a:pPr lvl="0"/>
            <a:r>
              <a:rPr lang="zh-CN" altLang="en-US" sz="3200" b="1" dirty="0">
                <a:latin typeface="华文楷体" panose="02010600040101010101" pitchFamily="2" charset="-122"/>
                <a:ea typeface="华文楷体" panose="02010600040101010101" pitchFamily="2" charset="-122"/>
              </a:rPr>
              <a:t>工人智能的兴起</a:t>
            </a:r>
            <a:endParaRPr lang="zh-CN" altLang="en-US" sz="3200" b="1" dirty="0">
              <a:latin typeface="华文楷体" panose="02010600040101010101" pitchFamily="2" charset="-122"/>
              <a:ea typeface="华文楷体" panose="02010600040101010101" pitchFamily="2" charset="-122"/>
            </a:endParaRPr>
          </a:p>
          <a:p>
            <a:pPr lvl="0"/>
            <a:r>
              <a:rPr lang="zh-CN" altLang="en-US" sz="3200" b="1" dirty="0">
                <a:latin typeface="华文楷体" panose="02010600040101010101" pitchFamily="2" charset="-122"/>
                <a:ea typeface="华文楷体" panose="02010600040101010101" pitchFamily="2" charset="-122"/>
              </a:rPr>
              <a:t>信息生物技术</a:t>
            </a:r>
            <a:endParaRPr lang="zh-CN" altLang="en-US" sz="3200" b="1" dirty="0">
              <a:latin typeface="华文楷体" panose="02010600040101010101" pitchFamily="2" charset="-122"/>
              <a:ea typeface="华文楷体" panose="02010600040101010101" pitchFamily="2" charset="-122"/>
            </a:endParaRPr>
          </a:p>
          <a:p>
            <a:pPr lvl="0"/>
            <a:r>
              <a:rPr lang="zh-CN" altLang="en-US" sz="3200" b="1" dirty="0">
                <a:latin typeface="华文楷体" panose="02010600040101010101" pitchFamily="2" charset="-122"/>
                <a:ea typeface="华文楷体" panose="02010600040101010101" pitchFamily="2" charset="-122"/>
              </a:rPr>
              <a:t>量子信息技术</a:t>
            </a:r>
            <a:endParaRPr lang="zh-CN" altLang="en-US" sz="3200" b="1" dirty="0">
              <a:latin typeface="华文楷体" panose="02010600040101010101" pitchFamily="2" charset="-122"/>
              <a:ea typeface="华文楷体" panose="02010600040101010101" pitchFamily="2" charset="-122"/>
            </a:endParaRPr>
          </a:p>
          <a:p>
            <a:pPr lvl="0"/>
            <a:r>
              <a:rPr lang="zh-CN" altLang="en-US" sz="3200" b="1" dirty="0">
                <a:latin typeface="华文楷体" panose="02010600040101010101" pitchFamily="2" charset="-122"/>
                <a:ea typeface="华文楷体" panose="02010600040101010101" pitchFamily="2" charset="-122"/>
              </a:rPr>
              <a:t>互联网（移动互联网）</a:t>
            </a:r>
            <a:endParaRPr lang="zh-CN" altLang="en-US" sz="3200" b="1" dirty="0">
              <a:latin typeface="华文楷体" panose="02010600040101010101" pitchFamily="2" charset="-122"/>
              <a:ea typeface="华文楷体" panose="02010600040101010101" pitchFamily="2" charset="-122"/>
            </a:endParaRPr>
          </a:p>
          <a:p>
            <a:pPr lvl="0"/>
            <a:r>
              <a:rPr lang="zh-CN" altLang="en-US" sz="3200" b="1" dirty="0">
                <a:latin typeface="华文楷体" panose="02010600040101010101" pitchFamily="2" charset="-122"/>
                <a:ea typeface="华文楷体" panose="02010600040101010101" pitchFamily="2" charset="-122"/>
              </a:rPr>
              <a:t>大数据、云计算、机器人技术</a:t>
            </a:r>
            <a:endParaRPr lang="zh-CN" altLang="en-US" sz="3200" b="1" dirty="0">
              <a:latin typeface="华文楷体" panose="02010600040101010101" pitchFamily="2" charset="-122"/>
              <a:ea typeface="华文楷体" panose="02010600040101010101" pitchFamily="2" charset="-122"/>
            </a:endParaRPr>
          </a:p>
          <a:p>
            <a:pPr lvl="0"/>
            <a:r>
              <a:rPr lang="zh-CN" altLang="en-US" sz="3200" b="1" dirty="0">
                <a:latin typeface="华文楷体" panose="02010600040101010101" pitchFamily="2" charset="-122"/>
                <a:ea typeface="华文楷体" panose="02010600040101010101" pitchFamily="2" charset="-122"/>
              </a:rPr>
              <a:t>神经科学技术等</a:t>
            </a:r>
            <a:endParaRPr lang="zh-CN" altLang="en-US" sz="3200" b="1" dirty="0">
              <a:latin typeface="华文楷体" panose="02010600040101010101" pitchFamily="2" charset="-122"/>
              <a:ea typeface="华文楷体" panose="02010600040101010101" pitchFamily="2" charset="-122"/>
            </a:endParaRPr>
          </a:p>
        </p:txBody>
      </p:sp>
      <p:sp>
        <p:nvSpPr>
          <p:cNvPr id="3" name="矩形 2"/>
          <p:cNvSpPr/>
          <p:nvPr/>
        </p:nvSpPr>
        <p:spPr>
          <a:xfrm>
            <a:off x="1086626" y="607620"/>
            <a:ext cx="1928733" cy="584775"/>
          </a:xfrm>
          <a:prstGeom prst="rect">
            <a:avLst/>
          </a:prstGeom>
        </p:spPr>
        <p:txBody>
          <a:bodyPr wrap="square">
            <a:spAutoFit/>
          </a:bodyPr>
          <a:lstStyle/>
          <a:p>
            <a:r>
              <a:rPr lang="zh-CN" altLang="en-US" sz="3200" b="1" dirty="0">
                <a:latin typeface="华文楷体" panose="02010600040101010101" pitchFamily="2" charset="-122"/>
                <a:ea typeface="华文楷体" panose="02010600040101010101" pitchFamily="2" charset="-122"/>
              </a:rPr>
              <a:t> 技术支持</a:t>
            </a:r>
            <a:endParaRPr lang="zh-CN" altLang="en-US" sz="3200" b="1" dirty="0">
              <a:latin typeface="华文楷体" panose="02010600040101010101" pitchFamily="2" charset="-122"/>
              <a:ea typeface="华文楷体" panose="02010600040101010101" pitchFamily="2" charset="-122"/>
            </a:endParaRPr>
          </a:p>
        </p:txBody>
      </p:sp>
      <p:pic>
        <p:nvPicPr>
          <p:cNvPr id="4" name="内容占位符 235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403648" y="5099793"/>
            <a:ext cx="2357675" cy="1412776"/>
          </a:xfrm>
          <a:prstGeom prst="rect">
            <a:avLst/>
          </a:prstGeom>
        </p:spPr>
      </p:pic>
      <p:pic>
        <p:nvPicPr>
          <p:cNvPr id="5" name="内容占位符 225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202994" y="4797152"/>
            <a:ext cx="1835026" cy="1835026"/>
          </a:xfrm>
          <a:prstGeom prst="rect">
            <a:avLst/>
          </a:prstGeom>
        </p:spPr>
      </p:pic>
    </p:spTree>
  </p:cSld>
  <p:clrMapOvr>
    <a:masterClrMapping/>
  </p:clrMapOvr>
  <p:transition spd="slow">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7" name="文本框 8196"/>
          <p:cNvSpPr txBox="1"/>
          <p:nvPr/>
        </p:nvSpPr>
        <p:spPr>
          <a:xfrm>
            <a:off x="899592" y="764704"/>
            <a:ext cx="7450921" cy="4968240"/>
          </a:xfrm>
          <a:prstGeom prst="rect">
            <a:avLst/>
          </a:prstGeom>
          <a:noFill/>
          <a:ln w="9525">
            <a:noFill/>
          </a:ln>
        </p:spPr>
        <p:txBody>
          <a:bodyPr wrap="square">
            <a:spAutoFit/>
          </a:bodyPr>
          <a:lstStyle/>
          <a:p>
            <a:pPr lvl="0">
              <a:spcBef>
                <a:spcPct val="50000"/>
              </a:spcBef>
            </a:pPr>
            <a:r>
              <a:rPr lang="zh-CN" altLang="en-US" sz="3200" b="1" dirty="0">
                <a:solidFill>
                  <a:schemeClr val="tx2"/>
                </a:solidFill>
                <a:latin typeface="黑体" panose="02010600030101010101" pitchFamily="49" charset="-122"/>
                <a:ea typeface="黑体" panose="02010600030101010101" pitchFamily="49" charset="-122"/>
              </a:rPr>
              <a:t>信息时代的到来</a:t>
            </a:r>
            <a:endParaRPr lang="zh-CN" altLang="en-US" sz="3200" b="1" dirty="0">
              <a:solidFill>
                <a:schemeClr val="tx2"/>
              </a:solidFill>
              <a:latin typeface="黑体" panose="02010600030101010101" pitchFamily="49" charset="-122"/>
              <a:ea typeface="黑体" panose="02010600030101010101" pitchFamily="49" charset="-122"/>
            </a:endParaRPr>
          </a:p>
          <a:p>
            <a:pPr lvl="0">
              <a:spcBef>
                <a:spcPct val="50000"/>
              </a:spcBef>
            </a:pPr>
            <a:r>
              <a:rPr lang="zh-CN" altLang="en-US" b="1" dirty="0" smtClean="0">
                <a:latin typeface="华文楷体" panose="02010600040101010101" pitchFamily="2" charset="-122"/>
                <a:ea typeface="华文楷体" panose="02010600040101010101" pitchFamily="2" charset="-122"/>
              </a:rPr>
              <a:t>    电子</a:t>
            </a:r>
            <a:r>
              <a:rPr lang="zh-CN" altLang="en-US" b="1" dirty="0">
                <a:latin typeface="华文楷体" panose="02010600040101010101" pitchFamily="2" charset="-122"/>
                <a:ea typeface="华文楷体" panose="02010600040101010101" pitchFamily="2" charset="-122"/>
              </a:rPr>
              <a:t>商业、电子银行、电子社区、平台经济、电子教育、电子医疗、电子政府、电子农业、数字图书馆、数字出版、远程控制等新型业态。这些以网络化、信息化、数字化和智能化为特征的新生事物的出现，不仅带了经济社会的转型发展，而且，以此为基础诞生了一种新的文明形态——信息文明</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smtClean="0">
                <a:latin typeface="华文楷体" panose="02010600040101010101" pitchFamily="2" charset="-122"/>
                <a:ea typeface="华文楷体" panose="02010600040101010101" pitchFamily="2" charset="-122"/>
              </a:rPr>
              <a:t>    智能</a:t>
            </a:r>
            <a:r>
              <a:rPr lang="zh-CN" altLang="en-US" b="1" dirty="0">
                <a:latin typeface="华文楷体" panose="02010600040101010101" pitchFamily="2" charset="-122"/>
                <a:ea typeface="华文楷体" panose="02010600040101010101" pitchFamily="2" charset="-122"/>
              </a:rPr>
              <a:t>制造业</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smtClean="0">
                <a:latin typeface="华文楷体" panose="02010600040101010101" pitchFamily="2" charset="-122"/>
                <a:ea typeface="华文楷体" panose="02010600040101010101" pitchFamily="2" charset="-122"/>
              </a:rPr>
              <a:t>    机器人</a:t>
            </a:r>
            <a:r>
              <a:rPr lang="zh-CN" altLang="en-US" b="1" dirty="0">
                <a:latin typeface="华文楷体" panose="02010600040101010101" pitchFamily="2" charset="-122"/>
                <a:ea typeface="华文楷体" panose="02010600040101010101" pitchFamily="2" charset="-122"/>
              </a:rPr>
              <a:t>：智能产业；</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smtClean="0">
                <a:latin typeface="华文楷体" panose="02010600040101010101" pitchFamily="2" charset="-122"/>
                <a:ea typeface="华文楷体" panose="02010600040101010101" pitchFamily="2" charset="-122"/>
              </a:rPr>
              <a:t>    3</a:t>
            </a:r>
            <a:r>
              <a:rPr lang="zh-CN" altLang="en-US" b="1" dirty="0">
                <a:latin typeface="华文楷体" panose="02010600040101010101" pitchFamily="2" charset="-122"/>
                <a:ea typeface="华文楷体" panose="02010600040101010101" pitchFamily="2" charset="-122"/>
              </a:rPr>
              <a:t>D打印：私人定制成为可能，按需生产成为可能，国际化的合作成为可能……</a:t>
            </a:r>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文本框 13313"/>
          <p:cNvSpPr txBox="1"/>
          <p:nvPr/>
        </p:nvSpPr>
        <p:spPr>
          <a:xfrm>
            <a:off x="662910" y="836712"/>
            <a:ext cx="7493635" cy="518160"/>
          </a:xfrm>
          <a:prstGeom prst="rect">
            <a:avLst/>
          </a:prstGeom>
          <a:noFill/>
          <a:ln w="9525">
            <a:noFill/>
          </a:ln>
        </p:spPr>
        <p:txBody>
          <a:bodyPr wrap="square">
            <a:spAutoFit/>
          </a:bodyPr>
          <a:lstStyle/>
          <a:p>
            <a:pPr lvl="0">
              <a:spcBef>
                <a:spcPct val="50000"/>
              </a:spcBef>
            </a:pPr>
            <a:r>
              <a:rPr lang="zh-CN" altLang="en-US" sz="2800" b="1" dirty="0">
                <a:solidFill>
                  <a:schemeClr val="accent3">
                    <a:lumMod val="10000"/>
                  </a:schemeClr>
                </a:solidFill>
                <a:latin typeface="黑体" panose="02010600030101010101" pitchFamily="49" charset="-122"/>
                <a:ea typeface="黑体" panose="02010600030101010101" pitchFamily="49" charset="-122"/>
                <a:sym typeface="+mn-ea"/>
              </a:rPr>
              <a:t>一、科学、技术、科学革命、技术革命的含义</a:t>
            </a:r>
            <a:endParaRPr lang="zh-CN" altLang="en-US" sz="2800" b="1" dirty="0">
              <a:solidFill>
                <a:schemeClr val="accent3">
                  <a:lumMod val="10000"/>
                </a:schemeClr>
              </a:solidFill>
              <a:latin typeface="黑体" panose="02010600030101010101" pitchFamily="49" charset="-122"/>
              <a:ea typeface="黑体" panose="02010600030101010101" pitchFamily="49" charset="-122"/>
            </a:endParaRPr>
          </a:p>
        </p:txBody>
      </p:sp>
      <p:sp>
        <p:nvSpPr>
          <p:cNvPr id="13315" name="文本框 13314"/>
          <p:cNvSpPr txBox="1"/>
          <p:nvPr/>
        </p:nvSpPr>
        <p:spPr>
          <a:xfrm>
            <a:off x="1043607" y="1844824"/>
            <a:ext cx="6732240" cy="3810000"/>
          </a:xfrm>
          <a:prstGeom prst="rect">
            <a:avLst/>
          </a:prstGeom>
          <a:noFill/>
          <a:ln w="9525">
            <a:noFill/>
          </a:ln>
        </p:spPr>
        <p:txBody>
          <a:bodyPr wrap="square">
            <a:spAutoFit/>
          </a:bodyPr>
          <a:lstStyle/>
          <a:p>
            <a:pPr lvl="0">
              <a:spcBef>
                <a:spcPct val="50000"/>
              </a:spcBef>
            </a:pPr>
            <a:r>
              <a:rPr lang="zh-CN" altLang="en-US" sz="2800" b="1" dirty="0">
                <a:solidFill>
                  <a:schemeClr val="tx2"/>
                </a:solidFill>
                <a:latin typeface="黑体" panose="02010600030101010101" pitchFamily="49" charset="-122"/>
                <a:ea typeface="黑体" panose="02010600030101010101" pitchFamily="49" charset="-122"/>
              </a:rPr>
              <a:t>（一）</a:t>
            </a:r>
            <a:r>
              <a:rPr lang="en-US" altLang="zh-CN" sz="2800" b="1" dirty="0">
                <a:solidFill>
                  <a:schemeClr val="tx2"/>
                </a:solidFill>
                <a:latin typeface="黑体" panose="02010600030101010101" pitchFamily="49" charset="-122"/>
                <a:ea typeface="黑体" panose="02010600030101010101" pitchFamily="49" charset="-122"/>
              </a:rPr>
              <a:t>“</a:t>
            </a:r>
            <a:r>
              <a:rPr lang="zh-CN" altLang="en-US" sz="2800" b="1" dirty="0">
                <a:solidFill>
                  <a:schemeClr val="tx2"/>
                </a:solidFill>
                <a:latin typeface="黑体" panose="02010600030101010101" pitchFamily="49" charset="-122"/>
                <a:ea typeface="黑体" panose="02010600030101010101" pitchFamily="49" charset="-122"/>
              </a:rPr>
              <a:t>科学</a:t>
            </a:r>
            <a:r>
              <a:rPr lang="en-US" altLang="zh-CN" sz="2800" b="1" dirty="0">
                <a:solidFill>
                  <a:schemeClr val="tx2"/>
                </a:solidFill>
                <a:latin typeface="黑体" panose="02010600030101010101" pitchFamily="49" charset="-122"/>
                <a:ea typeface="黑体" panose="02010600030101010101" pitchFamily="49" charset="-122"/>
              </a:rPr>
              <a:t>”</a:t>
            </a:r>
            <a:r>
              <a:rPr lang="zh-CN" altLang="en-US" sz="2800" b="1" dirty="0">
                <a:solidFill>
                  <a:schemeClr val="tx2"/>
                </a:solidFill>
                <a:latin typeface="黑体" panose="02010600030101010101" pitchFamily="49" charset="-122"/>
                <a:ea typeface="黑体" panose="02010600030101010101" pitchFamily="49" charset="-122"/>
              </a:rPr>
              <a:t>与</a:t>
            </a:r>
            <a:r>
              <a:rPr lang="en-US" altLang="zh-CN" sz="2800" b="1" dirty="0">
                <a:solidFill>
                  <a:schemeClr val="tx2"/>
                </a:solidFill>
                <a:latin typeface="黑体" panose="02010600030101010101" pitchFamily="49" charset="-122"/>
                <a:ea typeface="黑体" panose="02010600030101010101" pitchFamily="49" charset="-122"/>
              </a:rPr>
              <a:t>“</a:t>
            </a:r>
            <a:r>
              <a:rPr lang="zh-CN" altLang="en-US" sz="2800" b="1" dirty="0">
                <a:solidFill>
                  <a:schemeClr val="tx2"/>
                </a:solidFill>
                <a:latin typeface="黑体" panose="02010600030101010101" pitchFamily="49" charset="-122"/>
                <a:ea typeface="黑体" panose="02010600030101010101" pitchFamily="49" charset="-122"/>
              </a:rPr>
              <a:t>技术</a:t>
            </a:r>
            <a:r>
              <a:rPr lang="en-US" altLang="zh-CN" sz="2800" b="1" dirty="0">
                <a:solidFill>
                  <a:schemeClr val="tx2"/>
                </a:solidFill>
                <a:latin typeface="黑体" panose="02010600030101010101" pitchFamily="49" charset="-122"/>
                <a:ea typeface="黑体" panose="02010600030101010101" pitchFamily="49" charset="-122"/>
              </a:rPr>
              <a:t>”</a:t>
            </a:r>
            <a:r>
              <a:rPr lang="zh-CN" altLang="en-US" sz="2800" b="1" dirty="0">
                <a:solidFill>
                  <a:schemeClr val="tx2"/>
                </a:solidFill>
                <a:latin typeface="黑体" panose="02010600030101010101" pitchFamily="49" charset="-122"/>
                <a:ea typeface="黑体" panose="02010600030101010101" pitchFamily="49" charset="-122"/>
              </a:rPr>
              <a:t>的含义</a:t>
            </a:r>
            <a:endParaRPr lang="zh-CN" altLang="en-US" sz="2800" b="1" dirty="0">
              <a:solidFill>
                <a:schemeClr val="tx2"/>
              </a:solidFill>
              <a:latin typeface="黑体" panose="02010600030101010101" pitchFamily="49" charset="-122"/>
              <a:ea typeface="黑体" panose="02010600030101010101" pitchFamily="49" charset="-122"/>
            </a:endParaRPr>
          </a:p>
          <a:p>
            <a:pPr lvl="0">
              <a:spcBef>
                <a:spcPct val="50000"/>
              </a:spcBef>
            </a:pPr>
            <a:r>
              <a:rPr lang="zh-CN" altLang="en-US" b="1" dirty="0">
                <a:latin typeface="Times New Roman" panose="02020603050405020304" pitchFamily="18" charset="0"/>
                <a:ea typeface="宋体" panose="02010600030101010101" pitchFamily="2" charset="-122"/>
              </a:rPr>
              <a:t>        </a:t>
            </a:r>
            <a:r>
              <a:rPr lang="zh-CN" altLang="en-US" b="1" dirty="0">
                <a:latin typeface="华文楷体" panose="02010600040101010101" pitchFamily="2" charset="-122"/>
                <a:ea typeface="华文楷体" panose="02010600040101010101" pitchFamily="2" charset="-122"/>
              </a:rPr>
              <a:t>科学技术的涵义随着人们对科学和技术认识的不断深化而发展变化。现代科学技术一般是指16世纪以来以实验为基础所形成的自然知识和技术。</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a:latin typeface="华文楷体" panose="02010600040101010101" pitchFamily="2" charset="-122"/>
                <a:ea typeface="华文楷体" panose="02010600040101010101" pitchFamily="2" charset="-122"/>
              </a:rPr>
              <a:t>   </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科学</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与</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技术</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是有区别的。</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a:solidFill>
                  <a:srgbClr val="FFFF00"/>
                </a:solidFill>
                <a:latin typeface="Times New Roman" panose="02020603050405020304" pitchFamily="18" charset="0"/>
                <a:ea typeface="宋体" panose="02010600030101010101" pitchFamily="2" charset="-122"/>
              </a:rPr>
              <a:t> </a:t>
            </a:r>
            <a:r>
              <a:rPr lang="zh-CN" altLang="en-US" b="1" dirty="0" smtClean="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a:p>
            <a:pPr lvl="0">
              <a:spcBef>
                <a:spcPct val="50000"/>
              </a:spcBef>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187624" y="836712"/>
            <a:ext cx="6408712" cy="4770537"/>
          </a:xfrm>
          <a:prstGeom prst="rect">
            <a:avLst/>
          </a:prstGeom>
        </p:spPr>
        <p:txBody>
          <a:bodyPr wrap="square">
            <a:spAutoFit/>
          </a:bodyPr>
          <a:lstStyle/>
          <a:p>
            <a:pPr lvl="0">
              <a:spcBef>
                <a:spcPct val="50000"/>
              </a:spcBef>
            </a:pPr>
            <a:r>
              <a:rPr lang="zh-CN" altLang="en-US" sz="3200" b="1" dirty="0">
                <a:latin typeface="华文楷体" panose="02010600040101010101" pitchFamily="2" charset="-122"/>
                <a:ea typeface="华文楷体" panose="02010600040101010101" pitchFamily="2" charset="-122"/>
              </a:rPr>
              <a:t>能源革命</a:t>
            </a:r>
            <a:endParaRPr lang="zh-CN" altLang="en-US" sz="3200" b="1" dirty="0">
              <a:latin typeface="华文楷体" panose="02010600040101010101" pitchFamily="2" charset="-122"/>
              <a:ea typeface="华文楷体" panose="02010600040101010101" pitchFamily="2" charset="-122"/>
            </a:endParaRPr>
          </a:p>
          <a:p>
            <a:pPr lvl="0">
              <a:spcBef>
                <a:spcPct val="50000"/>
              </a:spcBef>
            </a:pPr>
            <a:r>
              <a:rPr lang="zh-CN" altLang="en-US" sz="3200" b="1" dirty="0">
                <a:latin typeface="华文楷体" panose="02010600040101010101" pitchFamily="2" charset="-122"/>
                <a:ea typeface="华文楷体" panose="02010600040101010101" pitchFamily="2" charset="-122"/>
              </a:rPr>
              <a:t>在能源方面，从消耗自然资源转向绿色能源和可再生能源，形成有利于可持续发展的自然生态观。</a:t>
            </a:r>
            <a:endParaRPr lang="zh-CN" altLang="en-US" sz="3200" b="1" dirty="0">
              <a:latin typeface="华文楷体" panose="02010600040101010101" pitchFamily="2" charset="-122"/>
              <a:ea typeface="华文楷体" panose="02010600040101010101" pitchFamily="2" charset="-122"/>
            </a:endParaRPr>
          </a:p>
          <a:p>
            <a:pPr lvl="0">
              <a:spcBef>
                <a:spcPct val="50000"/>
              </a:spcBef>
            </a:pPr>
            <a:r>
              <a:rPr lang="zh-CN" altLang="en-US" sz="3200" b="1" dirty="0">
                <a:latin typeface="华文楷体" panose="02010600040101010101" pitchFamily="2" charset="-122"/>
                <a:ea typeface="华文楷体" panose="02010600040101010101" pitchFamily="2" charset="-122"/>
              </a:rPr>
              <a:t>产业结构</a:t>
            </a:r>
            <a:endParaRPr lang="zh-CN" altLang="en-US" sz="3200" b="1" dirty="0">
              <a:latin typeface="华文楷体" panose="02010600040101010101" pitchFamily="2" charset="-122"/>
              <a:ea typeface="华文楷体" panose="02010600040101010101" pitchFamily="2" charset="-122"/>
            </a:endParaRPr>
          </a:p>
          <a:p>
            <a:pPr lvl="0">
              <a:spcBef>
                <a:spcPct val="50000"/>
              </a:spcBef>
            </a:pPr>
            <a:r>
              <a:rPr lang="zh-CN" altLang="en-US" sz="3200" b="1" dirty="0">
                <a:latin typeface="华文楷体" panose="02010600040101010101" pitchFamily="2" charset="-122"/>
                <a:ea typeface="华文楷体" panose="02010600040101010101" pitchFamily="2" charset="-122"/>
              </a:rPr>
              <a:t>从传统的金字塔型的层级结构转向平行分散式或分布式的扁平结构，树立以兴趣为导向的劳动观。</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84" name="文本框 24583"/>
          <p:cNvSpPr txBox="1"/>
          <p:nvPr/>
        </p:nvSpPr>
        <p:spPr>
          <a:xfrm>
            <a:off x="611560" y="404664"/>
            <a:ext cx="7367736" cy="892552"/>
          </a:xfrm>
          <a:prstGeom prst="rect">
            <a:avLst/>
          </a:prstGeom>
          <a:noFill/>
          <a:ln w="9525">
            <a:noFill/>
          </a:ln>
        </p:spPr>
        <p:txBody>
          <a:bodyPr wrap="square">
            <a:spAutoFit/>
          </a:bodyPr>
          <a:lstStyle/>
          <a:p>
            <a:pPr marL="457200" lvl="0" indent="-457200" algn="just"/>
            <a:r>
              <a:rPr lang="zh-CN" altLang="en-US" sz="2800" b="1" dirty="0">
                <a:solidFill>
                  <a:schemeClr val="tx2"/>
                </a:solidFill>
                <a:latin typeface="黑体" panose="02010600030101010101" pitchFamily="49" charset="-122"/>
                <a:ea typeface="黑体" panose="02010600030101010101" pitchFamily="49" charset="-122"/>
                <a:sym typeface="+mn-ea"/>
              </a:rPr>
              <a:t>三、科技革命对人类社会经济的影响</a:t>
            </a:r>
            <a:endParaRPr lang="zh-CN" altLang="en-US" sz="2800" b="1" dirty="0">
              <a:solidFill>
                <a:schemeClr val="tx2"/>
              </a:solidFill>
              <a:latin typeface="黑体" panose="02010600030101010101" pitchFamily="49" charset="-122"/>
              <a:ea typeface="黑体" panose="02010600030101010101" pitchFamily="49" charset="-122"/>
              <a:sym typeface="+mn-ea"/>
            </a:endParaRPr>
          </a:p>
          <a:p>
            <a:pPr marL="457200" lvl="0" indent="-457200" algn="just"/>
            <a:endParaRPr lang="en-US" altLang="zh-CN" b="1" dirty="0">
              <a:latin typeface="Times New Roman" panose="02020603050405020304" pitchFamily="18" charset="0"/>
              <a:ea typeface="宋体" panose="02010600030101010101" pitchFamily="2" charset="-122"/>
            </a:endParaRPr>
          </a:p>
        </p:txBody>
      </p:sp>
      <p:sp>
        <p:nvSpPr>
          <p:cNvPr id="2" name="矩形 1"/>
          <p:cNvSpPr/>
          <p:nvPr/>
        </p:nvSpPr>
        <p:spPr>
          <a:xfrm>
            <a:off x="501382" y="2924944"/>
            <a:ext cx="7560840" cy="3139440"/>
          </a:xfrm>
          <a:prstGeom prst="rect">
            <a:avLst/>
          </a:prstGeom>
        </p:spPr>
        <p:txBody>
          <a:bodyPr wrap="square">
            <a:spAutoFit/>
          </a:bodyPr>
          <a:lstStyle/>
          <a:p>
            <a:pPr marL="457200" lvl="0" indent="-457200" algn="just"/>
            <a:r>
              <a:rPr lang="zh-CN" altLang="en-US" sz="2000" b="1" dirty="0">
                <a:latin typeface="华文楷体" panose="02010600040101010101" pitchFamily="2" charset="-122"/>
                <a:ea typeface="华文楷体" panose="02010600040101010101" pitchFamily="2" charset="-122"/>
              </a:rPr>
              <a:t> </a:t>
            </a:r>
            <a:r>
              <a:rPr lang="zh-CN" altLang="en-US" sz="2000" b="1" dirty="0" smtClean="0">
                <a:latin typeface="华文楷体" panose="02010600040101010101" pitchFamily="2" charset="-122"/>
                <a:ea typeface="华文楷体" panose="02010600040101010101" pitchFamily="2" charset="-122"/>
              </a:rPr>
              <a:t>       例如</a:t>
            </a:r>
            <a:r>
              <a:rPr lang="zh-CN" altLang="en-US" sz="2000" b="1" dirty="0">
                <a:latin typeface="华文楷体" panose="02010600040101010101" pitchFamily="2" charset="-122"/>
                <a:ea typeface="华文楷体" panose="02010600040101010101" pitchFamily="2" charset="-122"/>
              </a:rPr>
              <a:t>： </a:t>
            </a:r>
            <a:r>
              <a:rPr lang="en-US" altLang="zh-CN" sz="2000" b="1" dirty="0">
                <a:latin typeface="华文楷体" panose="02010600040101010101" pitchFamily="2" charset="-122"/>
                <a:ea typeface="华文楷体" panose="02010600040101010101" pitchFamily="2" charset="-122"/>
              </a:rPr>
              <a:t>19</a:t>
            </a:r>
            <a:r>
              <a:rPr lang="zh-CN" altLang="en-US" sz="2000" b="1" dirty="0">
                <a:latin typeface="华文楷体" panose="02010600040101010101" pitchFamily="2" charset="-122"/>
                <a:ea typeface="华文楷体" panose="02010600040101010101" pitchFamily="2" charset="-122"/>
              </a:rPr>
              <a:t>世纪以来，由于内燃机的发明和应用，人们</a:t>
            </a:r>
            <a:r>
              <a:rPr lang="zh-CN" altLang="en-US" sz="2000" b="1" dirty="0" smtClean="0">
                <a:latin typeface="华文楷体" panose="02010600040101010101" pitchFamily="2" charset="-122"/>
                <a:ea typeface="华文楷体" panose="02010600040101010101" pitchFamily="2" charset="-122"/>
              </a:rPr>
              <a:t>掌握汽车</a:t>
            </a:r>
            <a:r>
              <a:rPr lang="zh-CN" altLang="en-US" sz="2000" b="1" dirty="0">
                <a:latin typeface="华文楷体" panose="02010600040101010101" pitchFamily="2" charset="-122"/>
                <a:ea typeface="华文楷体" panose="02010600040101010101" pitchFamily="2" charset="-122"/>
              </a:rPr>
              <a:t>制造技术，导致新的汽车产业的出现</a:t>
            </a:r>
            <a:r>
              <a:rPr lang="zh-CN" altLang="en-US" sz="2000" b="1" dirty="0" smtClean="0">
                <a:latin typeface="华文楷体" panose="02010600040101010101" pitchFamily="2" charset="-122"/>
                <a:ea typeface="华文楷体" panose="02010600040101010101" pitchFamily="2" charset="-122"/>
              </a:rPr>
              <a:t>。</a:t>
            </a:r>
            <a:endParaRPr lang="en-US" altLang="zh-CN" sz="2000" b="1" dirty="0" smtClean="0">
              <a:latin typeface="华文楷体" panose="02010600040101010101" pitchFamily="2" charset="-122"/>
              <a:ea typeface="华文楷体" panose="02010600040101010101" pitchFamily="2" charset="-122"/>
            </a:endParaRPr>
          </a:p>
          <a:p>
            <a:pPr marL="457200" lvl="0" indent="-457200" algn="just"/>
            <a:r>
              <a:rPr lang="en-US" altLang="zh-CN" sz="2000" b="1" dirty="0">
                <a:latin typeface="华文楷体" panose="02010600040101010101" pitchFamily="2" charset="-122"/>
                <a:ea typeface="华文楷体" panose="02010600040101010101" pitchFamily="2" charset="-122"/>
              </a:rPr>
              <a:t> </a:t>
            </a:r>
            <a:r>
              <a:rPr lang="en-US" altLang="zh-CN" sz="2000" b="1" dirty="0" smtClean="0">
                <a:latin typeface="华文楷体" panose="02010600040101010101" pitchFamily="2" charset="-122"/>
                <a:ea typeface="华文楷体" panose="02010600040101010101" pitchFamily="2" charset="-122"/>
              </a:rPr>
              <a:t>       </a:t>
            </a:r>
            <a:r>
              <a:rPr lang="zh-CN" altLang="en-US" sz="2000" b="1" dirty="0" smtClean="0">
                <a:latin typeface="华文楷体" panose="02010600040101010101" pitchFamily="2" charset="-122"/>
                <a:ea typeface="华文楷体" panose="02010600040101010101" pitchFamily="2" charset="-122"/>
              </a:rPr>
              <a:t>据</a:t>
            </a:r>
            <a:r>
              <a:rPr lang="zh-CN" altLang="en-US" sz="2000" b="1" dirty="0">
                <a:latin typeface="华文楷体" panose="02010600040101010101" pitchFamily="2" charset="-122"/>
                <a:ea typeface="华文楷体" panose="02010600040101010101" pitchFamily="2" charset="-122"/>
              </a:rPr>
              <a:t>统计</a:t>
            </a:r>
            <a:r>
              <a:rPr lang="zh-CN" altLang="en-US" sz="2000" b="1" dirty="0" smtClean="0">
                <a:latin typeface="华文楷体" panose="02010600040101010101" pitchFamily="2" charset="-122"/>
                <a:ea typeface="华文楷体" panose="02010600040101010101" pitchFamily="2" charset="-122"/>
              </a:rPr>
              <a:t>：</a:t>
            </a:r>
            <a:r>
              <a:rPr lang="en-US" altLang="zh-CN" sz="2000" b="1" dirty="0" smtClean="0">
                <a:latin typeface="华文楷体" panose="02010600040101010101" pitchFamily="2" charset="-122"/>
                <a:ea typeface="华文楷体" panose="02010600040101010101" pitchFamily="2" charset="-122"/>
              </a:rPr>
              <a:t>100</a:t>
            </a:r>
            <a:r>
              <a:rPr lang="zh-CN" altLang="en-US" sz="2000" b="1" dirty="0">
                <a:latin typeface="华文楷体" panose="02010600040101010101" pitchFamily="2" charset="-122"/>
                <a:ea typeface="华文楷体" panose="02010600040101010101" pitchFamily="2" charset="-122"/>
              </a:rPr>
              <a:t>多年来世界已生产</a:t>
            </a:r>
            <a:r>
              <a:rPr lang="en-US" altLang="zh-CN" sz="2000" b="1" dirty="0">
                <a:solidFill>
                  <a:srgbClr val="FF0000"/>
                </a:solidFill>
                <a:latin typeface="华文楷体" panose="02010600040101010101" pitchFamily="2" charset="-122"/>
                <a:ea typeface="华文楷体" panose="02010600040101010101" pitchFamily="2" charset="-122"/>
              </a:rPr>
              <a:t>20</a:t>
            </a:r>
            <a:r>
              <a:rPr lang="zh-CN" altLang="en-US" sz="2000" b="1" dirty="0">
                <a:solidFill>
                  <a:srgbClr val="FF0000"/>
                </a:solidFill>
                <a:latin typeface="华文楷体" panose="02010600040101010101" pitchFamily="2" charset="-122"/>
                <a:ea typeface="华文楷体" panose="02010600040101010101" pitchFamily="2" charset="-122"/>
              </a:rPr>
              <a:t>亿</a:t>
            </a:r>
            <a:r>
              <a:rPr lang="zh-CN" altLang="en-US" sz="2000" b="1" dirty="0" smtClean="0">
                <a:latin typeface="华文楷体" panose="02010600040101010101" pitchFamily="2" charset="-122"/>
                <a:ea typeface="华文楷体" panose="02010600040101010101" pitchFamily="2" charset="-122"/>
              </a:rPr>
              <a:t>辆以上。</a:t>
            </a:r>
            <a:endParaRPr lang="en-US" altLang="zh-CN" sz="2000" b="1" dirty="0" smtClean="0">
              <a:latin typeface="华文楷体" panose="02010600040101010101" pitchFamily="2" charset="-122"/>
              <a:ea typeface="华文楷体" panose="02010600040101010101" pitchFamily="2" charset="-122"/>
            </a:endParaRPr>
          </a:p>
          <a:p>
            <a:pPr marL="457200" lvl="0" indent="-457200" algn="just"/>
            <a:r>
              <a:rPr lang="zh-CN" altLang="en-US" sz="2000" b="1" dirty="0" smtClean="0">
                <a:latin typeface="华文楷体" panose="02010600040101010101" pitchFamily="2" charset="-122"/>
                <a:ea typeface="华文楷体" panose="02010600040101010101" pitchFamily="2" charset="-122"/>
              </a:rPr>
              <a:t>        日</a:t>
            </a:r>
            <a:r>
              <a:rPr lang="zh-CN" altLang="en-US" sz="2000" b="1" dirty="0">
                <a:latin typeface="华文楷体" panose="02010600040101010101" pitchFamily="2" charset="-122"/>
                <a:ea typeface="华文楷体" panose="02010600040101010101" pitchFamily="2" charset="-122"/>
              </a:rPr>
              <a:t>、法、美、德等国，该产业的产值已占全国工业总产值的</a:t>
            </a:r>
            <a:r>
              <a:rPr lang="en-US" altLang="zh-CN" sz="2000" b="1" dirty="0">
                <a:solidFill>
                  <a:srgbClr val="FF0000"/>
                </a:solidFill>
                <a:latin typeface="华文楷体" panose="02010600040101010101" pitchFamily="2" charset="-122"/>
                <a:ea typeface="华文楷体" panose="02010600040101010101" pitchFamily="2" charset="-122"/>
              </a:rPr>
              <a:t>8</a:t>
            </a:r>
            <a:r>
              <a:rPr lang="zh-CN" altLang="en-US" sz="2000" b="1" dirty="0">
                <a:solidFill>
                  <a:srgbClr val="FF0000"/>
                </a:solidFill>
                <a:latin typeface="华文楷体" panose="02010600040101010101" pitchFamily="2" charset="-122"/>
                <a:ea typeface="华文楷体" panose="02010600040101010101" pitchFamily="2" charset="-122"/>
              </a:rPr>
              <a:t>％～ </a:t>
            </a:r>
            <a:r>
              <a:rPr lang="en-US" altLang="zh-CN" sz="2000" b="1" dirty="0">
                <a:solidFill>
                  <a:srgbClr val="FF0000"/>
                </a:solidFill>
                <a:latin typeface="华文楷体" panose="02010600040101010101" pitchFamily="2" charset="-122"/>
                <a:ea typeface="华文楷体" panose="02010600040101010101" pitchFamily="2" charset="-122"/>
              </a:rPr>
              <a:t>13</a:t>
            </a:r>
            <a:r>
              <a:rPr lang="zh-CN" altLang="en-US" sz="2000" b="1" dirty="0">
                <a:solidFill>
                  <a:srgbClr val="FF0000"/>
                </a:solidFill>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成为一大产业部门。</a:t>
            </a:r>
            <a:endParaRPr lang="zh-CN" altLang="en-US" sz="2000" b="1" dirty="0">
              <a:latin typeface="华文楷体" panose="02010600040101010101" pitchFamily="2" charset="-122"/>
              <a:ea typeface="华文楷体" panose="02010600040101010101" pitchFamily="2" charset="-122"/>
            </a:endParaRPr>
          </a:p>
          <a:p>
            <a:pPr marL="457200" lvl="0" indent="-457200"/>
            <a:r>
              <a:rPr lang="zh-CN" altLang="en-US" sz="2000" b="1" dirty="0">
                <a:latin typeface="华文楷体" panose="02010600040101010101" pitchFamily="2" charset="-122"/>
                <a:ea typeface="华文楷体" panose="02010600040101010101" pitchFamily="2" charset="-122"/>
              </a:rPr>
              <a:t>      </a:t>
            </a:r>
            <a:r>
              <a:rPr lang="zh-CN" altLang="en-US" sz="2000" b="1" dirty="0" smtClean="0">
                <a:latin typeface="华文楷体" panose="02010600040101010101" pitchFamily="2" charset="-122"/>
                <a:ea typeface="华文楷体" panose="02010600040101010101" pitchFamily="2" charset="-122"/>
              </a:rPr>
              <a:t>  汽车产业</a:t>
            </a:r>
            <a:r>
              <a:rPr lang="zh-CN" altLang="en-US" sz="2000" b="1" dirty="0">
                <a:latin typeface="华文楷体" panose="02010600040101010101" pitchFamily="2" charset="-122"/>
                <a:ea typeface="华文楷体" panose="02010600040101010101" pitchFamily="2" charset="-122"/>
              </a:rPr>
              <a:t>也已经成为我国的一个很大的产业部门。</a:t>
            </a:r>
            <a:endParaRPr lang="zh-CN" altLang="en-US" sz="2000" b="1" dirty="0">
              <a:latin typeface="华文楷体" panose="02010600040101010101" pitchFamily="2" charset="-122"/>
              <a:ea typeface="华文楷体" panose="02010600040101010101" pitchFamily="2" charset="-122"/>
            </a:endParaRPr>
          </a:p>
          <a:p>
            <a:pPr marL="457200" lvl="0" indent="-457200"/>
            <a:r>
              <a:rPr lang="zh-CN" altLang="en-US" sz="2000" b="1" dirty="0">
                <a:latin typeface="华文楷体" panose="02010600040101010101" pitchFamily="2" charset="-122"/>
                <a:ea typeface="华文楷体" panose="02010600040101010101" pitchFamily="2" charset="-122"/>
              </a:rPr>
              <a:t>       </a:t>
            </a:r>
            <a:r>
              <a:rPr lang="zh-CN" altLang="en-US" sz="2000" b="1" dirty="0" smtClean="0">
                <a:latin typeface="华文楷体" panose="02010600040101010101" pitchFamily="2" charset="-122"/>
                <a:ea typeface="华文楷体" panose="02010600040101010101" pitchFamily="2" charset="-122"/>
              </a:rPr>
              <a:t> 又</a:t>
            </a:r>
            <a:r>
              <a:rPr lang="zh-CN" altLang="en-US" sz="2000" b="1" dirty="0">
                <a:latin typeface="华文楷体" panose="02010600040101010101" pitchFamily="2" charset="-122"/>
                <a:ea typeface="华文楷体" panose="02010600040101010101" pitchFamily="2" charset="-122"/>
              </a:rPr>
              <a:t>例如，食品工业是一个传统产业，各种食品添加剂的制造</a:t>
            </a:r>
            <a:r>
              <a:rPr lang="zh-CN" altLang="en-US" sz="2000" b="1" dirty="0" smtClean="0">
                <a:latin typeface="华文楷体" panose="02010600040101010101" pitchFamily="2" charset="-122"/>
                <a:ea typeface="华文楷体" panose="02010600040101010101" pitchFamily="2" charset="-122"/>
              </a:rPr>
              <a:t>成  功</a:t>
            </a:r>
            <a:r>
              <a:rPr lang="zh-CN" altLang="en-US" sz="2000" b="1" dirty="0">
                <a:latin typeface="华文楷体" panose="02010600040101010101" pitchFamily="2" charset="-122"/>
                <a:ea typeface="华文楷体" panose="02010600040101010101" pitchFamily="2" charset="-122"/>
              </a:rPr>
              <a:t>，像鲜味剂、乳化剂、增香剂、增稠剂、甜味剂等，这些都是科学技术在食品工业中的重大突破，它使食品工业升级换代。</a:t>
            </a:r>
            <a:endParaRPr lang="zh-CN" altLang="en-US" sz="2000" b="1" dirty="0">
              <a:latin typeface="华文楷体" panose="02010600040101010101" pitchFamily="2" charset="-122"/>
              <a:ea typeface="华文楷体" panose="02010600040101010101" pitchFamily="2" charset="-122"/>
            </a:endParaRPr>
          </a:p>
        </p:txBody>
      </p:sp>
      <p:sp>
        <p:nvSpPr>
          <p:cNvPr id="3" name="矩形 2"/>
          <p:cNvSpPr/>
          <p:nvPr/>
        </p:nvSpPr>
        <p:spPr>
          <a:xfrm>
            <a:off x="608946" y="1190942"/>
            <a:ext cx="7131406" cy="461665"/>
          </a:xfrm>
          <a:prstGeom prst="rect">
            <a:avLst/>
          </a:prstGeom>
        </p:spPr>
        <p:txBody>
          <a:bodyPr wrap="square">
            <a:spAutoFit/>
          </a:bodyPr>
          <a:lstStyle/>
          <a:p>
            <a:pPr marL="457200" indent="-457200" algn="just"/>
            <a:r>
              <a:rPr lang="zh-CN" altLang="en-US" b="1" dirty="0">
                <a:solidFill>
                  <a:schemeClr val="tx2"/>
                </a:solidFill>
                <a:latin typeface="黑体" panose="02010600030101010101" pitchFamily="49" charset="-122"/>
                <a:ea typeface="黑体" panose="02010600030101010101" pitchFamily="49" charset="-122"/>
              </a:rPr>
              <a:t>（一）科技是社会生产力发展的第一推动力</a:t>
            </a:r>
            <a:endParaRPr lang="zh-CN" altLang="en-US" b="1" dirty="0">
              <a:solidFill>
                <a:schemeClr val="tx2"/>
              </a:solidFill>
              <a:latin typeface="黑体" panose="02010600030101010101" pitchFamily="49" charset="-122"/>
              <a:ea typeface="黑体" panose="02010600030101010101" pitchFamily="49" charset="-122"/>
            </a:endParaRPr>
          </a:p>
        </p:txBody>
      </p:sp>
      <p:sp>
        <p:nvSpPr>
          <p:cNvPr id="4" name="矩形 3"/>
          <p:cNvSpPr/>
          <p:nvPr/>
        </p:nvSpPr>
        <p:spPr>
          <a:xfrm>
            <a:off x="827584" y="1790524"/>
            <a:ext cx="6912768" cy="954107"/>
          </a:xfrm>
          <a:prstGeom prst="rect">
            <a:avLst/>
          </a:prstGeom>
        </p:spPr>
        <p:txBody>
          <a:bodyPr wrap="square">
            <a:spAutoFit/>
          </a:bodyPr>
          <a:lstStyle/>
          <a:p>
            <a:pPr lvl="0" algn="just">
              <a:buClrTx/>
            </a:pPr>
            <a:r>
              <a:rPr lang="en-US" altLang="zh-CN" sz="2800" b="1" dirty="0">
                <a:solidFill>
                  <a:srgbClr val="CC0000"/>
                </a:solidFill>
                <a:effectLst>
                  <a:outerShdw blurRad="38100" dist="38100" dir="2700000">
                    <a:srgbClr val="C0C0C0"/>
                  </a:outerShdw>
                </a:effectLst>
                <a:latin typeface="+mj-lt"/>
                <a:ea typeface="+mj-ea"/>
                <a:cs typeface="+mj-cs"/>
              </a:rPr>
              <a:t>1</a:t>
            </a:r>
            <a:r>
              <a:rPr lang="zh-CN" altLang="en-US" sz="2800" b="1" dirty="0">
                <a:solidFill>
                  <a:srgbClr val="CC0000"/>
                </a:solidFill>
                <a:effectLst>
                  <a:outerShdw blurRad="38100" dist="38100" dir="2700000">
                    <a:srgbClr val="C0C0C0"/>
                  </a:outerShdw>
                </a:effectLst>
                <a:latin typeface="+mj-lt"/>
                <a:ea typeface="+mj-ea"/>
                <a:cs typeface="+mj-cs"/>
              </a:rPr>
              <a:t>、科技的重大突破会</a:t>
            </a:r>
            <a:r>
              <a:rPr lang="zh-CN" altLang="en-US" sz="2800" b="1" dirty="0" smtClean="0">
                <a:solidFill>
                  <a:srgbClr val="CC0000"/>
                </a:solidFill>
                <a:effectLst>
                  <a:outerShdw blurRad="38100" dist="38100" dir="2700000">
                    <a:srgbClr val="C0C0C0"/>
                  </a:outerShdw>
                </a:effectLst>
                <a:latin typeface="+mj-lt"/>
                <a:ea typeface="+mj-ea"/>
                <a:cs typeface="+mj-cs"/>
              </a:rPr>
              <a:t>导致</a:t>
            </a:r>
            <a:r>
              <a:rPr lang="zh-CN" altLang="en-US" sz="2800" b="1" u="sng" dirty="0" smtClean="0">
                <a:solidFill>
                  <a:srgbClr val="CC0000"/>
                </a:solidFill>
                <a:effectLst>
                  <a:outerShdw blurRad="38100" dist="38100" dir="2700000">
                    <a:srgbClr val="C0C0C0"/>
                  </a:outerShdw>
                </a:effectLst>
                <a:latin typeface="+mj-lt"/>
                <a:ea typeface="+mj-ea"/>
                <a:cs typeface="+mj-cs"/>
              </a:rPr>
              <a:t>新的产业</a:t>
            </a:r>
            <a:r>
              <a:rPr lang="zh-CN" altLang="en-US" sz="2800" b="1" dirty="0" smtClean="0">
                <a:solidFill>
                  <a:srgbClr val="CC0000"/>
                </a:solidFill>
                <a:effectLst>
                  <a:outerShdw blurRad="38100" dist="38100" dir="2700000">
                    <a:srgbClr val="C0C0C0"/>
                  </a:outerShdw>
                </a:effectLst>
                <a:latin typeface="+mj-lt"/>
                <a:ea typeface="+mj-ea"/>
                <a:cs typeface="+mj-cs"/>
              </a:rPr>
              <a:t>出现 </a:t>
            </a:r>
            <a:endParaRPr lang="zh-CN" altLang="en-US" sz="2800" b="1" dirty="0">
              <a:solidFill>
                <a:srgbClr val="CC0000"/>
              </a:solidFill>
              <a:effectLst>
                <a:outerShdw blurRad="38100" dist="38100" dir="2700000">
                  <a:srgbClr val="C0C0C0"/>
                </a:outerShdw>
              </a:effectLst>
              <a:latin typeface="+mj-lt"/>
              <a:ea typeface="+mj-ea"/>
              <a:cs typeface="+mj-cs"/>
            </a:endParaRPr>
          </a:p>
          <a:p>
            <a:pPr lvl="0" algn="just">
              <a:buClrTx/>
            </a:pPr>
            <a:r>
              <a:rPr lang="zh-CN" altLang="en-US" sz="2800" b="1" u="sng" dirty="0" smtClean="0">
                <a:solidFill>
                  <a:srgbClr val="CC0000"/>
                </a:solidFill>
                <a:effectLst>
                  <a:outerShdw blurRad="38100" dist="38100" dir="2700000">
                    <a:srgbClr val="C0C0C0"/>
                  </a:outerShdw>
                </a:effectLst>
                <a:latin typeface="+mj-lt"/>
                <a:ea typeface="+mj-ea"/>
                <a:cs typeface="+mj-cs"/>
              </a:rPr>
              <a:t>传统产业</a:t>
            </a:r>
            <a:r>
              <a:rPr lang="zh-CN" altLang="en-US" sz="2800" b="1" dirty="0" smtClean="0">
                <a:solidFill>
                  <a:srgbClr val="CC0000"/>
                </a:solidFill>
                <a:effectLst>
                  <a:outerShdw blurRad="38100" dist="38100" dir="2700000">
                    <a:srgbClr val="C0C0C0"/>
                  </a:outerShdw>
                </a:effectLst>
                <a:latin typeface="+mj-lt"/>
                <a:ea typeface="+mj-ea"/>
                <a:cs typeface="+mj-cs"/>
              </a:rPr>
              <a:t>的</a:t>
            </a:r>
            <a:r>
              <a:rPr lang="zh-CN" altLang="en-US" sz="2800" b="1" dirty="0">
                <a:solidFill>
                  <a:srgbClr val="CC0000"/>
                </a:solidFill>
                <a:effectLst>
                  <a:outerShdw blurRad="38100" dist="38100" dir="2700000">
                    <a:srgbClr val="C0C0C0"/>
                  </a:outerShdw>
                </a:effectLst>
                <a:latin typeface="+mj-lt"/>
                <a:ea typeface="+mj-ea"/>
                <a:cs typeface="+mj-cs"/>
              </a:rPr>
              <a:t>发展也要依赖科技的重大突破 </a:t>
            </a:r>
            <a:endParaRPr lang="zh-CN" altLang="en-US" sz="2800" b="1" dirty="0">
              <a:solidFill>
                <a:srgbClr val="CC0000"/>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615050" y="548680"/>
            <a:ext cx="7560840" cy="5547360"/>
          </a:xfrm>
          <a:prstGeom prst="rect">
            <a:avLst/>
          </a:prstGeom>
        </p:spPr>
        <p:txBody>
          <a:bodyPr wrap="square">
            <a:spAutoFit/>
          </a:bodyPr>
          <a:lstStyle/>
          <a:p>
            <a:pPr lvl="0" algn="just">
              <a:spcBef>
                <a:spcPct val="50000"/>
              </a:spcBef>
            </a:pPr>
            <a:r>
              <a:rPr lang="zh-CN" altLang="en-US" sz="2800" b="1" dirty="0">
                <a:solidFill>
                  <a:srgbClr val="FFFF00"/>
                </a:solidFill>
                <a:cs typeface="+mn-cs"/>
              </a:rPr>
              <a:t> </a:t>
            </a:r>
            <a:r>
              <a:rPr lang="en-US" altLang="zh-CN" sz="2800" b="1" dirty="0">
                <a:solidFill>
                  <a:srgbClr val="CC0000"/>
                </a:solidFill>
                <a:effectLst>
                  <a:outerShdw blurRad="38100" dist="38100" dir="2700000">
                    <a:srgbClr val="C0C0C0"/>
                  </a:outerShdw>
                </a:effectLst>
                <a:latin typeface="+mj-lt"/>
                <a:ea typeface="+mj-ea"/>
                <a:cs typeface="+mj-cs"/>
                <a:sym typeface="+mn-ea"/>
              </a:rPr>
              <a:t>2</a:t>
            </a:r>
            <a:r>
              <a:rPr lang="zh-CN" altLang="en-US" sz="2800" b="1" dirty="0">
                <a:solidFill>
                  <a:srgbClr val="CC0000"/>
                </a:solidFill>
                <a:effectLst>
                  <a:outerShdw blurRad="38100" dist="38100" dir="2700000">
                    <a:srgbClr val="C0C0C0"/>
                  </a:outerShdw>
                </a:effectLst>
                <a:latin typeface="+mj-lt"/>
                <a:ea typeface="+mj-ea"/>
                <a:cs typeface="+mj-cs"/>
                <a:sym typeface="+mn-ea"/>
              </a:rPr>
              <a:t>、科技极大</a:t>
            </a:r>
            <a:r>
              <a:rPr lang="zh-CN" altLang="en-US" sz="2800" b="1" dirty="0" smtClean="0">
                <a:solidFill>
                  <a:srgbClr val="CC0000"/>
                </a:solidFill>
                <a:effectLst>
                  <a:outerShdw blurRad="38100" dist="38100" dir="2700000">
                    <a:srgbClr val="C0C0C0"/>
                  </a:outerShdw>
                </a:effectLst>
                <a:latin typeface="+mj-lt"/>
                <a:ea typeface="+mj-ea"/>
                <a:cs typeface="+mj-cs"/>
                <a:sym typeface="+mn-ea"/>
              </a:rPr>
              <a:t>提高</a:t>
            </a:r>
            <a:r>
              <a:rPr lang="zh-CN" altLang="en-US" sz="2800" b="1" u="sng" dirty="0" smtClean="0">
                <a:solidFill>
                  <a:srgbClr val="CC0000"/>
                </a:solidFill>
                <a:effectLst>
                  <a:outerShdw blurRad="38100" dist="38100" dir="2700000">
                    <a:srgbClr val="C0C0C0"/>
                  </a:outerShdw>
                </a:effectLst>
                <a:latin typeface="+mj-lt"/>
                <a:ea typeface="+mj-ea"/>
                <a:cs typeface="+mj-cs"/>
                <a:sym typeface="+mn-ea"/>
              </a:rPr>
              <a:t>劳动生产率</a:t>
            </a:r>
            <a:r>
              <a:rPr lang="zh-CN" altLang="en-US" sz="2800" b="1" dirty="0" smtClean="0">
                <a:solidFill>
                  <a:srgbClr val="CC0000"/>
                </a:solidFill>
                <a:effectLst>
                  <a:outerShdw blurRad="38100" dist="38100" dir="2700000">
                    <a:srgbClr val="C0C0C0"/>
                  </a:outerShdw>
                </a:effectLst>
                <a:latin typeface="+mj-lt"/>
                <a:ea typeface="+mj-ea"/>
                <a:cs typeface="+mj-cs"/>
                <a:sym typeface="+mn-ea"/>
              </a:rPr>
              <a:t>及</a:t>
            </a:r>
            <a:r>
              <a:rPr lang="zh-CN" altLang="en-US" sz="2800" b="1" u="sng" dirty="0" smtClean="0">
                <a:solidFill>
                  <a:srgbClr val="CC0000"/>
                </a:solidFill>
                <a:effectLst>
                  <a:outerShdw blurRad="38100" dist="38100" dir="2700000">
                    <a:srgbClr val="C0C0C0"/>
                  </a:outerShdw>
                </a:effectLst>
                <a:latin typeface="+mj-lt"/>
                <a:ea typeface="+mj-ea"/>
                <a:cs typeface="+mj-cs"/>
                <a:sym typeface="+mn-ea"/>
              </a:rPr>
              <a:t>经济效益</a:t>
            </a:r>
            <a:endParaRPr lang="en-US" altLang="zh-CN" sz="2800" b="1" u="sng" dirty="0" smtClean="0">
              <a:solidFill>
                <a:srgbClr val="CC0000"/>
              </a:solidFill>
              <a:effectLst>
                <a:outerShdw blurRad="38100" dist="38100" dir="2700000">
                  <a:srgbClr val="C0C0C0"/>
                </a:outerShdw>
              </a:effectLst>
              <a:latin typeface="+mj-lt"/>
              <a:ea typeface="+mj-ea"/>
              <a:cs typeface="+mj-cs"/>
              <a:sym typeface="+mn-ea"/>
            </a:endParaRPr>
          </a:p>
          <a:p>
            <a:pPr lvl="0" algn="just">
              <a:spcBef>
                <a:spcPct val="50000"/>
              </a:spcBef>
            </a:pPr>
            <a:r>
              <a:rPr lang="zh-CN" altLang="en-US" sz="2000" b="1" dirty="0" smtClean="0">
                <a:sym typeface="+mn-ea"/>
              </a:rPr>
              <a:t>         </a:t>
            </a:r>
            <a:r>
              <a:rPr lang="zh-CN" altLang="en-US" b="1" dirty="0" smtClean="0">
                <a:latin typeface="华文楷体" panose="02010600040101010101" pitchFamily="2" charset="-122"/>
                <a:ea typeface="华文楷体" panose="02010600040101010101" pitchFamily="2" charset="-122"/>
                <a:sym typeface="+mn-ea"/>
              </a:rPr>
              <a:t>例如</a:t>
            </a:r>
            <a:r>
              <a:rPr lang="zh-CN" altLang="en-US" b="1" dirty="0">
                <a:latin typeface="华文楷体" panose="02010600040101010101" pitchFamily="2" charset="-122"/>
                <a:ea typeface="华文楷体" panose="02010600040101010101" pitchFamily="2" charset="-122"/>
                <a:sym typeface="+mn-ea"/>
              </a:rPr>
              <a:t>：在英国有的煤矿为矿井排水，要用</a:t>
            </a:r>
            <a:r>
              <a:rPr lang="en-US" altLang="zh-CN" b="1" dirty="0">
                <a:solidFill>
                  <a:srgbClr val="FF0000"/>
                </a:solidFill>
                <a:latin typeface="华文楷体" panose="02010600040101010101" pitchFamily="2" charset="-122"/>
                <a:ea typeface="华文楷体" panose="02010600040101010101" pitchFamily="2" charset="-122"/>
                <a:sym typeface="+mn-ea"/>
              </a:rPr>
              <a:t>500</a:t>
            </a:r>
            <a:r>
              <a:rPr lang="zh-CN" altLang="en-US" b="1" dirty="0">
                <a:solidFill>
                  <a:srgbClr val="FF0000"/>
                </a:solidFill>
                <a:latin typeface="华文楷体" panose="02010600040101010101" pitchFamily="2" charset="-122"/>
                <a:ea typeface="华文楷体" panose="02010600040101010101" pitchFamily="2" charset="-122"/>
                <a:sym typeface="+mn-ea"/>
              </a:rPr>
              <a:t>多</a:t>
            </a:r>
            <a:r>
              <a:rPr lang="zh-CN" altLang="en-US" b="1" dirty="0">
                <a:latin typeface="华文楷体" panose="02010600040101010101" pitchFamily="2" charset="-122"/>
                <a:ea typeface="华文楷体" panose="02010600040101010101" pitchFamily="2" charset="-122"/>
                <a:sym typeface="+mn-ea"/>
              </a:rPr>
              <a:t>匹马来拖动水泵。</a:t>
            </a:r>
            <a:endParaRPr lang="zh-CN" altLang="en-US" b="1" dirty="0">
              <a:latin typeface="华文楷体" panose="02010600040101010101" pitchFamily="2" charset="-122"/>
              <a:ea typeface="华文楷体" panose="02010600040101010101" pitchFamily="2" charset="-122"/>
            </a:endParaRPr>
          </a:p>
          <a:p>
            <a:pPr lvl="0" algn="just">
              <a:spcBef>
                <a:spcPct val="50000"/>
              </a:spcBef>
            </a:pPr>
            <a:r>
              <a:rPr lang="zh-CN" altLang="en-US" b="1" dirty="0">
                <a:latin typeface="华文楷体" panose="02010600040101010101" pitchFamily="2" charset="-122"/>
                <a:ea typeface="华文楷体" panose="02010600040101010101" pitchFamily="2" charset="-122"/>
                <a:sym typeface="+mn-ea"/>
              </a:rPr>
              <a:t>  </a:t>
            </a:r>
            <a:r>
              <a:rPr lang="zh-CN" altLang="en-US" b="1" dirty="0" smtClean="0">
                <a:latin typeface="华文楷体" panose="02010600040101010101" pitchFamily="2" charset="-122"/>
                <a:ea typeface="华文楷体" panose="02010600040101010101" pitchFamily="2" charset="-122"/>
                <a:sym typeface="+mn-ea"/>
              </a:rPr>
              <a:t>  </a:t>
            </a:r>
            <a:r>
              <a:rPr lang="en-US" altLang="zh-CN" b="1" dirty="0" smtClean="0">
                <a:latin typeface="华文楷体" panose="02010600040101010101" pitchFamily="2" charset="-122"/>
                <a:ea typeface="华文楷体" panose="02010600040101010101" pitchFamily="2" charset="-122"/>
                <a:sym typeface="+mn-ea"/>
              </a:rPr>
              <a:t>1780</a:t>
            </a:r>
            <a:r>
              <a:rPr lang="zh-CN" altLang="en-US" b="1" dirty="0">
                <a:latin typeface="华文楷体" panose="02010600040101010101" pitchFamily="2" charset="-122"/>
                <a:ea typeface="华文楷体" panose="02010600040101010101" pitchFamily="2" charset="-122"/>
                <a:sym typeface="+mn-ea"/>
              </a:rPr>
              <a:t>年开始使用蒸汽机后，劳动生产率得到很大的提高。</a:t>
            </a:r>
            <a:endParaRPr lang="zh-CN" altLang="en-US" b="1" dirty="0">
              <a:latin typeface="华文楷体" panose="02010600040101010101" pitchFamily="2" charset="-122"/>
              <a:ea typeface="华文楷体" panose="02010600040101010101" pitchFamily="2" charset="-122"/>
            </a:endParaRPr>
          </a:p>
          <a:p>
            <a:pPr lvl="0" algn="just">
              <a:spcBef>
                <a:spcPct val="50000"/>
              </a:spcBef>
            </a:pPr>
            <a:r>
              <a:rPr lang="zh-CN" altLang="en-US" b="1" dirty="0" smtClean="0">
                <a:latin typeface="华文楷体" panose="02010600040101010101" pitchFamily="2" charset="-122"/>
                <a:ea typeface="华文楷体" panose="02010600040101010101" pitchFamily="2" charset="-122"/>
                <a:sym typeface="+mn-ea"/>
              </a:rPr>
              <a:t>    </a:t>
            </a:r>
            <a:r>
              <a:rPr lang="en-US" altLang="zh-CN" b="1" dirty="0">
                <a:latin typeface="华文楷体" panose="02010600040101010101" pitchFamily="2" charset="-122"/>
                <a:ea typeface="华文楷体" panose="02010600040101010101" pitchFamily="2" charset="-122"/>
                <a:sym typeface="+mn-ea"/>
              </a:rPr>
              <a:t>1700</a:t>
            </a:r>
            <a:r>
              <a:rPr lang="zh-CN" altLang="en-US" b="1" dirty="0">
                <a:latin typeface="华文楷体" panose="02010600040101010101" pitchFamily="2" charset="-122"/>
                <a:ea typeface="华文楷体" panose="02010600040101010101" pitchFamily="2" charset="-122"/>
                <a:sym typeface="+mn-ea"/>
              </a:rPr>
              <a:t>年（使用蒸汽机前），年煤产量</a:t>
            </a:r>
            <a:r>
              <a:rPr lang="en-US" altLang="zh-CN" b="1" dirty="0">
                <a:solidFill>
                  <a:srgbClr val="FF0000"/>
                </a:solidFill>
                <a:latin typeface="华文楷体" panose="02010600040101010101" pitchFamily="2" charset="-122"/>
                <a:ea typeface="华文楷体" panose="02010600040101010101" pitchFamily="2" charset="-122"/>
                <a:sym typeface="+mn-ea"/>
              </a:rPr>
              <a:t>260</a:t>
            </a:r>
            <a:r>
              <a:rPr lang="zh-CN" altLang="en-US" b="1" dirty="0" smtClean="0">
                <a:solidFill>
                  <a:srgbClr val="FF0000"/>
                </a:solidFill>
                <a:latin typeface="华文楷体" panose="02010600040101010101" pitchFamily="2" charset="-122"/>
                <a:ea typeface="华文楷体" panose="02010600040101010101" pitchFamily="2" charset="-122"/>
                <a:sym typeface="+mn-ea"/>
              </a:rPr>
              <a:t>万</a:t>
            </a:r>
            <a:r>
              <a:rPr lang="zh-CN" altLang="en-US" b="1" dirty="0" smtClean="0">
                <a:latin typeface="华文楷体" panose="02010600040101010101" pitchFamily="2" charset="-122"/>
                <a:ea typeface="华文楷体" panose="02010600040101010101" pitchFamily="2" charset="-122"/>
                <a:sym typeface="+mn-ea"/>
              </a:rPr>
              <a:t>吨。</a:t>
            </a:r>
            <a:endParaRPr lang="en-US" altLang="zh-CN" b="1" dirty="0" smtClean="0">
              <a:latin typeface="华文楷体" panose="02010600040101010101" pitchFamily="2" charset="-122"/>
              <a:ea typeface="华文楷体" panose="02010600040101010101" pitchFamily="2" charset="-122"/>
              <a:sym typeface="+mn-ea"/>
            </a:endParaRPr>
          </a:p>
          <a:p>
            <a:pPr lvl="0" algn="just">
              <a:spcBef>
                <a:spcPct val="50000"/>
              </a:spcBef>
            </a:pPr>
            <a:r>
              <a:rPr lang="en-US" altLang="zh-CN" b="1" dirty="0" smtClean="0">
                <a:latin typeface="华文楷体" panose="02010600040101010101" pitchFamily="2" charset="-122"/>
                <a:ea typeface="华文楷体" panose="02010600040101010101" pitchFamily="2" charset="-122"/>
                <a:sym typeface="+mn-ea"/>
              </a:rPr>
              <a:t>    1835</a:t>
            </a:r>
            <a:r>
              <a:rPr lang="zh-CN" altLang="en-US" b="1" dirty="0">
                <a:latin typeface="华文楷体" panose="02010600040101010101" pitchFamily="2" charset="-122"/>
                <a:ea typeface="华文楷体" panose="02010600040101010101" pitchFamily="2" charset="-122"/>
                <a:sym typeface="+mn-ea"/>
              </a:rPr>
              <a:t>年（使用蒸汽机后）煤产量达到</a:t>
            </a:r>
            <a:r>
              <a:rPr lang="en-US" altLang="zh-CN" b="1" dirty="0">
                <a:solidFill>
                  <a:srgbClr val="FF0000"/>
                </a:solidFill>
                <a:latin typeface="华文楷体" panose="02010600040101010101" pitchFamily="2" charset="-122"/>
                <a:ea typeface="华文楷体" panose="02010600040101010101" pitchFamily="2" charset="-122"/>
                <a:sym typeface="+mn-ea"/>
              </a:rPr>
              <a:t>3000</a:t>
            </a:r>
            <a:r>
              <a:rPr lang="zh-CN" altLang="en-US" b="1" dirty="0">
                <a:solidFill>
                  <a:srgbClr val="FF0000"/>
                </a:solidFill>
                <a:latin typeface="华文楷体" panose="02010600040101010101" pitchFamily="2" charset="-122"/>
                <a:ea typeface="华文楷体" panose="02010600040101010101" pitchFamily="2" charset="-122"/>
                <a:sym typeface="+mn-ea"/>
              </a:rPr>
              <a:t>万</a:t>
            </a:r>
            <a:r>
              <a:rPr lang="zh-CN" altLang="en-US" b="1" dirty="0">
                <a:latin typeface="华文楷体" panose="02010600040101010101" pitchFamily="2" charset="-122"/>
                <a:ea typeface="华文楷体" panose="02010600040101010101" pitchFamily="2" charset="-122"/>
                <a:sym typeface="+mn-ea"/>
              </a:rPr>
              <a:t>吨，</a:t>
            </a:r>
            <a:r>
              <a:rPr lang="en-US" altLang="zh-CN" b="1" dirty="0">
                <a:latin typeface="华文楷体" panose="02010600040101010101" pitchFamily="2" charset="-122"/>
                <a:ea typeface="华文楷体" panose="02010600040101010101" pitchFamily="2" charset="-122"/>
                <a:sym typeface="+mn-ea"/>
              </a:rPr>
              <a:t>100</a:t>
            </a:r>
            <a:r>
              <a:rPr lang="zh-CN" altLang="en-US" b="1" dirty="0">
                <a:latin typeface="华文楷体" panose="02010600040101010101" pitchFamily="2" charset="-122"/>
                <a:ea typeface="华文楷体" panose="02010600040101010101" pitchFamily="2" charset="-122"/>
                <a:sym typeface="+mn-ea"/>
              </a:rPr>
              <a:t>年</a:t>
            </a:r>
            <a:r>
              <a:rPr lang="zh-CN" altLang="en-US" b="1" dirty="0" smtClean="0">
                <a:latin typeface="华文楷体" panose="02010600040101010101" pitchFamily="2" charset="-122"/>
                <a:ea typeface="华文楷体" panose="02010600040101010101" pitchFamily="2" charset="-122"/>
                <a:sym typeface="+mn-ea"/>
              </a:rPr>
              <a:t>中增长</a:t>
            </a:r>
            <a:r>
              <a:rPr lang="zh-CN" altLang="en-US" b="1" dirty="0">
                <a:latin typeface="华文楷体" panose="02010600040101010101" pitchFamily="2" charset="-122"/>
                <a:ea typeface="华文楷体" panose="02010600040101010101" pitchFamily="2" charset="-122"/>
                <a:sym typeface="+mn-ea"/>
              </a:rPr>
              <a:t>了</a:t>
            </a:r>
            <a:r>
              <a:rPr lang="en-US" altLang="zh-CN" b="1" dirty="0">
                <a:latin typeface="华文楷体" panose="02010600040101010101" pitchFamily="2" charset="-122"/>
                <a:ea typeface="华文楷体" panose="02010600040101010101" pitchFamily="2" charset="-122"/>
                <a:sym typeface="+mn-ea"/>
              </a:rPr>
              <a:t>10</a:t>
            </a:r>
            <a:r>
              <a:rPr lang="zh-CN" altLang="en-US" b="1" dirty="0">
                <a:latin typeface="华文楷体" panose="02010600040101010101" pitchFamily="2" charset="-122"/>
                <a:ea typeface="华文楷体" panose="02010600040101010101" pitchFamily="2" charset="-122"/>
                <a:sym typeface="+mn-ea"/>
              </a:rPr>
              <a:t>倍多。</a:t>
            </a:r>
            <a:endParaRPr lang="zh-CN" altLang="en-US" b="1" dirty="0">
              <a:latin typeface="华文楷体" panose="02010600040101010101" pitchFamily="2" charset="-122"/>
              <a:ea typeface="华文楷体" panose="02010600040101010101" pitchFamily="2" charset="-122"/>
            </a:endParaRPr>
          </a:p>
          <a:p>
            <a:pPr lvl="0" algn="just">
              <a:spcBef>
                <a:spcPct val="50000"/>
              </a:spcBef>
            </a:pPr>
            <a:r>
              <a:rPr lang="zh-CN" altLang="en-US" b="1" dirty="0">
                <a:latin typeface="华文楷体" panose="02010600040101010101" pitchFamily="2" charset="-122"/>
                <a:ea typeface="华文楷体" panose="02010600040101010101" pitchFamily="2" charset="-122"/>
                <a:sym typeface="+mn-ea"/>
              </a:rPr>
              <a:t> </a:t>
            </a:r>
            <a:r>
              <a:rPr lang="zh-CN" altLang="en-US" b="1" dirty="0" smtClean="0">
                <a:latin typeface="华文楷体" panose="02010600040101010101" pitchFamily="2" charset="-122"/>
                <a:ea typeface="华文楷体" panose="02010600040101010101" pitchFamily="2" charset="-122"/>
                <a:sym typeface="+mn-ea"/>
              </a:rPr>
              <a:t>   </a:t>
            </a:r>
            <a:r>
              <a:rPr lang="en-US" altLang="zh-CN" b="1" dirty="0" smtClean="0">
                <a:latin typeface="华文楷体" panose="02010600040101010101" pitchFamily="2" charset="-122"/>
                <a:ea typeface="华文楷体" panose="02010600040101010101" pitchFamily="2" charset="-122"/>
                <a:sym typeface="+mn-ea"/>
              </a:rPr>
              <a:t>1740</a:t>
            </a:r>
            <a:r>
              <a:rPr lang="zh-CN" altLang="en-US" b="1" dirty="0">
                <a:latin typeface="华文楷体" panose="02010600040101010101" pitchFamily="2" charset="-122"/>
                <a:ea typeface="华文楷体" panose="02010600040101010101" pitchFamily="2" charset="-122"/>
                <a:sym typeface="+mn-ea"/>
              </a:rPr>
              <a:t>年英国的铁产量为</a:t>
            </a:r>
            <a:r>
              <a:rPr lang="en-US" altLang="zh-CN" b="1" dirty="0">
                <a:solidFill>
                  <a:srgbClr val="FF0000"/>
                </a:solidFill>
                <a:latin typeface="华文楷体" panose="02010600040101010101" pitchFamily="2" charset="-122"/>
                <a:ea typeface="华文楷体" panose="02010600040101010101" pitchFamily="2" charset="-122"/>
                <a:sym typeface="+mn-ea"/>
              </a:rPr>
              <a:t>1700</a:t>
            </a:r>
            <a:r>
              <a:rPr lang="zh-CN" altLang="en-US" b="1" dirty="0" smtClean="0">
                <a:latin typeface="华文楷体" panose="02010600040101010101" pitchFamily="2" charset="-122"/>
                <a:ea typeface="华文楷体" panose="02010600040101010101" pitchFamily="2" charset="-122"/>
                <a:sym typeface="+mn-ea"/>
              </a:rPr>
              <a:t>吨。</a:t>
            </a:r>
            <a:endParaRPr lang="en-US" altLang="zh-CN" b="1" dirty="0" smtClean="0">
              <a:latin typeface="华文楷体" panose="02010600040101010101" pitchFamily="2" charset="-122"/>
              <a:ea typeface="华文楷体" panose="02010600040101010101" pitchFamily="2" charset="-122"/>
              <a:sym typeface="+mn-ea"/>
            </a:endParaRPr>
          </a:p>
          <a:p>
            <a:pPr lvl="0" algn="just">
              <a:spcBef>
                <a:spcPct val="50000"/>
              </a:spcBef>
            </a:pPr>
            <a:r>
              <a:rPr lang="zh-CN" altLang="en-US" b="1" dirty="0" smtClean="0">
                <a:latin typeface="华文楷体" panose="02010600040101010101" pitchFamily="2" charset="-122"/>
                <a:ea typeface="华文楷体" panose="02010600040101010101" pitchFamily="2" charset="-122"/>
                <a:sym typeface="+mn-ea"/>
              </a:rPr>
              <a:t>    </a:t>
            </a:r>
            <a:r>
              <a:rPr lang="en-US" altLang="zh-CN" b="1" dirty="0" smtClean="0">
                <a:latin typeface="华文楷体" panose="02010600040101010101" pitchFamily="2" charset="-122"/>
                <a:ea typeface="华文楷体" panose="02010600040101010101" pitchFamily="2" charset="-122"/>
                <a:sym typeface="+mn-ea"/>
              </a:rPr>
              <a:t>1835</a:t>
            </a:r>
            <a:r>
              <a:rPr lang="zh-CN" altLang="en-US" b="1" dirty="0">
                <a:latin typeface="华文楷体" panose="02010600040101010101" pitchFamily="2" charset="-122"/>
                <a:ea typeface="华文楷体" panose="02010600040101010101" pitchFamily="2" charset="-122"/>
                <a:sym typeface="+mn-ea"/>
              </a:rPr>
              <a:t>年达到</a:t>
            </a:r>
            <a:r>
              <a:rPr lang="en-US" altLang="zh-CN" b="1" dirty="0">
                <a:solidFill>
                  <a:srgbClr val="FF0000"/>
                </a:solidFill>
                <a:latin typeface="华文楷体" panose="02010600040101010101" pitchFamily="2" charset="-122"/>
                <a:ea typeface="华文楷体" panose="02010600040101010101" pitchFamily="2" charset="-122"/>
                <a:sym typeface="+mn-ea"/>
              </a:rPr>
              <a:t>10</a:t>
            </a:r>
            <a:r>
              <a:rPr lang="zh-CN" altLang="en-US" b="1" dirty="0">
                <a:solidFill>
                  <a:srgbClr val="FF0000"/>
                </a:solidFill>
                <a:latin typeface="华文楷体" panose="02010600040101010101" pitchFamily="2" charset="-122"/>
                <a:ea typeface="华文楷体" panose="02010600040101010101" pitchFamily="2" charset="-122"/>
                <a:sym typeface="+mn-ea"/>
              </a:rPr>
              <a:t>．</a:t>
            </a:r>
            <a:r>
              <a:rPr lang="en-US" altLang="zh-CN" b="1" dirty="0">
                <a:solidFill>
                  <a:srgbClr val="FF0000"/>
                </a:solidFill>
                <a:latin typeface="华文楷体" panose="02010600040101010101" pitchFamily="2" charset="-122"/>
                <a:ea typeface="华文楷体" panose="02010600040101010101" pitchFamily="2" charset="-122"/>
                <a:sym typeface="+mn-ea"/>
              </a:rPr>
              <a:t>2</a:t>
            </a:r>
            <a:r>
              <a:rPr lang="zh-CN" altLang="en-US" b="1" dirty="0">
                <a:solidFill>
                  <a:srgbClr val="FF0000"/>
                </a:solidFill>
                <a:latin typeface="华文楷体" panose="02010600040101010101" pitchFamily="2" charset="-122"/>
                <a:ea typeface="华文楷体" panose="02010600040101010101" pitchFamily="2" charset="-122"/>
                <a:sym typeface="+mn-ea"/>
              </a:rPr>
              <a:t>万</a:t>
            </a:r>
            <a:r>
              <a:rPr lang="zh-CN" altLang="en-US" b="1" dirty="0">
                <a:latin typeface="华文楷体" panose="02010600040101010101" pitchFamily="2" charset="-122"/>
                <a:ea typeface="华文楷体" panose="02010600040101010101" pitchFamily="2" charset="-122"/>
                <a:sym typeface="+mn-ea"/>
              </a:rPr>
              <a:t>吨，不到</a:t>
            </a:r>
            <a:r>
              <a:rPr lang="en-US" altLang="zh-CN" b="1" dirty="0">
                <a:latin typeface="华文楷体" panose="02010600040101010101" pitchFamily="2" charset="-122"/>
                <a:ea typeface="华文楷体" panose="02010600040101010101" pitchFamily="2" charset="-122"/>
                <a:sym typeface="+mn-ea"/>
              </a:rPr>
              <a:t>100</a:t>
            </a:r>
            <a:r>
              <a:rPr lang="zh-CN" altLang="en-US" b="1" dirty="0">
                <a:latin typeface="华文楷体" panose="02010600040101010101" pitchFamily="2" charset="-122"/>
                <a:ea typeface="华文楷体" panose="02010600040101010101" pitchFamily="2" charset="-122"/>
                <a:sym typeface="+mn-ea"/>
              </a:rPr>
              <a:t>年增长了</a:t>
            </a:r>
            <a:r>
              <a:rPr lang="en-US" altLang="zh-CN" b="1" dirty="0">
                <a:solidFill>
                  <a:srgbClr val="FF0000"/>
                </a:solidFill>
                <a:latin typeface="华文楷体" panose="02010600040101010101" pitchFamily="2" charset="-122"/>
                <a:ea typeface="华文楷体" panose="02010600040101010101" pitchFamily="2" charset="-122"/>
                <a:sym typeface="+mn-ea"/>
              </a:rPr>
              <a:t>60</a:t>
            </a:r>
            <a:r>
              <a:rPr lang="zh-CN" altLang="en-US" b="1" dirty="0">
                <a:solidFill>
                  <a:srgbClr val="FF0000"/>
                </a:solidFill>
                <a:latin typeface="华文楷体" panose="02010600040101010101" pitchFamily="2" charset="-122"/>
                <a:ea typeface="华文楷体" panose="02010600040101010101" pitchFamily="2" charset="-122"/>
                <a:sym typeface="+mn-ea"/>
              </a:rPr>
              <a:t>倍</a:t>
            </a:r>
            <a:r>
              <a:rPr lang="zh-CN" altLang="en-US" b="1" dirty="0">
                <a:latin typeface="华文楷体" panose="02010600040101010101" pitchFamily="2" charset="-122"/>
                <a:ea typeface="华文楷体" panose="02010600040101010101" pitchFamily="2" charset="-122"/>
                <a:sym typeface="+mn-ea"/>
              </a:rPr>
              <a:t>。</a:t>
            </a:r>
            <a:endParaRPr lang="zh-CN" altLang="en-US" b="1" dirty="0">
              <a:latin typeface="华文楷体" panose="02010600040101010101" pitchFamily="2" charset="-122"/>
              <a:ea typeface="华文楷体" panose="02010600040101010101" pitchFamily="2" charset="-122"/>
              <a:sym typeface="+mn-ea"/>
            </a:endParaRPr>
          </a:p>
          <a:p>
            <a:pPr lvl="0" algn="just">
              <a:spcBef>
                <a:spcPct val="50000"/>
              </a:spcBef>
            </a:pP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604" name="文本框 25603"/>
          <p:cNvSpPr txBox="1"/>
          <p:nvPr/>
        </p:nvSpPr>
        <p:spPr>
          <a:xfrm>
            <a:off x="658590" y="620688"/>
            <a:ext cx="8017866" cy="5539978"/>
          </a:xfrm>
          <a:prstGeom prst="rect">
            <a:avLst/>
          </a:prstGeom>
          <a:noFill/>
          <a:ln w="9525">
            <a:noFill/>
          </a:ln>
        </p:spPr>
        <p:txBody>
          <a:bodyPr wrap="square">
            <a:spAutoFit/>
          </a:bodyPr>
          <a:lstStyle/>
          <a:p>
            <a:pPr lvl="0" algn="just">
              <a:spcBef>
                <a:spcPct val="50000"/>
              </a:spcBef>
            </a:pPr>
            <a:r>
              <a:rPr lang="zh-CN" altLang="en-US" b="1" dirty="0">
                <a:solidFill>
                  <a:schemeClr val="hlink"/>
                </a:solidFill>
                <a:sym typeface="+mn-ea"/>
              </a:rPr>
              <a:t> </a:t>
            </a:r>
            <a:endParaRPr lang="en-US" altLang="zh-CN" b="1" dirty="0">
              <a:latin typeface="Times New Roman" panose="02020603050405020304" pitchFamily="18" charset="0"/>
              <a:ea typeface="宋体" panose="02010600030101010101" pitchFamily="2" charset="-122"/>
            </a:endParaRPr>
          </a:p>
          <a:p>
            <a:pPr algn="just">
              <a:spcBef>
                <a:spcPct val="50000"/>
              </a:spcBef>
            </a:pPr>
            <a:r>
              <a:rPr lang="en-US" altLang="zh-CN" sz="2800" b="1" dirty="0">
                <a:solidFill>
                  <a:srgbClr val="CC0000"/>
                </a:solidFill>
                <a:effectLst>
                  <a:outerShdw blurRad="38100" dist="38100" dir="2700000">
                    <a:srgbClr val="C0C0C0"/>
                  </a:outerShdw>
                </a:effectLst>
                <a:latin typeface="+mj-lt"/>
                <a:ea typeface="+mj-ea"/>
                <a:cs typeface="+mj-cs"/>
              </a:rPr>
              <a:t>3</a:t>
            </a:r>
            <a:r>
              <a:rPr lang="zh-CN" altLang="en-US" sz="2800" b="1" dirty="0">
                <a:solidFill>
                  <a:srgbClr val="CC0000"/>
                </a:solidFill>
                <a:effectLst>
                  <a:outerShdw blurRad="38100" dist="38100" dir="2700000">
                    <a:srgbClr val="C0C0C0"/>
                  </a:outerShdw>
                </a:effectLst>
                <a:latin typeface="+mj-lt"/>
                <a:ea typeface="+mj-ea"/>
                <a:cs typeface="+mj-cs"/>
              </a:rPr>
              <a:t>、知识经济时代科技对经济发展</a:t>
            </a:r>
            <a:r>
              <a:rPr lang="zh-CN" altLang="en-US" sz="2800" b="1" dirty="0" smtClean="0">
                <a:solidFill>
                  <a:srgbClr val="CC0000"/>
                </a:solidFill>
                <a:effectLst>
                  <a:outerShdw blurRad="38100" dist="38100" dir="2700000">
                    <a:srgbClr val="C0C0C0"/>
                  </a:outerShdw>
                </a:effectLst>
                <a:latin typeface="+mj-lt"/>
                <a:ea typeface="+mj-ea"/>
                <a:cs typeface="+mj-cs"/>
              </a:rPr>
              <a:t>的</a:t>
            </a:r>
            <a:r>
              <a:rPr lang="zh-CN" altLang="en-US" sz="2800" b="1" u="sng" dirty="0" smtClean="0">
                <a:solidFill>
                  <a:srgbClr val="CC0000"/>
                </a:solidFill>
                <a:effectLst>
                  <a:outerShdw blurRad="38100" dist="38100" dir="2700000">
                    <a:srgbClr val="C0C0C0"/>
                  </a:outerShdw>
                </a:effectLst>
                <a:latin typeface="+mj-lt"/>
                <a:ea typeface="+mj-ea"/>
                <a:cs typeface="+mj-cs"/>
              </a:rPr>
              <a:t>作用更为突出</a:t>
            </a:r>
            <a:r>
              <a:rPr lang="zh-CN" altLang="en-US" b="1" u="sng" dirty="0" smtClean="0"/>
              <a:t>           </a:t>
            </a:r>
            <a:endParaRPr lang="en-US" altLang="zh-CN" b="1" u="sng" dirty="0" smtClean="0"/>
          </a:p>
          <a:p>
            <a:pPr algn="just">
              <a:spcBef>
                <a:spcPct val="50000"/>
              </a:spcBef>
            </a:pPr>
            <a:r>
              <a:rPr lang="en-US" altLang="zh-CN" b="1" dirty="0" smtClean="0">
                <a:latin typeface="Times New Roman" panose="02020603050405020304" pitchFamily="18" charset="0"/>
                <a:ea typeface="宋体" panose="02010600030101010101" pitchFamily="2" charset="-122"/>
              </a:rPr>
              <a:t>         </a:t>
            </a:r>
            <a:r>
              <a:rPr lang="zh-CN" altLang="en-US" b="1" dirty="0" smtClean="0">
                <a:latin typeface="Times New Roman" panose="02020603050405020304" pitchFamily="18" charset="0"/>
                <a:ea typeface="宋体" panose="02010600030101010101" pitchFamily="2" charset="-122"/>
              </a:rPr>
              <a:t>高科技</a:t>
            </a:r>
            <a:r>
              <a:rPr lang="zh-CN" altLang="en-US" b="1" dirty="0">
                <a:latin typeface="Times New Roman" panose="02020603050405020304" pitchFamily="18" charset="0"/>
                <a:ea typeface="宋体" panose="02010600030101010101" pitchFamily="2" charset="-122"/>
              </a:rPr>
              <a:t>及其产业可以</a:t>
            </a:r>
            <a:r>
              <a:rPr lang="zh-CN" altLang="en-US" b="1" dirty="0" smtClean="0">
                <a:latin typeface="Times New Roman" panose="02020603050405020304" pitchFamily="18" charset="0"/>
                <a:ea typeface="宋体" panose="02010600030101010101" pitchFamily="2" charset="-122"/>
              </a:rPr>
              <a:t>促进</a:t>
            </a:r>
            <a:r>
              <a:rPr lang="zh-CN" altLang="en-US" b="1" u="sng" dirty="0" smtClean="0">
                <a:latin typeface="Times New Roman" panose="02020603050405020304" pitchFamily="18" charset="0"/>
                <a:ea typeface="宋体" panose="02010600030101010101" pitchFamily="2" charset="-122"/>
              </a:rPr>
              <a:t>劳动生产率</a:t>
            </a:r>
            <a:r>
              <a:rPr lang="zh-CN" altLang="en-US" b="1" dirty="0" smtClean="0">
                <a:latin typeface="Times New Roman" panose="02020603050405020304" pitchFamily="18" charset="0"/>
                <a:ea typeface="宋体" panose="02010600030101010101" pitchFamily="2" charset="-122"/>
              </a:rPr>
              <a:t>大幅度</a:t>
            </a:r>
            <a:r>
              <a:rPr lang="zh-CN" altLang="en-US" b="1" dirty="0">
                <a:latin typeface="Times New Roman" panose="02020603050405020304" pitchFamily="18" charset="0"/>
                <a:ea typeface="宋体" panose="02010600030101010101" pitchFamily="2" charset="-122"/>
              </a:rPr>
              <a:t>提高 </a:t>
            </a:r>
            <a:endParaRPr lang="zh-CN" altLang="en-US" b="1" dirty="0">
              <a:latin typeface="Times New Roman" panose="02020603050405020304" pitchFamily="18" charset="0"/>
              <a:ea typeface="宋体" panose="02010600030101010101" pitchFamily="2" charset="-122"/>
            </a:endParaRPr>
          </a:p>
          <a:p>
            <a:pPr lvl="0">
              <a:spcBef>
                <a:spcPct val="50000"/>
              </a:spcBef>
              <a:buClrTx/>
            </a:pPr>
            <a:r>
              <a:rPr lang="zh-CN" altLang="en-US" b="1" dirty="0" smtClean="0">
                <a:latin typeface="Times New Roman" panose="02020603050405020304" pitchFamily="18" charset="0"/>
                <a:ea typeface="宋体" panose="02010600030101010101" pitchFamily="2" charset="-122"/>
              </a:rPr>
              <a:t> </a:t>
            </a:r>
            <a:r>
              <a:rPr lang="en-US" altLang="zh-CN" b="1" dirty="0"/>
              <a:t> </a:t>
            </a:r>
            <a:r>
              <a:rPr lang="en-US" altLang="zh-CN" b="1" dirty="0" smtClean="0"/>
              <a:t>      </a:t>
            </a:r>
            <a:r>
              <a:rPr lang="zh-CN" altLang="en-US" b="1" dirty="0" smtClean="0">
                <a:latin typeface="Times New Roman" panose="02020603050405020304" pitchFamily="18" charset="0"/>
                <a:ea typeface="宋体" panose="02010600030101010101" pitchFamily="2" charset="-122"/>
              </a:rPr>
              <a:t>高科技</a:t>
            </a:r>
            <a:r>
              <a:rPr lang="zh-CN" altLang="en-US" b="1" dirty="0">
                <a:latin typeface="Times New Roman" panose="02020603050405020304" pitchFamily="18" charset="0"/>
                <a:ea typeface="宋体" panose="02010600030101010101" pitchFamily="2" charset="-122"/>
              </a:rPr>
              <a:t>领域的每一个突破，都会带动新产业的建立或改变传统产业的面貌。 </a:t>
            </a:r>
            <a:endParaRPr lang="zh-CN" altLang="en-US" b="1" dirty="0">
              <a:latin typeface="Times New Roman" panose="02020603050405020304" pitchFamily="18" charset="0"/>
              <a:ea typeface="宋体" panose="02010600030101010101" pitchFamily="2" charset="-122"/>
            </a:endParaRPr>
          </a:p>
          <a:p>
            <a:pPr lvl="0"/>
            <a:r>
              <a:rPr lang="zh-CN" altLang="en-US" b="1" dirty="0">
                <a:latin typeface="Times New Roman" panose="02020603050405020304" pitchFamily="18" charset="0"/>
                <a:ea typeface="宋体" panose="02010600030101010101" pitchFamily="2" charset="-122"/>
              </a:rPr>
              <a:t>        美国：</a:t>
            </a:r>
            <a:r>
              <a:rPr lang="en-US" altLang="zh-CN" b="1" dirty="0">
                <a:solidFill>
                  <a:srgbClr val="FF0000"/>
                </a:solidFill>
                <a:latin typeface="Times New Roman" panose="02020603050405020304" pitchFamily="18" charset="0"/>
                <a:ea typeface="宋体" panose="02010600030101010101" pitchFamily="2" charset="-122"/>
              </a:rPr>
              <a:t>1982</a:t>
            </a:r>
            <a:r>
              <a:rPr lang="zh-CN" altLang="en-US" b="1" dirty="0">
                <a:solidFill>
                  <a:srgbClr val="FF0000"/>
                </a:solidFill>
                <a:latin typeface="Times New Roman" panose="02020603050405020304" pitchFamily="18" charset="0"/>
                <a:ea typeface="宋体" panose="02010600030101010101" pitchFamily="2" charset="-122"/>
              </a:rPr>
              <a:t>年</a:t>
            </a:r>
            <a:r>
              <a:rPr lang="zh-CN" altLang="en-US" b="1" dirty="0">
                <a:latin typeface="Times New Roman" panose="02020603050405020304" pitchFamily="18" charset="0"/>
                <a:ea typeface="宋体" panose="02010600030101010101" pitchFamily="2" charset="-122"/>
              </a:rPr>
              <a:t>使用电脑所完成的工作量，相当于</a:t>
            </a:r>
            <a:r>
              <a:rPr lang="en-US" altLang="zh-CN" b="1" dirty="0">
                <a:solidFill>
                  <a:srgbClr val="FF0000"/>
                </a:solidFill>
                <a:latin typeface="Times New Roman" panose="02020603050405020304" pitchFamily="18" charset="0"/>
                <a:ea typeface="宋体" panose="02010600030101010101" pitchFamily="2" charset="-122"/>
              </a:rPr>
              <a:t>4000</a:t>
            </a:r>
            <a:r>
              <a:rPr lang="zh-CN" altLang="en-US" b="1" dirty="0">
                <a:solidFill>
                  <a:srgbClr val="FF0000"/>
                </a:solidFill>
                <a:latin typeface="Times New Roman" panose="02020603050405020304" pitchFamily="18" charset="0"/>
                <a:ea typeface="宋体" panose="02010600030101010101" pitchFamily="2" charset="-122"/>
              </a:rPr>
              <a:t>亿</a:t>
            </a:r>
            <a:r>
              <a:rPr lang="zh-CN" altLang="en-US" b="1" dirty="0">
                <a:latin typeface="Times New Roman" panose="02020603050405020304" pitchFamily="18" charset="0"/>
                <a:ea typeface="宋体" panose="02010600030101010101" pitchFamily="2" charset="-122"/>
              </a:rPr>
              <a:t>脑力劳动者</a:t>
            </a:r>
            <a:r>
              <a:rPr lang="en-US" altLang="zh-CN" b="1" dirty="0">
                <a:solidFill>
                  <a:srgbClr val="FF0000"/>
                </a:solidFill>
                <a:latin typeface="Times New Roman" panose="02020603050405020304" pitchFamily="18" charset="0"/>
                <a:ea typeface="宋体" panose="02010600030101010101" pitchFamily="2" charset="-122"/>
              </a:rPr>
              <a:t>1</a:t>
            </a:r>
            <a:r>
              <a:rPr lang="zh-CN" altLang="en-US" b="1" dirty="0">
                <a:solidFill>
                  <a:srgbClr val="FF0000"/>
                </a:solidFill>
                <a:latin typeface="Times New Roman" panose="02020603050405020304" pitchFamily="18" charset="0"/>
                <a:ea typeface="宋体" panose="02010600030101010101" pitchFamily="2" charset="-122"/>
              </a:rPr>
              <a:t>年</a:t>
            </a:r>
            <a:r>
              <a:rPr lang="zh-CN" altLang="en-US" b="1" dirty="0">
                <a:latin typeface="Times New Roman" panose="02020603050405020304" pitchFamily="18" charset="0"/>
                <a:ea typeface="宋体" panose="02010600030101010101" pitchFamily="2" charset="-122"/>
              </a:rPr>
              <a:t>的工作量。</a:t>
            </a:r>
            <a:endParaRPr lang="zh-CN" altLang="en-US" b="1" dirty="0">
              <a:latin typeface="Times New Roman" panose="02020603050405020304" pitchFamily="18" charset="0"/>
              <a:ea typeface="宋体" panose="02010600030101010101" pitchFamily="2" charset="-122"/>
            </a:endParaRPr>
          </a:p>
          <a:p>
            <a:pPr lvl="0" algn="just"/>
            <a:r>
              <a:rPr lang="zh-CN" altLang="en-US" b="1" dirty="0">
                <a:latin typeface="Times New Roman" panose="02020603050405020304" pitchFamily="18" charset="0"/>
                <a:ea typeface="宋体" panose="02010600030101010101" pitchFamily="2" charset="-122"/>
              </a:rPr>
              <a:t>        </a:t>
            </a:r>
            <a:r>
              <a:rPr lang="zh-CN" altLang="en-US" b="1" dirty="0">
                <a:sym typeface="+mn-ea"/>
              </a:rPr>
              <a:t>据统计，发达国家的生产增长从</a:t>
            </a:r>
            <a:r>
              <a:rPr lang="en-US" altLang="zh-CN" b="1" dirty="0">
                <a:solidFill>
                  <a:srgbClr val="FF0000"/>
                </a:solidFill>
                <a:sym typeface="+mn-ea"/>
              </a:rPr>
              <a:t>20</a:t>
            </a:r>
            <a:r>
              <a:rPr lang="zh-CN" altLang="en-US" b="1" dirty="0">
                <a:solidFill>
                  <a:srgbClr val="FF0000"/>
                </a:solidFill>
                <a:sym typeface="+mn-ea"/>
              </a:rPr>
              <a:t>世纪</a:t>
            </a:r>
            <a:r>
              <a:rPr lang="en-US" altLang="zh-CN" b="1" dirty="0">
                <a:solidFill>
                  <a:srgbClr val="FF0000"/>
                </a:solidFill>
                <a:sym typeface="+mn-ea"/>
              </a:rPr>
              <a:t>70</a:t>
            </a:r>
            <a:r>
              <a:rPr lang="zh-CN" altLang="en-US" b="1" dirty="0">
                <a:solidFill>
                  <a:srgbClr val="FF0000"/>
                </a:solidFill>
                <a:sym typeface="+mn-ea"/>
              </a:rPr>
              <a:t>年代</a:t>
            </a:r>
            <a:r>
              <a:rPr lang="zh-CN" altLang="en-US" b="1" dirty="0">
                <a:sym typeface="+mn-ea"/>
              </a:rPr>
              <a:t>以来，已有 </a:t>
            </a:r>
            <a:r>
              <a:rPr lang="en-US" altLang="zh-CN" b="1" dirty="0">
                <a:solidFill>
                  <a:srgbClr val="FF0000"/>
                </a:solidFill>
                <a:sym typeface="+mn-ea"/>
              </a:rPr>
              <a:t>60</a:t>
            </a:r>
            <a:r>
              <a:rPr lang="zh-CN" altLang="en-US" b="1" dirty="0">
                <a:solidFill>
                  <a:srgbClr val="FF0000"/>
                </a:solidFill>
                <a:sym typeface="+mn-ea"/>
              </a:rPr>
              <a:t>％～ </a:t>
            </a:r>
            <a:r>
              <a:rPr lang="en-US" altLang="zh-CN" b="1" dirty="0">
                <a:solidFill>
                  <a:srgbClr val="FF0000"/>
                </a:solidFill>
                <a:sym typeface="+mn-ea"/>
              </a:rPr>
              <a:t>80</a:t>
            </a:r>
            <a:r>
              <a:rPr lang="zh-CN" altLang="en-US" b="1" dirty="0">
                <a:solidFill>
                  <a:srgbClr val="FF0000"/>
                </a:solidFill>
                <a:sym typeface="+mn-ea"/>
              </a:rPr>
              <a:t>％</a:t>
            </a:r>
            <a:r>
              <a:rPr lang="zh-CN" altLang="en-US" b="1" dirty="0">
                <a:sym typeface="+mn-ea"/>
              </a:rPr>
              <a:t>是靠科技进步而取得的。</a:t>
            </a:r>
            <a:endParaRPr lang="zh-CN" altLang="en-US" b="1" dirty="0">
              <a:latin typeface="Times New Roman" panose="02020603050405020304" pitchFamily="18" charset="0"/>
              <a:ea typeface="宋体" panose="02010600030101010101" pitchFamily="2" charset="-122"/>
            </a:endParaRPr>
          </a:p>
          <a:p>
            <a:pPr lvl="0" algn="just" eaLnBrk="0" hangingPunct="0"/>
            <a:r>
              <a:rPr lang="zh-CN" altLang="en-US" b="1" dirty="0">
                <a:sym typeface="+mn-ea"/>
              </a:rPr>
              <a:t>        一些产品增加其科学技术的含量，可以大幅度地提高产值和效益。</a:t>
            </a:r>
            <a:endParaRPr lang="zh-CN" altLang="en-US" b="1" dirty="0">
              <a:latin typeface="Times New Roman" panose="02020603050405020304" pitchFamily="18" charset="0"/>
              <a:ea typeface="宋体" panose="02010600030101010101" pitchFamily="2" charset="-122"/>
            </a:endParaRPr>
          </a:p>
          <a:p>
            <a:pPr lvl="0"/>
            <a:endParaRPr lang="zh-CN" altLang="en-US" b="1" dirty="0">
              <a:latin typeface="Times New Roman" panose="02020603050405020304" pitchFamily="18" charset="0"/>
              <a:ea typeface="宋体" panose="02010600030101010101" pitchFamily="2" charset="-122"/>
            </a:endParaRPr>
          </a:p>
          <a:p>
            <a:pPr lvl="0"/>
            <a:endParaRPr lang="zh-CN" altLang="en-US" b="1"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3012" name="对象 43011"/>
          <p:cNvGraphicFramePr/>
          <p:nvPr/>
        </p:nvGraphicFramePr>
        <p:xfrm>
          <a:off x="5580112" y="1124744"/>
          <a:ext cx="2376264" cy="3640410"/>
        </p:xfrm>
        <a:graphic>
          <a:graphicData uri="http://schemas.openxmlformats.org/presentationml/2006/ole">
            <mc:AlternateContent xmlns:mc="http://schemas.openxmlformats.org/markup-compatibility/2006">
              <mc:Choice xmlns:v="urn:schemas-microsoft-com:vml" Requires="v">
                <p:oleObj spid="_x0000_s3136" name="" r:id="rId2" imgW="2857500" imgH="2095500" progId="MSPhotoEd.3">
                  <p:embed/>
                </p:oleObj>
              </mc:Choice>
              <mc:Fallback>
                <p:oleObj name="" r:id="rId2" imgW="2857500" imgH="2095500" progId="MSPhotoEd.3">
                  <p:embed/>
                  <p:pic>
                    <p:nvPicPr>
                      <p:cNvPr id="0" name="图片 3075"/>
                      <p:cNvPicPr/>
                      <p:nvPr/>
                    </p:nvPicPr>
                    <p:blipFill>
                      <a:blip r:embed="rId3"/>
                      <a:stretch>
                        <a:fillRect/>
                      </a:stretch>
                    </p:blipFill>
                    <p:spPr>
                      <a:xfrm>
                        <a:off x="5580112" y="1124744"/>
                        <a:ext cx="2376264" cy="3640410"/>
                      </a:xfrm>
                      <a:prstGeom prst="rect">
                        <a:avLst/>
                      </a:prstGeom>
                      <a:noFill/>
                      <a:ln w="38100">
                        <a:noFill/>
                        <a:miter/>
                      </a:ln>
                    </p:spPr>
                  </p:pic>
                </p:oleObj>
              </mc:Fallback>
            </mc:AlternateContent>
          </a:graphicData>
        </a:graphic>
      </p:graphicFrame>
      <p:sp>
        <p:nvSpPr>
          <p:cNvPr id="43013" name="文本框 43012"/>
          <p:cNvSpPr txBox="1"/>
          <p:nvPr/>
        </p:nvSpPr>
        <p:spPr>
          <a:xfrm>
            <a:off x="683568" y="1124744"/>
            <a:ext cx="4196666" cy="3539430"/>
          </a:xfrm>
          <a:prstGeom prst="rect">
            <a:avLst/>
          </a:prstGeom>
          <a:noFill/>
          <a:ln w="9525">
            <a:noFill/>
          </a:ln>
        </p:spPr>
        <p:txBody>
          <a:bodyPr wrap="square">
            <a:spAutoFit/>
          </a:bodyPr>
          <a:lstStyle/>
          <a:p>
            <a:pPr lvl="0">
              <a:spcBef>
                <a:spcPct val="50000"/>
              </a:spcBef>
            </a:pPr>
            <a:r>
              <a:rPr lang="en-US" altLang="zh-CN" sz="2800" b="1" dirty="0">
                <a:latin typeface="Times New Roman" panose="02020603050405020304" pitchFamily="18" charset="0"/>
                <a:ea typeface="宋体" panose="02010600030101010101" pitchFamily="2" charset="-122"/>
              </a:rPr>
              <a:t>  </a:t>
            </a:r>
            <a:r>
              <a:rPr lang="en-US" altLang="zh-CN" sz="2800" b="1" dirty="0" smtClean="0">
                <a:latin typeface="Times New Roman" panose="02020603050405020304" pitchFamily="18" charset="0"/>
                <a:ea typeface="宋体" panose="02010600030101010101" pitchFamily="2" charset="-122"/>
              </a:rPr>
              <a:t>      </a:t>
            </a:r>
            <a:r>
              <a:rPr lang="zh-CN" altLang="en-US" sz="2800" b="1" dirty="0" smtClean="0">
                <a:latin typeface="Times New Roman" panose="02020603050405020304" pitchFamily="18" charset="0"/>
                <a:ea typeface="宋体" panose="02010600030101010101" pitchFamily="2" charset="-122"/>
              </a:rPr>
              <a:t>电脑</a:t>
            </a:r>
            <a:r>
              <a:rPr lang="zh-CN" altLang="en-US" sz="2800" b="1" dirty="0">
                <a:latin typeface="Times New Roman" panose="02020603050405020304" pitchFamily="18" charset="0"/>
                <a:ea typeface="宋体" panose="02010600030101010101" pitchFamily="2" charset="-122"/>
              </a:rPr>
              <a:t>的作用从</a:t>
            </a:r>
            <a:r>
              <a:rPr lang="en-US" altLang="zh-CN" sz="2800" b="1" dirty="0">
                <a:latin typeface="Times New Roman" panose="02020603050405020304" pitchFamily="18" charset="0"/>
                <a:ea typeface="宋体" panose="02010600030101010101" pitchFamily="2" charset="-122"/>
              </a:rPr>
              <a:t>20</a:t>
            </a:r>
            <a:r>
              <a:rPr lang="zh-CN" altLang="en-US" sz="2800" b="1" dirty="0">
                <a:latin typeface="Times New Roman" panose="02020603050405020304" pitchFamily="18" charset="0"/>
                <a:ea typeface="宋体" panose="02010600030101010101" pitchFamily="2" charset="-122"/>
              </a:rPr>
              <a:t>世纪起已变得举足轻重，它让我们相信知识可以创造巨大财富。美国微软公司总裁兼首席行政官比尔</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盖茨是 当今举足轻重的人物，他是世界首富，个人财产最高时达</a:t>
            </a:r>
            <a:r>
              <a:rPr lang="en-US" altLang="zh-CN" b="1" dirty="0">
                <a:solidFill>
                  <a:srgbClr val="FF0000"/>
                </a:solidFill>
                <a:latin typeface="Times New Roman" panose="02020603050405020304" pitchFamily="18" charset="0"/>
                <a:ea typeface="宋体" panose="02010600030101010101" pitchFamily="2" charset="-122"/>
              </a:rPr>
              <a:t>600</a:t>
            </a:r>
            <a:r>
              <a:rPr lang="zh-CN" altLang="en-US" b="1" dirty="0">
                <a:solidFill>
                  <a:srgbClr val="FF0000"/>
                </a:solidFill>
                <a:latin typeface="Times New Roman" panose="02020603050405020304" pitchFamily="18" charset="0"/>
                <a:ea typeface="宋体" panose="02010600030101010101" pitchFamily="2" charset="-122"/>
              </a:rPr>
              <a:t>多亿美元</a:t>
            </a:r>
            <a:r>
              <a:rPr lang="zh-CN" altLang="en-US" sz="2800" b="1" dirty="0">
                <a:latin typeface="Times New Roman" panose="02020603050405020304" pitchFamily="18" charset="0"/>
                <a:ea typeface="宋体" panose="02010600030101010101" pitchFamily="2" charset="-122"/>
              </a:rPr>
              <a:t>。 </a:t>
            </a:r>
            <a:endParaRPr lang="zh-CN" altLang="en-US" sz="2800" b="1" dirty="0">
              <a:latin typeface="Times New Roman" panose="02020603050405020304" pitchFamily="18" charset="0"/>
              <a:ea typeface="宋体" panose="02010600030101010101" pitchFamily="2" charset="-122"/>
            </a:endParaRPr>
          </a:p>
        </p:txBody>
      </p:sp>
      <p:sp>
        <p:nvSpPr>
          <p:cNvPr id="2" name="TextBox 1"/>
          <p:cNvSpPr txBox="1"/>
          <p:nvPr/>
        </p:nvSpPr>
        <p:spPr>
          <a:xfrm>
            <a:off x="6084168" y="4867607"/>
            <a:ext cx="2088232" cy="461665"/>
          </a:xfrm>
          <a:prstGeom prst="rect">
            <a:avLst/>
          </a:prstGeom>
          <a:noFill/>
        </p:spPr>
        <p:txBody>
          <a:bodyPr wrap="square" rtlCol="0">
            <a:spAutoFit/>
          </a:bodyPr>
          <a:lstStyle/>
          <a:p>
            <a:r>
              <a:rPr lang="zh-CN" altLang="en-US" b="1" dirty="0"/>
              <a:t>比尔</a:t>
            </a:r>
            <a:r>
              <a:rPr lang="en-US" altLang="zh-CN" b="1" dirty="0"/>
              <a:t>.</a:t>
            </a:r>
            <a:r>
              <a:rPr lang="zh-CN" altLang="en-US" b="1" dirty="0"/>
              <a:t>盖茨</a:t>
            </a:r>
            <a:endParaRPr lang="zh-CN" altLang="en-US" dirty="0"/>
          </a:p>
        </p:txBody>
      </p:sp>
    </p:spTree>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226" name="标题 52225"/>
          <p:cNvSpPr>
            <a:spLocks noGrp="1"/>
          </p:cNvSpPr>
          <p:nvPr>
            <p:ph type="title"/>
          </p:nvPr>
        </p:nvSpPr>
        <p:spPr>
          <a:xfrm>
            <a:off x="899795" y="1015365"/>
            <a:ext cx="4345305" cy="4251960"/>
          </a:xfrm>
        </p:spPr>
        <p:txBody>
          <a:bodyPr lIns="92075" tIns="46038" rIns="92075" bIns="46038" anchor="ctr"/>
          <a:lstStyle/>
          <a:p>
            <a:pPr algn="l"/>
            <a:r>
              <a:rPr lang="zh-CN" altLang="en-US" sz="3600" b="1" dirty="0" smtClean="0">
                <a:solidFill>
                  <a:schemeClr val="tx1"/>
                </a:solidFill>
                <a:effectLst/>
                <a:latin typeface="华文楷体" panose="02010600040101010101" pitchFamily="2" charset="-122"/>
                <a:ea typeface="华文楷体" panose="02010600040101010101" pitchFamily="2" charset="-122"/>
              </a:rPr>
              <a:t>    马</a:t>
            </a:r>
            <a:r>
              <a:rPr lang="zh-CN" altLang="en-US" sz="3600" b="1" dirty="0">
                <a:solidFill>
                  <a:schemeClr val="tx1"/>
                </a:solidFill>
                <a:effectLst/>
                <a:latin typeface="华文楷体" panose="02010600040101010101" pitchFamily="2" charset="-122"/>
                <a:ea typeface="华文楷体" panose="02010600040101010101" pitchFamily="2" charset="-122"/>
              </a:rPr>
              <a:t>云</a:t>
            </a:r>
            <a:r>
              <a:rPr lang="en-US" altLang="zh-CN" sz="3600" b="1" dirty="0">
                <a:solidFill>
                  <a:schemeClr val="tx1"/>
                </a:solidFill>
                <a:effectLst/>
                <a:latin typeface="华文楷体" panose="02010600040101010101" pitchFamily="2" charset="-122"/>
                <a:ea typeface="华文楷体" panose="02010600040101010101" pitchFamily="2" charset="-122"/>
              </a:rPr>
              <a:t>——</a:t>
            </a:r>
            <a:r>
              <a:rPr lang="zh-CN" altLang="en-US" sz="3600" b="1" dirty="0">
                <a:solidFill>
                  <a:schemeClr val="tx1"/>
                </a:solidFill>
                <a:effectLst/>
                <a:latin typeface="华文楷体" panose="02010600040101010101" pitchFamily="2" charset="-122"/>
                <a:ea typeface="华文楷体" panose="02010600040101010101" pitchFamily="2" charset="-122"/>
              </a:rPr>
              <a:t>阿里巴巴在美国上市，使其一跃成为中国大陆首富，个人资产达到近</a:t>
            </a:r>
            <a:r>
              <a:rPr lang="en-US" altLang="zh-CN" sz="3600" b="1" dirty="0">
                <a:solidFill>
                  <a:schemeClr val="tx1"/>
                </a:solidFill>
                <a:effectLst/>
                <a:latin typeface="华文楷体" panose="02010600040101010101" pitchFamily="2" charset="-122"/>
                <a:ea typeface="华文楷体" panose="02010600040101010101" pitchFamily="2" charset="-122"/>
              </a:rPr>
              <a:t>300</a:t>
            </a:r>
            <a:r>
              <a:rPr lang="zh-CN" altLang="en-US" sz="3600" b="1" dirty="0">
                <a:solidFill>
                  <a:schemeClr val="tx1"/>
                </a:solidFill>
                <a:effectLst/>
                <a:latin typeface="华文楷体" panose="02010600040101010101" pitchFamily="2" charset="-122"/>
                <a:ea typeface="华文楷体" panose="02010600040101010101" pitchFamily="2" charset="-122"/>
              </a:rPr>
              <a:t>亿美元。</a:t>
            </a:r>
            <a:endParaRPr lang="zh-CN" altLang="en-US" sz="3600" b="1" dirty="0">
              <a:solidFill>
                <a:schemeClr val="tx1"/>
              </a:solidFill>
              <a:effectLst/>
              <a:latin typeface="华文楷体" panose="02010600040101010101" pitchFamily="2" charset="-122"/>
              <a:ea typeface="华文楷体" panose="02010600040101010101" pitchFamily="2" charset="-122"/>
            </a:endParaRPr>
          </a:p>
        </p:txBody>
      </p:sp>
      <p:pic>
        <p:nvPicPr>
          <p:cNvPr id="52232" name="图片 52231" descr="B%1X)1T3$R2BEO8EJE1PWXQ"/>
          <p:cNvPicPr>
            <a:picLocks noChangeAspect="1"/>
          </p:cNvPicPr>
          <p:nvPr/>
        </p:nvPicPr>
        <p:blipFill>
          <a:blip r:embed="rId2"/>
          <a:stretch>
            <a:fillRect/>
          </a:stretch>
        </p:blipFill>
        <p:spPr>
          <a:xfrm>
            <a:off x="5580163" y="1268760"/>
            <a:ext cx="2944502" cy="352839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矩形 1"/>
          <p:cNvSpPr/>
          <p:nvPr/>
        </p:nvSpPr>
        <p:spPr>
          <a:xfrm>
            <a:off x="6570204" y="4869160"/>
            <a:ext cx="800219" cy="461665"/>
          </a:xfrm>
          <a:prstGeom prst="rect">
            <a:avLst/>
          </a:prstGeom>
        </p:spPr>
        <p:txBody>
          <a:bodyPr wrap="none">
            <a:spAutoFit/>
          </a:bodyPr>
          <a:lstStyle/>
          <a:p>
            <a:r>
              <a:rPr lang="zh-CN" altLang="en-US" b="1" dirty="0"/>
              <a:t>马云</a:t>
            </a:r>
            <a:endParaRPr lang="zh-CN" altLang="en-US" b="1" dirty="0"/>
          </a:p>
        </p:txBody>
      </p:sp>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7" name="文本框 8196"/>
          <p:cNvSpPr txBox="1"/>
          <p:nvPr/>
        </p:nvSpPr>
        <p:spPr>
          <a:xfrm>
            <a:off x="827584" y="836712"/>
            <a:ext cx="7090881" cy="5242560"/>
          </a:xfrm>
          <a:prstGeom prst="rect">
            <a:avLst/>
          </a:prstGeom>
          <a:noFill/>
          <a:ln w="9525">
            <a:noFill/>
          </a:ln>
        </p:spPr>
        <p:txBody>
          <a:bodyPr wrap="square">
            <a:spAutoFit/>
          </a:bodyPr>
          <a:lstStyle/>
          <a:p>
            <a:pPr lvl="0">
              <a:spcBef>
                <a:spcPct val="50000"/>
              </a:spcBef>
            </a:pPr>
            <a:r>
              <a:rPr lang="zh-CN" altLang="en-US" sz="2800" b="1" dirty="0">
                <a:solidFill>
                  <a:schemeClr val="tx2"/>
                </a:solidFill>
                <a:latin typeface="黑体" panose="02010600030101010101" pitchFamily="49" charset="-122"/>
                <a:ea typeface="黑体" panose="02010600030101010101" pitchFamily="49" charset="-122"/>
              </a:rPr>
              <a:t>（二）科学技术革命对人类社会产生了全方位深刻的影响</a:t>
            </a:r>
            <a:endParaRPr lang="zh-CN" altLang="en-US" sz="2800" b="1" dirty="0">
              <a:solidFill>
                <a:schemeClr val="tx2"/>
              </a:solidFill>
              <a:latin typeface="黑体" panose="02010600030101010101" pitchFamily="49" charset="-122"/>
              <a:ea typeface="黑体" panose="02010600030101010101" pitchFamily="49" charset="-122"/>
            </a:endParaRPr>
          </a:p>
          <a:p>
            <a:pPr lvl="0">
              <a:spcBef>
                <a:spcPct val="50000"/>
              </a:spcBef>
            </a:pPr>
            <a:r>
              <a:rPr lang="zh-CN" altLang="en-US" b="1" dirty="0">
                <a:latin typeface="华文楷体" panose="02010600040101010101" pitchFamily="2" charset="-122"/>
                <a:ea typeface="华文楷体" panose="02010600040101010101" pitchFamily="2" charset="-122"/>
              </a:rPr>
              <a:t>    第一次工业革命的结果：机械化：带来了劳动形态、生存方式、社会结构、产生结构等方面的重大变化。</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a:latin typeface="华文楷体" panose="02010600040101010101" pitchFamily="2" charset="-122"/>
                <a:ea typeface="华文楷体" panose="02010600040101010101" pitchFamily="2" charset="-122"/>
              </a:rPr>
              <a:t>    城市化；农业社会—工业社会；农业机械化；工厂的出现；机器大生产……</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a:latin typeface="华文楷体" panose="02010600040101010101" pitchFamily="2" charset="-122"/>
                <a:ea typeface="华文楷体" panose="02010600040101010101" pitchFamily="2" charset="-122"/>
              </a:rPr>
              <a:t>    随着农业机械化程度的日益提高，出现了农村劳动力的剩余。这些剩余的劳动力首先变成无产者，然后，成为商品，迁移到城市，靠出卖劳动力来生存。</a:t>
            </a:r>
            <a:endParaRPr lang="zh-CN" altLang="en-US" b="1" dirty="0">
              <a:latin typeface="华文楷体" panose="02010600040101010101" pitchFamily="2" charset="-122"/>
              <a:ea typeface="华文楷体" panose="02010600040101010101" pitchFamily="2" charset="-122"/>
            </a:endParaRPr>
          </a:p>
          <a:p>
            <a:pPr lvl="0">
              <a:spcBef>
                <a:spcPct val="50000"/>
              </a:spcBef>
            </a:pP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355976" y="1268760"/>
            <a:ext cx="4176464" cy="3931920"/>
          </a:xfrm>
          <a:prstGeom prst="rect">
            <a:avLst/>
          </a:prstGeom>
        </p:spPr>
        <p:txBody>
          <a:bodyPr wrap="square">
            <a:spAutoFit/>
          </a:bodyPr>
          <a:lstStyle/>
          <a:p>
            <a:pPr lvl="0">
              <a:spcBef>
                <a:spcPct val="50000"/>
              </a:spcBef>
            </a:pPr>
            <a:r>
              <a:rPr lang="zh-CN" altLang="en-US" b="1" dirty="0" smtClean="0">
                <a:latin typeface="华文楷体" panose="02010600040101010101" pitchFamily="2" charset="-122"/>
                <a:ea typeface="华文楷体" panose="02010600040101010101" pitchFamily="2" charset="-122"/>
              </a:rPr>
              <a:t>    自然力</a:t>
            </a:r>
            <a:r>
              <a:rPr lang="zh-CN" altLang="en-US" b="1" dirty="0">
                <a:latin typeface="华文楷体" panose="02010600040101010101" pitchFamily="2" charset="-122"/>
                <a:ea typeface="华文楷体" panose="02010600040101010101" pitchFamily="2" charset="-122"/>
              </a:rPr>
              <a:t>的征服，机器的采用，化学在工业和农业中的应用，轮船的行驶，铁路的通行，电报的使用，整个大陆的开垦，河川的通航，仿佛用法术从地下呼唤出来的大量人口，——过去哪一个世纪料想到在社会劳动里蕴藏有这样的生产力呢？——《共产党宣言》</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smtClean="0">
                <a:latin typeface="华文楷体" panose="02010600040101010101" pitchFamily="2" charset="-122"/>
                <a:ea typeface="华文楷体" panose="02010600040101010101" pitchFamily="2" charset="-122"/>
              </a:rPr>
              <a:t>        </a:t>
            </a:r>
            <a:endParaRPr lang="zh-CN" altLang="en-US" b="1" dirty="0">
              <a:latin typeface="华文楷体" panose="02010600040101010101" pitchFamily="2" charset="-122"/>
              <a:ea typeface="华文楷体" panose="02010600040101010101" pitchFamily="2" charset="-122"/>
            </a:endParaRPr>
          </a:p>
        </p:txBody>
      </p:sp>
      <p:pic>
        <p:nvPicPr>
          <p:cNvPr id="17410" name="Picture 2" descr="https://timgsa.baidu.com/timg?image&amp;quality=80&amp;size=b9999_10000&amp;sec=1506146353324&amp;di=a43ce528675ba25d218a6e7c6592bd9f&amp;imgtype=0&amp;src=http%3A%2F%2Fimg13.360buyimg.com%2FpopWaterMark%2F12430%2Fbbbe4597-f767-44b3-8852-1002eed339cd.jpg"/>
          <p:cNvPicPr>
            <a:picLocks noChangeAspect="1" noChangeArrowheads="1"/>
          </p:cNvPicPr>
          <p:nvPr/>
        </p:nvPicPr>
        <p:blipFill rotWithShape="1">
          <a:blip r:embed="rId2">
            <a:extLst>
              <a:ext uri="{28A0092B-C50C-407E-A947-70E740481C1C}">
                <a14:useLocalDpi xmlns:a14="http://schemas.microsoft.com/office/drawing/2010/main" val="0"/>
              </a:ext>
            </a:extLst>
          </a:blip>
          <a:srcRect l="15130" r="15394"/>
          <a:stretch>
            <a:fillRect/>
          </a:stretch>
        </p:blipFill>
        <p:spPr bwMode="auto">
          <a:xfrm>
            <a:off x="971600" y="1042764"/>
            <a:ext cx="2558381" cy="368238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081239" y="4911551"/>
            <a:ext cx="2339102" cy="461665"/>
          </a:xfrm>
          <a:prstGeom prst="rect">
            <a:avLst/>
          </a:prstGeom>
        </p:spPr>
        <p:txBody>
          <a:bodyPr wrap="none">
            <a:spAutoFit/>
          </a:bodyPr>
          <a:lstStyle/>
          <a:p>
            <a:pPr lvl="0">
              <a:spcBef>
                <a:spcPct val="50000"/>
              </a:spcBef>
            </a:pPr>
            <a:r>
              <a:rPr lang="zh-CN" altLang="en-US" b="1" dirty="0">
                <a:latin typeface="华文楷体" panose="02010600040101010101" pitchFamily="2" charset="-122"/>
                <a:ea typeface="华文楷体" panose="02010600040101010101" pitchFamily="2" charset="-122"/>
              </a:rPr>
              <a:t>《共产党宣言》</a:t>
            </a:r>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p:transition spd="slow">
    <p:cov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7" name="文本框 8196"/>
          <p:cNvSpPr txBox="1"/>
          <p:nvPr/>
        </p:nvSpPr>
        <p:spPr>
          <a:xfrm>
            <a:off x="611560" y="908720"/>
            <a:ext cx="5040560" cy="5078313"/>
          </a:xfrm>
          <a:prstGeom prst="rect">
            <a:avLst/>
          </a:prstGeom>
          <a:noFill/>
          <a:ln w="9525">
            <a:noFill/>
          </a:ln>
        </p:spPr>
        <p:txBody>
          <a:bodyPr wrap="square">
            <a:spAutoFit/>
          </a:bodyPr>
          <a:lstStyle/>
          <a:p>
            <a:pPr lvl="0">
              <a:spcBef>
                <a:spcPct val="50000"/>
              </a:spcBef>
            </a:pPr>
            <a:r>
              <a:rPr lang="zh-CN" altLang="en-US" sz="2000" b="1" dirty="0" smtClean="0">
                <a:sym typeface="+mn-ea"/>
              </a:rPr>
              <a:t>       </a:t>
            </a:r>
            <a:r>
              <a:rPr lang="zh-CN" altLang="en-US" b="1" dirty="0">
                <a:latin typeface="华文楷体" panose="02010600040101010101" pitchFamily="2" charset="-122"/>
                <a:ea typeface="华文楷体" panose="02010600040101010101" pitchFamily="2" charset="-122"/>
                <a:sym typeface="+mn-ea"/>
              </a:rPr>
              <a:t>“在当前同资产阶级对立的一切阶级中，只有无产阶级才是真正革命的阶级。其余的一切阶级都随着大工业的发展而日趋衰落和灭亡，无产阶级却是大工业本身的产物。 中层等级……同资产阶级作斗争，都只是为了挽救他们这种中层等级的生存，以免于灭亡。所以，他们不是革命的，而是保守的。如果说他们是革命的……那是指他们抛弃自己原来的观点，而接受无产阶级的观点。——《共产党宣言》</a:t>
            </a:r>
            <a:endParaRPr lang="zh-CN" altLang="en-US" b="1" dirty="0">
              <a:latin typeface="华文楷体" panose="02010600040101010101" pitchFamily="2" charset="-122"/>
              <a:ea typeface="华文楷体" panose="02010600040101010101" pitchFamily="2" charset="-122"/>
              <a:sym typeface="+mn-ea"/>
            </a:endParaRPr>
          </a:p>
          <a:p>
            <a:pPr lvl="0">
              <a:spcBef>
                <a:spcPct val="50000"/>
              </a:spcBef>
            </a:pPr>
            <a:r>
              <a:rPr lang="zh-CN" altLang="en-US" b="1" dirty="0">
                <a:latin typeface="华文楷体" panose="02010600040101010101" pitchFamily="2" charset="-122"/>
                <a:ea typeface="华文楷体" panose="02010600040101010101" pitchFamily="2" charset="-122"/>
              </a:rPr>
              <a:t>        </a:t>
            </a:r>
            <a:endParaRPr lang="zh-CN" altLang="en-US" b="1" dirty="0">
              <a:latin typeface="华文楷体" panose="02010600040101010101" pitchFamily="2" charset="-122"/>
              <a:ea typeface="华文楷体" panose="02010600040101010101" pitchFamily="2" charset="-122"/>
            </a:endParaRPr>
          </a:p>
        </p:txBody>
      </p:sp>
      <p:pic>
        <p:nvPicPr>
          <p:cNvPr id="18434" name="Picture 2" descr="https://timgsa.baidu.com/timg?image&amp;quality=80&amp;size=b9999_10000&amp;sec=1506146462357&amp;di=b2e0787c5ceb979e4019022d26259c5a&amp;imgtype=0&amp;src=http%3A%2F%2Fshopimg.kongfz.com%2F20121021%2F25723%2F25723APBbX6_b.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0317" y="1916832"/>
            <a:ext cx="2969502" cy="2227127"/>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矩形 1"/>
          <p:cNvSpPr/>
          <p:nvPr/>
        </p:nvSpPr>
        <p:spPr>
          <a:xfrm>
            <a:off x="5995517" y="4293096"/>
            <a:ext cx="2339102" cy="461665"/>
          </a:xfrm>
          <a:prstGeom prst="rect">
            <a:avLst/>
          </a:prstGeom>
        </p:spPr>
        <p:txBody>
          <a:bodyPr wrap="none">
            <a:spAutoFit/>
          </a:bodyPr>
          <a:lstStyle/>
          <a:p>
            <a:pPr lvl="0">
              <a:spcBef>
                <a:spcPct val="50000"/>
              </a:spcBef>
            </a:pPr>
            <a:r>
              <a:rPr lang="zh-CN" altLang="en-US" b="1" dirty="0">
                <a:latin typeface="华文楷体" panose="02010600040101010101" pitchFamily="2" charset="-122"/>
                <a:ea typeface="华文楷体" panose="02010600040101010101" pitchFamily="2" charset="-122"/>
                <a:sym typeface="+mn-ea"/>
              </a:rPr>
              <a:t>《共产党宣言》</a:t>
            </a:r>
            <a:endParaRPr lang="zh-CN" altLang="en-US" b="1" dirty="0">
              <a:latin typeface="华文楷体" panose="02010600040101010101" pitchFamily="2" charset="-122"/>
              <a:ea typeface="华文楷体" panose="0201060004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95536" y="817414"/>
            <a:ext cx="5688632" cy="4572000"/>
          </a:xfrm>
          <a:prstGeom prst="rect">
            <a:avLst/>
          </a:prstGeom>
        </p:spPr>
        <p:txBody>
          <a:bodyPr wrap="square">
            <a:spAutoFit/>
          </a:bodyPr>
          <a:lstStyle/>
          <a:p>
            <a:pPr lvl="0">
              <a:spcBef>
                <a:spcPct val="50000"/>
              </a:spcBef>
            </a:pPr>
            <a:r>
              <a:rPr lang="zh-CN" altLang="en-US" sz="2800" b="1" dirty="0" smtClean="0">
                <a:latin typeface="华文楷体" panose="02010600040101010101" pitchFamily="2" charset="-122"/>
                <a:ea typeface="华文楷体" panose="02010600040101010101" pitchFamily="2" charset="-122"/>
              </a:rPr>
              <a:t>    在</a:t>
            </a:r>
            <a:r>
              <a:rPr lang="zh-CN" altLang="en-US" sz="2800" b="1" dirty="0">
                <a:latin typeface="华文楷体" panose="02010600040101010101" pitchFamily="2" charset="-122"/>
                <a:ea typeface="华文楷体" panose="02010600040101010101" pitchFamily="2" charset="-122"/>
              </a:rPr>
              <a:t>欧洲国家相继成立了各种行会，促进行业的规范化发展，催生了有利于科技发明的新型专利法，鼓励发明创造和自由竞争，也促进了教育事业的发展。</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a:latin typeface="华文楷体" panose="02010600040101010101" pitchFamily="2" charset="-122"/>
                <a:ea typeface="华文楷体" panose="02010600040101010101" pitchFamily="2" charset="-122"/>
              </a:rPr>
              <a:t>    随着资本主义生产的扩展，科学因素第一次被有意识地和广泛地加以发展、应用，并体现在生活中，其规模是以往的时代根本想象不到的。——马克思</a:t>
            </a:r>
            <a:endParaRPr lang="zh-CN" altLang="en-US" sz="2800" b="1" dirty="0">
              <a:latin typeface="华文楷体" panose="02010600040101010101" pitchFamily="2" charset="-122"/>
              <a:ea typeface="华文楷体" panose="02010600040101010101" pitchFamily="2" charset="-122"/>
            </a:endParaRPr>
          </a:p>
        </p:txBody>
      </p:sp>
      <p:pic>
        <p:nvPicPr>
          <p:cNvPr id="19458" name="Picture 2" descr="https://timgsa.baidu.com/timg?image&amp;quality=80&amp;size=b9999_10000&amp;sec=1506146570412&amp;di=10b21aca59303472d8581499e25d9861&amp;imgtype=0&amp;src=http%3A%2F%2Fp2.img.cctvpic.com%2F20101228%2Fimages%2F1293525969597_1293525969597_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916832"/>
            <a:ext cx="2586954" cy="2273796"/>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矩形 2"/>
          <p:cNvSpPr/>
          <p:nvPr/>
        </p:nvSpPr>
        <p:spPr>
          <a:xfrm>
            <a:off x="6967663" y="4262636"/>
            <a:ext cx="1107996" cy="461665"/>
          </a:xfrm>
          <a:prstGeom prst="rect">
            <a:avLst/>
          </a:prstGeom>
        </p:spPr>
        <p:txBody>
          <a:bodyPr wrap="none">
            <a:spAutoFit/>
          </a:bodyPr>
          <a:lstStyle/>
          <a:p>
            <a:pPr lvl="0">
              <a:spcBef>
                <a:spcPct val="50000"/>
              </a:spcBef>
            </a:pPr>
            <a:r>
              <a:rPr lang="zh-CN" altLang="en-US" b="1" dirty="0">
                <a:latin typeface="华文楷体" panose="02010600040101010101" pitchFamily="2" charset="-122"/>
                <a:ea typeface="华文楷体" panose="02010600040101010101" pitchFamily="2" charset="-122"/>
              </a:rPr>
              <a:t>马克思</a:t>
            </a:r>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257175" y="993140"/>
            <a:ext cx="8806180" cy="3810000"/>
          </a:xfrm>
          <a:prstGeom prst="rect">
            <a:avLst/>
          </a:prstGeom>
        </p:spPr>
        <p:txBody>
          <a:bodyPr wrap="square">
            <a:spAutoFit/>
          </a:bodyPr>
          <a:lstStyle/>
          <a:p>
            <a:pPr lvl="0">
              <a:spcBef>
                <a:spcPct val="50000"/>
              </a:spcBef>
            </a:pPr>
            <a:r>
              <a:rPr lang="en-US" altLang="zh-CN" sz="2800" b="1" dirty="0">
                <a:solidFill>
                  <a:srgbClr val="FF0000"/>
                </a:solidFill>
              </a:rPr>
              <a:t>1</a:t>
            </a:r>
            <a:r>
              <a:rPr lang="zh-CN" altLang="en-US" sz="2800" b="1" dirty="0">
                <a:solidFill>
                  <a:srgbClr val="FF0000"/>
                </a:solidFill>
              </a:rPr>
              <a:t>、</a:t>
            </a:r>
            <a:r>
              <a:rPr lang="en-US" altLang="zh-CN" sz="2800" b="1" dirty="0">
                <a:solidFill>
                  <a:srgbClr val="FF0000"/>
                </a:solidFill>
                <a:sym typeface="+mn-ea"/>
              </a:rPr>
              <a:t>“</a:t>
            </a:r>
            <a:r>
              <a:rPr lang="zh-CN" altLang="en-US" sz="2800" b="1" dirty="0">
                <a:solidFill>
                  <a:srgbClr val="FF0000"/>
                </a:solidFill>
                <a:sym typeface="+mn-ea"/>
              </a:rPr>
              <a:t>科学</a:t>
            </a:r>
            <a:r>
              <a:rPr lang="en-US" altLang="zh-CN" sz="2800" b="1" dirty="0">
                <a:solidFill>
                  <a:srgbClr val="FF0000"/>
                </a:solidFill>
                <a:sym typeface="+mn-ea"/>
              </a:rPr>
              <a:t>”</a:t>
            </a:r>
            <a:r>
              <a:rPr lang="zh-CN" altLang="en-US" sz="2800" b="1" dirty="0">
                <a:solidFill>
                  <a:srgbClr val="FF0000"/>
                </a:solidFill>
                <a:sym typeface="+mn-ea"/>
              </a:rPr>
              <a:t>的含义及其主要功能</a:t>
            </a:r>
            <a:endParaRPr lang="zh-CN" altLang="en-US" sz="2800" b="1" dirty="0">
              <a:solidFill>
                <a:srgbClr val="FF0000"/>
              </a:solidFill>
              <a:sym typeface="+mn-ea"/>
            </a:endParaRPr>
          </a:p>
          <a:p>
            <a:pPr lvl="0">
              <a:spcBef>
                <a:spcPct val="50000"/>
              </a:spcBef>
            </a:pPr>
            <a:r>
              <a:rPr lang="zh-CN" altLang="en-US" sz="3200" b="1"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rPr>
              <a:t>科学的本义是指学问和知识，现在一般是指关于自然界、社会和思维的知识体系和方法论体系。</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a:latin typeface="华文楷体" panose="02010600040101010101" pitchFamily="2" charset="-122"/>
                <a:ea typeface="华文楷体" panose="02010600040101010101" pitchFamily="2" charset="-122"/>
              </a:rPr>
              <a:t>    在英语中，科学主要指自然科学；在汉语中，科学分为自然科学、人文科学和社会科学。</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a:latin typeface="华文楷体" panose="02010600040101010101" pitchFamily="2" charset="-122"/>
                <a:ea typeface="华文楷体" panose="02010600040101010101" pitchFamily="2" charset="-122"/>
              </a:rPr>
              <a:t>    当代科学是以经验事实为基础，运用逻辑思维所建构的基本概念和定律的理论形态和知识体系。</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827584" y="1074510"/>
            <a:ext cx="6912768" cy="4145280"/>
          </a:xfrm>
          <a:prstGeom prst="rect">
            <a:avLst/>
          </a:prstGeom>
        </p:spPr>
        <p:txBody>
          <a:bodyPr wrap="square">
            <a:spAutoFit/>
          </a:bodyPr>
          <a:lstStyle/>
          <a:p>
            <a:pPr lvl="0">
              <a:spcBef>
                <a:spcPct val="50000"/>
              </a:spcBef>
            </a:pPr>
            <a:r>
              <a:rPr lang="zh-CN" altLang="en-US" sz="2800" b="1" dirty="0" smtClean="0">
                <a:latin typeface="华文楷体" panose="02010600040101010101" pitchFamily="2" charset="-122"/>
                <a:ea typeface="华文楷体" panose="02010600040101010101" pitchFamily="2" charset="-122"/>
              </a:rPr>
              <a:t>    促进</a:t>
            </a:r>
            <a:r>
              <a:rPr lang="zh-CN" altLang="en-US" sz="2800" b="1" dirty="0">
                <a:latin typeface="华文楷体" panose="02010600040101010101" pitchFamily="2" charset="-122"/>
                <a:ea typeface="华文楷体" panose="02010600040101010101" pitchFamily="2" charset="-122"/>
              </a:rPr>
              <a:t>资本主义生产方式的大飞跃，导致社会结构的变革和社会阶级关系的重大变化，逐渐消灭了中等阶级，形成了两大对立阶级：资产阶级和无产阶级。</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a:latin typeface="华文楷体" panose="02010600040101010101" pitchFamily="2" charset="-122"/>
                <a:ea typeface="华文楷体" panose="02010600040101010101" pitchFamily="2" charset="-122"/>
              </a:rPr>
              <a:t>    无产者为了推翻被剥削、被压迫的局面，必须联合起来，展开斗争。这就为科学社会主义理论的诞生，既提出了客观需要，也提供了现实基础，使社会主义理论实现了从空想到科学的第一次飞跃。</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259632" y="1052736"/>
            <a:ext cx="6822504" cy="4297680"/>
          </a:xfrm>
          <a:prstGeom prst="rect">
            <a:avLst/>
          </a:prstGeom>
          <a:noFill/>
          <a:ln w="9525">
            <a:noFill/>
          </a:ln>
        </p:spPr>
        <p:txBody>
          <a:bodyPr wrap="square">
            <a:spAutoFit/>
          </a:bodyPr>
          <a:lstStyle/>
          <a:p>
            <a:pPr>
              <a:spcBef>
                <a:spcPct val="50000"/>
              </a:spcBef>
            </a:pPr>
            <a:r>
              <a:rPr lang="zh-CN" altLang="en-US" b="1" dirty="0">
                <a:latin typeface="华文楷体" panose="02010600040101010101" pitchFamily="2" charset="-122"/>
                <a:ea typeface="华文楷体" panose="02010600040101010101" pitchFamily="2" charset="-122"/>
              </a:rPr>
              <a:t>    19世纪中叶，随着英国、法国、德国、美国、俄国等国家相继进入了以机器制造代替工场手工业生产的工业时代，科学技术不仅越来越成为资本主义发展生产的有力手段，而且也日益改变着人类的生活方式，使发明创造变成了一种特殊职业。</a:t>
            </a:r>
            <a:endParaRPr lang="zh-CN" altLang="en-US" b="1" dirty="0">
              <a:latin typeface="华文楷体" panose="02010600040101010101" pitchFamily="2" charset="-122"/>
              <a:ea typeface="华文楷体" panose="02010600040101010101" pitchFamily="2" charset="-122"/>
            </a:endParaRPr>
          </a:p>
          <a:p>
            <a:pPr>
              <a:spcBef>
                <a:spcPct val="50000"/>
              </a:spcBef>
            </a:pPr>
            <a:r>
              <a:rPr lang="zh-CN" altLang="en-US" b="1" dirty="0">
                <a:latin typeface="华文楷体" panose="02010600040101010101" pitchFamily="2" charset="-122"/>
                <a:ea typeface="华文楷体" panose="02010600040101010101" pitchFamily="2" charset="-122"/>
              </a:rPr>
              <a:t>    资本主义生产方式对科学技术的依赖，极大地促进了科学技术的发展，而科学技术的发展又反过来加速了资本主义的资本积累。科学</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技术</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生产之间的这种良性互动进一步带来了第二次技术革命。</a:t>
            </a:r>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7" name="文本框 8196"/>
          <p:cNvSpPr txBox="1"/>
          <p:nvPr/>
        </p:nvSpPr>
        <p:spPr>
          <a:xfrm>
            <a:off x="683890" y="836712"/>
            <a:ext cx="7848550" cy="4876800"/>
          </a:xfrm>
          <a:prstGeom prst="rect">
            <a:avLst/>
          </a:prstGeom>
          <a:noFill/>
          <a:ln w="9525">
            <a:noFill/>
          </a:ln>
        </p:spPr>
        <p:txBody>
          <a:bodyPr wrap="square">
            <a:spAutoFit/>
          </a:bodyPr>
          <a:lstStyle/>
          <a:p>
            <a:pPr lvl="0">
              <a:spcBef>
                <a:spcPct val="50000"/>
              </a:spcBef>
            </a:pPr>
            <a:r>
              <a:rPr lang="zh-CN" altLang="en-US" sz="2800" b="1" dirty="0">
                <a:solidFill>
                  <a:schemeClr val="tx2"/>
                </a:solidFill>
                <a:latin typeface="黑体" panose="02010600030101010101" pitchFamily="49" charset="-122"/>
                <a:ea typeface="黑体" panose="02010600030101010101" pitchFamily="49" charset="-122"/>
                <a:sym typeface="+mn-ea"/>
              </a:rPr>
              <a:t>四、科技革命对人类生活方式的影响</a:t>
            </a:r>
            <a:endParaRPr lang="zh-CN" altLang="en-US" sz="2800" b="1" dirty="0">
              <a:solidFill>
                <a:schemeClr val="tx2"/>
              </a:solidFill>
              <a:latin typeface="黑体" panose="02010600030101010101" pitchFamily="49" charset="-122"/>
              <a:ea typeface="黑体" panose="02010600030101010101" pitchFamily="49" charset="-122"/>
              <a:sym typeface="+mn-ea"/>
            </a:endParaRPr>
          </a:p>
          <a:p>
            <a:pPr lvl="0">
              <a:spcBef>
                <a:spcPct val="50000"/>
              </a:spcBef>
            </a:pPr>
            <a:r>
              <a:rPr lang="zh-CN" altLang="en-US" sz="2800" b="1" dirty="0">
                <a:latin typeface="Times New Roman" panose="02020603050405020304" pitchFamily="18" charset="0"/>
                <a:ea typeface="宋体" panose="02010600030101010101" pitchFamily="2" charset="-122"/>
              </a:rPr>
              <a:t>  </a:t>
            </a:r>
            <a:r>
              <a:rPr lang="zh-CN" altLang="en-US" sz="2800" b="1" dirty="0" smtClean="0">
                <a:latin typeface="Times New Roman" panose="02020603050405020304" pitchFamily="18" charset="0"/>
                <a:ea typeface="宋体" panose="02010600030101010101" pitchFamily="2" charset="-122"/>
              </a:rPr>
              <a:t>      </a:t>
            </a:r>
            <a:r>
              <a:rPr lang="zh-CN" altLang="en-US" sz="2800" b="1" dirty="0" smtClean="0">
                <a:latin typeface="华文楷体" panose="02010600040101010101" pitchFamily="2" charset="-122"/>
                <a:ea typeface="华文楷体" panose="02010600040101010101" pitchFamily="2" charset="-122"/>
              </a:rPr>
              <a:t>科技</a:t>
            </a:r>
            <a:r>
              <a:rPr lang="zh-CN" altLang="en-US" sz="2800" b="1" dirty="0">
                <a:latin typeface="华文楷体" panose="02010600040101010101" pitchFamily="2" charset="-122"/>
                <a:ea typeface="华文楷体" panose="02010600040101010101" pitchFamily="2" charset="-122"/>
              </a:rPr>
              <a:t>改变人们</a:t>
            </a:r>
            <a:r>
              <a:rPr lang="zh-CN" altLang="en-US" sz="2800" b="1" dirty="0" smtClean="0">
                <a:latin typeface="华文楷体" panose="02010600040101010101" pitchFamily="2" charset="-122"/>
                <a:ea typeface="华文楷体" panose="02010600040101010101" pitchFamily="2" charset="-122"/>
              </a:rPr>
              <a:t>的</a:t>
            </a:r>
            <a:r>
              <a:rPr lang="zh-CN" altLang="en-US" sz="2800" b="1" u="sng" dirty="0" smtClean="0">
                <a:latin typeface="华文楷体" panose="02010600040101010101" pitchFamily="2" charset="-122"/>
                <a:ea typeface="华文楷体" panose="02010600040101010101" pitchFamily="2" charset="-122"/>
              </a:rPr>
              <a:t>生活方式</a:t>
            </a:r>
            <a:r>
              <a:rPr lang="zh-CN" altLang="en-US" sz="2800" b="1" dirty="0" smtClean="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提高人类生活水平，其具体途径为：</a:t>
            </a:r>
            <a:endParaRPr lang="zh-CN" altLang="en-US" sz="2800" b="1" dirty="0">
              <a:latin typeface="华文楷体" panose="02010600040101010101" pitchFamily="2" charset="-122"/>
              <a:ea typeface="华文楷体" panose="02010600040101010101" pitchFamily="2" charset="-122"/>
            </a:endParaRPr>
          </a:p>
          <a:p>
            <a:pPr lvl="0"/>
            <a:r>
              <a:rPr lang="zh-CN" altLang="en-US" sz="2800" b="1" dirty="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1</a:t>
            </a:r>
            <a:r>
              <a:rPr lang="zh-CN" altLang="en-US" sz="2800" b="1" dirty="0">
                <a:latin typeface="华文楷体" panose="02010600040101010101" pitchFamily="2" charset="-122"/>
                <a:ea typeface="华文楷体" panose="02010600040101010101" pitchFamily="2" charset="-122"/>
              </a:rPr>
              <a:t>、提供丰富的物质生活用品；</a:t>
            </a:r>
            <a:endParaRPr lang="zh-CN" altLang="en-US" sz="2800" b="1" dirty="0">
              <a:latin typeface="华文楷体" panose="02010600040101010101" pitchFamily="2" charset="-122"/>
              <a:ea typeface="华文楷体" panose="02010600040101010101" pitchFamily="2" charset="-122"/>
            </a:endParaRPr>
          </a:p>
          <a:p>
            <a:pPr lvl="0"/>
            <a:r>
              <a:rPr lang="zh-CN" altLang="en-US" sz="2800" b="1" dirty="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  </a:t>
            </a:r>
            <a:r>
              <a:rPr lang="en-US" altLang="zh-CN" sz="2800" b="1" dirty="0">
                <a:latin typeface="华文楷体" panose="02010600040101010101" pitchFamily="2" charset="-122"/>
                <a:ea typeface="华文楷体" panose="02010600040101010101" pitchFamily="2" charset="-122"/>
              </a:rPr>
              <a:t>2</a:t>
            </a:r>
            <a:r>
              <a:rPr lang="zh-CN" altLang="en-US" sz="2800" b="1" dirty="0">
                <a:latin typeface="华文楷体" panose="02010600040101010101" pitchFamily="2" charset="-122"/>
                <a:ea typeface="华文楷体" panose="02010600040101010101" pitchFamily="2" charset="-122"/>
              </a:rPr>
              <a:t>、丰富人们的文化生活； </a:t>
            </a:r>
            <a:endParaRPr lang="zh-CN" altLang="en-US" sz="2800" b="1" dirty="0">
              <a:latin typeface="华文楷体" panose="02010600040101010101" pitchFamily="2" charset="-122"/>
              <a:ea typeface="华文楷体" panose="02010600040101010101" pitchFamily="2" charset="-122"/>
            </a:endParaRPr>
          </a:p>
          <a:p>
            <a:pPr lvl="0"/>
            <a:r>
              <a:rPr lang="zh-CN" altLang="en-US" sz="2800" b="1" dirty="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3</a:t>
            </a:r>
            <a:r>
              <a:rPr lang="zh-CN" altLang="en-US" sz="2800" b="1" dirty="0">
                <a:latin typeface="华文楷体" panose="02010600040101010101" pitchFamily="2" charset="-122"/>
                <a:ea typeface="华文楷体" panose="02010600040101010101" pitchFamily="2" charset="-122"/>
              </a:rPr>
              <a:t>、扩大人类的生活范围；</a:t>
            </a:r>
            <a:endParaRPr lang="zh-CN" altLang="en-US" sz="2800" b="1" dirty="0">
              <a:latin typeface="华文楷体" panose="02010600040101010101" pitchFamily="2" charset="-122"/>
              <a:ea typeface="华文楷体" panose="02010600040101010101" pitchFamily="2" charset="-122"/>
            </a:endParaRPr>
          </a:p>
          <a:p>
            <a:pPr lvl="0"/>
            <a:r>
              <a:rPr lang="zh-CN" altLang="en-US" sz="2800" b="1" dirty="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4</a:t>
            </a:r>
            <a:r>
              <a:rPr lang="zh-CN" altLang="en-US" sz="2800" b="1" dirty="0">
                <a:latin typeface="华文楷体" panose="02010600040101010101" pitchFamily="2" charset="-122"/>
                <a:ea typeface="华文楷体" panose="02010600040101010101" pitchFamily="2" charset="-122"/>
              </a:rPr>
              <a:t>、增加人类的闲暇时间；</a:t>
            </a:r>
            <a:endParaRPr lang="zh-CN" altLang="en-US" sz="2800" b="1" dirty="0">
              <a:latin typeface="华文楷体" panose="02010600040101010101" pitchFamily="2" charset="-122"/>
              <a:ea typeface="华文楷体" panose="02010600040101010101" pitchFamily="2" charset="-122"/>
            </a:endParaRPr>
          </a:p>
          <a:p>
            <a:pPr lvl="0"/>
            <a:r>
              <a:rPr lang="zh-CN" altLang="en-US" sz="2800" b="1" dirty="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5</a:t>
            </a:r>
            <a:r>
              <a:rPr lang="zh-CN" altLang="en-US" sz="2800" b="1" dirty="0">
                <a:latin typeface="华文楷体" panose="02010600040101010101" pitchFamily="2" charset="-122"/>
                <a:ea typeface="华文楷体" panose="02010600040101010101" pitchFamily="2" charset="-122"/>
              </a:rPr>
              <a:t>、影响人们的价值观、生活观、审美观，改变人类的伦理道德观等，从而间接地改变人们的生活方式。</a:t>
            </a:r>
            <a:endParaRPr lang="zh-CN" altLang="en-US" sz="2800" b="1" dirty="0">
              <a:latin typeface="华文楷体" panose="02010600040101010101" pitchFamily="2" charset="-122"/>
              <a:ea typeface="华文楷体" panose="02010600040101010101" pitchFamily="2" charset="-122"/>
            </a:endParaRPr>
          </a:p>
          <a:p>
            <a:pPr lvl="0"/>
            <a:r>
              <a:rPr lang="zh-CN" altLang="en-US" sz="2000" b="1" dirty="0">
                <a:latin typeface="Times New Roman" panose="02020603050405020304" pitchFamily="18" charset="0"/>
                <a:ea typeface="宋体" panose="02010600030101010101" pitchFamily="2" charset="-122"/>
              </a:rPr>
              <a:t>       </a:t>
            </a: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transition spd="slow">
    <p:wheel spokes="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539552" y="764704"/>
            <a:ext cx="5107187" cy="4846320"/>
          </a:xfrm>
          <a:prstGeom prst="rect">
            <a:avLst/>
          </a:prstGeom>
        </p:spPr>
        <p:txBody>
          <a:bodyPr wrap="square">
            <a:spAutoFit/>
          </a:bodyPr>
          <a:lstStyle/>
          <a:p>
            <a:pPr lvl="0"/>
            <a:r>
              <a:rPr lang="zh-CN" altLang="en-US" sz="2000" b="1" dirty="0"/>
              <a:t> </a:t>
            </a:r>
            <a:r>
              <a:rPr lang="zh-CN" altLang="en-US" sz="2000" b="1" dirty="0" smtClean="0"/>
              <a:t>         </a:t>
            </a:r>
            <a:r>
              <a:rPr lang="zh-CN" altLang="en-US" b="1" dirty="0" smtClean="0">
                <a:latin typeface="华文楷体" panose="02010600040101010101" pitchFamily="2" charset="-122"/>
                <a:ea typeface="华文楷体" panose="02010600040101010101" pitchFamily="2" charset="-122"/>
              </a:rPr>
              <a:t>网络技术</a:t>
            </a:r>
            <a:r>
              <a:rPr lang="zh-CN" altLang="en-US" b="1" dirty="0">
                <a:latin typeface="华文楷体" panose="02010600040101010101" pitchFamily="2" charset="-122"/>
                <a:ea typeface="华文楷体" panose="02010600040101010101" pitchFamily="2" charset="-122"/>
              </a:rPr>
              <a:t>的出现更是极大地改变了人类的生活方式，在信息社会人们形成了一种</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互联网+</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生活方式：</a:t>
            </a:r>
            <a:endParaRPr lang="zh-CN" altLang="en-US" b="1" dirty="0">
              <a:latin typeface="华文楷体" panose="02010600040101010101" pitchFamily="2" charset="-122"/>
              <a:ea typeface="华文楷体" panose="02010600040101010101" pitchFamily="2" charset="-122"/>
            </a:endParaRPr>
          </a:p>
          <a:p>
            <a:pPr lvl="0"/>
            <a:r>
              <a:rPr lang="zh-CN" altLang="en-US" b="1" dirty="0">
                <a:latin typeface="华文楷体" panose="02010600040101010101" pitchFamily="2" charset="-122"/>
                <a:ea typeface="华文楷体" panose="02010600040101010101" pitchFamily="2" charset="-122"/>
              </a:rPr>
              <a:t>网购：淘宝……</a:t>
            </a:r>
            <a:endParaRPr lang="zh-CN" altLang="en-US" b="1" dirty="0">
              <a:latin typeface="华文楷体" panose="02010600040101010101" pitchFamily="2" charset="-122"/>
              <a:ea typeface="华文楷体" panose="02010600040101010101" pitchFamily="2" charset="-122"/>
            </a:endParaRPr>
          </a:p>
          <a:p>
            <a:pPr lvl="0"/>
            <a:r>
              <a:rPr lang="zh-CN" altLang="en-US" b="1" dirty="0">
                <a:latin typeface="华文楷体" panose="02010600040101010101" pitchFamily="2" charset="-122"/>
                <a:ea typeface="华文楷体" panose="02010600040101010101" pitchFamily="2" charset="-122"/>
              </a:rPr>
              <a:t>就医：网上预约、挂号，为消解特权提供了一个平台……健康档案……</a:t>
            </a:r>
            <a:endParaRPr lang="zh-CN" altLang="en-US" b="1" dirty="0">
              <a:latin typeface="华文楷体" panose="02010600040101010101" pitchFamily="2" charset="-122"/>
              <a:ea typeface="华文楷体" panose="02010600040101010101" pitchFamily="2" charset="-122"/>
            </a:endParaRPr>
          </a:p>
          <a:p>
            <a:pPr lvl="0"/>
            <a:r>
              <a:rPr lang="zh-CN" altLang="en-US" b="1" dirty="0">
                <a:latin typeface="华文楷体" panose="02010600040101010101" pitchFamily="2" charset="-122"/>
                <a:ea typeface="华文楷体" panose="02010600040101010101" pitchFamily="2" charset="-122"/>
              </a:rPr>
              <a:t>出行：网上订票……共享出行体验……</a:t>
            </a:r>
            <a:endParaRPr lang="zh-CN" altLang="en-US" b="1" dirty="0">
              <a:latin typeface="华文楷体" panose="02010600040101010101" pitchFamily="2" charset="-122"/>
              <a:ea typeface="华文楷体" panose="02010600040101010101" pitchFamily="2" charset="-122"/>
            </a:endParaRPr>
          </a:p>
          <a:p>
            <a:pPr lvl="0"/>
            <a:r>
              <a:rPr lang="zh-CN" altLang="en-US" b="1" dirty="0">
                <a:latin typeface="华文楷体" panose="02010600040101010101" pitchFamily="2" charset="-122"/>
                <a:ea typeface="华文楷体" panose="02010600040101010101" pitchFamily="2" charset="-122"/>
              </a:rPr>
              <a:t>从短信到微信……视频……微信支付……</a:t>
            </a:r>
            <a:endParaRPr lang="zh-CN" altLang="en-US" b="1" dirty="0">
              <a:latin typeface="华文楷体" panose="02010600040101010101" pitchFamily="2" charset="-122"/>
              <a:ea typeface="华文楷体" panose="02010600040101010101" pitchFamily="2" charset="-122"/>
            </a:endParaRPr>
          </a:p>
          <a:p>
            <a:pPr lvl="0"/>
            <a:r>
              <a:rPr lang="zh-CN" altLang="en-US" b="1" dirty="0">
                <a:latin typeface="华文楷体" panose="02010600040101010101" pitchFamily="2" charset="-122"/>
                <a:ea typeface="华文楷体" panose="02010600040101010101" pitchFamily="2" charset="-122"/>
              </a:rPr>
              <a:t>在线银行</a:t>
            </a:r>
            <a:endParaRPr lang="zh-CN" altLang="en-US" b="1" dirty="0">
              <a:latin typeface="华文楷体" panose="02010600040101010101" pitchFamily="2" charset="-122"/>
              <a:ea typeface="华文楷体" panose="02010600040101010101" pitchFamily="2" charset="-122"/>
            </a:endParaRPr>
          </a:p>
          <a:p>
            <a:pPr lvl="0"/>
            <a:r>
              <a:rPr lang="zh-CN" altLang="en-US" b="1" dirty="0" smtClean="0">
                <a:latin typeface="华文楷体" panose="02010600040101010101" pitchFamily="2" charset="-122"/>
                <a:ea typeface="华文楷体" panose="02010600040101010101" pitchFamily="2" charset="-122"/>
              </a:rPr>
              <a:t>    今天</a:t>
            </a:r>
            <a:r>
              <a:rPr lang="zh-CN" altLang="en-US" b="1" dirty="0">
                <a:latin typeface="华文楷体" panose="02010600040101010101" pitchFamily="2" charset="-122"/>
                <a:ea typeface="华文楷体" panose="02010600040101010101" pitchFamily="2" charset="-122"/>
              </a:rPr>
              <a:t>，互联网正在渗透到我们生活的方方面面。</a:t>
            </a:r>
            <a:endParaRPr lang="zh-CN" altLang="en-US" b="1" dirty="0">
              <a:latin typeface="华文楷体" panose="02010600040101010101" pitchFamily="2" charset="-122"/>
              <a:ea typeface="华文楷体" panose="02010600040101010101" pitchFamily="2" charset="-122"/>
            </a:endParaRPr>
          </a:p>
        </p:txBody>
      </p:sp>
      <p:pic>
        <p:nvPicPr>
          <p:cNvPr id="3" name="内容占位符 215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940152" y="1988840"/>
            <a:ext cx="3019963" cy="2762870"/>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7" name="文本框 8196"/>
          <p:cNvSpPr txBox="1"/>
          <p:nvPr/>
        </p:nvSpPr>
        <p:spPr>
          <a:xfrm>
            <a:off x="683568" y="620688"/>
            <a:ext cx="7882969" cy="5455920"/>
          </a:xfrm>
          <a:prstGeom prst="rect">
            <a:avLst/>
          </a:prstGeom>
          <a:noFill/>
          <a:ln w="9525">
            <a:noFill/>
          </a:ln>
        </p:spPr>
        <p:txBody>
          <a:bodyPr wrap="square">
            <a:spAutoFit/>
          </a:bodyPr>
          <a:lstStyle/>
          <a:p>
            <a:pPr lvl="0">
              <a:spcBef>
                <a:spcPct val="50000"/>
              </a:spcBef>
            </a:pPr>
            <a:r>
              <a:rPr lang="en-US" altLang="zh-CN" sz="2000" b="1" dirty="0">
                <a:latin typeface="Times New Roman" panose="02020603050405020304" pitchFamily="18" charset="0"/>
                <a:ea typeface="宋体" panose="02010600030101010101" pitchFamily="2" charset="-122"/>
              </a:rPr>
              <a:t>        </a:t>
            </a:r>
            <a:r>
              <a:rPr lang="en-US" altLang="zh-CN" sz="2000" b="1" dirty="0" smtClean="0">
                <a:latin typeface="Times New Roman" panose="02020603050405020304" pitchFamily="18" charset="0"/>
                <a:ea typeface="宋体" panose="02010600030101010101" pitchFamily="2" charset="-122"/>
              </a:rPr>
              <a:t>    </a:t>
            </a:r>
            <a:r>
              <a:rPr lang="zh-CN" altLang="en-US" sz="2800" b="1" dirty="0" smtClean="0">
                <a:latin typeface="华文楷体" panose="02010600040101010101" pitchFamily="2" charset="-122"/>
                <a:ea typeface="华文楷体" panose="02010600040101010101" pitchFamily="2" charset="-122"/>
              </a:rPr>
              <a:t>换</a:t>
            </a:r>
            <a:r>
              <a:rPr lang="zh-CN" altLang="en-US" sz="2800" b="1" dirty="0">
                <a:latin typeface="华文楷体" panose="02010600040101010101" pitchFamily="2" charset="-122"/>
                <a:ea typeface="华文楷体" panose="02010600040101010101" pitchFamily="2" charset="-122"/>
              </a:rPr>
              <a:t>一个角度来看，科学技术革命导致的工业革命，其对人类社会结构与形态变更产生了重大影响：</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smtClean="0">
                <a:latin typeface="华文楷体" panose="02010600040101010101" pitchFamily="2" charset="-122"/>
                <a:ea typeface="华文楷体" panose="02010600040101010101" pitchFamily="2" charset="-122"/>
              </a:rPr>
              <a:t>    对</a:t>
            </a:r>
            <a:r>
              <a:rPr lang="zh-CN" altLang="en-US" sz="2800" b="1" dirty="0">
                <a:latin typeface="华文楷体" panose="02010600040101010101" pitchFamily="2" charset="-122"/>
                <a:ea typeface="华文楷体" panose="02010600040101010101" pitchFamily="2" charset="-122"/>
              </a:rPr>
              <a:t>社会结构影响主要指三大差别的消除；</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社会形态</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：一是指制度上，二是农业社会、工业社会和信息社会的类型。</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a:latin typeface="华文楷体" panose="02010600040101010101" pitchFamily="2" charset="-122"/>
                <a:ea typeface="华文楷体" panose="02010600040101010101" pitchFamily="2" charset="-122"/>
              </a:rPr>
              <a:t>第一次工业革命：农业社会向工业社会的转型。</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a:latin typeface="华文楷体" panose="02010600040101010101" pitchFamily="2" charset="-122"/>
                <a:ea typeface="华文楷体" panose="02010600040101010101" pitchFamily="2" charset="-122"/>
              </a:rPr>
              <a:t>第二次工业革命巩固和完善了工业社会的根基。</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800" b="1" dirty="0">
                <a:latin typeface="华文楷体" panose="02010600040101010101" pitchFamily="2" charset="-122"/>
                <a:ea typeface="华文楷体" panose="02010600040101010101" pitchFamily="2" charset="-122"/>
              </a:rPr>
              <a:t>第三次工业革命：从工业社会向信息社会的转型。</a:t>
            </a:r>
            <a:endParaRPr lang="zh-CN" altLang="en-US" sz="2800" b="1" dirty="0">
              <a:latin typeface="华文楷体" panose="02010600040101010101" pitchFamily="2" charset="-122"/>
              <a:ea typeface="华文楷体" panose="02010600040101010101" pitchFamily="2" charset="-122"/>
            </a:endParaRPr>
          </a:p>
          <a:p>
            <a:pPr lvl="0">
              <a:spcBef>
                <a:spcPct val="50000"/>
              </a:spcBef>
            </a:pPr>
            <a:r>
              <a:rPr lang="zh-CN" altLang="en-US" sz="2000" b="1" dirty="0">
                <a:latin typeface="Times New Roman" panose="02020603050405020304" pitchFamily="18" charset="0"/>
                <a:ea typeface="宋体" panose="02010600030101010101" pitchFamily="2" charset="-122"/>
              </a:rPr>
              <a:t>        </a:t>
            </a: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755576" y="476672"/>
            <a:ext cx="7488832" cy="5760720"/>
          </a:xfrm>
          <a:prstGeom prst="rect">
            <a:avLst/>
          </a:prstGeom>
        </p:spPr>
        <p:txBody>
          <a:bodyPr wrap="square">
            <a:spAutoFit/>
          </a:bodyPr>
          <a:lstStyle/>
          <a:p>
            <a:pPr lvl="0">
              <a:spcBef>
                <a:spcPct val="50000"/>
              </a:spcBef>
            </a:pPr>
            <a:r>
              <a:rPr lang="zh-CN" altLang="en-US" b="1" dirty="0" smtClean="0">
                <a:latin typeface="华文楷体" panose="02010600040101010101" pitchFamily="2" charset="-122"/>
                <a:ea typeface="华文楷体" panose="02010600040101010101" pitchFamily="2" charset="-122"/>
              </a:rPr>
              <a:t>    向</a:t>
            </a:r>
            <a:r>
              <a:rPr lang="zh-CN" altLang="en-US" b="1" dirty="0">
                <a:latin typeface="华文楷体" panose="02010600040101010101" pitchFamily="2" charset="-122"/>
                <a:ea typeface="华文楷体" panose="02010600040101010101" pitchFamily="2" charset="-122"/>
              </a:rPr>
              <a:t>信息社会转型的结果，像第一次工业革命导致的转型一样，在把人类社会引领到电子化、信息化、数字化、自动化和智能化时代的同时，也必然会带来生产方式、社会结构、经济结构、政治体制、产业结构、生活方式等全方位的变革。</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smtClean="0">
                <a:latin typeface="华文楷体" panose="02010600040101010101" pitchFamily="2" charset="-122"/>
                <a:ea typeface="华文楷体" panose="02010600040101010101" pitchFamily="2" charset="-122"/>
              </a:rPr>
              <a:t>    社会分工</a:t>
            </a:r>
            <a:r>
              <a:rPr lang="zh-CN" altLang="en-US" b="1" dirty="0">
                <a:latin typeface="华文楷体" panose="02010600040101010101" pitchFamily="2" charset="-122"/>
                <a:ea typeface="华文楷体" panose="02010600040101010101" pitchFamily="2" charset="-122"/>
              </a:rPr>
              <a:t>和管理：从集权的等级结构的管理模式转向公开透明的信息化管理模式，营造公平、公正、公开的管理氛围。</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smtClean="0">
                <a:latin typeface="华文楷体" panose="02010600040101010101" pitchFamily="2" charset="-122"/>
                <a:ea typeface="华文楷体" panose="02010600040101010101" pitchFamily="2" charset="-122"/>
              </a:rPr>
              <a:t>    政治</a:t>
            </a:r>
            <a:r>
              <a:rPr lang="zh-CN" altLang="en-US" b="1" dirty="0">
                <a:latin typeface="华文楷体" panose="02010600040101010101" pitchFamily="2" charset="-122"/>
                <a:ea typeface="华文楷体" panose="02010600040101010101" pitchFamily="2" charset="-122"/>
              </a:rPr>
              <a:t>权力结构：从自上而下的垂直结构转向设有共同参与平台的反馈式互动结构。公平、公正、公开提供了平台。</a:t>
            </a:r>
            <a:endParaRPr lang="zh-CN" altLang="en-US" b="1" dirty="0">
              <a:latin typeface="华文楷体" panose="02010600040101010101" pitchFamily="2" charset="-122"/>
              <a:ea typeface="华文楷体" panose="02010600040101010101" pitchFamily="2" charset="-122"/>
            </a:endParaRPr>
          </a:p>
          <a:p>
            <a:pPr lvl="0">
              <a:spcBef>
                <a:spcPct val="50000"/>
              </a:spcBef>
            </a:pPr>
            <a:r>
              <a:rPr lang="zh-CN" altLang="en-US" b="1" dirty="0" smtClean="0">
                <a:latin typeface="华文楷体" panose="02010600040101010101" pitchFamily="2" charset="-122"/>
                <a:ea typeface="华文楷体" panose="02010600040101010101" pitchFamily="2" charset="-122"/>
              </a:rPr>
              <a:t>    知识</a:t>
            </a:r>
            <a:r>
              <a:rPr lang="zh-CN" altLang="en-US" b="1" dirty="0">
                <a:latin typeface="华文楷体" panose="02010600040101010101" pitchFamily="2" charset="-122"/>
                <a:ea typeface="华文楷体" panose="02010600040101010101" pitchFamily="2" charset="-122"/>
              </a:rPr>
              <a:t>阶层的出现；同时涌现一系列新兴产业……。迫切建立与网络化生活相适应的经济制度、社会制度、政治制度、文化形式、生活方式等等……</a:t>
            </a:r>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4" name="矩形 30723"/>
          <p:cNvSpPr/>
          <p:nvPr/>
        </p:nvSpPr>
        <p:spPr>
          <a:xfrm>
            <a:off x="683568" y="1761778"/>
            <a:ext cx="7848872" cy="3505200"/>
          </a:xfrm>
          <a:prstGeom prst="rect">
            <a:avLst/>
          </a:prstGeom>
          <a:noFill/>
          <a:ln w="9525">
            <a:noFill/>
          </a:ln>
        </p:spPr>
        <p:txBody>
          <a:bodyPr wrap="square">
            <a:spAutoFit/>
          </a:bodyPr>
          <a:lstStyle/>
          <a:p>
            <a:pPr lvl="0"/>
            <a:r>
              <a:rPr lang="en-US" altLang="zh-CN" sz="32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cs typeface="+mn-ea"/>
              </a:rPr>
              <a:t> </a:t>
            </a:r>
            <a:r>
              <a:rPr lang="zh-CN" altLang="en-US" sz="2000" b="1" dirty="0" smtClean="0">
                <a:latin typeface="Times New Roman" panose="02020603050405020304" pitchFamily="18" charset="0"/>
                <a:ea typeface="宋体" panose="02010600030101010101" pitchFamily="2" charset="-122"/>
                <a:cs typeface="+mn-ea"/>
              </a:rPr>
              <a:t>  </a:t>
            </a:r>
            <a:r>
              <a:rPr lang="zh-CN" altLang="en-US" b="1" dirty="0" smtClean="0">
                <a:latin typeface="华文楷体" panose="02010600040101010101" pitchFamily="2" charset="-122"/>
                <a:ea typeface="华文楷体" panose="02010600040101010101" pitchFamily="2" charset="-122"/>
              </a:rPr>
              <a:t>科学技术</a:t>
            </a:r>
            <a:r>
              <a:rPr lang="zh-CN" altLang="en-US" b="1" dirty="0">
                <a:latin typeface="华文楷体" panose="02010600040101010101" pitchFamily="2" charset="-122"/>
                <a:ea typeface="华文楷体" panose="02010600040101010101" pitchFamily="2" charset="-122"/>
              </a:rPr>
              <a:t>革命使人们一般的社会关系发生改变：</a:t>
            </a:r>
            <a:endParaRPr lang="zh-CN" altLang="en-US" b="1" dirty="0">
              <a:latin typeface="华文楷体" panose="02010600040101010101" pitchFamily="2" charset="-122"/>
              <a:ea typeface="华文楷体" panose="02010600040101010101" pitchFamily="2" charset="-122"/>
            </a:endParaRPr>
          </a:p>
          <a:p>
            <a:pPr lvl="0" eaLnBrk="0" hangingPunct="0"/>
            <a:r>
              <a:rPr lang="zh-CN" altLang="en-US" b="1" dirty="0">
                <a:latin typeface="华文楷体" panose="02010600040101010101" pitchFamily="2" charset="-122"/>
                <a:ea typeface="华文楷体" panose="02010600040101010101" pitchFamily="2" charset="-122"/>
              </a:rPr>
              <a:t>    作为科学技术进步重大成果的拖拉机、汽车、农药、化肥、电力等在农村的应用，</a:t>
            </a:r>
            <a:r>
              <a:rPr lang="zh-CN" altLang="en-US" b="1" dirty="0" smtClean="0">
                <a:latin typeface="华文楷体" panose="02010600040101010101" pitchFamily="2" charset="-122"/>
                <a:ea typeface="华文楷体" panose="02010600040101010101" pitchFamily="2" charset="-122"/>
              </a:rPr>
              <a:t>影响工农</a:t>
            </a:r>
            <a:r>
              <a:rPr lang="zh-CN" altLang="en-US" b="1" dirty="0">
                <a:latin typeface="华文楷体" panose="02010600040101010101" pitchFamily="2" charset="-122"/>
                <a:ea typeface="华文楷体" panose="02010600040101010101" pitchFamily="2" charset="-122"/>
              </a:rPr>
              <a:t>关系、城乡关系；</a:t>
            </a:r>
            <a:endParaRPr lang="zh-CN" altLang="en-US" b="1" dirty="0">
              <a:latin typeface="华文楷体" panose="02010600040101010101" pitchFamily="2" charset="-122"/>
              <a:ea typeface="华文楷体" panose="02010600040101010101" pitchFamily="2" charset="-122"/>
            </a:endParaRPr>
          </a:p>
          <a:p>
            <a:pPr lvl="0" eaLnBrk="0" hangingPunct="0"/>
            <a:r>
              <a:rPr lang="zh-CN" altLang="en-US" b="1" dirty="0">
                <a:latin typeface="华文楷体" panose="02010600040101010101" pitchFamily="2" charset="-122"/>
                <a:ea typeface="华文楷体" panose="02010600040101010101" pitchFamily="2" charset="-122"/>
              </a:rPr>
              <a:t>    </a:t>
            </a:r>
            <a:r>
              <a:rPr lang="en-US" altLang="zh-CN" b="1" dirty="0">
                <a:latin typeface="华文楷体" panose="02010600040101010101" pitchFamily="2" charset="-122"/>
                <a:ea typeface="华文楷体" panose="02010600040101010101" pitchFamily="2" charset="-122"/>
              </a:rPr>
              <a:t>20</a:t>
            </a:r>
            <a:r>
              <a:rPr lang="zh-CN" altLang="en-US" b="1" dirty="0">
                <a:latin typeface="华文楷体" panose="02010600040101010101" pitchFamily="2" charset="-122"/>
                <a:ea typeface="华文楷体" panose="02010600040101010101" pitchFamily="2" charset="-122"/>
              </a:rPr>
              <a:t>世纪</a:t>
            </a:r>
            <a:r>
              <a:rPr lang="en-US" altLang="zh-CN" b="1" dirty="0">
                <a:latin typeface="华文楷体" panose="02010600040101010101" pitchFamily="2" charset="-122"/>
                <a:ea typeface="华文楷体" panose="02010600040101010101" pitchFamily="2" charset="-122"/>
              </a:rPr>
              <a:t>50</a:t>
            </a:r>
            <a:r>
              <a:rPr lang="zh-CN" altLang="en-US" b="1" dirty="0">
                <a:latin typeface="华文楷体" panose="02010600040101010101" pitchFamily="2" charset="-122"/>
                <a:ea typeface="华文楷体" panose="02010600040101010101" pitchFamily="2" charset="-122"/>
              </a:rPr>
              <a:t>年代，美国的白领工人已超过蓝领工人；</a:t>
            </a:r>
            <a:endParaRPr lang="zh-CN" altLang="en-US" b="1" dirty="0">
              <a:latin typeface="华文楷体" panose="02010600040101010101" pitchFamily="2" charset="-122"/>
              <a:ea typeface="华文楷体" panose="02010600040101010101" pitchFamily="2" charset="-122"/>
            </a:endParaRPr>
          </a:p>
          <a:p>
            <a:pPr lvl="0" eaLnBrk="0" hangingPunct="0"/>
            <a:r>
              <a:rPr lang="zh-CN" altLang="en-US" b="1" dirty="0">
                <a:latin typeface="华文楷体" panose="02010600040101010101" pitchFamily="2" charset="-122"/>
                <a:ea typeface="华文楷体" panose="02010600040101010101" pitchFamily="2" charset="-122"/>
              </a:rPr>
              <a:t>    </a:t>
            </a:r>
            <a:r>
              <a:rPr lang="en-US" altLang="zh-CN" b="1" dirty="0">
                <a:latin typeface="华文楷体" panose="02010600040101010101" pitchFamily="2" charset="-122"/>
                <a:ea typeface="华文楷体" panose="02010600040101010101" pitchFamily="2" charset="-122"/>
              </a:rPr>
              <a:t>20</a:t>
            </a:r>
            <a:r>
              <a:rPr lang="zh-CN" altLang="en-US" b="1" dirty="0">
                <a:latin typeface="华文楷体" panose="02010600040101010101" pitchFamily="2" charset="-122"/>
                <a:ea typeface="华文楷体" panose="02010600040101010101" pitchFamily="2" charset="-122"/>
              </a:rPr>
              <a:t>世纪</a:t>
            </a:r>
            <a:r>
              <a:rPr lang="en-US" altLang="zh-CN" b="1" dirty="0">
                <a:latin typeface="华文楷体" panose="02010600040101010101" pitchFamily="2" charset="-122"/>
                <a:ea typeface="华文楷体" panose="02010600040101010101" pitchFamily="2" charset="-122"/>
              </a:rPr>
              <a:t>70</a:t>
            </a:r>
            <a:r>
              <a:rPr lang="zh-CN" altLang="en-US" b="1" dirty="0">
                <a:latin typeface="华文楷体" panose="02010600040101010101" pitchFamily="2" charset="-122"/>
                <a:ea typeface="华文楷体" panose="02010600040101010101" pitchFamily="2" charset="-122"/>
              </a:rPr>
              <a:t>年代，脑力劳动者又超过体力劳动者。</a:t>
            </a:r>
            <a:endParaRPr lang="zh-CN" altLang="en-US" b="1" dirty="0">
              <a:latin typeface="华文楷体" panose="02010600040101010101" pitchFamily="2" charset="-122"/>
              <a:ea typeface="华文楷体" panose="02010600040101010101" pitchFamily="2" charset="-122"/>
            </a:endParaRPr>
          </a:p>
          <a:p>
            <a:pPr lvl="0" eaLnBrk="0" hangingPunct="0"/>
            <a:r>
              <a:rPr lang="zh-CN" altLang="en-US" b="1" dirty="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可见</a:t>
            </a:r>
            <a:r>
              <a:rPr lang="zh-CN" altLang="en-US" b="1" dirty="0">
                <a:latin typeface="华文楷体" panose="02010600040101010101" pitchFamily="2" charset="-122"/>
                <a:ea typeface="华文楷体" panose="02010600040101010101" pitchFamily="2" charset="-122"/>
              </a:rPr>
              <a:t>，科技也改变了脑力劳动和体力劳动的关系，是消灭三大差别的强大力量。</a:t>
            </a:r>
            <a:endParaRPr lang="zh-CN" altLang="en-US" b="1" dirty="0">
              <a:latin typeface="华文楷体" panose="02010600040101010101" pitchFamily="2" charset="-122"/>
              <a:ea typeface="华文楷体" panose="02010600040101010101" pitchFamily="2" charset="-122"/>
            </a:endParaRPr>
          </a:p>
          <a:p>
            <a:pPr lvl="0" eaLnBrk="0" hangingPunct="0"/>
            <a:r>
              <a:rPr lang="zh-CN" altLang="en-US" b="1" dirty="0">
                <a:latin typeface="华文楷体" panose="02010600040101010101" pitchFamily="2" charset="-122"/>
                <a:ea typeface="华文楷体" panose="02010600040101010101" pitchFamily="2" charset="-122"/>
              </a:rPr>
              <a:t>     </a:t>
            </a:r>
            <a:endParaRPr lang="zh-CN" altLang="en-US" b="1" dirty="0">
              <a:latin typeface="华文楷体" panose="02010600040101010101" pitchFamily="2" charset="-122"/>
              <a:ea typeface="华文楷体" panose="02010600040101010101" pitchFamily="2" charset="-122"/>
            </a:endParaRPr>
          </a:p>
          <a:p>
            <a:pPr lvl="0" eaLnBrk="0" hangingPunct="0"/>
            <a:r>
              <a:rPr lang="zh-CN" altLang="en-US" b="1" dirty="0" smtClean="0"/>
              <a:t>      </a:t>
            </a:r>
            <a:endParaRPr lang="zh-CN" altLang="en-US" b="1" dirty="0"/>
          </a:p>
        </p:txBody>
      </p:sp>
      <p:sp>
        <p:nvSpPr>
          <p:cNvPr id="30726" name="文本框 30725"/>
          <p:cNvSpPr txBox="1"/>
          <p:nvPr/>
        </p:nvSpPr>
        <p:spPr>
          <a:xfrm>
            <a:off x="818950" y="1011562"/>
            <a:ext cx="8424862" cy="518160"/>
          </a:xfrm>
          <a:prstGeom prst="rect">
            <a:avLst/>
          </a:prstGeom>
          <a:noFill/>
          <a:ln w="9525">
            <a:noFill/>
          </a:ln>
        </p:spPr>
        <p:txBody>
          <a:bodyPr>
            <a:spAutoFit/>
          </a:bodyPr>
          <a:lstStyle/>
          <a:p>
            <a:pPr lvl="0">
              <a:spcBef>
                <a:spcPct val="50000"/>
              </a:spcBef>
            </a:pPr>
            <a:r>
              <a:rPr lang="zh-CN" altLang="en-US" sz="2800" b="1" dirty="0">
                <a:solidFill>
                  <a:schemeClr val="tx2"/>
                </a:solidFill>
                <a:latin typeface="黑体" panose="02010600030101010101" pitchFamily="49" charset="-122"/>
                <a:ea typeface="黑体" panose="02010600030101010101" pitchFamily="49" charset="-122"/>
                <a:sym typeface="+mn-ea"/>
              </a:rPr>
              <a:t>五、科技革命对人类社会结构与形态的影响</a:t>
            </a:r>
            <a:endParaRPr lang="zh-CN" altLang="en-US" sz="2800" b="1" dirty="0">
              <a:solidFill>
                <a:schemeClr val="tx2"/>
              </a:solidFill>
              <a:latin typeface="黑体" panose="02010600030101010101" pitchFamily="49" charset="-122"/>
              <a:ea typeface="黑体" panose="02010600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751697" y="620688"/>
            <a:ext cx="7560840" cy="5212080"/>
          </a:xfrm>
          <a:prstGeom prst="rect">
            <a:avLst/>
          </a:prstGeom>
        </p:spPr>
        <p:txBody>
          <a:bodyPr wrap="square">
            <a:spAutoFit/>
          </a:bodyPr>
          <a:lstStyle/>
          <a:p>
            <a:pPr lvl="0"/>
            <a:r>
              <a:rPr lang="zh-CN" altLang="en-US" b="1" dirty="0"/>
              <a:t> </a:t>
            </a:r>
            <a:r>
              <a:rPr lang="zh-CN" altLang="en-US" b="1" dirty="0" smtClean="0"/>
              <a:t>       </a:t>
            </a:r>
            <a:r>
              <a:rPr lang="zh-CN" altLang="en-US" b="1" dirty="0" smtClean="0">
                <a:latin typeface="华文楷体" panose="02010600040101010101" pitchFamily="2" charset="-122"/>
                <a:ea typeface="华文楷体" panose="02010600040101010101" pitchFamily="2" charset="-122"/>
              </a:rPr>
              <a:t>科技</a:t>
            </a:r>
            <a:r>
              <a:rPr lang="zh-CN" altLang="en-US" b="1" dirty="0">
                <a:latin typeface="华文楷体" panose="02010600040101010101" pitchFamily="2" charset="-122"/>
                <a:ea typeface="华文楷体" panose="02010600040101010101" pitchFamily="2" charset="-122"/>
              </a:rPr>
              <a:t>发展最终会促进社会生产方式的变革，实现社会制度的更新。</a:t>
            </a:r>
            <a:endParaRPr lang="zh-CN" altLang="en-US" b="1" dirty="0">
              <a:latin typeface="华文楷体" panose="02010600040101010101" pitchFamily="2" charset="-122"/>
              <a:ea typeface="华文楷体" panose="02010600040101010101" pitchFamily="2" charset="-122"/>
            </a:endParaRPr>
          </a:p>
          <a:p>
            <a:pPr lvl="0"/>
            <a:r>
              <a:rPr lang="zh-CN" altLang="en-US" b="1" dirty="0">
                <a:latin typeface="华文楷体" panose="02010600040101010101" pitchFamily="2" charset="-122"/>
                <a:ea typeface="华文楷体" panose="02010600040101010101" pitchFamily="2" charset="-122"/>
              </a:rPr>
              <a:t>         </a:t>
            </a:r>
            <a:endParaRPr lang="en-US" altLang="zh-CN" b="1" dirty="0" smtClean="0">
              <a:latin typeface="华文楷体" panose="02010600040101010101" pitchFamily="2" charset="-122"/>
              <a:ea typeface="华文楷体" panose="02010600040101010101" pitchFamily="2" charset="-122"/>
            </a:endParaRPr>
          </a:p>
          <a:p>
            <a:pPr lvl="0"/>
            <a:r>
              <a:rPr lang="en-US" altLang="zh-CN" b="1" dirty="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   18</a:t>
            </a:r>
            <a:r>
              <a:rPr lang="zh-CN" altLang="en-US" b="1" dirty="0">
                <a:latin typeface="华文楷体" panose="02010600040101010101" pitchFamily="2" charset="-122"/>
                <a:ea typeface="华文楷体" panose="02010600040101010101" pitchFamily="2" charset="-122"/>
              </a:rPr>
              <a:t>世纪，以蒸汽机使用为主要标志的第一次革命，使人类社会由铁器时代进入机器时代。在欧洲各国，资本主义先后代替封建主义；这也是社会主义的科学理论创立及初步实践的时期。</a:t>
            </a:r>
            <a:endParaRPr lang="zh-CN" altLang="en-US" b="1" dirty="0">
              <a:latin typeface="华文楷体" panose="02010600040101010101" pitchFamily="2" charset="-122"/>
              <a:ea typeface="华文楷体" panose="02010600040101010101" pitchFamily="2" charset="-122"/>
            </a:endParaRPr>
          </a:p>
          <a:p>
            <a:pPr lvl="0"/>
            <a:endParaRPr lang="zh-CN" altLang="en-US" b="1" dirty="0">
              <a:latin typeface="华文楷体" panose="02010600040101010101" pitchFamily="2" charset="-122"/>
              <a:ea typeface="华文楷体" panose="02010600040101010101" pitchFamily="2" charset="-122"/>
            </a:endParaRPr>
          </a:p>
          <a:p>
            <a:pPr lvl="0"/>
            <a:r>
              <a:rPr lang="zh-CN" altLang="en-US" b="1" dirty="0">
                <a:latin typeface="华文楷体" panose="02010600040101010101" pitchFamily="2" charset="-122"/>
                <a:ea typeface="华文楷体" panose="02010600040101010101" pitchFamily="2" charset="-122"/>
              </a:rPr>
              <a:t>    </a:t>
            </a:r>
            <a:r>
              <a:rPr lang="en-US" altLang="zh-CN" b="1" dirty="0">
                <a:latin typeface="华文楷体" panose="02010600040101010101" pitchFamily="2" charset="-122"/>
                <a:ea typeface="华文楷体" panose="02010600040101010101" pitchFamily="2" charset="-122"/>
              </a:rPr>
              <a:t>19</a:t>
            </a:r>
            <a:r>
              <a:rPr lang="zh-CN" altLang="en-US" b="1" dirty="0">
                <a:latin typeface="华文楷体" panose="02010600040101010101" pitchFamily="2" charset="-122"/>
                <a:ea typeface="华文楷体" panose="02010600040101010101" pitchFamily="2" charset="-122"/>
              </a:rPr>
              <a:t>世纪，以电力应用为主要标志的第二次技术革命，使人类社会进入电气时代，使自由资本主义进入了垄断阶段；而社会主义也进入了传统时期。</a:t>
            </a:r>
            <a:endParaRPr lang="zh-CN" altLang="en-US" b="1" dirty="0">
              <a:latin typeface="华文楷体" panose="02010600040101010101" pitchFamily="2" charset="-122"/>
              <a:ea typeface="华文楷体" panose="02010600040101010101" pitchFamily="2" charset="-122"/>
            </a:endParaRPr>
          </a:p>
          <a:p>
            <a:pPr lvl="0"/>
            <a:r>
              <a:rPr lang="zh-CN" altLang="en-US" b="1" dirty="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   </a:t>
            </a:r>
            <a:endParaRPr lang="en-US" altLang="zh-CN" b="1" dirty="0" smtClean="0">
              <a:latin typeface="华文楷体" panose="02010600040101010101" pitchFamily="2" charset="-122"/>
              <a:ea typeface="华文楷体" panose="02010600040101010101" pitchFamily="2" charset="-122"/>
            </a:endParaRPr>
          </a:p>
          <a:p>
            <a:pPr lvl="0"/>
            <a:r>
              <a:rPr lang="en-US" altLang="zh-CN" b="1" dirty="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在</a:t>
            </a:r>
            <a:r>
              <a:rPr lang="zh-CN" altLang="en-US" b="1" dirty="0">
                <a:latin typeface="华文楷体" panose="02010600040101010101" pitchFamily="2" charset="-122"/>
                <a:ea typeface="华文楷体" panose="02010600040101010101" pitchFamily="2" charset="-122"/>
              </a:rPr>
              <a:t>当前的智能革命时代，就社会主义而言，进入了各国特色的时期。</a:t>
            </a:r>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298" name="标题 55297"/>
          <p:cNvSpPr>
            <a:spLocks noGrp="1"/>
          </p:cNvSpPr>
          <p:nvPr>
            <p:ph type="title"/>
          </p:nvPr>
        </p:nvSpPr>
        <p:spPr>
          <a:xfrm>
            <a:off x="395536" y="476672"/>
            <a:ext cx="7772400" cy="776605"/>
          </a:xfrm>
        </p:spPr>
        <p:txBody>
          <a:bodyPr lIns="92075" tIns="46038" rIns="92075" bIns="46038" anchor="ctr"/>
          <a:lstStyle/>
          <a:p>
            <a:r>
              <a:rPr lang="zh-CN" altLang="en-US" sz="2800" b="1" dirty="0">
                <a:latin typeface="黑体" panose="02010600030101010101" pitchFamily="49" charset="-122"/>
                <a:ea typeface="黑体" panose="02010600030101010101" pitchFamily="49" charset="-122"/>
                <a:sym typeface="+mn-ea"/>
              </a:rPr>
              <a:t>六、科技革命对人类思维方式的影响</a:t>
            </a:r>
            <a:endParaRPr lang="zh-CN" altLang="en-US" sz="2800" b="1" dirty="0">
              <a:latin typeface="黑体" panose="02010600030101010101" pitchFamily="49" charset="-122"/>
              <a:ea typeface="黑体" panose="02010600030101010101" pitchFamily="49" charset="-122"/>
            </a:endParaRPr>
          </a:p>
        </p:txBody>
      </p:sp>
      <p:sp>
        <p:nvSpPr>
          <p:cNvPr id="55299" name="文本占位符 55298"/>
          <p:cNvSpPr>
            <a:spLocks noGrp="1"/>
          </p:cNvSpPr>
          <p:nvPr>
            <p:ph type="body" idx="1"/>
          </p:nvPr>
        </p:nvSpPr>
        <p:spPr>
          <a:xfrm>
            <a:off x="1043305" y="1557020"/>
            <a:ext cx="6784340" cy="4053205"/>
          </a:xfrm>
        </p:spPr>
        <p:txBody>
          <a:bodyPr/>
          <a:lstStyle/>
          <a:p>
            <a:pPr marL="0" indent="0">
              <a:buNone/>
            </a:pPr>
            <a:r>
              <a:rPr lang="zh-CN" altLang="en-US" sz="2000" b="1" dirty="0" smtClean="0"/>
              <a:t>        </a:t>
            </a:r>
            <a:r>
              <a:rPr lang="zh-CN" altLang="en-US" sz="2800" b="1" dirty="0">
                <a:latin typeface="华文楷体" panose="02010600040101010101" pitchFamily="2" charset="-122"/>
                <a:ea typeface="华文楷体" panose="02010600040101010101" pitchFamily="2" charset="-122"/>
              </a:rPr>
              <a:t>每一次科学技术革命，都致使人类思维方式发生根本性变化。</a:t>
            </a:r>
            <a:r>
              <a:rPr lang="zh-CN" altLang="en-US" sz="2800" b="1" dirty="0">
                <a:latin typeface="华文楷体" panose="02010600040101010101" pitchFamily="2" charset="-122"/>
                <a:ea typeface="华文楷体" panose="02010600040101010101" pitchFamily="2" charset="-122"/>
                <a:sym typeface="+mn-ea"/>
              </a:rPr>
              <a:t>在一种新文明的形成部总是伴随有新的思维方式与方法论，且这并不是事先设计好的，而是在发展中形成的。</a:t>
            </a:r>
            <a:endParaRPr lang="zh-CN" altLang="en-US" sz="2800" b="1" dirty="0">
              <a:latin typeface="华文楷体" panose="02010600040101010101" pitchFamily="2" charset="-122"/>
              <a:ea typeface="华文楷体" panose="02010600040101010101" pitchFamily="2" charset="-122"/>
            </a:endParaRPr>
          </a:p>
          <a:p>
            <a:pPr marL="0" indent="0">
              <a:buNone/>
            </a:pPr>
            <a:r>
              <a:rPr lang="zh-CN" altLang="en-US" sz="2800" b="1" dirty="0">
                <a:latin typeface="华文楷体" panose="02010600040101010101" pitchFamily="2" charset="-122"/>
                <a:ea typeface="华文楷体" panose="02010600040101010101" pitchFamily="2" charset="-122"/>
              </a:rPr>
              <a:t>    </a:t>
            </a:r>
            <a:r>
              <a:rPr lang="zh-CN" altLang="en-US" sz="2800" b="1" dirty="0">
                <a:solidFill>
                  <a:srgbClr val="FF0000"/>
                </a:solidFill>
                <a:latin typeface="华文楷体" panose="02010600040101010101" pitchFamily="2" charset="-122"/>
                <a:ea typeface="华文楷体" panose="02010600040101010101" pitchFamily="2" charset="-122"/>
              </a:rPr>
              <a:t>古代</a:t>
            </a:r>
            <a:r>
              <a:rPr lang="zh-CN" altLang="en-US" sz="2800" b="1" dirty="0">
                <a:latin typeface="华文楷体" panose="02010600040101010101" pitchFamily="2" charset="-122"/>
                <a:ea typeface="华文楷体" panose="02010600040101010101" pitchFamily="2" charset="-122"/>
              </a:rPr>
              <a:t>，科学技术不发达，人类以直观、感性（原始）思维甚至神学（神秘）思维方式为主。</a:t>
            </a:r>
            <a:endParaRPr lang="zh-CN" altLang="en-US" sz="2800" b="1" dirty="0">
              <a:latin typeface="华文楷体" panose="02010600040101010101" pitchFamily="2" charset="-122"/>
              <a:ea typeface="华文楷体" panose="02010600040101010101" pitchFamily="2" charset="-122"/>
            </a:endParaRPr>
          </a:p>
          <a:p>
            <a:pPr marL="0" indent="0">
              <a:buNone/>
            </a:pPr>
            <a:endParaRPr lang="zh-CN" altLang="en-US" sz="2000" dirty="0"/>
          </a:p>
          <a:p>
            <a:pPr marL="0" indent="0">
              <a:buNone/>
            </a:pPr>
            <a:r>
              <a:rPr lang="zh-CN" altLang="en-US" sz="2000" dirty="0" smtClean="0"/>
              <a:t>    </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67544" y="332656"/>
            <a:ext cx="5184576" cy="6801862"/>
          </a:xfrm>
          <a:prstGeom prst="rect">
            <a:avLst/>
          </a:prstGeom>
          <a:noFill/>
          <a:ln w="9525">
            <a:noFill/>
          </a:ln>
        </p:spPr>
        <p:txBody>
          <a:bodyPr/>
          <a:lstStyle/>
          <a:p>
            <a:pPr>
              <a:spcBef>
                <a:spcPct val="20000"/>
              </a:spcBef>
              <a:buClr>
                <a:schemeClr val="accent2"/>
              </a:buClr>
              <a:buSzPct val="80000"/>
              <a:buFont typeface="Wingdings" panose="05000000000000000000" pitchFamily="2" charset="2"/>
            </a:pPr>
            <a:r>
              <a:rPr lang="zh-CN" altLang="en-US" b="1" dirty="0" smtClean="0">
                <a:latin typeface="华文楷体" panose="02010600040101010101" pitchFamily="2" charset="-122"/>
                <a:ea typeface="华文楷体" panose="02010600040101010101" pitchFamily="2" charset="-122"/>
                <a:cs typeface="+mn-cs"/>
              </a:rPr>
              <a:t>    </a:t>
            </a:r>
            <a:r>
              <a:rPr lang="zh-CN" altLang="en-US" sz="2800" b="1" dirty="0">
                <a:solidFill>
                  <a:srgbClr val="FF0000"/>
                </a:solidFill>
                <a:latin typeface="华文楷体" panose="02010600040101010101" pitchFamily="2" charset="-122"/>
                <a:ea typeface="华文楷体" panose="02010600040101010101" pitchFamily="2" charset="-122"/>
                <a:cs typeface="+mn-cs"/>
              </a:rPr>
              <a:t>近代</a:t>
            </a:r>
            <a:r>
              <a:rPr lang="zh-CN" altLang="en-US" b="1" dirty="0">
                <a:latin typeface="华文楷体" panose="02010600040101010101" pitchFamily="2" charset="-122"/>
                <a:ea typeface="华文楷体" panose="02010600040101010101" pitchFamily="2" charset="-122"/>
                <a:cs typeface="+mn-cs"/>
              </a:rPr>
              <a:t>科学，以牛顿力学为代表，形而上学思维方式形成，一直影响至今。</a:t>
            </a:r>
            <a:endParaRPr lang="zh-CN" altLang="en-US" b="1" dirty="0">
              <a:latin typeface="华文楷体" panose="02010600040101010101" pitchFamily="2" charset="-122"/>
              <a:ea typeface="华文楷体" panose="02010600040101010101" pitchFamily="2" charset="-122"/>
              <a:cs typeface="+mn-cs"/>
            </a:endParaRPr>
          </a:p>
          <a:p>
            <a:pPr>
              <a:spcBef>
                <a:spcPct val="20000"/>
              </a:spcBef>
              <a:buClr>
                <a:schemeClr val="accent2"/>
              </a:buClr>
              <a:buSzPct val="80000"/>
              <a:buFont typeface="Wingdings" panose="05000000000000000000" pitchFamily="2" charset="2"/>
            </a:pPr>
            <a:r>
              <a:rPr lang="zh-CN" altLang="en-US" b="1" dirty="0" smtClean="0">
                <a:latin typeface="华文楷体" panose="02010600040101010101" pitchFamily="2" charset="-122"/>
                <a:ea typeface="华文楷体" panose="02010600040101010101" pitchFamily="2" charset="-122"/>
                <a:cs typeface="+mn-cs"/>
              </a:rPr>
              <a:t>   机械唯物主义</a:t>
            </a:r>
            <a:r>
              <a:rPr lang="zh-CN" altLang="en-US" b="1" dirty="0">
                <a:latin typeface="华文楷体" panose="02010600040101010101" pitchFamily="2" charset="-122"/>
                <a:ea typeface="华文楷体" panose="02010600040101010101" pitchFamily="2" charset="-122"/>
                <a:cs typeface="+mn-cs"/>
              </a:rPr>
              <a:t>的思维方式：用力学定律解释自然现象的方法论立场。这种立场虽然使人们摆脱了神学和经院哲学的桎梏，但同时，也带来了拆整为零的僵化思维方式。</a:t>
            </a:r>
            <a:endParaRPr lang="zh-CN" altLang="en-US" b="1" dirty="0">
              <a:latin typeface="华文楷体" panose="02010600040101010101" pitchFamily="2" charset="-122"/>
              <a:ea typeface="华文楷体" panose="02010600040101010101" pitchFamily="2" charset="-122"/>
              <a:cs typeface="+mn-cs"/>
            </a:endParaRPr>
          </a:p>
          <a:p>
            <a:pPr>
              <a:spcBef>
                <a:spcPct val="20000"/>
              </a:spcBef>
              <a:buClr>
                <a:schemeClr val="accent2"/>
              </a:buClr>
              <a:buSzPct val="80000"/>
              <a:buFont typeface="Wingdings" panose="05000000000000000000" pitchFamily="2" charset="2"/>
            </a:pPr>
            <a:r>
              <a:rPr lang="zh-CN" altLang="en-US" b="1" dirty="0">
                <a:latin typeface="华文楷体" panose="02010600040101010101" pitchFamily="2" charset="-122"/>
                <a:ea typeface="华文楷体" panose="02010600040101010101" pitchFamily="2" charset="-122"/>
                <a:cs typeface="+mn-cs"/>
              </a:rPr>
              <a:t>    </a:t>
            </a:r>
            <a:r>
              <a:rPr lang="zh-CN" altLang="en-US" b="1" dirty="0" smtClean="0">
                <a:latin typeface="华文楷体" panose="02010600040101010101" pitchFamily="2" charset="-122"/>
                <a:ea typeface="华文楷体" panose="02010600040101010101" pitchFamily="2" charset="-122"/>
                <a:cs typeface="+mn-cs"/>
              </a:rPr>
              <a:t>把</a:t>
            </a:r>
            <a:r>
              <a:rPr lang="zh-CN" altLang="en-US" b="1" dirty="0">
                <a:latin typeface="华文楷体" panose="02010600040101010101" pitchFamily="2" charset="-122"/>
                <a:ea typeface="华文楷体" panose="02010600040101010101" pitchFamily="2" charset="-122"/>
                <a:cs typeface="+mn-cs"/>
              </a:rPr>
              <a:t>自然的事物和过程孤立起来，撇开广泛的总的联系去进行考察…不是把它看做运动的东西，而是看作静止的东西，不是看做本质上变化着的东西，而是看做永恒不变的东西，不是看做活的东西，而是看做死的东西。（</a:t>
            </a:r>
            <a:r>
              <a:rPr lang="zh-CN" altLang="en-US" sz="2800" b="1" dirty="0">
                <a:solidFill>
                  <a:srgbClr val="FF0000"/>
                </a:solidFill>
                <a:latin typeface="华文楷体" panose="02010600040101010101" pitchFamily="2" charset="-122"/>
                <a:ea typeface="华文楷体" panose="02010600040101010101" pitchFamily="2" charset="-122"/>
                <a:cs typeface="+mn-cs"/>
              </a:rPr>
              <a:t>恩格斯</a:t>
            </a:r>
            <a:r>
              <a:rPr lang="zh-CN" altLang="en-US" b="1" dirty="0">
                <a:latin typeface="华文楷体" panose="02010600040101010101" pitchFamily="2" charset="-122"/>
                <a:ea typeface="华文楷体" panose="02010600040101010101" pitchFamily="2" charset="-122"/>
                <a:cs typeface="+mn-cs"/>
              </a:rPr>
              <a:t>）</a:t>
            </a:r>
            <a:endParaRPr lang="zh-CN" altLang="en-US" b="1" dirty="0">
              <a:latin typeface="华文楷体" panose="02010600040101010101" pitchFamily="2" charset="-122"/>
              <a:ea typeface="华文楷体" panose="02010600040101010101" pitchFamily="2" charset="-122"/>
              <a:cs typeface="+mn-cs"/>
            </a:endParaRPr>
          </a:p>
        </p:txBody>
      </p:sp>
      <p:sp>
        <p:nvSpPr>
          <p:cNvPr id="3" name="矩形 2"/>
          <p:cNvSpPr/>
          <p:nvPr/>
        </p:nvSpPr>
        <p:spPr>
          <a:xfrm>
            <a:off x="6732240" y="4365104"/>
            <a:ext cx="1107996" cy="461665"/>
          </a:xfrm>
          <a:prstGeom prst="rect">
            <a:avLst/>
          </a:prstGeom>
        </p:spPr>
        <p:txBody>
          <a:bodyPr wrap="none">
            <a:spAutoFit/>
          </a:bodyPr>
          <a:lstStyle/>
          <a:p>
            <a:r>
              <a:rPr lang="zh-CN" altLang="en-US" b="1" dirty="0">
                <a:latin typeface="华文楷体" panose="02010600040101010101" pitchFamily="2" charset="-122"/>
                <a:ea typeface="华文楷体" panose="02010600040101010101" pitchFamily="2" charset="-122"/>
              </a:rPr>
              <a:t>恩格斯</a:t>
            </a:r>
            <a:endParaRPr lang="zh-CN" altLang="en-US" dirty="0"/>
          </a:p>
        </p:txBody>
      </p:sp>
      <p:pic>
        <p:nvPicPr>
          <p:cNvPr id="21506" name="Picture 2" descr="https://timgsa.baidu.com/timg?image&amp;quality=80&amp;size=b9999_10000&amp;sec=1506147436794&amp;di=7578f84e267c2a25a858c97811869397&amp;imgtype=0&amp;src=http%3A%2F%2Fg.hiphotos.baidu.com%2Fbaike%2Fpic%2Fitem%2F5ab5c9ea15ce36d3b3175f1830f33a87e950b183.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637"/>
          <a:stretch>
            <a:fillRect/>
          </a:stretch>
        </p:blipFill>
        <p:spPr bwMode="auto">
          <a:xfrm>
            <a:off x="6112582" y="1340768"/>
            <a:ext cx="2347312" cy="28586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04" name="标题 51203"/>
          <p:cNvSpPr>
            <a:spLocks noGrp="1"/>
          </p:cNvSpPr>
          <p:nvPr>
            <p:ph type="title"/>
          </p:nvPr>
        </p:nvSpPr>
        <p:spPr>
          <a:xfrm>
            <a:off x="323850" y="260350"/>
            <a:ext cx="6907213" cy="1143000"/>
          </a:xfrm>
        </p:spPr>
        <p:txBody>
          <a:bodyPr vert="horz" wrap="square" lIns="92075" tIns="46038" rIns="92075" bIns="46038" anchor="ctr"/>
          <a:lstStyle/>
          <a:p>
            <a:r>
              <a:rPr lang="zh-CN" altLang="en-US" sz="2800" b="1" dirty="0" smtClean="0">
                <a:solidFill>
                  <a:srgbClr val="FFFF00"/>
                </a:solidFill>
              </a:rPr>
              <a:t>  </a:t>
            </a:r>
            <a:r>
              <a:rPr lang="zh-CN" altLang="en-US" sz="2800" b="1" dirty="0" smtClean="0">
                <a:solidFill>
                  <a:srgbClr val="CC0000"/>
                </a:solidFill>
              </a:rPr>
              <a:t>（</a:t>
            </a:r>
            <a:r>
              <a:rPr lang="en-US" altLang="zh-CN" sz="2800" b="1" dirty="0">
                <a:solidFill>
                  <a:srgbClr val="CC0000"/>
                </a:solidFill>
              </a:rPr>
              <a:t>1</a:t>
            </a:r>
            <a:r>
              <a:rPr lang="zh-CN" altLang="en-US" sz="2800" b="1" dirty="0">
                <a:solidFill>
                  <a:srgbClr val="CC0000"/>
                </a:solidFill>
              </a:rPr>
              <a:t>）马克思主义者理解的科学技术</a:t>
            </a:r>
            <a:endParaRPr lang="zh-CN" altLang="en-US" sz="2800" b="1" dirty="0">
              <a:solidFill>
                <a:srgbClr val="CC0000"/>
              </a:solidFill>
            </a:endParaRPr>
          </a:p>
        </p:txBody>
      </p:sp>
      <p:sp>
        <p:nvSpPr>
          <p:cNvPr id="51205" name="文本占位符 51204"/>
          <p:cNvSpPr>
            <a:spLocks noGrp="1"/>
          </p:cNvSpPr>
          <p:nvPr>
            <p:ph idx="1"/>
          </p:nvPr>
        </p:nvSpPr>
        <p:spPr>
          <a:xfrm>
            <a:off x="178251" y="1336293"/>
            <a:ext cx="8498205" cy="724555"/>
          </a:xfrm>
        </p:spPr>
        <p:txBody>
          <a:bodyPr vert="horz" wrap="square" lIns="91440" tIns="45720" rIns="91440" bIns="45720" anchor="t"/>
          <a:lstStyle/>
          <a:p>
            <a:pPr marL="0" indent="0">
              <a:lnSpc>
                <a:spcPct val="90000"/>
              </a:lnSpc>
              <a:buNone/>
            </a:pPr>
            <a:r>
              <a:rPr lang="en-US" altLang="zh-CN" sz="2400" b="1" dirty="0" smtClean="0"/>
              <a:t>      </a:t>
            </a:r>
            <a:r>
              <a:rPr lang="zh-CN" altLang="en-US" sz="2400" b="1" dirty="0" smtClean="0"/>
              <a:t>其</a:t>
            </a:r>
            <a:r>
              <a:rPr lang="zh-CN" altLang="en-US" sz="2400" b="1" dirty="0"/>
              <a:t>主要是从本质或功能上去理解的，基本要点有：</a:t>
            </a:r>
            <a:endParaRPr lang="zh-CN" altLang="en-US" sz="2400" b="1" dirty="0"/>
          </a:p>
          <a:p>
            <a:pPr>
              <a:lnSpc>
                <a:spcPct val="90000"/>
              </a:lnSpc>
            </a:pPr>
            <a:endParaRPr lang="en-US" altLang="zh-CN" sz="2000" b="1" dirty="0" smtClean="0"/>
          </a:p>
          <a:p>
            <a:pPr marL="0" indent="0">
              <a:lnSpc>
                <a:spcPct val="90000"/>
              </a:lnSpc>
              <a:buNone/>
            </a:pPr>
            <a:r>
              <a:rPr lang="zh-CN" altLang="en-US" sz="2000" dirty="0" smtClean="0"/>
              <a:t>        </a:t>
            </a:r>
            <a:endParaRPr lang="zh-CN" altLang="en-US" sz="1800" dirty="0"/>
          </a:p>
        </p:txBody>
      </p:sp>
      <p:sp>
        <p:nvSpPr>
          <p:cNvPr id="2" name="矩形 1"/>
          <p:cNvSpPr/>
          <p:nvPr/>
        </p:nvSpPr>
        <p:spPr>
          <a:xfrm>
            <a:off x="611560" y="2060848"/>
            <a:ext cx="7704856" cy="3933190"/>
          </a:xfrm>
          <a:prstGeom prst="rect">
            <a:avLst/>
          </a:prstGeom>
        </p:spPr>
        <p:txBody>
          <a:bodyPr wrap="square">
            <a:spAutoFit/>
          </a:bodyPr>
          <a:lstStyle/>
          <a:p>
            <a:pPr>
              <a:lnSpc>
                <a:spcPct val="90000"/>
              </a:lnSpc>
            </a:pPr>
            <a:r>
              <a:rPr lang="zh-CN" altLang="en-US" sz="2800" b="1" dirty="0">
                <a:latin typeface="华文楷体" panose="02010600040101010101" pitchFamily="2" charset="-122"/>
                <a:ea typeface="华文楷体" panose="02010600040101010101" pitchFamily="2" charset="-122"/>
              </a:rPr>
              <a:t>第一，科学技术是人的实践活动不可缺少的工具</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a:lnSpc>
                <a:spcPct val="90000"/>
              </a:lnSpc>
            </a:pPr>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手段</a:t>
            </a:r>
            <a:r>
              <a:rPr lang="zh-CN" altLang="en-US" sz="2800" b="1" dirty="0">
                <a:latin typeface="华文楷体" panose="02010600040101010101" pitchFamily="2" charset="-122"/>
                <a:ea typeface="华文楷体" panose="02010600040101010101" pitchFamily="2" charset="-122"/>
              </a:rPr>
              <a:t>和方法。</a:t>
            </a:r>
            <a:r>
              <a:rPr lang="zh-CN" altLang="en-US" sz="2800" dirty="0">
                <a:latin typeface="华文楷体" panose="02010600040101010101" pitchFamily="2" charset="-122"/>
                <a:ea typeface="华文楷体" panose="02010600040101010101" pitchFamily="2" charset="-122"/>
              </a:rPr>
              <a:t> </a:t>
            </a:r>
            <a:endParaRPr lang="zh-CN" altLang="en-US" sz="2800" dirty="0">
              <a:latin typeface="华文楷体" panose="02010600040101010101" pitchFamily="2" charset="-122"/>
              <a:ea typeface="华文楷体" panose="02010600040101010101" pitchFamily="2" charset="-122"/>
            </a:endParaRPr>
          </a:p>
          <a:p>
            <a:pPr>
              <a:lnSpc>
                <a:spcPct val="90000"/>
              </a:lnSpc>
            </a:pPr>
            <a:r>
              <a:rPr lang="zh-CN" altLang="en-US" sz="2800" b="1" dirty="0">
                <a:latin typeface="华文楷体" panose="02010600040101010101" pitchFamily="2" charset="-122"/>
                <a:ea typeface="华文楷体" panose="02010600040101010101" pitchFamily="2" charset="-122"/>
              </a:rPr>
              <a:t>第二，科学技术是人类社会的精神财富和创造</a:t>
            </a:r>
            <a:r>
              <a:rPr lang="zh-CN" altLang="en-US" sz="2800" b="1" dirty="0" smtClean="0">
                <a:latin typeface="华文楷体" panose="02010600040101010101" pitchFamily="2" charset="-122"/>
                <a:ea typeface="华文楷体" panose="02010600040101010101" pitchFamily="2" charset="-122"/>
              </a:rPr>
              <a:t>物</a:t>
            </a:r>
            <a:endParaRPr lang="en-US" altLang="zh-CN" sz="2800" b="1" dirty="0" smtClean="0">
              <a:latin typeface="华文楷体" panose="02010600040101010101" pitchFamily="2" charset="-122"/>
              <a:ea typeface="华文楷体" panose="02010600040101010101" pitchFamily="2" charset="-122"/>
            </a:endParaRPr>
          </a:p>
          <a:p>
            <a:pPr>
              <a:lnSpc>
                <a:spcPct val="90000"/>
              </a:lnSpc>
            </a:pPr>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质财富</a:t>
            </a:r>
            <a:r>
              <a:rPr lang="zh-CN" altLang="en-US" sz="2800" b="1" dirty="0">
                <a:latin typeface="华文楷体" panose="02010600040101010101" pitchFamily="2" charset="-122"/>
                <a:ea typeface="华文楷体" panose="02010600040101010101" pitchFamily="2" charset="-122"/>
              </a:rPr>
              <a:t>的手段。 </a:t>
            </a:r>
            <a:endParaRPr lang="zh-CN" altLang="en-US" sz="2800" b="1" dirty="0">
              <a:latin typeface="华文楷体" panose="02010600040101010101" pitchFamily="2" charset="-122"/>
              <a:ea typeface="华文楷体" panose="02010600040101010101" pitchFamily="2" charset="-122"/>
            </a:endParaRPr>
          </a:p>
          <a:p>
            <a:pPr>
              <a:lnSpc>
                <a:spcPct val="90000"/>
              </a:lnSpc>
            </a:pPr>
            <a:r>
              <a:rPr lang="zh-CN" altLang="en-US" sz="2800" b="1" dirty="0">
                <a:latin typeface="华文楷体" panose="02010600040101010101" pitchFamily="2" charset="-122"/>
                <a:ea typeface="华文楷体" panose="02010600040101010101" pitchFamily="2" charset="-122"/>
              </a:rPr>
              <a:t>第三，科学技术是改造自然界和人类自身的</a:t>
            </a:r>
            <a:r>
              <a:rPr lang="zh-CN" altLang="en-US" sz="2800" b="1" dirty="0" smtClean="0">
                <a:latin typeface="华文楷体" panose="02010600040101010101" pitchFamily="2" charset="-122"/>
                <a:ea typeface="华文楷体" panose="02010600040101010101" pitchFamily="2" charset="-122"/>
              </a:rPr>
              <a:t>重要</a:t>
            </a:r>
            <a:endParaRPr lang="en-US" altLang="zh-CN" sz="2800" b="1" dirty="0" smtClean="0">
              <a:latin typeface="华文楷体" panose="02010600040101010101" pitchFamily="2" charset="-122"/>
              <a:ea typeface="华文楷体" panose="02010600040101010101" pitchFamily="2" charset="-122"/>
            </a:endParaRPr>
          </a:p>
          <a:p>
            <a:pPr>
              <a:lnSpc>
                <a:spcPct val="90000"/>
              </a:lnSpc>
            </a:pPr>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力量</a:t>
            </a:r>
            <a:r>
              <a:rPr lang="zh-CN" altLang="en-US" sz="2800" b="1" dirty="0">
                <a:latin typeface="华文楷体" panose="02010600040101010101" pitchFamily="2" charset="-122"/>
                <a:ea typeface="华文楷体" panose="02010600040101010101" pitchFamily="2" charset="-122"/>
              </a:rPr>
              <a:t>。 </a:t>
            </a:r>
            <a:endParaRPr lang="zh-CN" altLang="en-US" sz="2800" b="1" dirty="0">
              <a:latin typeface="华文楷体" panose="02010600040101010101" pitchFamily="2" charset="-122"/>
              <a:ea typeface="华文楷体" panose="02010600040101010101" pitchFamily="2" charset="-122"/>
            </a:endParaRPr>
          </a:p>
          <a:p>
            <a:pPr>
              <a:lnSpc>
                <a:spcPct val="90000"/>
              </a:lnSpc>
            </a:pPr>
            <a:r>
              <a:rPr lang="zh-CN" altLang="en-US" sz="2800" b="1" dirty="0">
                <a:latin typeface="华文楷体" panose="02010600040101010101" pitchFamily="2" charset="-122"/>
                <a:ea typeface="华文楷体" panose="02010600040101010101" pitchFamily="2" charset="-122"/>
              </a:rPr>
              <a:t>第四，科学技术是社会发展的动力。是在</a:t>
            </a:r>
            <a:r>
              <a:rPr lang="zh-CN" altLang="en-US" sz="2800" b="1" dirty="0" smtClean="0">
                <a:latin typeface="华文楷体" panose="02010600040101010101" pitchFamily="2" charset="-122"/>
                <a:ea typeface="华文楷体" panose="02010600040101010101" pitchFamily="2" charset="-122"/>
              </a:rPr>
              <a:t>历史上 </a:t>
            </a:r>
            <a:endParaRPr lang="en-US" altLang="zh-CN" sz="2800" b="1" dirty="0" smtClean="0">
              <a:latin typeface="华文楷体" panose="02010600040101010101" pitchFamily="2" charset="-122"/>
              <a:ea typeface="华文楷体" panose="02010600040101010101" pitchFamily="2" charset="-122"/>
            </a:endParaRPr>
          </a:p>
          <a:p>
            <a:pPr>
              <a:lnSpc>
                <a:spcPct val="90000"/>
              </a:lnSpc>
            </a:pPr>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起推动作用</a:t>
            </a:r>
            <a:r>
              <a:rPr lang="zh-CN" altLang="en-US" sz="2800" b="1" dirty="0">
                <a:latin typeface="华文楷体" panose="02010600040101010101" pitchFamily="2" charset="-122"/>
                <a:ea typeface="华文楷体" panose="02010600040101010101" pitchFamily="2" charset="-122"/>
              </a:rPr>
              <a:t>的革命力量</a:t>
            </a:r>
            <a:r>
              <a:rPr lang="zh-CN" altLang="en-US" sz="2800" b="1" dirty="0" smtClean="0">
                <a:latin typeface="华文楷体" panose="02010600040101010101" pitchFamily="2" charset="-122"/>
                <a:ea typeface="华文楷体" panose="02010600040101010101" pitchFamily="2" charset="-122"/>
              </a:rPr>
              <a:t>，而且</a:t>
            </a:r>
            <a:r>
              <a:rPr lang="zh-CN" altLang="en-US" sz="2800" b="1" dirty="0">
                <a:latin typeface="华文楷体" panose="02010600040101010101" pitchFamily="2" charset="-122"/>
                <a:ea typeface="华文楷体" panose="02010600040101010101" pitchFamily="2" charset="-122"/>
              </a:rPr>
              <a:t>是“最高</a:t>
            </a:r>
            <a:r>
              <a:rPr lang="zh-CN" altLang="en-US" sz="2800" b="1" dirty="0" smtClean="0">
                <a:latin typeface="华文楷体" panose="02010600040101010101" pitchFamily="2" charset="-122"/>
                <a:ea typeface="华文楷体" panose="02010600040101010101" pitchFamily="2" charset="-122"/>
              </a:rPr>
              <a:t>意</a:t>
            </a:r>
            <a:endParaRPr lang="en-US" altLang="zh-CN" sz="2800" b="1" dirty="0" smtClean="0">
              <a:latin typeface="华文楷体" panose="02010600040101010101" pitchFamily="2" charset="-122"/>
              <a:ea typeface="华文楷体" panose="02010600040101010101" pitchFamily="2" charset="-122"/>
            </a:endParaRPr>
          </a:p>
          <a:p>
            <a:pPr>
              <a:lnSpc>
                <a:spcPct val="90000"/>
              </a:lnSpc>
            </a:pPr>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义</a:t>
            </a:r>
            <a:r>
              <a:rPr lang="zh-CN" altLang="en-US" sz="2800" b="1" dirty="0">
                <a:latin typeface="华文楷体" panose="02010600040101010101" pitchFamily="2" charset="-122"/>
                <a:ea typeface="华文楷体" panose="02010600040101010101" pitchFamily="2" charset="-122"/>
              </a:rPr>
              <a:t>上的革命</a:t>
            </a:r>
            <a:r>
              <a:rPr lang="zh-CN" altLang="en-US" sz="2800" b="1" dirty="0" smtClean="0">
                <a:latin typeface="华文楷体" panose="02010600040101010101" pitchFamily="2" charset="-122"/>
                <a:ea typeface="华文楷体" panose="02010600040101010101" pitchFamily="2" charset="-122"/>
              </a:rPr>
              <a:t>力量</a:t>
            </a:r>
            <a:r>
              <a:rPr lang="zh-CN" altLang="en-US" sz="2800" b="1" dirty="0" smtClean="0">
                <a:latin typeface="华文楷体" panose="02010600040101010101" pitchFamily="2" charset="-122"/>
                <a:ea typeface="华文楷体" panose="02010600040101010101" pitchFamily="2" charset="-122"/>
                <a:sym typeface="+mn-ea"/>
              </a:rPr>
              <a:t>。</a:t>
            </a:r>
            <a:r>
              <a:rPr lang="zh-CN" altLang="en-US" sz="2800" b="1" dirty="0" smtClean="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马克思</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a:lnSpc>
                <a:spcPct val="90000"/>
              </a:lnSpc>
            </a:pPr>
            <a:r>
              <a:rPr lang="zh-CN" altLang="en-US" sz="2800" b="1" dirty="0" smtClean="0">
                <a:latin typeface="华文楷体" panose="02010600040101010101" pitchFamily="2" charset="-122"/>
                <a:ea typeface="华文楷体" panose="02010600040101010101" pitchFamily="2" charset="-122"/>
              </a:rPr>
              <a:t>第五</a:t>
            </a:r>
            <a:r>
              <a:rPr lang="zh-CN" altLang="en-US" sz="2800" b="1" dirty="0">
                <a:latin typeface="华文楷体" panose="02010600040101010101" pitchFamily="2" charset="-122"/>
                <a:ea typeface="华文楷体" panose="02010600040101010101" pitchFamily="2" charset="-122"/>
              </a:rPr>
              <a:t>，科学技术是社会生产力的重要组成部分。</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116172" y="1052736"/>
            <a:ext cx="6912768" cy="3163570"/>
          </a:xfrm>
          <a:prstGeom prst="rect">
            <a:avLst/>
          </a:prstGeom>
        </p:spPr>
        <p:txBody>
          <a:bodyPr wrap="square">
            <a:spAutoFit/>
          </a:bodyPr>
          <a:lstStyle/>
          <a:p>
            <a:pPr>
              <a:spcBef>
                <a:spcPct val="20000"/>
              </a:spcBef>
              <a:buClr>
                <a:schemeClr val="accent2"/>
              </a:buClr>
              <a:buSzPct val="80000"/>
              <a:buFont typeface="Wingdings" panose="05000000000000000000" pitchFamily="2" charset="2"/>
            </a:pPr>
            <a:r>
              <a:rPr lang="zh-CN" altLang="en-US" sz="2800" b="1" dirty="0" smtClean="0">
                <a:latin typeface="华文楷体" panose="02010600040101010101" pitchFamily="2" charset="-122"/>
                <a:ea typeface="华文楷体" panose="02010600040101010101" pitchFamily="2" charset="-122"/>
                <a:cs typeface="+mn-cs"/>
              </a:rPr>
              <a:t>    </a:t>
            </a:r>
            <a:r>
              <a:rPr lang="zh-CN" altLang="en-US" sz="2800" b="1" dirty="0">
                <a:solidFill>
                  <a:srgbClr val="FF0000"/>
                </a:solidFill>
                <a:latin typeface="华文楷体" panose="02010600040101010101" pitchFamily="2" charset="-122"/>
                <a:ea typeface="华文楷体" panose="02010600040101010101" pitchFamily="2" charset="-122"/>
                <a:cs typeface="+mn-cs"/>
              </a:rPr>
              <a:t>现代</a:t>
            </a:r>
            <a:r>
              <a:rPr lang="zh-CN" altLang="en-US" sz="2800" b="1" dirty="0">
                <a:latin typeface="华文楷体" panose="02010600040101010101" pitchFamily="2" charset="-122"/>
                <a:ea typeface="华文楷体" panose="02010600040101010101" pitchFamily="2" charset="-122"/>
                <a:cs typeface="+mn-cs"/>
              </a:rPr>
              <a:t>科学，特别是相对论、量子论、系统论、复杂科学等，使得唯物辩证方式逐步深入人心。</a:t>
            </a:r>
            <a:endParaRPr lang="zh-CN" altLang="en-US" sz="2800" b="1" dirty="0">
              <a:latin typeface="华文楷体" panose="02010600040101010101" pitchFamily="2" charset="-122"/>
              <a:ea typeface="华文楷体" panose="02010600040101010101" pitchFamily="2" charset="-122"/>
              <a:cs typeface="+mn-cs"/>
            </a:endParaRPr>
          </a:p>
          <a:p>
            <a:pPr>
              <a:spcBef>
                <a:spcPct val="20000"/>
              </a:spcBef>
              <a:buClr>
                <a:schemeClr val="accent2"/>
              </a:buClr>
              <a:buSzPct val="80000"/>
              <a:buFont typeface="Wingdings" panose="05000000000000000000" pitchFamily="2" charset="2"/>
            </a:pPr>
            <a:r>
              <a:rPr lang="zh-CN" altLang="en-US" sz="2800" b="1" dirty="0" smtClean="0">
                <a:latin typeface="华文楷体" panose="02010600040101010101" pitchFamily="2" charset="-122"/>
                <a:ea typeface="华文楷体" panose="02010600040101010101" pitchFamily="2" charset="-122"/>
                <a:cs typeface="+mn-cs"/>
              </a:rPr>
              <a:t>    辩证唯物主义</a:t>
            </a:r>
            <a:r>
              <a:rPr lang="zh-CN" altLang="en-US" sz="2800" b="1" dirty="0">
                <a:latin typeface="华文楷体" panose="02010600040101010101" pitchFamily="2" charset="-122"/>
                <a:ea typeface="华文楷体" panose="02010600040101010101" pitchFamily="2" charset="-122"/>
                <a:cs typeface="+mn-cs"/>
              </a:rPr>
              <a:t>的创立，以及唯物辩证思维方式形成：三大科学发现（能量守恒定律。细胞学说；进化论），这些理论发展为辩证唯物主义的创立提供了科学依据。</a:t>
            </a:r>
            <a:endParaRPr lang="zh-CN" altLang="en-US" sz="2800" b="1" dirty="0">
              <a:latin typeface="华文楷体" panose="02010600040101010101" pitchFamily="2" charset="-122"/>
              <a:ea typeface="华文楷体" panose="02010600040101010101" pitchFamily="2" charset="-122"/>
              <a:cs typeface="+mn-cs"/>
            </a:endParaRPr>
          </a:p>
        </p:txBody>
      </p:sp>
      <p:pic>
        <p:nvPicPr>
          <p:cNvPr id="20482" name="Picture 2" descr="https://timgsa.baidu.com/timg?image&amp;quality=80&amp;size=b9999_10000&amp;sec=1506146667339&amp;di=a4a3870ba32bdecf2eb2161c73c3d6df&amp;imgtype=0&amp;src=http%3A%2F%2Fimgsrc.baidu.com%2Fimgad%2Fpic%2Fitem%2F58ee3d6d55fbb2fb48914c12454a20a44623dc73.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992"/>
          <a:stretch>
            <a:fillRect/>
          </a:stretch>
        </p:blipFill>
        <p:spPr bwMode="auto">
          <a:xfrm>
            <a:off x="3275856" y="4437112"/>
            <a:ext cx="2480792" cy="17002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7" name="文本框 8196"/>
          <p:cNvSpPr txBox="1"/>
          <p:nvPr/>
        </p:nvSpPr>
        <p:spPr>
          <a:xfrm>
            <a:off x="755576" y="692695"/>
            <a:ext cx="7234897" cy="5212080"/>
          </a:xfrm>
          <a:prstGeom prst="rect">
            <a:avLst/>
          </a:prstGeom>
          <a:noFill/>
          <a:ln w="9525">
            <a:noFill/>
          </a:ln>
        </p:spPr>
        <p:txBody>
          <a:bodyPr wrap="square">
            <a:spAutoFit/>
          </a:bodyPr>
          <a:lstStyle/>
          <a:p>
            <a:pPr lvl="0">
              <a:spcBef>
                <a:spcPct val="50000"/>
              </a:spcBef>
            </a:pPr>
            <a:r>
              <a:rPr lang="zh-CN" altLang="en-US" sz="2800" b="1" dirty="0" smtClean="0">
                <a:latin typeface="华文楷体" panose="02010600040101010101" pitchFamily="2" charset="-122"/>
                <a:ea typeface="华文楷体" panose="02010600040101010101" pitchFamily="2" charset="-122"/>
                <a:cs typeface="+mn-cs"/>
                <a:sym typeface="+mn-ea"/>
              </a:rPr>
              <a:t>    自然界</a:t>
            </a:r>
            <a:r>
              <a:rPr lang="zh-CN" altLang="en-US" sz="2800" b="1" dirty="0">
                <a:latin typeface="华文楷体" panose="02010600040101010101" pitchFamily="2" charset="-122"/>
                <a:ea typeface="华文楷体" panose="02010600040101010101" pitchFamily="2" charset="-122"/>
                <a:cs typeface="+mn-cs"/>
                <a:sym typeface="+mn-ea"/>
              </a:rPr>
              <a:t>不是存在着，而是生成着并消逝着……一切僵硬的东西溶化了，一切固定的东西消散了， 一切被当作永久存在的特殊东西变成了转瞬即逝的东西……</a:t>
            </a:r>
            <a:r>
              <a:rPr lang="zh-CN" altLang="en-US" sz="2800" b="1" dirty="0" smtClean="0">
                <a:latin typeface="华文楷体" panose="02010600040101010101" pitchFamily="2" charset="-122"/>
                <a:ea typeface="华文楷体" panose="02010600040101010101" pitchFamily="2" charset="-122"/>
                <a:cs typeface="+mn-cs"/>
                <a:sym typeface="+mn-ea"/>
              </a:rPr>
              <a:t>—恩格斯</a:t>
            </a:r>
            <a:endParaRPr lang="zh-CN" altLang="en-US" sz="2800" b="1" dirty="0">
              <a:latin typeface="华文楷体" panose="02010600040101010101" pitchFamily="2" charset="-122"/>
              <a:ea typeface="华文楷体" panose="02010600040101010101" pitchFamily="2" charset="-122"/>
              <a:cs typeface="+mn-cs"/>
            </a:endParaRPr>
          </a:p>
          <a:p>
            <a:pPr lvl="0">
              <a:spcBef>
                <a:spcPct val="50000"/>
              </a:spcBef>
            </a:pPr>
            <a:r>
              <a:rPr lang="zh-CN" altLang="en-US" sz="2800" b="1" dirty="0">
                <a:latin typeface="华文楷体" panose="02010600040101010101" pitchFamily="2" charset="-122"/>
                <a:ea typeface="华文楷体" panose="02010600040101010101" pitchFamily="2" charset="-122"/>
                <a:cs typeface="+mn-cs"/>
                <a:sym typeface="+mn-ea"/>
              </a:rPr>
              <a:t> </a:t>
            </a:r>
            <a:r>
              <a:rPr lang="zh-CN" altLang="en-US" sz="2800" b="1" dirty="0" smtClean="0">
                <a:latin typeface="华文楷体" panose="02010600040101010101" pitchFamily="2" charset="-122"/>
                <a:ea typeface="华文楷体" panose="02010600040101010101" pitchFamily="2" charset="-122"/>
                <a:cs typeface="+mn-cs"/>
                <a:sym typeface="+mn-ea"/>
              </a:rPr>
              <a:t>   作为</a:t>
            </a:r>
            <a:r>
              <a:rPr lang="zh-CN" altLang="en-US" sz="2800" b="1" dirty="0">
                <a:latin typeface="华文楷体" panose="02010600040101010101" pitchFamily="2" charset="-122"/>
                <a:ea typeface="华文楷体" panose="02010600040101010101" pitchFamily="2" charset="-122"/>
                <a:cs typeface="+mn-cs"/>
                <a:sym typeface="+mn-ea"/>
              </a:rPr>
              <a:t>一种新思维方式，唯物辩证法，即马克思主义哲学虽然是在经典自然科学的基础上诞生的，但是，其核心思想受到了当代自然科学的支持。</a:t>
            </a:r>
            <a:endParaRPr lang="zh-CN" altLang="en-US" sz="2800" b="1" dirty="0">
              <a:latin typeface="华文楷体" panose="02010600040101010101" pitchFamily="2" charset="-122"/>
              <a:ea typeface="华文楷体" panose="02010600040101010101" pitchFamily="2" charset="-122"/>
              <a:cs typeface="+mn-cs"/>
            </a:endParaRPr>
          </a:p>
          <a:p>
            <a:pPr lvl="0">
              <a:spcBef>
                <a:spcPct val="50000"/>
              </a:spcBef>
            </a:pPr>
            <a:r>
              <a:rPr lang="zh-CN" altLang="en-US" sz="2800" b="1" dirty="0" smtClean="0">
                <a:latin typeface="华文楷体" panose="02010600040101010101" pitchFamily="2" charset="-122"/>
                <a:ea typeface="华文楷体" panose="02010600040101010101" pitchFamily="2" charset="-122"/>
                <a:cs typeface="+mn-cs"/>
                <a:sym typeface="+mn-ea"/>
              </a:rPr>
              <a:t>    当</a:t>
            </a:r>
            <a:r>
              <a:rPr lang="zh-CN" altLang="en-US" sz="2800" b="1" dirty="0">
                <a:latin typeface="华文楷体" panose="02010600040101010101" pitchFamily="2" charset="-122"/>
                <a:ea typeface="华文楷体" panose="02010600040101010101" pitchFamily="2" charset="-122"/>
                <a:cs typeface="+mn-cs"/>
                <a:sym typeface="+mn-ea"/>
              </a:rPr>
              <a:t>运用辩证唯物主义思想思考人类社会的发展时，提出的历史唯物主义观点也间接地受到了科学的支持。</a:t>
            </a:r>
            <a:endParaRPr lang="zh-CN" altLang="en-US" sz="2800" b="1" dirty="0">
              <a:latin typeface="华文楷体" panose="02010600040101010101" pitchFamily="2" charset="-122"/>
              <a:ea typeface="华文楷体" panose="02010600040101010101" pitchFamily="2"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683568" y="620688"/>
            <a:ext cx="7632848" cy="5425440"/>
          </a:xfrm>
          <a:prstGeom prst="rect">
            <a:avLst/>
          </a:prstGeom>
          <a:noFill/>
          <a:ln w="9525">
            <a:noFill/>
          </a:ln>
        </p:spPr>
        <p:txBody>
          <a:bodyPr wrap="square">
            <a:spAutoFit/>
          </a:bodyPr>
          <a:lstStyle/>
          <a:p>
            <a:pPr>
              <a:spcBef>
                <a:spcPct val="50000"/>
              </a:spcBef>
            </a:pPr>
            <a:r>
              <a:rPr lang="zh-CN" altLang="en-US" sz="2000" b="1" dirty="0" smtClean="0">
                <a:latin typeface="华文楷体" panose="02010600040101010101" pitchFamily="2" charset="-122"/>
                <a:ea typeface="华文楷体" panose="02010600040101010101" pitchFamily="2" charset="-122"/>
                <a:cs typeface="+mn-cs"/>
                <a:sym typeface="+mn-ea"/>
              </a:rPr>
              <a:t>      </a:t>
            </a:r>
            <a:r>
              <a:rPr lang="zh-CN" altLang="en-US" sz="2800" b="1" dirty="0">
                <a:latin typeface="华文楷体" panose="02010600040101010101" pitchFamily="2" charset="-122"/>
                <a:ea typeface="华文楷体" panose="02010600040101010101" pitchFamily="2" charset="-122"/>
                <a:cs typeface="+mn-cs"/>
                <a:sym typeface="+mn-ea"/>
              </a:rPr>
              <a:t>当马克思恩格斯运用辩证唯物主义的观点考察人类社会的发展时，阐述了历史唯物主义观点，开辟了从经济关系与阶级关系中透视无产阶级与资产阶级之间矛盾冲突的新途径，论证了社会主义是无产阶级战胜资产阶级必然结果的观点。</a:t>
            </a:r>
            <a:endParaRPr lang="zh-CN" altLang="en-US" sz="2800" b="1" dirty="0">
              <a:latin typeface="华文楷体" panose="02010600040101010101" pitchFamily="2" charset="-122"/>
              <a:ea typeface="华文楷体" panose="02010600040101010101" pitchFamily="2" charset="-122"/>
              <a:cs typeface="+mn-cs"/>
              <a:sym typeface="+mn-ea"/>
            </a:endParaRPr>
          </a:p>
          <a:p>
            <a:pPr>
              <a:spcBef>
                <a:spcPct val="50000"/>
              </a:spcBef>
            </a:pPr>
            <a:r>
              <a:rPr lang="zh-CN" altLang="en-US" sz="2800" b="1" dirty="0">
                <a:latin typeface="华文楷体" panose="02010600040101010101" pitchFamily="2" charset="-122"/>
                <a:ea typeface="华文楷体" panose="02010600040101010101" pitchFamily="2" charset="-122"/>
                <a:cs typeface="+mn-cs"/>
                <a:sym typeface="+mn-ea"/>
              </a:rPr>
              <a:t>    由于历史唯物主义的观点是马克思和恩格斯创立科学社会主义理论体系的基本前提之一，所以，可以说，第一次科学革命为科学社会主义理论体系的创立提供了坚实的自然科学依据，第二次科学革命为科学社会主义的实现提供了可能。</a:t>
            </a:r>
            <a:endParaRPr lang="zh-CN" altLang="en-US" sz="2800" b="1" dirty="0">
              <a:latin typeface="华文楷体" panose="02010600040101010101" pitchFamily="2" charset="-122"/>
              <a:ea typeface="华文楷体" panose="02010600040101010101" pitchFamily="2"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115616" y="1155334"/>
            <a:ext cx="6966520" cy="4358640"/>
          </a:xfrm>
          <a:prstGeom prst="rect">
            <a:avLst/>
          </a:prstGeom>
        </p:spPr>
        <p:txBody>
          <a:bodyPr wrap="square">
            <a:spAutoFit/>
          </a:bodyPr>
          <a:lstStyle/>
          <a:p>
            <a:pPr>
              <a:spcBef>
                <a:spcPct val="50000"/>
              </a:spcBef>
            </a:pPr>
            <a:r>
              <a:rPr lang="zh-CN" altLang="en-US" b="1" dirty="0">
                <a:latin typeface="华文楷体" panose="02010600040101010101" pitchFamily="2" charset="-122"/>
                <a:ea typeface="华文楷体" panose="02010600040101010101" pitchFamily="2" charset="-122"/>
                <a:sym typeface="+mn-ea"/>
              </a:rPr>
              <a:t> </a:t>
            </a:r>
            <a:r>
              <a:rPr lang="zh-CN" altLang="en-US" b="1" dirty="0" smtClean="0">
                <a:latin typeface="华文楷体" panose="02010600040101010101" pitchFamily="2" charset="-122"/>
                <a:ea typeface="华文楷体" panose="02010600040101010101" pitchFamily="2" charset="-122"/>
                <a:sym typeface="+mn-ea"/>
              </a:rPr>
              <a:t>    </a:t>
            </a:r>
            <a:r>
              <a:rPr lang="zh-CN" altLang="en-US" sz="2800" b="1" dirty="0" smtClean="0">
                <a:latin typeface="华文楷体" panose="02010600040101010101" pitchFamily="2" charset="-122"/>
                <a:ea typeface="华文楷体" panose="02010600040101010101" pitchFamily="2" charset="-122"/>
                <a:cs typeface="+mn-cs"/>
                <a:sym typeface="+mn-ea"/>
              </a:rPr>
              <a:t>假如</a:t>
            </a:r>
            <a:r>
              <a:rPr lang="zh-CN" altLang="en-US" sz="2800" b="1" dirty="0">
                <a:latin typeface="华文楷体" panose="02010600040101010101" pitchFamily="2" charset="-122"/>
                <a:ea typeface="华文楷体" panose="02010600040101010101" pitchFamily="2" charset="-122"/>
                <a:cs typeface="+mn-cs"/>
                <a:sym typeface="+mn-ea"/>
              </a:rPr>
              <a:t>从科学技术革命导致的工业革命的角度看，工业革命也带来相应的思维方式，即</a:t>
            </a:r>
            <a:r>
              <a:rPr lang="en-US" altLang="zh-CN" sz="2800" b="1" dirty="0">
                <a:latin typeface="华文楷体" panose="02010600040101010101" pitchFamily="2" charset="-122"/>
                <a:ea typeface="华文楷体" panose="02010600040101010101" pitchFamily="2" charset="-122"/>
                <a:cs typeface="+mn-cs"/>
                <a:sym typeface="+mn-ea"/>
              </a:rPr>
              <a:t>“</a:t>
            </a:r>
            <a:r>
              <a:rPr lang="zh-CN" altLang="en-US" sz="2800" b="1" dirty="0">
                <a:latin typeface="华文楷体" panose="02010600040101010101" pitchFamily="2" charset="-122"/>
                <a:ea typeface="华文楷体" panose="02010600040101010101" pitchFamily="2" charset="-122"/>
                <a:cs typeface="+mn-cs"/>
                <a:sym typeface="+mn-ea"/>
              </a:rPr>
              <a:t>工业革命的思维方式</a:t>
            </a:r>
            <a:r>
              <a:rPr lang="en-US" altLang="zh-CN" sz="2800" b="1" dirty="0">
                <a:latin typeface="华文楷体" panose="02010600040101010101" pitchFamily="2" charset="-122"/>
                <a:ea typeface="华文楷体" panose="02010600040101010101" pitchFamily="2" charset="-122"/>
                <a:cs typeface="+mn-cs"/>
                <a:sym typeface="+mn-ea"/>
              </a:rPr>
              <a:t>”</a:t>
            </a:r>
            <a:r>
              <a:rPr lang="zh-CN" altLang="en-US" sz="2800" b="1" dirty="0">
                <a:latin typeface="华文楷体" panose="02010600040101010101" pitchFamily="2" charset="-122"/>
                <a:ea typeface="华文楷体" panose="02010600040101010101" pitchFamily="2" charset="-122"/>
                <a:cs typeface="+mn-cs"/>
                <a:sym typeface="+mn-ea"/>
              </a:rPr>
              <a:t>。</a:t>
            </a:r>
            <a:endParaRPr lang="zh-CN" altLang="en-US" sz="2800" b="1" dirty="0">
              <a:latin typeface="华文楷体" panose="02010600040101010101" pitchFamily="2" charset="-122"/>
              <a:ea typeface="华文楷体" panose="02010600040101010101" pitchFamily="2" charset="-122"/>
              <a:cs typeface="+mn-cs"/>
            </a:endParaRPr>
          </a:p>
          <a:p>
            <a:pPr>
              <a:spcBef>
                <a:spcPct val="50000"/>
              </a:spcBef>
            </a:pPr>
            <a:r>
              <a:rPr lang="zh-CN" altLang="en-US" sz="2800" b="1" dirty="0">
                <a:latin typeface="华文楷体" panose="02010600040101010101" pitchFamily="2" charset="-122"/>
                <a:ea typeface="华文楷体" panose="02010600040101010101" pitchFamily="2" charset="-122"/>
                <a:cs typeface="+mn-cs"/>
                <a:sym typeface="+mn-ea"/>
              </a:rPr>
              <a:t>    这是西方启蒙运动以来形成的现代性思维方式，它强调理性，运用分析方法（化整为零），线性思维，重视确定性与必然性，排斥偶然性与不确定性。</a:t>
            </a:r>
            <a:endParaRPr lang="zh-CN" altLang="en-US" sz="2800" b="1" dirty="0">
              <a:latin typeface="华文楷体" panose="02010600040101010101" pitchFamily="2" charset="-122"/>
              <a:ea typeface="华文楷体" panose="02010600040101010101" pitchFamily="2" charset="-122"/>
              <a:cs typeface="+mn-cs"/>
            </a:endParaRPr>
          </a:p>
          <a:p>
            <a:pPr>
              <a:spcBef>
                <a:spcPct val="50000"/>
              </a:spcBef>
            </a:pPr>
            <a:r>
              <a:rPr lang="zh-CN" altLang="en-US" sz="2800" b="1" dirty="0">
                <a:latin typeface="华文楷体" panose="02010600040101010101" pitchFamily="2" charset="-122"/>
                <a:ea typeface="华文楷体" panose="02010600040101010101" pitchFamily="2" charset="-122"/>
                <a:cs typeface="+mn-cs"/>
                <a:sym typeface="+mn-ea"/>
              </a:rPr>
              <a:t>    还有：分层管理。追求规模化发展，流水线作用，求大求全，等等。</a:t>
            </a:r>
            <a:endParaRPr lang="zh-CN" altLang="en-US" sz="2800" b="1" dirty="0">
              <a:latin typeface="华文楷体" panose="02010600040101010101" pitchFamily="2" charset="-122"/>
              <a:ea typeface="华文楷体" panose="020106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7" name="文本框 8196"/>
          <p:cNvSpPr txBox="1"/>
          <p:nvPr/>
        </p:nvSpPr>
        <p:spPr>
          <a:xfrm>
            <a:off x="467360" y="692696"/>
            <a:ext cx="8676640" cy="984885"/>
          </a:xfrm>
          <a:prstGeom prst="rect">
            <a:avLst/>
          </a:prstGeom>
          <a:noFill/>
          <a:ln w="9525">
            <a:noFill/>
          </a:ln>
        </p:spPr>
        <p:txBody>
          <a:bodyPr wrap="square">
            <a:spAutoFit/>
          </a:bodyPr>
          <a:lstStyle/>
          <a:p>
            <a:pPr lvl="0">
              <a:spcBef>
                <a:spcPct val="50000"/>
              </a:spcBef>
            </a:pPr>
            <a:r>
              <a:rPr lang="zh-CN" altLang="en-US" sz="2800" b="1" dirty="0">
                <a:solidFill>
                  <a:schemeClr val="tx2"/>
                </a:solidFill>
                <a:effectLst>
                  <a:outerShdw blurRad="38100" dist="38100" dir="2700000">
                    <a:srgbClr val="C0C0C0"/>
                  </a:outerShdw>
                </a:effectLst>
                <a:latin typeface="黑体" panose="02010600030101010101" pitchFamily="49" charset="-122"/>
                <a:ea typeface="黑体" panose="02010600030101010101" pitchFamily="49" charset="-122"/>
                <a:cs typeface="+mj-cs"/>
              </a:rPr>
              <a:t>七、科技革命给人类社会带来的负面影响与问题</a:t>
            </a:r>
            <a:endParaRPr lang="zh-CN" altLang="en-US" sz="2800" b="1" dirty="0">
              <a:solidFill>
                <a:schemeClr val="tx2"/>
              </a:solidFill>
              <a:effectLst>
                <a:outerShdw blurRad="38100" dist="38100" dir="2700000">
                  <a:srgbClr val="C0C0C0"/>
                </a:outerShdw>
              </a:effectLst>
              <a:latin typeface="黑体" panose="02010600030101010101" pitchFamily="49" charset="-122"/>
              <a:ea typeface="黑体" panose="02010600030101010101" pitchFamily="49" charset="-122"/>
              <a:cs typeface="+mj-cs"/>
            </a:endParaRPr>
          </a:p>
          <a:p>
            <a:pPr lvl="0">
              <a:spcBef>
                <a:spcPct val="50000"/>
              </a:spcBef>
            </a:pPr>
            <a:endParaRPr lang="zh-CN" altLang="en-US" sz="2000" b="1" dirty="0">
              <a:latin typeface="Times New Roman" panose="02020603050405020304" pitchFamily="18" charset="0"/>
              <a:ea typeface="宋体" panose="02010600030101010101" pitchFamily="2" charset="-122"/>
            </a:endParaRPr>
          </a:p>
        </p:txBody>
      </p:sp>
      <p:sp>
        <p:nvSpPr>
          <p:cNvPr id="2" name="矩形 1"/>
          <p:cNvSpPr/>
          <p:nvPr/>
        </p:nvSpPr>
        <p:spPr>
          <a:xfrm>
            <a:off x="951733" y="1412776"/>
            <a:ext cx="6912768" cy="4401205"/>
          </a:xfrm>
          <a:prstGeom prst="rect">
            <a:avLst/>
          </a:prstGeom>
        </p:spPr>
        <p:txBody>
          <a:bodyPr wrap="square">
            <a:spAutoFit/>
          </a:bodyPr>
          <a:lstStyle/>
          <a:p>
            <a:pPr lvl="0">
              <a:spcBef>
                <a:spcPct val="50000"/>
              </a:spcBef>
            </a:pPr>
            <a:r>
              <a:rPr lang="en-US" altLang="zh-CN" sz="2800" b="1" dirty="0">
                <a:latin typeface="华文楷体" panose="02010600040101010101" pitchFamily="2" charset="-122"/>
                <a:ea typeface="华文楷体" panose="02010600040101010101" pitchFamily="2" charset="-122"/>
                <a:cs typeface="+mn-cs"/>
              </a:rPr>
              <a:t>1</a:t>
            </a:r>
            <a:r>
              <a:rPr lang="zh-CN" altLang="en-US" sz="2800" b="1" dirty="0">
                <a:latin typeface="华文楷体" panose="02010600040101010101" pitchFamily="2" charset="-122"/>
                <a:ea typeface="华文楷体" panose="02010600040101010101" pitchFamily="2" charset="-122"/>
                <a:cs typeface="+mn-cs"/>
              </a:rPr>
              <a:t>、将科学技术革命成果用于军事等，生成各式各样的杀戮武器，给人类带来了巨大</a:t>
            </a:r>
            <a:r>
              <a:rPr lang="zh-CN" altLang="en-US" sz="2800" b="1" dirty="0" smtClean="0">
                <a:latin typeface="华文楷体" panose="02010600040101010101" pitchFamily="2" charset="-122"/>
                <a:ea typeface="华文楷体" panose="02010600040101010101" pitchFamily="2" charset="-122"/>
                <a:cs typeface="+mn-cs"/>
              </a:rPr>
              <a:t>灾难。</a:t>
            </a:r>
            <a:endParaRPr lang="en-US" altLang="zh-CN" sz="2800" b="1" dirty="0" smtClean="0">
              <a:latin typeface="华文楷体" panose="02010600040101010101" pitchFamily="2" charset="-122"/>
              <a:ea typeface="华文楷体" panose="02010600040101010101" pitchFamily="2" charset="-122"/>
              <a:cs typeface="+mn-cs"/>
            </a:endParaRPr>
          </a:p>
          <a:p>
            <a:pPr lvl="0">
              <a:spcBef>
                <a:spcPct val="50000"/>
              </a:spcBef>
            </a:pPr>
            <a:r>
              <a:rPr lang="en-US" altLang="zh-CN" sz="2800" b="1" dirty="0" smtClean="0">
                <a:latin typeface="华文楷体" panose="02010600040101010101" pitchFamily="2" charset="-122"/>
                <a:ea typeface="华文楷体" panose="02010600040101010101" pitchFamily="2" charset="-122"/>
                <a:cs typeface="+mn-cs"/>
                <a:sym typeface="+mn-ea"/>
              </a:rPr>
              <a:t>2</a:t>
            </a:r>
            <a:r>
              <a:rPr lang="zh-CN" altLang="en-US" sz="2800" b="1" dirty="0" smtClean="0">
                <a:latin typeface="华文楷体" panose="02010600040101010101" pitchFamily="2" charset="-122"/>
                <a:ea typeface="华文楷体" panose="02010600040101010101" pitchFamily="2" charset="-122"/>
                <a:cs typeface="+mn-cs"/>
                <a:sym typeface="+mn-ea"/>
              </a:rPr>
              <a:t>、科学技术</a:t>
            </a:r>
            <a:r>
              <a:rPr lang="zh-CN" altLang="en-US" sz="2800" b="1" dirty="0">
                <a:latin typeface="华文楷体" panose="02010600040101010101" pitchFamily="2" charset="-122"/>
                <a:ea typeface="华文楷体" panose="02010600040101010101" pitchFamily="2" charset="-122"/>
                <a:cs typeface="+mn-cs"/>
                <a:sym typeface="+mn-ea"/>
              </a:rPr>
              <a:t>在为人类造福的同时，又造成了严重的环境问题与生态灾难。目前，人类对科技发展越来越无法控制，造成日益严重的问题，正在加速人类和地球生命走向灭绝。</a:t>
            </a:r>
            <a:endParaRPr lang="zh-CN" altLang="en-US" sz="2800" b="1" dirty="0">
              <a:latin typeface="华文楷体" panose="02010600040101010101" pitchFamily="2" charset="-122"/>
              <a:ea typeface="华文楷体" panose="02010600040101010101" pitchFamily="2" charset="-122"/>
              <a:cs typeface="+mn-cs"/>
            </a:endParaRPr>
          </a:p>
          <a:p>
            <a:pPr lvl="0">
              <a:spcBef>
                <a:spcPct val="50000"/>
              </a:spcBef>
            </a:pPr>
            <a:r>
              <a:rPr lang="en-US" altLang="zh-CN" sz="2800" b="1" dirty="0">
                <a:latin typeface="华文楷体" panose="02010600040101010101" pitchFamily="2" charset="-122"/>
                <a:ea typeface="华文楷体" panose="02010600040101010101" pitchFamily="2" charset="-122"/>
                <a:cs typeface="+mn-cs"/>
              </a:rPr>
              <a:t>3</a:t>
            </a:r>
            <a:r>
              <a:rPr lang="zh-CN" altLang="en-US" sz="2800" b="1" dirty="0">
                <a:latin typeface="华文楷体" panose="02010600040101010101" pitchFamily="2" charset="-122"/>
                <a:ea typeface="华文楷体" panose="02010600040101010101" pitchFamily="2" charset="-122"/>
                <a:cs typeface="+mn-cs"/>
              </a:rPr>
              <a:t>、</a:t>
            </a:r>
            <a:r>
              <a:rPr lang="zh-CN" altLang="en-US" sz="2800" b="1" dirty="0">
                <a:latin typeface="华文楷体" panose="02010600040101010101" pitchFamily="2" charset="-122"/>
                <a:ea typeface="华文楷体" panose="02010600040101010101" pitchFamily="2" charset="-122"/>
                <a:cs typeface="+mn-cs"/>
                <a:sym typeface="+mn-ea"/>
              </a:rPr>
              <a:t>科学技术的滥用有可能使人性丧失。</a:t>
            </a:r>
            <a:endParaRPr lang="zh-CN" altLang="en-US" sz="2800" b="1" dirty="0">
              <a:latin typeface="华文楷体" panose="02010600040101010101" pitchFamily="2" charset="-122"/>
              <a:ea typeface="华文楷体" panose="020106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403648" y="692696"/>
            <a:ext cx="6480720" cy="4998720"/>
          </a:xfrm>
          <a:prstGeom prst="rect">
            <a:avLst/>
          </a:prstGeom>
        </p:spPr>
        <p:txBody>
          <a:bodyPr wrap="square">
            <a:spAutoFit/>
          </a:bodyPr>
          <a:lstStyle/>
          <a:p>
            <a:pPr lvl="0">
              <a:spcBef>
                <a:spcPct val="50000"/>
              </a:spcBef>
            </a:pPr>
            <a:r>
              <a:rPr lang="en-US" altLang="zh-CN" sz="2800" b="1" dirty="0">
                <a:latin typeface="华文楷体" panose="02010600040101010101" pitchFamily="2" charset="-122"/>
                <a:ea typeface="华文楷体" panose="02010600040101010101" pitchFamily="2" charset="-122"/>
                <a:cs typeface="+mn-cs"/>
              </a:rPr>
              <a:t>4</a:t>
            </a:r>
            <a:r>
              <a:rPr lang="zh-CN" altLang="en-US" sz="2800" b="1" dirty="0">
                <a:latin typeface="华文楷体" panose="02010600040101010101" pitchFamily="2" charset="-122"/>
                <a:ea typeface="华文楷体" panose="02010600040101010101" pitchFamily="2" charset="-122"/>
                <a:cs typeface="+mn-cs"/>
              </a:rPr>
              <a:t>、科学技术地方巨大发展，使人类生活越加复杂、越加不确定，因而引起心理疾病；</a:t>
            </a:r>
            <a:endParaRPr lang="zh-CN" altLang="en-US" sz="2800" b="1" dirty="0">
              <a:latin typeface="华文楷体" panose="02010600040101010101" pitchFamily="2" charset="-122"/>
              <a:ea typeface="华文楷体" panose="02010600040101010101" pitchFamily="2" charset="-122"/>
              <a:cs typeface="+mn-cs"/>
            </a:endParaRPr>
          </a:p>
          <a:p>
            <a:pPr lvl="0">
              <a:spcBef>
                <a:spcPct val="50000"/>
              </a:spcBef>
            </a:pPr>
            <a:r>
              <a:rPr lang="zh-CN" altLang="en-US" sz="2800" b="1" dirty="0">
                <a:latin typeface="华文楷体" panose="02010600040101010101" pitchFamily="2" charset="-122"/>
                <a:ea typeface="华文楷体" panose="02010600040101010101" pitchFamily="2" charset="-122"/>
                <a:cs typeface="+mn-cs"/>
              </a:rPr>
              <a:t>    </a:t>
            </a:r>
            <a:r>
              <a:rPr lang="zh-CN" altLang="en-US" sz="2800" b="1" dirty="0" smtClean="0">
                <a:latin typeface="华文楷体" panose="02010600040101010101" pitchFamily="2" charset="-122"/>
                <a:ea typeface="华文楷体" panose="02010600040101010101" pitchFamily="2" charset="-122"/>
                <a:cs typeface="+mn-cs"/>
              </a:rPr>
              <a:t>目前</a:t>
            </a:r>
            <a:r>
              <a:rPr lang="zh-CN" altLang="en-US" sz="2800" b="1" dirty="0">
                <a:latin typeface="华文楷体" panose="02010600040101010101" pitchFamily="2" charset="-122"/>
                <a:ea typeface="华文楷体" panose="02010600040101010101" pitchFamily="2" charset="-122"/>
                <a:cs typeface="+mn-cs"/>
              </a:rPr>
              <a:t>科学技术发展还在产生一些其他的新问题：</a:t>
            </a:r>
            <a:endParaRPr lang="zh-CN" altLang="en-US" sz="2800" b="1" dirty="0">
              <a:latin typeface="华文楷体" panose="02010600040101010101" pitchFamily="2" charset="-122"/>
              <a:ea typeface="华文楷体" panose="02010600040101010101" pitchFamily="2" charset="-122"/>
              <a:cs typeface="+mn-cs"/>
            </a:endParaRPr>
          </a:p>
          <a:p>
            <a:pPr lvl="0">
              <a:spcBef>
                <a:spcPct val="50000"/>
              </a:spcBef>
            </a:pPr>
            <a:r>
              <a:rPr lang="zh-CN" altLang="en-US" sz="2800" b="1" dirty="0" smtClean="0">
                <a:latin typeface="华文楷体" panose="02010600040101010101" pitchFamily="2" charset="-122"/>
                <a:ea typeface="华文楷体" panose="02010600040101010101" pitchFamily="2" charset="-122"/>
                <a:cs typeface="+mn-cs"/>
              </a:rPr>
              <a:t>    如</a:t>
            </a:r>
            <a:r>
              <a:rPr lang="zh-CN" altLang="en-US" sz="2800" b="1" dirty="0">
                <a:latin typeface="华文楷体" panose="02010600040101010101" pitchFamily="2" charset="-122"/>
                <a:ea typeface="华文楷体" panose="02010600040101010101" pitchFamily="2" charset="-122"/>
                <a:cs typeface="+mn-cs"/>
              </a:rPr>
              <a:t>：碎片化、个性化发展，颠覆了工业文明时期的思维与方法论。出现了扁平化发展，</a:t>
            </a:r>
            <a:r>
              <a:rPr lang="en-US" altLang="zh-CN" sz="2800" b="1" dirty="0">
                <a:latin typeface="华文楷体" panose="02010600040101010101" pitchFamily="2" charset="-122"/>
                <a:ea typeface="华文楷体" panose="02010600040101010101" pitchFamily="2" charset="-122"/>
                <a:cs typeface="+mn-cs"/>
              </a:rPr>
              <a:t>o</a:t>
            </a:r>
            <a:r>
              <a:rPr lang="zh-CN" altLang="en-US" sz="2800" b="1" dirty="0">
                <a:latin typeface="华文楷体" panose="02010600040101010101" pitchFamily="2" charset="-122"/>
                <a:ea typeface="华文楷体" panose="02010600040101010101" pitchFamily="2" charset="-122"/>
                <a:cs typeface="+mn-cs"/>
              </a:rPr>
              <a:t>2o, p2p等。</a:t>
            </a:r>
            <a:endParaRPr lang="zh-CN" altLang="en-US" sz="2800" b="1" dirty="0">
              <a:latin typeface="华文楷体" panose="02010600040101010101" pitchFamily="2" charset="-122"/>
              <a:ea typeface="华文楷体" panose="02010600040101010101" pitchFamily="2" charset="-122"/>
              <a:cs typeface="+mn-cs"/>
            </a:endParaRPr>
          </a:p>
          <a:p>
            <a:pPr lvl="0">
              <a:spcBef>
                <a:spcPct val="50000"/>
              </a:spcBef>
            </a:pPr>
            <a:r>
              <a:rPr lang="zh-CN" altLang="en-US" sz="2800" b="1" dirty="0" smtClean="0">
                <a:latin typeface="华文楷体" panose="02010600040101010101" pitchFamily="2" charset="-122"/>
                <a:ea typeface="华文楷体" panose="02010600040101010101" pitchFamily="2" charset="-122"/>
                <a:cs typeface="+mn-cs"/>
              </a:rPr>
              <a:t>    隐私</a:t>
            </a:r>
            <a:r>
              <a:rPr lang="zh-CN" altLang="en-US" sz="2800" b="1" dirty="0">
                <a:latin typeface="华文楷体" panose="02010600040101010101" pitchFamily="2" charset="-122"/>
                <a:ea typeface="华文楷体" panose="02010600040101010101" pitchFamily="2" charset="-122"/>
                <a:cs typeface="+mn-cs"/>
              </a:rPr>
              <a:t>与公开问题；民主与自由；机器人与人；数字鸿沟，等等。</a:t>
            </a:r>
            <a:endParaRPr lang="zh-CN" altLang="en-US" sz="2800" b="1" dirty="0">
              <a:latin typeface="华文楷体" panose="02010600040101010101" pitchFamily="2" charset="-122"/>
              <a:ea typeface="华文楷体" panose="020106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l="39264" t="27789" r="12544" b="11504"/>
          <a:stretch>
            <a:fillRect/>
          </a:stretch>
        </p:blipFill>
        <p:spPr bwMode="auto">
          <a:xfrm>
            <a:off x="0" y="-30163"/>
            <a:ext cx="9144000" cy="6888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563" name="文本占位符 66562"/>
          <p:cNvSpPr>
            <a:spLocks noGrp="1"/>
          </p:cNvSpPr>
          <p:nvPr>
            <p:ph type="body" idx="1"/>
          </p:nvPr>
        </p:nvSpPr>
        <p:spPr>
          <a:xfrm>
            <a:off x="-324544" y="116632"/>
            <a:ext cx="7772400" cy="5400675"/>
          </a:xfrm>
        </p:spPr>
        <p:txBody>
          <a:bodyPr/>
          <a:lstStyle/>
          <a:p>
            <a:r>
              <a:rPr lang="en-US" altLang="zh-CN" dirty="0"/>
              <a:t>       </a:t>
            </a:r>
            <a:endParaRPr lang="zh-CN" altLang="en-US" dirty="0"/>
          </a:p>
          <a:p>
            <a:endParaRPr lang="zh-CN" altLang="en-US" dirty="0"/>
          </a:p>
          <a:p>
            <a:endParaRPr lang="zh-CN" altLang="en-US" dirty="0"/>
          </a:p>
          <a:p>
            <a:r>
              <a:rPr lang="zh-CN" altLang="en-US" dirty="0"/>
              <a:t>                        </a:t>
            </a:r>
            <a:r>
              <a:rPr lang="zh-CN" altLang="en-US" sz="11500" b="1" i="1" dirty="0"/>
              <a:t>谢 谢 ！</a:t>
            </a:r>
            <a:endParaRPr lang="zh-CN" altLang="en-US" sz="11500" b="1" i="1"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67360" y="427355"/>
            <a:ext cx="5671820" cy="5412740"/>
          </a:xfrm>
          <a:prstGeom prst="rect">
            <a:avLst/>
          </a:prstGeom>
        </p:spPr>
        <p:txBody>
          <a:bodyPr wrap="square">
            <a:spAutoFit/>
          </a:bodyPr>
          <a:lstStyle/>
          <a:p>
            <a:pPr>
              <a:lnSpc>
                <a:spcPct val="90000"/>
              </a:lnSpc>
            </a:pPr>
            <a:r>
              <a:rPr lang="zh-CN" altLang="en-US" sz="2800" b="1" dirty="0" smtClean="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科学技术这一仗，一定要打，而且必须打好。</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现在生产关系是改变了，就要提高生产力。不搞科学技术，生产力无法提高。” （</a:t>
            </a:r>
            <a:r>
              <a:rPr lang="zh-CN" altLang="en-US" sz="2800" b="1" dirty="0">
                <a:solidFill>
                  <a:schemeClr val="accent4">
                    <a:lumMod val="10000"/>
                  </a:schemeClr>
                </a:solidFill>
                <a:latin typeface="华文楷体" panose="02010600040101010101" pitchFamily="2" charset="-122"/>
                <a:ea typeface="华文楷体" panose="02010600040101010101" pitchFamily="2" charset="-122"/>
              </a:rPr>
              <a:t>毛泽东 </a:t>
            </a:r>
            <a:r>
              <a:rPr lang="en-US" altLang="zh-CN" sz="2800" b="1" dirty="0">
                <a:solidFill>
                  <a:schemeClr val="accent4">
                    <a:lumMod val="10000"/>
                  </a:schemeClr>
                </a:solidFill>
                <a:latin typeface="华文楷体" panose="02010600040101010101" pitchFamily="2" charset="-122"/>
                <a:ea typeface="华文楷体" panose="02010600040101010101" pitchFamily="2" charset="-122"/>
              </a:rPr>
              <a:t>1963</a:t>
            </a:r>
            <a:r>
              <a:rPr lang="zh-CN" altLang="en-US" sz="2800" b="1" dirty="0">
                <a:solidFill>
                  <a:schemeClr val="accent4">
                    <a:lumMod val="10000"/>
                  </a:schemeClr>
                </a:solidFill>
                <a:latin typeface="华文楷体" panose="02010600040101010101" pitchFamily="2" charset="-122"/>
                <a:ea typeface="华文楷体" panose="02010600040101010101" pitchFamily="2" charset="-122"/>
              </a:rPr>
              <a:t>年</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a:lnSpc>
                <a:spcPct val="90000"/>
              </a:lnSpc>
            </a:pPr>
            <a:r>
              <a:rPr lang="zh-CN" altLang="en-US" sz="2800" b="1" dirty="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 </a:t>
            </a:r>
            <a:endParaRPr lang="en-US" altLang="zh-CN" sz="2800" b="1" dirty="0" smtClean="0">
              <a:latin typeface="华文楷体" panose="02010600040101010101" pitchFamily="2" charset="-122"/>
              <a:ea typeface="华文楷体" panose="02010600040101010101" pitchFamily="2" charset="-122"/>
            </a:endParaRPr>
          </a:p>
          <a:p>
            <a:pPr>
              <a:lnSpc>
                <a:spcPct val="90000"/>
              </a:lnSpc>
            </a:pPr>
            <a:r>
              <a:rPr lang="zh-CN" altLang="en-US" sz="2800" b="1" dirty="0" smtClean="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马克思讲过科学技术是生产力，这是非常正确的，现在看来这样说可能不够，恐怕是第一生产力。”“科学技术是第一生产力。” （</a:t>
            </a:r>
            <a:r>
              <a:rPr lang="zh-CN" altLang="en-US" sz="2800" b="1" dirty="0">
                <a:solidFill>
                  <a:schemeClr val="tx2"/>
                </a:solidFill>
                <a:latin typeface="华文楷体" panose="02010600040101010101" pitchFamily="2" charset="-122"/>
                <a:ea typeface="华文楷体" panose="02010600040101010101" pitchFamily="2" charset="-122"/>
              </a:rPr>
              <a:t>邓小平 </a:t>
            </a:r>
            <a:r>
              <a:rPr lang="en-US" altLang="zh-CN" sz="2800" b="1" dirty="0">
                <a:solidFill>
                  <a:schemeClr val="tx2"/>
                </a:solidFill>
                <a:latin typeface="华文楷体" panose="02010600040101010101" pitchFamily="2" charset="-122"/>
                <a:ea typeface="华文楷体" panose="02010600040101010101" pitchFamily="2" charset="-122"/>
              </a:rPr>
              <a:t>1978</a:t>
            </a:r>
            <a:r>
              <a:rPr lang="zh-CN" altLang="en-US" sz="2800" b="1" dirty="0">
                <a:solidFill>
                  <a:schemeClr val="tx2"/>
                </a:solidFill>
                <a:latin typeface="华文楷体" panose="02010600040101010101" pitchFamily="2" charset="-122"/>
                <a:ea typeface="华文楷体" panose="02010600040101010101" pitchFamily="2" charset="-122"/>
              </a:rPr>
              <a:t>年</a:t>
            </a:r>
            <a:r>
              <a:rPr lang="zh-CN" altLang="en-US" sz="28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a:lnSpc>
                <a:spcPct val="90000"/>
              </a:lnSpc>
            </a:pPr>
            <a:r>
              <a:rPr lang="zh-CN" altLang="en-US" sz="2800" b="1" dirty="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科学技术是先进生产力的集中体现和主要标志。</a:t>
            </a:r>
            <a:r>
              <a:rPr lang="zh-CN" altLang="en-US" sz="2800" b="1" dirty="0" smtClean="0">
                <a:latin typeface="华文楷体" panose="02010600040101010101" pitchFamily="2" charset="-122"/>
                <a:ea typeface="华文楷体" panose="02010600040101010101" pitchFamily="2" charset="-122"/>
              </a:rPr>
              <a:t>”（</a:t>
            </a:r>
            <a:r>
              <a:rPr lang="zh-CN" altLang="en-US" sz="2800" b="1" dirty="0">
                <a:solidFill>
                  <a:schemeClr val="tx2"/>
                </a:solidFill>
                <a:latin typeface="华文楷体" panose="02010600040101010101" pitchFamily="2" charset="-122"/>
                <a:ea typeface="华文楷体" panose="02010600040101010101" pitchFamily="2" charset="-122"/>
              </a:rPr>
              <a:t>江泽民</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a:lnSpc>
                <a:spcPct val="90000"/>
              </a:lnSpc>
            </a:pPr>
            <a:r>
              <a:rPr lang="zh-CN" altLang="en-US" b="1" dirty="0">
                <a:latin typeface="华文楷体" panose="02010600040101010101" pitchFamily="2" charset="-122"/>
                <a:ea typeface="华文楷体" panose="02010600040101010101" pitchFamily="2" charset="-122"/>
              </a:rPr>
              <a:t>           </a:t>
            </a:r>
            <a:endParaRPr lang="zh-CN" altLang="en-US" b="1" dirty="0">
              <a:latin typeface="华文楷体" panose="02010600040101010101" pitchFamily="2" charset="-122"/>
              <a:ea typeface="华文楷体" panose="02010600040101010101" pitchFamily="2" charset="-122"/>
            </a:endParaRPr>
          </a:p>
        </p:txBody>
      </p:sp>
      <p:pic>
        <p:nvPicPr>
          <p:cNvPr id="10242" name="Picture 2" descr="https://timgsa.baidu.com/timg?image&amp;quality=80&amp;size=b9999_10000&amp;sec=1506145822744&amp;di=31769025947009b99f64560a1e615f80&amp;imgtype=0&amp;src=http%3A%2F%2Fwww.cctv.com%2Fcontent_file%2F83%2F1%2F83_1_20031226244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76672"/>
            <a:ext cx="1487293" cy="182937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10244" name="Picture 4" descr="https://ss1.bdstatic.com/70cFvXSh_Q1YnxGkpoWK1HF6hhy/it/u=1464512052,585628357&amp;fm=27&amp;g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224" y="2306043"/>
            <a:ext cx="1487293" cy="212088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10246" name="Picture 6" descr="https://timgsa.baidu.com/timg?image&amp;quality=80&amp;size=b9999_10000&amp;sec=1506740597&amp;di=c5baddbc48ff6dc79dd4bd2e8e5535cb&amp;imgtype=jpg&amp;er=1&amp;src=http%3A%2F%2Fwww.cnhubei.com%2Fimages%2F200303%2Fhb-2003-0316a1-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4426924"/>
            <a:ext cx="1487293" cy="207031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3" name="矩形 2"/>
          <p:cNvSpPr/>
          <p:nvPr/>
        </p:nvSpPr>
        <p:spPr>
          <a:xfrm>
            <a:off x="8100392" y="825937"/>
            <a:ext cx="471104" cy="1200329"/>
          </a:xfrm>
          <a:prstGeom prst="rect">
            <a:avLst/>
          </a:prstGeom>
        </p:spPr>
        <p:txBody>
          <a:bodyPr wrap="square">
            <a:spAutoFit/>
          </a:bodyPr>
          <a:lstStyle/>
          <a:p>
            <a:r>
              <a:rPr lang="zh-CN" altLang="en-US" b="1" dirty="0">
                <a:solidFill>
                  <a:schemeClr val="tx2"/>
                </a:solidFill>
                <a:latin typeface="华文楷体" panose="02010600040101010101" pitchFamily="2" charset="-122"/>
                <a:ea typeface="华文楷体" panose="02010600040101010101" pitchFamily="2" charset="-122"/>
              </a:rPr>
              <a:t>毛泽东</a:t>
            </a:r>
            <a:endParaRPr lang="zh-CN" altLang="en-US" dirty="0">
              <a:solidFill>
                <a:schemeClr val="tx2"/>
              </a:solidFill>
            </a:endParaRPr>
          </a:p>
        </p:txBody>
      </p:sp>
      <p:sp>
        <p:nvSpPr>
          <p:cNvPr id="4" name="矩形 3"/>
          <p:cNvSpPr/>
          <p:nvPr/>
        </p:nvSpPr>
        <p:spPr>
          <a:xfrm>
            <a:off x="8100392" y="2996952"/>
            <a:ext cx="409982" cy="1200329"/>
          </a:xfrm>
          <a:prstGeom prst="rect">
            <a:avLst/>
          </a:prstGeom>
        </p:spPr>
        <p:txBody>
          <a:bodyPr wrap="square">
            <a:spAutoFit/>
          </a:bodyPr>
          <a:lstStyle/>
          <a:p>
            <a:r>
              <a:rPr lang="zh-CN" altLang="en-US" b="1" dirty="0">
                <a:solidFill>
                  <a:schemeClr val="tx2"/>
                </a:solidFill>
                <a:latin typeface="华文楷体" panose="02010600040101010101" pitchFamily="2" charset="-122"/>
                <a:ea typeface="华文楷体" panose="02010600040101010101" pitchFamily="2" charset="-122"/>
              </a:rPr>
              <a:t>邓小平</a:t>
            </a:r>
            <a:endParaRPr lang="zh-CN" altLang="en-US" dirty="0">
              <a:solidFill>
                <a:schemeClr val="tx2"/>
              </a:solidFill>
            </a:endParaRPr>
          </a:p>
        </p:txBody>
      </p:sp>
      <p:sp>
        <p:nvSpPr>
          <p:cNvPr id="5" name="矩形 4"/>
          <p:cNvSpPr/>
          <p:nvPr/>
        </p:nvSpPr>
        <p:spPr>
          <a:xfrm>
            <a:off x="8050644" y="4861915"/>
            <a:ext cx="481990" cy="1200329"/>
          </a:xfrm>
          <a:prstGeom prst="rect">
            <a:avLst/>
          </a:prstGeom>
        </p:spPr>
        <p:txBody>
          <a:bodyPr wrap="square">
            <a:spAutoFit/>
          </a:bodyPr>
          <a:lstStyle/>
          <a:p>
            <a:r>
              <a:rPr lang="zh-CN" altLang="en-US" b="1" dirty="0">
                <a:solidFill>
                  <a:schemeClr val="tx2"/>
                </a:solidFill>
                <a:latin typeface="华文楷体" panose="02010600040101010101" pitchFamily="2" charset="-122"/>
                <a:ea typeface="华文楷体" panose="02010600040101010101" pitchFamily="2" charset="-122"/>
              </a:rPr>
              <a:t>江泽民</a:t>
            </a:r>
            <a:endParaRPr lang="zh-CN" altLang="en-US"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70" name="文本占位符 2069"/>
          <p:cNvSpPr>
            <a:spLocks noGrp="1"/>
          </p:cNvSpPr>
          <p:nvPr>
            <p:ph type="body"/>
          </p:nvPr>
        </p:nvSpPr>
        <p:spPr>
          <a:xfrm>
            <a:off x="684213" y="1413023"/>
            <a:ext cx="7848600" cy="5040313"/>
          </a:xfrm>
        </p:spPr>
        <p:txBody>
          <a:bodyPr/>
          <a:lstStyle/>
          <a:p>
            <a:pPr marL="0" lvl="0" indent="0">
              <a:lnSpc>
                <a:spcPct val="90000"/>
              </a:lnSpc>
              <a:buNone/>
            </a:pPr>
            <a:r>
              <a:rPr lang="en-US" altLang="zh-CN" sz="2400" dirty="0"/>
              <a:t>    </a:t>
            </a:r>
            <a:r>
              <a:rPr lang="en-US" altLang="zh-CN" sz="2400" dirty="0" smtClean="0"/>
              <a:t>    </a:t>
            </a:r>
            <a:r>
              <a:rPr lang="zh-CN" altLang="en-US" sz="2400" b="1" dirty="0" smtClean="0"/>
              <a:t>随着</a:t>
            </a:r>
            <a:r>
              <a:rPr lang="zh-CN" altLang="en-US" sz="2400" b="1" dirty="0"/>
              <a:t>时代的发展，除了马克思主义的基本观点</a:t>
            </a:r>
            <a:r>
              <a:rPr lang="zh-CN" altLang="en-US" sz="2400" b="1" dirty="0" smtClean="0"/>
              <a:t>之外，人们</a:t>
            </a:r>
            <a:r>
              <a:rPr lang="zh-CN" altLang="en-US" sz="2400" b="1" dirty="0"/>
              <a:t>对科学技术本质还有若干新认识：</a:t>
            </a:r>
            <a:endParaRPr lang="zh-CN" altLang="en-US" sz="2400" b="1" dirty="0"/>
          </a:p>
          <a:p>
            <a:pPr lvl="0">
              <a:lnSpc>
                <a:spcPct val="90000"/>
              </a:lnSpc>
            </a:pPr>
            <a:endParaRPr lang="zh-CN" altLang="en-US" sz="2400" dirty="0"/>
          </a:p>
          <a:p>
            <a:pPr marL="0" lvl="0" indent="0">
              <a:lnSpc>
                <a:spcPct val="90000"/>
              </a:lnSpc>
              <a:buNone/>
            </a:pPr>
            <a:r>
              <a:rPr lang="zh-CN" altLang="en-US" sz="2800" b="1" dirty="0">
                <a:latin typeface="华文楷体" panose="02010600040101010101" pitchFamily="2" charset="-122"/>
                <a:ea typeface="华文楷体" panose="02010600040101010101" pitchFamily="2" charset="-122"/>
              </a:rPr>
              <a:t>第一，科学技术是一种知识体系和方法体系；</a:t>
            </a:r>
            <a:endParaRPr lang="zh-CN" altLang="en-US" sz="2800" b="1" dirty="0">
              <a:latin typeface="华文楷体" panose="02010600040101010101" pitchFamily="2" charset="-122"/>
              <a:ea typeface="华文楷体" panose="02010600040101010101" pitchFamily="2" charset="-122"/>
            </a:endParaRPr>
          </a:p>
          <a:p>
            <a:pPr marL="0" lvl="0" indent="0">
              <a:lnSpc>
                <a:spcPct val="90000"/>
              </a:lnSpc>
              <a:buNone/>
            </a:pPr>
            <a:r>
              <a:rPr lang="zh-CN" altLang="en-US" sz="2800" b="1" dirty="0">
                <a:latin typeface="华文楷体" panose="02010600040101010101" pitchFamily="2" charset="-122"/>
                <a:ea typeface="华文楷体" panose="02010600040101010101" pitchFamily="2" charset="-122"/>
              </a:rPr>
              <a:t>第二，科学技术是一种社会建制；</a:t>
            </a:r>
            <a:endParaRPr lang="zh-CN" altLang="en-US" sz="2800" b="1" dirty="0">
              <a:latin typeface="华文楷体" panose="02010600040101010101" pitchFamily="2" charset="-122"/>
              <a:ea typeface="华文楷体" panose="02010600040101010101" pitchFamily="2" charset="-122"/>
            </a:endParaRPr>
          </a:p>
          <a:p>
            <a:pPr marL="0" lvl="0" indent="0">
              <a:lnSpc>
                <a:spcPct val="90000"/>
              </a:lnSpc>
              <a:buNone/>
            </a:pPr>
            <a:r>
              <a:rPr lang="zh-CN" altLang="en-US" sz="2800" b="1" dirty="0">
                <a:latin typeface="华文楷体" panose="02010600040101010101" pitchFamily="2" charset="-122"/>
                <a:ea typeface="华文楷体" panose="02010600040101010101" pitchFamily="2" charset="-122"/>
              </a:rPr>
              <a:t>第三，科学技术是一种社会实践活动；</a:t>
            </a:r>
            <a:endParaRPr lang="zh-CN" altLang="en-US" sz="2800" b="1" dirty="0">
              <a:latin typeface="华文楷体" panose="02010600040101010101" pitchFamily="2" charset="-122"/>
              <a:ea typeface="华文楷体" panose="02010600040101010101" pitchFamily="2" charset="-122"/>
            </a:endParaRPr>
          </a:p>
          <a:p>
            <a:pPr marL="0" lvl="0" indent="0">
              <a:lnSpc>
                <a:spcPct val="90000"/>
              </a:lnSpc>
              <a:buNone/>
            </a:pPr>
            <a:r>
              <a:rPr lang="zh-CN" altLang="en-US" sz="2800" b="1" dirty="0">
                <a:latin typeface="华文楷体" panose="02010600040101010101" pitchFamily="2" charset="-122"/>
                <a:ea typeface="华文楷体" panose="02010600040101010101" pitchFamily="2" charset="-122"/>
              </a:rPr>
              <a:t>第四，科学技术是一种文化。</a:t>
            </a:r>
            <a:endParaRPr lang="zh-CN" altLang="en-US" sz="2800" b="1" dirty="0">
              <a:latin typeface="华文楷体" panose="02010600040101010101" pitchFamily="2" charset="-122"/>
              <a:ea typeface="华文楷体" panose="02010600040101010101" pitchFamily="2" charset="-122"/>
            </a:endParaRPr>
          </a:p>
          <a:p>
            <a:pPr lvl="0">
              <a:lnSpc>
                <a:spcPct val="90000"/>
              </a:lnSpc>
            </a:pPr>
            <a:endParaRPr lang="zh-CN" altLang="en-US" sz="2800" dirty="0"/>
          </a:p>
          <a:p>
            <a:pPr lvl="0">
              <a:lnSpc>
                <a:spcPct val="90000"/>
              </a:lnSpc>
            </a:pPr>
            <a:r>
              <a:rPr lang="zh-CN" altLang="en-US" sz="2800" b="1" dirty="0">
                <a:latin typeface="Times New Roman" panose="02020603050405020304" pitchFamily="18" charset="0"/>
                <a:ea typeface="宋体" panose="02010600030101010101" pitchFamily="2" charset="-122"/>
                <a:sym typeface="+mn-ea"/>
              </a:rPr>
              <a:t>科学的主要功能为认识世界。</a:t>
            </a:r>
            <a:endParaRPr lang="zh-CN" altLang="en-US" sz="2800" dirty="0"/>
          </a:p>
          <a:p>
            <a:pPr marL="0" lvl="0" indent="0">
              <a:lnSpc>
                <a:spcPct val="90000"/>
              </a:lnSpc>
              <a:buNone/>
            </a:pPr>
            <a:r>
              <a:rPr lang="zh-CN" altLang="en-US" sz="2400" dirty="0"/>
              <a:t>         </a:t>
            </a:r>
            <a:endParaRPr lang="zh-CN" altLang="en-US" sz="3600" dirty="0"/>
          </a:p>
        </p:txBody>
      </p:sp>
      <p:sp>
        <p:nvSpPr>
          <p:cNvPr id="2071" name="矩形 2070"/>
          <p:cNvSpPr/>
          <p:nvPr/>
        </p:nvSpPr>
        <p:spPr>
          <a:xfrm>
            <a:off x="323528" y="477044"/>
            <a:ext cx="7772400" cy="647700"/>
          </a:xfrm>
          <a:prstGeom prst="rect">
            <a:avLst/>
          </a:prstGeom>
          <a:noFill/>
          <a:ln w="9525">
            <a:noFill/>
          </a:ln>
        </p:spPr>
        <p:txBody>
          <a:bodyPr lIns="92075" tIns="46038" rIns="92075" bIns="46038"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C0C0C0"/>
                  </a:outerShdw>
                </a:effectLst>
                <a:latin typeface="Arial" panose="020B0604020202020204" pitchFamily="34" charset="0"/>
                <a:ea typeface="宋体" panose="02010600030101010101" pitchFamily="2" charset="-122"/>
              </a:defRPr>
            </a:lvl1pPr>
          </a:lstStyle>
          <a:p>
            <a:pPr lvl="0"/>
            <a:r>
              <a:rPr lang="zh-CN" altLang="en-US" sz="2800" dirty="0" smtClean="0">
                <a:solidFill>
                  <a:srgbClr val="FFFF00"/>
                </a:solidFill>
                <a:latin typeface="+mj-ea"/>
                <a:ea typeface="+mj-ea"/>
              </a:rPr>
              <a:t>  </a:t>
            </a:r>
            <a:r>
              <a:rPr lang="zh-CN" altLang="en-US" sz="2800" b="1" dirty="0">
                <a:solidFill>
                  <a:srgbClr val="CC0000"/>
                </a:solidFill>
                <a:latin typeface="+mj-lt"/>
                <a:ea typeface="+mj-ea"/>
                <a:cs typeface="+mj-cs"/>
              </a:rPr>
              <a:t>（</a:t>
            </a:r>
            <a:r>
              <a:rPr lang="en-US" altLang="zh-CN" sz="2800" b="1" dirty="0">
                <a:solidFill>
                  <a:srgbClr val="CC0000"/>
                </a:solidFill>
                <a:latin typeface="+mj-lt"/>
                <a:ea typeface="+mj-ea"/>
                <a:cs typeface="+mj-cs"/>
              </a:rPr>
              <a:t>2</a:t>
            </a:r>
            <a:r>
              <a:rPr lang="zh-CN" altLang="en-US" sz="2800" b="1" dirty="0">
                <a:solidFill>
                  <a:srgbClr val="CC0000"/>
                </a:solidFill>
                <a:latin typeface="+mj-lt"/>
                <a:ea typeface="+mj-ea"/>
                <a:cs typeface="+mj-cs"/>
              </a:rPr>
              <a:t>）当代人对科学技术本质的进一步认识</a:t>
            </a:r>
            <a:endParaRPr lang="zh-CN" altLang="en-US" sz="2800" b="1" dirty="0">
              <a:solidFill>
                <a:srgbClr val="CC0000"/>
              </a:solidFill>
              <a:latin typeface="+mj-lt"/>
              <a:ea typeface="+mj-ea"/>
              <a:cs typeface="+mj-cs"/>
            </a:endParaRPr>
          </a:p>
        </p:txBody>
      </p:sp>
    </p:spTree>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文本框 13313"/>
          <p:cNvSpPr txBox="1"/>
          <p:nvPr/>
        </p:nvSpPr>
        <p:spPr>
          <a:xfrm>
            <a:off x="1169120" y="750600"/>
            <a:ext cx="6864350" cy="518160"/>
          </a:xfrm>
          <a:prstGeom prst="rect">
            <a:avLst/>
          </a:prstGeom>
          <a:noFill/>
          <a:ln w="9525">
            <a:noFill/>
          </a:ln>
        </p:spPr>
        <p:txBody>
          <a:bodyPr>
            <a:spAutoFit/>
          </a:bodyPr>
          <a:lstStyle/>
          <a:p>
            <a:pPr lvl="0">
              <a:spcBef>
                <a:spcPct val="50000"/>
              </a:spcBef>
            </a:pPr>
            <a:r>
              <a:rPr lang="zh-CN" altLang="en-US" sz="2800" b="1" dirty="0">
                <a:sym typeface="+mn-ea"/>
              </a:rPr>
              <a:t>  </a:t>
            </a:r>
            <a:r>
              <a:rPr lang="en-US" altLang="zh-CN" sz="2800" b="1" dirty="0">
                <a:solidFill>
                  <a:srgbClr val="CC0000"/>
                </a:solidFill>
                <a:effectLst>
                  <a:outerShdw blurRad="38100" dist="38100" dir="2700000">
                    <a:srgbClr val="C0C0C0"/>
                  </a:outerShdw>
                </a:effectLst>
                <a:latin typeface="+mj-lt"/>
                <a:ea typeface="+mj-ea"/>
                <a:cs typeface="+mj-cs"/>
                <a:sym typeface="+mn-ea"/>
              </a:rPr>
              <a:t>2</a:t>
            </a:r>
            <a:r>
              <a:rPr lang="zh-CN" altLang="en-US" sz="2800" b="1" dirty="0">
                <a:solidFill>
                  <a:srgbClr val="CC0000"/>
                </a:solidFill>
                <a:effectLst>
                  <a:outerShdw blurRad="38100" dist="38100" dir="2700000">
                    <a:srgbClr val="C0C0C0"/>
                  </a:outerShdw>
                </a:effectLst>
                <a:latin typeface="+mj-lt"/>
                <a:ea typeface="+mj-ea"/>
                <a:cs typeface="+mj-cs"/>
                <a:sym typeface="+mn-ea"/>
              </a:rPr>
              <a:t>、</a:t>
            </a:r>
            <a:r>
              <a:rPr lang="en-US" altLang="zh-CN" sz="2800" b="1" dirty="0">
                <a:solidFill>
                  <a:srgbClr val="CC0000"/>
                </a:solidFill>
                <a:effectLst>
                  <a:outerShdw blurRad="38100" dist="38100" dir="2700000">
                    <a:srgbClr val="C0C0C0"/>
                  </a:outerShdw>
                </a:effectLst>
                <a:latin typeface="+mj-lt"/>
                <a:ea typeface="+mj-ea"/>
                <a:cs typeface="+mj-cs"/>
                <a:sym typeface="+mn-ea"/>
              </a:rPr>
              <a:t>“</a:t>
            </a:r>
            <a:r>
              <a:rPr lang="zh-CN" altLang="en-US" sz="2800" b="1" dirty="0">
                <a:solidFill>
                  <a:srgbClr val="CC0000"/>
                </a:solidFill>
                <a:effectLst>
                  <a:outerShdw blurRad="38100" dist="38100" dir="2700000">
                    <a:srgbClr val="C0C0C0"/>
                  </a:outerShdw>
                </a:effectLst>
                <a:latin typeface="+mj-lt"/>
                <a:ea typeface="+mj-ea"/>
                <a:cs typeface="+mj-cs"/>
                <a:sym typeface="+mn-ea"/>
              </a:rPr>
              <a:t>技术</a:t>
            </a:r>
            <a:r>
              <a:rPr lang="en-US" altLang="zh-CN" sz="2800" b="1" dirty="0">
                <a:solidFill>
                  <a:srgbClr val="CC0000"/>
                </a:solidFill>
                <a:effectLst>
                  <a:outerShdw blurRad="38100" dist="38100" dir="2700000">
                    <a:srgbClr val="C0C0C0"/>
                  </a:outerShdw>
                </a:effectLst>
                <a:latin typeface="+mj-lt"/>
                <a:ea typeface="+mj-ea"/>
                <a:cs typeface="+mj-cs"/>
                <a:sym typeface="+mn-ea"/>
              </a:rPr>
              <a:t>”</a:t>
            </a:r>
            <a:r>
              <a:rPr lang="zh-CN" altLang="en-US" sz="2800" b="1" dirty="0">
                <a:solidFill>
                  <a:srgbClr val="CC0000"/>
                </a:solidFill>
                <a:effectLst>
                  <a:outerShdw blurRad="38100" dist="38100" dir="2700000">
                    <a:srgbClr val="C0C0C0"/>
                  </a:outerShdw>
                </a:effectLst>
                <a:latin typeface="+mj-lt"/>
                <a:ea typeface="+mj-ea"/>
                <a:cs typeface="+mj-cs"/>
                <a:sym typeface="+mn-ea"/>
              </a:rPr>
              <a:t>的含义及其主要功能</a:t>
            </a:r>
            <a:endParaRPr lang="zh-CN" altLang="en-US" sz="2800" b="1" dirty="0">
              <a:solidFill>
                <a:srgbClr val="CC0000"/>
              </a:solidFill>
              <a:effectLst>
                <a:outerShdw blurRad="38100" dist="38100" dir="2700000">
                  <a:srgbClr val="C0C0C0"/>
                </a:outerShdw>
              </a:effectLst>
              <a:latin typeface="+mj-lt"/>
              <a:ea typeface="+mj-ea"/>
              <a:cs typeface="+mj-cs"/>
            </a:endParaRPr>
          </a:p>
        </p:txBody>
      </p:sp>
      <p:sp>
        <p:nvSpPr>
          <p:cNvPr id="13315" name="文本框 13314"/>
          <p:cNvSpPr txBox="1"/>
          <p:nvPr/>
        </p:nvSpPr>
        <p:spPr>
          <a:xfrm>
            <a:off x="755576" y="1556792"/>
            <a:ext cx="7691438" cy="3785652"/>
          </a:xfrm>
          <a:prstGeom prst="rect">
            <a:avLst/>
          </a:prstGeom>
          <a:noFill/>
          <a:ln w="9525">
            <a:noFill/>
          </a:ln>
        </p:spPr>
        <p:txBody>
          <a:bodyPr wrap="square">
            <a:spAutoFit/>
          </a:bodyPr>
          <a:lstStyle/>
          <a:p>
            <a:pPr lvl="0">
              <a:spcBef>
                <a:spcPct val="50000"/>
              </a:spcBef>
            </a:pPr>
            <a:r>
              <a:rPr lang="zh-CN" altLang="en-US" b="1" dirty="0">
                <a:latin typeface="Times New Roman" panose="02020603050405020304" pitchFamily="18" charset="0"/>
                <a:ea typeface="宋体" panose="02010600030101010101" pitchFamily="2" charset="-122"/>
              </a:rPr>
              <a:t>        </a:t>
            </a:r>
            <a:r>
              <a:rPr lang="zh-CN" altLang="en-US" b="1" dirty="0">
                <a:sym typeface="+mn-ea"/>
              </a:rPr>
              <a:t>技术的本义是指技能、技巧和</a:t>
            </a:r>
            <a:r>
              <a:rPr lang="zh-CN" altLang="en-US" b="1" dirty="0" smtClean="0">
                <a:sym typeface="+mn-ea"/>
              </a:rPr>
              <a:t>技艺。        </a:t>
            </a:r>
            <a:endParaRPr lang="en-US" altLang="zh-CN" b="1" dirty="0" smtClean="0">
              <a:sym typeface="+mn-ea"/>
            </a:endParaRPr>
          </a:p>
          <a:p>
            <a:pPr lvl="0">
              <a:spcBef>
                <a:spcPct val="50000"/>
              </a:spcBef>
            </a:pPr>
            <a:r>
              <a:rPr lang="en-US" altLang="zh-CN" b="1" dirty="0">
                <a:sym typeface="+mn-ea"/>
              </a:rPr>
              <a:t> </a:t>
            </a:r>
            <a:r>
              <a:rPr lang="en-US" altLang="zh-CN" b="1" dirty="0" smtClean="0">
                <a:sym typeface="+mn-ea"/>
              </a:rPr>
              <a:t>       </a:t>
            </a:r>
            <a:r>
              <a:rPr lang="zh-CN" altLang="en-US" b="1" dirty="0" smtClean="0">
                <a:sym typeface="+mn-ea"/>
              </a:rPr>
              <a:t>现在</a:t>
            </a:r>
            <a:r>
              <a:rPr lang="zh-CN" altLang="en-US" b="1" dirty="0">
                <a:sym typeface="+mn-ea"/>
              </a:rPr>
              <a:t>是指人类为了满足生产发展需要，根据实践经验与科学原理所创造的改造世界的手段和工具的总和。其中包括对自然、社会和自身进行调节、控制和改造的知识、技能、手段、规则和方法等。</a:t>
            </a:r>
            <a:endParaRPr lang="zh-CN" altLang="en-US" b="1" dirty="0">
              <a:sym typeface="+mn-ea"/>
            </a:endParaRPr>
          </a:p>
          <a:p>
            <a:pPr lvl="0">
              <a:spcBef>
                <a:spcPct val="50000"/>
              </a:spcBef>
            </a:pPr>
            <a:r>
              <a:rPr lang="zh-CN" altLang="en-US" b="1" dirty="0">
                <a:sym typeface="+mn-ea"/>
              </a:rPr>
              <a:t>        在英语中，技术主要表示技术的原理和</a:t>
            </a:r>
            <a:r>
              <a:rPr lang="zh-CN" altLang="en-US" b="1" dirty="0" smtClean="0">
                <a:sym typeface="+mn-ea"/>
              </a:rPr>
              <a:t>过程。         </a:t>
            </a:r>
            <a:endParaRPr lang="en-US" altLang="zh-CN" b="1" dirty="0" smtClean="0">
              <a:sym typeface="+mn-ea"/>
            </a:endParaRPr>
          </a:p>
          <a:p>
            <a:pPr lvl="0">
              <a:spcBef>
                <a:spcPct val="50000"/>
              </a:spcBef>
            </a:pPr>
            <a:r>
              <a:rPr lang="en-US" altLang="zh-CN" b="1" dirty="0">
                <a:sym typeface="+mn-ea"/>
              </a:rPr>
              <a:t> </a:t>
            </a:r>
            <a:r>
              <a:rPr lang="en-US" altLang="zh-CN" b="1" dirty="0" smtClean="0">
                <a:sym typeface="+mn-ea"/>
              </a:rPr>
              <a:t>       </a:t>
            </a:r>
            <a:r>
              <a:rPr lang="zh-CN" altLang="en-US" b="1" dirty="0" smtClean="0">
                <a:sym typeface="+mn-ea"/>
              </a:rPr>
              <a:t>在</a:t>
            </a:r>
            <a:r>
              <a:rPr lang="zh-CN" altLang="en-US" b="1" dirty="0">
                <a:sym typeface="+mn-ea"/>
              </a:rPr>
              <a:t>汉语中，技术主要表示操作经验和操作技巧。</a:t>
            </a:r>
            <a:endParaRPr lang="zh-CN" altLang="en-US" b="1" dirty="0">
              <a:sym typeface="+mn-ea"/>
            </a:endParaRPr>
          </a:p>
          <a:p>
            <a:pPr lvl="0">
              <a:spcBef>
                <a:spcPct val="50000"/>
              </a:spcBef>
            </a:pPr>
            <a:r>
              <a:rPr lang="zh-CN" altLang="en-US" b="1" dirty="0">
                <a:sym typeface="+mn-ea"/>
              </a:rPr>
              <a:t>        </a:t>
            </a:r>
            <a:r>
              <a:rPr lang="zh-CN" altLang="en-US" b="1" dirty="0" smtClean="0">
                <a:sym typeface="+mn-ea"/>
              </a:rPr>
              <a:t>技术</a:t>
            </a:r>
            <a:r>
              <a:rPr lang="zh-CN" altLang="en-US" b="1" dirty="0">
                <a:sym typeface="+mn-ea"/>
              </a:rPr>
              <a:t>的主要功能为改造世界。</a:t>
            </a:r>
            <a:endParaRPr lang="zh-CN" altLang="en-US" b="1" dirty="0">
              <a:latin typeface="Times New Roman" panose="02020603050405020304" pitchFamily="18" charset="0"/>
              <a:ea typeface="宋体" panose="02010600030101010101" pitchFamily="2" charset="-122"/>
            </a:endParaRPr>
          </a:p>
        </p:txBody>
      </p:sp>
      <p:sp>
        <p:nvSpPr>
          <p:cNvPr id="2" name="椭圆 1"/>
          <p:cNvSpPr/>
          <p:nvPr/>
        </p:nvSpPr>
        <p:spPr>
          <a:xfrm>
            <a:off x="1169120" y="5013176"/>
            <a:ext cx="162520" cy="216024"/>
          </a:xfrm>
          <a:prstGeom prst="ellipse">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l="27225" t="18346" r="12387" b="9236"/>
          <a:stretch>
            <a:fillRect/>
          </a:stretch>
        </p:blipFill>
        <p:spPr bwMode="auto">
          <a:xfrm>
            <a:off x="0" y="0"/>
            <a:ext cx="9186863" cy="688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39" name="文本框 14338"/>
          <p:cNvSpPr txBox="1"/>
          <p:nvPr/>
        </p:nvSpPr>
        <p:spPr>
          <a:xfrm>
            <a:off x="553324" y="1166584"/>
            <a:ext cx="7976438" cy="5273040"/>
          </a:xfrm>
          <a:prstGeom prst="rect">
            <a:avLst/>
          </a:prstGeom>
          <a:noFill/>
          <a:ln w="9525">
            <a:noFill/>
          </a:ln>
        </p:spPr>
        <p:txBody>
          <a:bodyPr wrap="square">
            <a:spAutoFit/>
          </a:bodyPr>
          <a:lstStyle/>
          <a:p>
            <a:pPr lvl="0">
              <a:spcBef>
                <a:spcPct val="50000"/>
              </a:spcBef>
            </a:pPr>
            <a:r>
              <a:rPr lang="en-US" altLang="zh-CN" b="1" dirty="0">
                <a:solidFill>
                  <a:srgbClr val="FF0000"/>
                </a:solidFill>
              </a:rPr>
              <a:t>1</a:t>
            </a:r>
            <a:r>
              <a:rPr lang="zh-CN" altLang="en-US" b="1" dirty="0">
                <a:solidFill>
                  <a:srgbClr val="FF0000"/>
                </a:solidFill>
              </a:rPr>
              <a:t>、 </a:t>
            </a:r>
            <a:r>
              <a:rPr lang="zh-CN" altLang="en-US" b="1" dirty="0" smtClean="0">
                <a:solidFill>
                  <a:srgbClr val="FF0000"/>
                </a:solidFill>
                <a:sym typeface="+mn-ea"/>
              </a:rPr>
              <a:t>科学革命的</a:t>
            </a:r>
            <a:r>
              <a:rPr lang="zh-CN" altLang="en-US" b="1" dirty="0">
                <a:solidFill>
                  <a:srgbClr val="FF0000"/>
                </a:solidFill>
                <a:sym typeface="+mn-ea"/>
              </a:rPr>
              <a:t>含义</a:t>
            </a:r>
            <a:endParaRPr lang="zh-CN" altLang="en-US" b="1" dirty="0">
              <a:solidFill>
                <a:srgbClr val="FF0000"/>
              </a:solidFill>
            </a:endParaRPr>
          </a:p>
          <a:p>
            <a:pPr lvl="0">
              <a:spcBef>
                <a:spcPct val="50000"/>
              </a:spcBef>
            </a:pPr>
            <a:r>
              <a:rPr lang="zh-CN" altLang="en-US" sz="2800" b="1" dirty="0">
                <a:latin typeface="Times New Roman" panose="02020603050405020304" pitchFamily="18" charset="0"/>
                <a:ea typeface="宋体" panose="02010600030101010101" pitchFamily="2" charset="-122"/>
              </a:rPr>
              <a:t>        </a:t>
            </a:r>
            <a:r>
              <a:rPr lang="zh-CN" altLang="en-US" sz="2800" b="1" dirty="0">
                <a:latin typeface="华文楷体" panose="02010600040101010101" pitchFamily="2" charset="-122"/>
                <a:ea typeface="华文楷体" panose="02010600040101010101" pitchFamily="2" charset="-122"/>
              </a:rPr>
              <a:t>科学革命是指人类对客观世界规律性的认识发生具有划时代意义的飞跃，从而引起科学观念、科研模式和科研活动方式的根本变革，其实质是由科学事实、科学理论和科学观念三个基本要素组成的科学知识结构体系的根本变革（</a:t>
            </a:r>
            <a:r>
              <a:rPr lang="zh-CN" altLang="en-US" sz="2400" b="1" dirty="0">
                <a:solidFill>
                  <a:srgbClr val="FF0000"/>
                </a:solidFill>
                <a:cs typeface="+mn-ea"/>
              </a:rPr>
              <a:t>库恩：范式转换</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a:spcBef>
                <a:spcPct val="50000"/>
              </a:spcBef>
            </a:pPr>
            <a:r>
              <a:rPr lang="en-US" altLang="zh-CN" b="1" dirty="0">
                <a:solidFill>
                  <a:srgbClr val="FF0000"/>
                </a:solidFill>
              </a:rPr>
              <a:t>2</a:t>
            </a:r>
            <a:r>
              <a:rPr lang="zh-CN" altLang="en-US" b="1" dirty="0">
                <a:solidFill>
                  <a:srgbClr val="FF0000"/>
                </a:solidFill>
              </a:rPr>
              <a:t>、  技术革命的含义</a:t>
            </a:r>
            <a:endParaRPr lang="zh-CN" altLang="en-US" b="1" dirty="0">
              <a:solidFill>
                <a:srgbClr val="FF0000"/>
              </a:solidFill>
            </a:endParaRPr>
          </a:p>
          <a:p>
            <a:pPr lvl="0">
              <a:spcBef>
                <a:spcPct val="50000"/>
              </a:spcBef>
            </a:pPr>
            <a:r>
              <a:rPr lang="zh-CN" altLang="en-US" sz="2800" b="1" dirty="0">
                <a:latin typeface="Times New Roman" panose="02020603050405020304" pitchFamily="18" charset="0"/>
                <a:ea typeface="宋体" panose="02010600030101010101" pitchFamily="2" charset="-122"/>
              </a:rPr>
              <a:t>        </a:t>
            </a:r>
            <a:r>
              <a:rPr lang="zh-CN" altLang="en-US" sz="2800" b="1" dirty="0">
                <a:latin typeface="华文楷体" panose="02010600040101010101" pitchFamily="2" charset="-122"/>
                <a:ea typeface="华文楷体" panose="02010600040101010101" pitchFamily="2" charset="-122"/>
              </a:rPr>
              <a:t>技术革命是指在一系列的技术进步过程中，由于科学原理的应用及技术手段的重大创新而导致技术体系的本质变革。</a:t>
            </a:r>
            <a:endParaRPr lang="zh-CN" altLang="en-US" sz="2800" b="1" dirty="0">
              <a:latin typeface="华文楷体" panose="02010600040101010101" pitchFamily="2" charset="-122"/>
              <a:ea typeface="华文楷体" panose="02010600040101010101" pitchFamily="2" charset="-122"/>
            </a:endParaRPr>
          </a:p>
        </p:txBody>
      </p:sp>
      <p:sp>
        <p:nvSpPr>
          <p:cNvPr id="14338" name="文本框 14337"/>
          <p:cNvSpPr txBox="1"/>
          <p:nvPr/>
        </p:nvSpPr>
        <p:spPr>
          <a:xfrm>
            <a:off x="179512" y="457508"/>
            <a:ext cx="8350250" cy="523220"/>
          </a:xfrm>
          <a:prstGeom prst="rect">
            <a:avLst/>
          </a:prstGeom>
          <a:noFill/>
          <a:ln w="9525">
            <a:noFill/>
          </a:ln>
        </p:spPr>
        <p:txBody>
          <a:bodyPr wrap="square">
            <a:spAutoFit/>
          </a:bodyPr>
          <a:lstStyle/>
          <a:p>
            <a:pPr lvl="0">
              <a:spcBef>
                <a:spcPct val="50000"/>
              </a:spcBef>
            </a:pPr>
            <a:r>
              <a:rPr lang="zh-CN" altLang="en-US" sz="2800" b="1" dirty="0">
                <a:solidFill>
                  <a:schemeClr val="tx2"/>
                </a:solidFill>
                <a:latin typeface="黑体" panose="02010600030101010101" pitchFamily="49" charset="-122"/>
                <a:ea typeface="黑体" panose="02010600030101010101" pitchFamily="49" charset="-122"/>
                <a:sym typeface="+mn-ea"/>
              </a:rPr>
              <a:t>（二）</a:t>
            </a:r>
            <a:r>
              <a:rPr lang="en-US" altLang="zh-CN" sz="2800" b="1" dirty="0">
                <a:solidFill>
                  <a:schemeClr val="tx2"/>
                </a:solidFill>
                <a:latin typeface="黑体" panose="02010600030101010101" pitchFamily="49" charset="-122"/>
                <a:ea typeface="黑体" panose="02010600030101010101" pitchFamily="49" charset="-122"/>
                <a:sym typeface="+mn-ea"/>
              </a:rPr>
              <a:t>“</a:t>
            </a:r>
            <a:r>
              <a:rPr lang="zh-CN" altLang="en-US" sz="2800" b="1" dirty="0">
                <a:solidFill>
                  <a:schemeClr val="tx2"/>
                </a:solidFill>
                <a:latin typeface="黑体" panose="02010600030101010101" pitchFamily="49" charset="-122"/>
                <a:ea typeface="黑体" panose="02010600030101010101" pitchFamily="49" charset="-122"/>
                <a:sym typeface="+mn-ea"/>
              </a:rPr>
              <a:t>科学革命</a:t>
            </a:r>
            <a:r>
              <a:rPr lang="en-US" altLang="zh-CN" sz="2800" b="1" dirty="0">
                <a:solidFill>
                  <a:schemeClr val="tx2"/>
                </a:solidFill>
                <a:latin typeface="黑体" panose="02010600030101010101" pitchFamily="49" charset="-122"/>
                <a:ea typeface="黑体" panose="02010600030101010101" pitchFamily="49" charset="-122"/>
                <a:sym typeface="+mn-ea"/>
              </a:rPr>
              <a:t>”</a:t>
            </a:r>
            <a:r>
              <a:rPr lang="zh-CN" altLang="en-US" sz="2800" b="1" dirty="0">
                <a:solidFill>
                  <a:schemeClr val="tx2"/>
                </a:solidFill>
                <a:latin typeface="黑体" panose="02010600030101010101" pitchFamily="49" charset="-122"/>
                <a:ea typeface="黑体" panose="02010600030101010101" pitchFamily="49" charset="-122"/>
                <a:sym typeface="+mn-ea"/>
              </a:rPr>
              <a:t>与</a:t>
            </a:r>
            <a:r>
              <a:rPr lang="en-US" altLang="zh-CN" sz="2800" b="1" dirty="0">
                <a:solidFill>
                  <a:schemeClr val="tx2"/>
                </a:solidFill>
                <a:latin typeface="黑体" panose="02010600030101010101" pitchFamily="49" charset="-122"/>
                <a:ea typeface="黑体" panose="02010600030101010101" pitchFamily="49" charset="-122"/>
                <a:sym typeface="+mn-ea"/>
              </a:rPr>
              <a:t>“</a:t>
            </a:r>
            <a:r>
              <a:rPr lang="zh-CN" altLang="en-US" sz="2800" b="1" dirty="0">
                <a:solidFill>
                  <a:schemeClr val="tx2"/>
                </a:solidFill>
                <a:latin typeface="黑体" panose="02010600030101010101" pitchFamily="49" charset="-122"/>
                <a:ea typeface="黑体" panose="02010600030101010101" pitchFamily="49" charset="-122"/>
                <a:sym typeface="+mn-ea"/>
              </a:rPr>
              <a:t>技术革命</a:t>
            </a:r>
            <a:r>
              <a:rPr lang="en-US" altLang="zh-CN" sz="2800" b="1" dirty="0">
                <a:solidFill>
                  <a:schemeClr val="tx2"/>
                </a:solidFill>
                <a:latin typeface="黑体" panose="02010600030101010101" pitchFamily="49" charset="-122"/>
                <a:ea typeface="黑体" panose="02010600030101010101" pitchFamily="49" charset="-122"/>
                <a:sym typeface="+mn-ea"/>
              </a:rPr>
              <a:t>”</a:t>
            </a:r>
            <a:r>
              <a:rPr lang="zh-CN" altLang="en-US" sz="2800" b="1" dirty="0">
                <a:solidFill>
                  <a:schemeClr val="tx2"/>
                </a:solidFill>
                <a:latin typeface="黑体" panose="02010600030101010101" pitchFamily="49" charset="-122"/>
                <a:ea typeface="黑体" panose="02010600030101010101" pitchFamily="49" charset="-122"/>
                <a:sym typeface="+mn-ea"/>
              </a:rPr>
              <a:t>的含义</a:t>
            </a:r>
            <a:endParaRPr lang="zh-CN" altLang="en-US" sz="2800" b="1" dirty="0">
              <a:solidFill>
                <a:schemeClr val="tx2"/>
              </a:solidFill>
              <a:latin typeface="黑体" panose="02010600030101010101" pitchFamily="49" charset="-122"/>
              <a:ea typeface="黑体" panose="02010600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FF00"/>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9CAFF"/>
        </a:accent5>
        <a:accent6>
          <a:srgbClr val="5BB7E5"/>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1E1E1"/>
        </a:accent5>
        <a:accent6>
          <a:srgbClr val="D2D2D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CC66"/>
        </a:dk2>
        <a:lt2>
          <a:srgbClr val="000000"/>
        </a:lt2>
        <a:accent1>
          <a:srgbClr val="0099CC"/>
        </a:accent1>
        <a:accent2>
          <a:srgbClr val="009999"/>
        </a:accent2>
        <a:accent3>
          <a:srgbClr val="AAC1C1"/>
        </a:accent3>
        <a:accent4>
          <a:srgbClr val="DCDCDC"/>
        </a:accent4>
        <a:accent5>
          <a:srgbClr val="AACAE2"/>
        </a:accent5>
        <a:accent6>
          <a:srgbClr val="008989"/>
        </a:accent6>
        <a:hlink>
          <a:srgbClr val="6600CC"/>
        </a:hlink>
        <a:folHlink>
          <a:srgbClr val="FFFF00"/>
        </a:folHlink>
      </a:clrScheme>
      <a:clrMap bg1="lt1" tx1="dk1" bg2="lt2" tx2="dk2" accent1="accent1" accent2="accent2" accent3="accent3" accent4="accent4" accent5="accent5" accent6="accent6" hlink="hlink" folHlink="folHlink"/>
    </a:extraClrScheme>
    <a:extraClrScheme>
      <a:clrScheme name="">
        <a:dk1>
          <a:srgbClr val="FFFFFF"/>
        </a:dk1>
        <a:lt1>
          <a:srgbClr val="993300"/>
        </a:lt1>
        <a:dk2>
          <a:srgbClr val="FFCC66"/>
        </a:dk2>
        <a:lt2>
          <a:srgbClr val="000000"/>
        </a:lt2>
        <a:accent1>
          <a:srgbClr val="FF6633"/>
        </a:accent1>
        <a:accent2>
          <a:srgbClr val="CC6600"/>
        </a:accent2>
        <a:accent3>
          <a:srgbClr val="CAADAA"/>
        </a:accent3>
        <a:accent4>
          <a:srgbClr val="DCDCDC"/>
        </a:accent4>
        <a:accent5>
          <a:srgbClr val="FFB9AD"/>
        </a:accent5>
        <a:accent6>
          <a:srgbClr val="B75B00"/>
        </a:accent6>
        <a:hlink>
          <a:srgbClr val="CC0000"/>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FF00"/>
    </a:hlink>
    <a:folHlink>
      <a:srgbClr val="FFFF00"/>
    </a:folHlink>
  </a:clrScheme>
</a:themeOverride>
</file>

<file path=docProps/app.xml><?xml version="1.0" encoding="utf-8"?>
<Properties xmlns="http://schemas.openxmlformats.org/officeDocument/2006/extended-properties" xmlns:vt="http://schemas.openxmlformats.org/officeDocument/2006/docPropsVTypes">
  <TotalTime>0</TotalTime>
  <Words>9602</Words>
  <Application>WPS 演示</Application>
  <PresentationFormat>全屏显示(4:3)</PresentationFormat>
  <Paragraphs>413</Paragraphs>
  <Slides>56</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9" baseType="lpstr">
      <vt:lpstr>Arial</vt:lpstr>
      <vt:lpstr>宋体</vt:lpstr>
      <vt:lpstr>Wingdings</vt:lpstr>
      <vt:lpstr>Times New Roman</vt:lpstr>
      <vt:lpstr>华文楷体</vt:lpstr>
      <vt:lpstr>Calibri</vt:lpstr>
      <vt:lpstr>黑体</vt:lpstr>
      <vt:lpstr>华文楷体</vt:lpstr>
      <vt:lpstr>楷体_GB2312</vt:lpstr>
      <vt:lpstr>微软雅黑</vt:lpstr>
      <vt:lpstr>华文彩云</vt:lpstr>
      <vt:lpstr>Soaring</vt:lpstr>
      <vt:lpstr>MSPhotoEd.3</vt:lpstr>
      <vt:lpstr>PowerPoint 演示文稿</vt:lpstr>
      <vt:lpstr>PowerPoint 演示文稿</vt:lpstr>
      <vt:lpstr>PowerPoint 演示文稿</vt:lpstr>
      <vt:lpstr>PowerPoint 演示文稿</vt:lpstr>
      <vt:lpstr>  （1）马克思主义者理解的科学技术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马云——阿里巴巴在美国上市，使其一跃成为中国大陆首富，个人资产达到近300亿美元。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六、科技革命对人类思维方式的影响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h</dc:creator>
  <cp:lastModifiedBy>Administrator</cp:lastModifiedBy>
  <cp:revision>327</cp:revision>
  <dcterms:created xsi:type="dcterms:W3CDTF">2001-05-09T07:55:00Z</dcterms:created>
  <dcterms:modified xsi:type="dcterms:W3CDTF">2017-09-28T03:56:36Z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