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6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1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8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1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FAF5-F8CC-4674-93DA-8DF9F078C3DA}" type="datetimeFigureOut">
              <a:rPr lang="ko-KR" altLang="en-US" smtClean="0"/>
              <a:t>2013-10-14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0C2F-FF0D-40E6-B9B5-05ACB6F68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10</a:t>
            </a:r>
            <a:r>
              <a:rPr lang="ko-KR" altLang="en-US" smtClean="0">
                <a:ea typeface="굴림" charset="-127"/>
              </a:rPr>
              <a:t>진수</a:t>
            </a:r>
            <a:r>
              <a:rPr lang="en-US" altLang="ko-KR" smtClean="0">
                <a:ea typeface="굴림" charset="-127"/>
              </a:rPr>
              <a:t>, 8</a:t>
            </a:r>
            <a:r>
              <a:rPr lang="ko-KR" altLang="en-US" smtClean="0">
                <a:ea typeface="굴림" charset="-127"/>
              </a:rPr>
              <a:t>진수</a:t>
            </a:r>
            <a:r>
              <a:rPr lang="en-US" altLang="ko-KR" smtClean="0">
                <a:ea typeface="굴림" charset="-127"/>
              </a:rPr>
              <a:t>, 16</a:t>
            </a:r>
            <a:r>
              <a:rPr lang="ko-KR" altLang="en-US" smtClean="0">
                <a:ea typeface="굴림" charset="-127"/>
              </a:rPr>
              <a:t>진수 출력</a:t>
            </a:r>
            <a:endParaRPr lang="en-US" altLang="ko-KR" smtClean="0"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52400" y="1371600"/>
            <a:ext cx="6096000" cy="4495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#include &lt;iostream&gt;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using namespace std;</a:t>
            </a:r>
          </a:p>
          <a:p>
            <a:pPr>
              <a:defRPr/>
            </a:pPr>
            <a:endParaRPr lang="ko-KR" altLang="en-US" sz="160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{</a:t>
            </a: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a typeface="굴림" charset="-127"/>
              </a:rPr>
              <a:t>   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// 10, 8, 16 </a:t>
            </a:r>
            <a:r>
              <a:rPr lang="ko-KR" altLang="en-US" sz="1600">
                <a:solidFill>
                  <a:srgbClr val="000000"/>
                </a:solidFill>
                <a:ea typeface="굴림" charset="-127"/>
              </a:rPr>
              <a:t>진법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int decimal     = 41;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int octal       = 041;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int hexadecimal = 0x41;</a:t>
            </a:r>
          </a:p>
          <a:p>
            <a:pPr>
              <a:defRPr/>
            </a:pPr>
            <a:endParaRPr lang="ko-KR" altLang="en-US" sz="160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  <a:ea typeface="굴림" charset="-127"/>
              </a:rPr>
              <a:t>   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//</a:t>
            </a:r>
            <a:r>
              <a:rPr lang="ko-KR" altLang="en-US" sz="1600">
                <a:solidFill>
                  <a:srgbClr val="000000"/>
                </a:solidFill>
                <a:ea typeface="굴림" charset="-127"/>
              </a:rPr>
              <a:t>출력</a:t>
            </a:r>
            <a:endParaRPr lang="en-US" altLang="ko-KR" sz="160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cout &lt;&lt; "41 = " &lt;&lt; </a:t>
            </a:r>
            <a:r>
              <a:rPr lang="en-US" altLang="ko-KR" sz="1600">
                <a:solidFill>
                  <a:srgbClr val="FF0000"/>
                </a:solidFill>
                <a:ea typeface="굴림" charset="-127"/>
              </a:rPr>
              <a:t>dec 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&lt;&lt; decimal &lt;&lt;"\n";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cout &lt;&lt; "041 = " &lt;&lt; </a:t>
            </a:r>
            <a:r>
              <a:rPr lang="en-US" altLang="ko-KR" sz="1600">
                <a:solidFill>
                  <a:srgbClr val="FF0000"/>
                </a:solidFill>
                <a:ea typeface="굴림" charset="-127"/>
              </a:rPr>
              <a:t>oct </a:t>
            </a: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&lt;&lt; octal &lt;&lt;"\n";</a:t>
            </a:r>
          </a:p>
          <a:p>
            <a:pPr>
              <a:defRPr/>
            </a:pPr>
            <a:r>
              <a:rPr lang="pt-BR" altLang="ko-KR" sz="1600">
                <a:solidFill>
                  <a:srgbClr val="000000"/>
                </a:solidFill>
                <a:ea typeface="굴림" charset="-127"/>
              </a:rPr>
              <a:t>   cout &lt;&lt; "0x41 = " &lt;&lt; </a:t>
            </a:r>
            <a:r>
              <a:rPr lang="pt-BR" altLang="ko-KR" sz="1600">
                <a:solidFill>
                  <a:srgbClr val="FF0000"/>
                </a:solidFill>
                <a:ea typeface="굴림" charset="-127"/>
              </a:rPr>
              <a:t>hex</a:t>
            </a:r>
            <a:r>
              <a:rPr lang="pt-BR" altLang="ko-KR" sz="1600">
                <a:solidFill>
                  <a:srgbClr val="000000"/>
                </a:solidFill>
                <a:ea typeface="굴림" charset="-127"/>
              </a:rPr>
              <a:t> &lt;&lt; hexadecimal &lt;&lt;"\n";</a:t>
            </a:r>
          </a:p>
          <a:p>
            <a:pPr>
              <a:defRPr/>
            </a:pPr>
            <a:endParaRPr lang="ko-KR" altLang="en-US" sz="1600">
              <a:solidFill>
                <a:srgbClr val="00000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  return 0;</a:t>
            </a:r>
          </a:p>
          <a:p>
            <a:pPr>
              <a:defRPr/>
            </a:pPr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}</a:t>
            </a:r>
          </a:p>
        </p:txBody>
      </p:sp>
      <p:sp>
        <p:nvSpPr>
          <p:cNvPr id="4100" name="오른쪽 화살표 6"/>
          <p:cNvSpPr>
            <a:spLocks noChangeArrowheads="1"/>
          </p:cNvSpPr>
          <p:nvPr/>
        </p:nvSpPr>
        <p:spPr bwMode="auto">
          <a:xfrm>
            <a:off x="6315075" y="3276600"/>
            <a:ext cx="533400" cy="114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200"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915150" y="3276600"/>
            <a:ext cx="1962150" cy="990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ko-KR" sz="1600" dirty="0"/>
              <a:t>41 = 41</a:t>
            </a:r>
          </a:p>
          <a:p>
            <a:pPr>
              <a:defRPr/>
            </a:pPr>
            <a:r>
              <a:rPr lang="en-US" altLang="ko-KR" sz="1600" dirty="0"/>
              <a:t>041 = 41</a:t>
            </a:r>
          </a:p>
          <a:p>
            <a:pPr>
              <a:defRPr/>
            </a:pPr>
            <a:r>
              <a:rPr lang="en-US" altLang="ko-KR" sz="1600" dirty="0"/>
              <a:t>0x41 = 41</a:t>
            </a:r>
          </a:p>
        </p:txBody>
      </p:sp>
    </p:spTree>
    <p:extLst>
      <p:ext uri="{BB962C8B-B14F-4D97-AF65-F5344CB8AC3E}">
        <p14:creationId xmlns:p14="http://schemas.microsoft.com/office/powerpoint/2010/main" val="19928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ea typeface="굴림" charset="-127"/>
              </a:rPr>
              <a:t>관계 연산자 </a:t>
            </a:r>
            <a:r>
              <a:rPr lang="en-US" altLang="ko-KR" smtClean="0">
                <a:ea typeface="굴림" charset="-127"/>
              </a:rPr>
              <a:t>(Relational Operators)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피연산자의 대소 관계를 비교함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495300" y="1981200"/>
            <a:ext cx="8305800" cy="40322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int a = 3, b = 5;</a:t>
            </a:r>
          </a:p>
          <a:p>
            <a:endParaRPr lang="en-US" altLang="ko-KR" sz="16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b1 = a &gt; b;	        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보다 크다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b2 = a &gt;= b;	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보다 크거나 같다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b3 = a &lt; b;	        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보다 작다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b4 = a &lt;= b;	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보다 작거나 같다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b5 = a == b;	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같다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bool b6 = a != b;	// a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와 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b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가 같지 않다</a:t>
            </a:r>
          </a:p>
          <a:p>
            <a:endParaRPr lang="ko-KR" altLang="en-US" sz="16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boolalpha;	// bool </a:t>
            </a:r>
            <a:r>
              <a:rPr lang="ko-KR" altLang="en-US" sz="1600">
                <a:latin typeface="Consolas" pitchFamily="49" charset="0"/>
                <a:ea typeface="MingLiU" pitchFamily="49" charset="-120"/>
                <a:cs typeface="Consolas" pitchFamily="49" charset="0"/>
              </a:rPr>
              <a:t>타입의 값을 문자로 출력하게 만든다</a:t>
            </a:r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&gt; " &lt;&lt; b &lt;&lt; " --&gt; " &lt;&lt; b1 &lt;&lt; "\n";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&gt;= " &lt;&lt; b &lt;&lt; " --&gt; " &lt;&lt; b2 &lt;&lt; "\n";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&lt; " &lt;&lt; b &lt;&lt; " --&gt; " &lt;&lt; b3 &lt;&lt; "\n";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&lt;= " &lt;&lt; b &lt;&lt; " --&gt; " &lt;&lt; b4 &lt;&lt; "\n";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== " &lt;&lt; b &lt;&lt; " --&gt; " &lt;&lt; b5 &lt;&lt; "\n";</a:t>
            </a:r>
          </a:p>
          <a:p>
            <a:r>
              <a:rPr lang="en-US" altLang="ko-KR" sz="16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a &lt;&lt; " != " &lt;&lt; b &lt;&lt; " --&gt; " &lt;&lt; b6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7451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ea typeface="굴림" charset="-127"/>
              </a:rPr>
              <a:t>관계 연산자 </a:t>
            </a:r>
            <a:r>
              <a:rPr lang="en-US" altLang="ko-KR" smtClean="0">
                <a:ea typeface="굴림" charset="-127"/>
              </a:rPr>
              <a:t>(Relational Operators)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= (</a:t>
            </a:r>
            <a:r>
              <a:rPr lang="ko-KR" altLang="en-US" smtClean="0">
                <a:ea typeface="굴림" charset="-127"/>
              </a:rPr>
              <a:t>대입 연산자</a:t>
            </a:r>
            <a:r>
              <a:rPr lang="en-US" altLang="ko-KR" smtClean="0">
                <a:ea typeface="굴림" charset="-127"/>
              </a:rPr>
              <a:t>)</a:t>
            </a:r>
          </a:p>
          <a:p>
            <a:endParaRPr lang="en-US" altLang="ko-KR" smtClean="0">
              <a:ea typeface="굴림" charset="-127"/>
            </a:endParaRPr>
          </a:p>
          <a:p>
            <a:pPr lvl="4"/>
            <a:endParaRPr lang="en-US" altLang="ko-KR" smtClean="0">
              <a:ea typeface="굴림" charset="-127"/>
            </a:endParaRPr>
          </a:p>
          <a:p>
            <a:pPr marL="1371600" lvl="3" indent="0">
              <a:buFontTx/>
              <a:buNone/>
            </a:pPr>
            <a:r>
              <a:rPr lang="en-US" altLang="ko-KR" smtClean="0">
                <a:ea typeface="굴림" charset="-127"/>
                <a:sym typeface="Wingdings" pitchFamily="2" charset="2"/>
              </a:rPr>
              <a:t>		</a:t>
            </a:r>
          </a:p>
          <a:p>
            <a:r>
              <a:rPr lang="en-US" altLang="ko-KR" smtClean="0">
                <a:ea typeface="굴림" charset="-127"/>
                <a:sym typeface="Wingdings" pitchFamily="2" charset="2"/>
              </a:rPr>
              <a:t>== (</a:t>
            </a:r>
            <a:r>
              <a:rPr lang="ko-KR" altLang="en-US" smtClean="0">
                <a:ea typeface="굴림" charset="-127"/>
                <a:sym typeface="Wingdings" pitchFamily="2" charset="2"/>
              </a:rPr>
              <a:t>관계 연산자</a:t>
            </a:r>
            <a:r>
              <a:rPr lang="en-US" altLang="ko-KR" smtClean="0">
                <a:ea typeface="굴림" charset="-127"/>
                <a:sym typeface="Wingdings" pitchFamily="2" charset="2"/>
              </a:rPr>
              <a:t>)</a:t>
            </a:r>
          </a:p>
          <a:p>
            <a:endParaRPr lang="ko-KR" altLang="en-US" smtClean="0">
              <a:ea typeface="굴림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1219200" y="2057400"/>
            <a:ext cx="37338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defRPr/>
            </a:pPr>
            <a:r>
              <a:rPr lang="en-US" altLang="ko-KR" sz="1800">
                <a:ea typeface="굴림" panose="020B0600000101010101" pitchFamily="50" charset="-127"/>
              </a:rPr>
              <a:t>a = b     (a </a:t>
            </a:r>
            <a:r>
              <a:rPr lang="en-US" altLang="ko-KR" sz="1800">
                <a:ea typeface="굴림" panose="020B0600000101010101" pitchFamily="50" charset="-127"/>
                <a:sym typeface="Wingdings" panose="05000000000000000000" pitchFamily="2" charset="2"/>
              </a:rPr>
              <a:t>b)</a:t>
            </a:r>
            <a:endParaRPr lang="en-US" altLang="ko-KR" sz="1800" dirty="0">
              <a:ea typeface="굴림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19200" y="3771900"/>
            <a:ext cx="4343400" cy="24765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defRPr/>
            </a:pPr>
            <a:r>
              <a:rPr lang="en-US" altLang="ko-KR" sz="1800" dirty="0">
                <a:ea typeface="굴림" panose="020B0600000101010101" pitchFamily="50" charset="-127"/>
              </a:rPr>
              <a:t>if</a:t>
            </a:r>
            <a:r>
              <a:rPr lang="ko-KR" altLang="en-US" sz="1800" dirty="0"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ea typeface="굴림" panose="020B0600000101010101" pitchFamily="50" charset="-127"/>
              </a:rPr>
              <a:t>(a == b) 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{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     </a:t>
            </a:r>
            <a:r>
              <a:rPr lang="en-US" altLang="ko-KR" sz="1800" dirty="0" err="1">
                <a:ea typeface="굴림" panose="020B0600000101010101" pitchFamily="50" charset="-127"/>
                <a:sym typeface="Wingdings" panose="05000000000000000000" pitchFamily="2" charset="2"/>
              </a:rPr>
              <a:t>cout</a:t>
            </a: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&lt;&lt; “a==b” &lt;&lt;“\n”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}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else 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{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    </a:t>
            </a:r>
            <a:r>
              <a:rPr lang="en-US" altLang="ko-KR" sz="1800" dirty="0" err="1">
                <a:ea typeface="굴림" panose="020B0600000101010101" pitchFamily="50" charset="-127"/>
                <a:sym typeface="Wingdings" panose="05000000000000000000" pitchFamily="2" charset="2"/>
              </a:rPr>
              <a:t>cout</a:t>
            </a: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&lt;&lt; </a:t>
            </a:r>
            <a:r>
              <a:rPr lang="en-US" altLang="ko-KR" sz="1800">
                <a:ea typeface="굴림" panose="020B0600000101010101" pitchFamily="50" charset="-127"/>
                <a:sym typeface="Wingdings" panose="05000000000000000000" pitchFamily="2" charset="2"/>
              </a:rPr>
              <a:t>“a&lt;&gt;b</a:t>
            </a: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” &lt;&lt;“\n”</a:t>
            </a:r>
          </a:p>
          <a:p>
            <a:pPr marL="344488" lvl="1" indent="0">
              <a:defRPr/>
            </a:pPr>
            <a:r>
              <a:rPr lang="en-US" altLang="ko-KR" sz="1800" dirty="0">
                <a:ea typeface="굴림" panose="020B0600000101010101" pitchFamily="50" charset="-127"/>
                <a:sym typeface="Wingdings" panose="05000000000000000000" pitchFamily="2" charset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229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ea typeface="굴림" charset="-127"/>
              </a:rPr>
              <a:t>관계 연산자 </a:t>
            </a:r>
            <a:r>
              <a:rPr lang="en-US" altLang="ko-KR" smtClean="0">
                <a:ea typeface="굴림" charset="-127"/>
              </a:rPr>
              <a:t>(Relational Operators)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57054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9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논리 연산자 </a:t>
            </a:r>
            <a:r>
              <a:rPr lang="en-US" altLang="ko-KR" smtClean="0">
                <a:ea typeface="굴림" charset="-127"/>
              </a:rPr>
              <a:t>(Logical Operators)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논리 연산을 수행함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피연산자를 사용해서 불린 연산을 수행</a:t>
            </a:r>
            <a:endParaRPr lang="en-US" altLang="ko-KR" sz="2400" smtClean="0">
              <a:ea typeface="굴림" charset="-127"/>
            </a:endParaRPr>
          </a:p>
        </p:txBody>
      </p:sp>
      <p:sp>
        <p:nvSpPr>
          <p:cNvPr id="16388" name="Text Box 85"/>
          <p:cNvSpPr txBox="1">
            <a:spLocks noChangeArrowheads="1"/>
          </p:cNvSpPr>
          <p:nvPr/>
        </p:nvSpPr>
        <p:spPr bwMode="auto">
          <a:xfrm>
            <a:off x="971550" y="1844675"/>
            <a:ext cx="6553200" cy="19399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bool b1 = true;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bool b2 = false;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bool and 	= b1 &amp;&amp; b2;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bool or	= b1 || b2;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bool not	= ! b1;</a:t>
            </a: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971550" y="4479925"/>
          <a:ext cx="67056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1295400"/>
                <a:gridCol w="1371600"/>
                <a:gridCol w="1371600"/>
                <a:gridCol w="1295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피연산자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AND(&amp;&amp;)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OR(||)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NOT(!)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5" name="Text Box 83"/>
          <p:cNvSpPr txBox="1">
            <a:spLocks noChangeArrowheads="1"/>
          </p:cNvSpPr>
          <p:nvPr/>
        </p:nvSpPr>
        <p:spPr bwMode="auto">
          <a:xfrm>
            <a:off x="3343275" y="6308725"/>
            <a:ext cx="4427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* NOT </a:t>
            </a:r>
            <a:r>
              <a:rPr lang="ko-KR" altLang="en-US" sz="2000">
                <a:latin typeface="Times New Roman" pitchFamily="18" charset="0"/>
                <a:ea typeface="MingLiU" pitchFamily="49" charset="-120"/>
              </a:rPr>
              <a:t>연산자는 피연산자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1 </a:t>
            </a:r>
            <a:r>
              <a:rPr lang="ko-KR" altLang="en-US" sz="2000">
                <a:latin typeface="Times New Roman" pitchFamily="18" charset="0"/>
                <a:ea typeface="MingLiU" pitchFamily="49" charset="-120"/>
              </a:rPr>
              <a:t>만 받는다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6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관계연산자와 논리연산자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일반적으로 논리연산자는 관계연산자와 함께 사용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관계연산자의 우선 순위가 높으므로 먼저 수행됨</a:t>
            </a:r>
            <a:endParaRPr lang="en-US" altLang="ko-KR" sz="2400" smtClean="0">
              <a:ea typeface="굴림" charset="-127"/>
            </a:endParaRPr>
          </a:p>
          <a:p>
            <a:pPr lvl="1"/>
            <a:r>
              <a:rPr lang="ko-KR" altLang="en-US" sz="2000" smtClean="0">
                <a:solidFill>
                  <a:srgbClr val="FF0000"/>
                </a:solidFill>
                <a:ea typeface="굴림" charset="-127"/>
              </a:rPr>
              <a:t>하지만 괄호를 쓰는 것이 바람직함</a:t>
            </a:r>
            <a:endParaRPr lang="en-US" altLang="ko-KR" sz="2000" smtClean="0">
              <a:solidFill>
                <a:srgbClr val="FF0000"/>
              </a:solidFill>
              <a:ea typeface="굴림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bool ok = (age &gt;= 20) &amp;&amp; (male == true)</a:t>
            </a:r>
            <a:endParaRPr lang="ko-KR" altLang="en-US" sz="2000" smtClean="0">
              <a:ea typeface="굴림" charset="-127"/>
            </a:endParaRPr>
          </a:p>
        </p:txBody>
      </p:sp>
      <p:sp>
        <p:nvSpPr>
          <p:cNvPr id="17412" name="Text Box 47"/>
          <p:cNvSpPr txBox="1">
            <a:spLocks noChangeArrowheads="1"/>
          </p:cNvSpPr>
          <p:nvPr/>
        </p:nvSpPr>
        <p:spPr bwMode="auto">
          <a:xfrm>
            <a:off x="990600" y="1893888"/>
            <a:ext cx="6553200" cy="14763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age = 20;	// </a:t>
            </a:r>
            <a:r>
              <a:rPr lang="ko-KR" altLang="en-US" sz="1800">
                <a:latin typeface="Consolas" pitchFamily="49" charset="0"/>
                <a:ea typeface="MingLiU" pitchFamily="49" charset="-120"/>
                <a:cs typeface="Consolas" pitchFamily="49" charset="0"/>
              </a:rPr>
              <a:t>나이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bool male = true;	// </a:t>
            </a:r>
            <a:r>
              <a:rPr lang="ko-KR" altLang="en-US" sz="1800">
                <a:latin typeface="Consolas" pitchFamily="49" charset="0"/>
                <a:ea typeface="MingLiU" pitchFamily="49" charset="-120"/>
                <a:cs typeface="Consolas" pitchFamily="49" charset="0"/>
              </a:rPr>
              <a:t>성별</a:t>
            </a:r>
          </a:p>
          <a:p>
            <a:endParaRPr lang="ko-KR" altLang="en-US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// 20</a:t>
            </a:r>
            <a:r>
              <a:rPr lang="ko-KR" altLang="en-US" sz="1800">
                <a:latin typeface="Consolas" pitchFamily="49" charset="0"/>
                <a:ea typeface="MingLiU" pitchFamily="49" charset="-120"/>
                <a:cs typeface="Consolas" pitchFamily="49" charset="0"/>
              </a:rPr>
              <a:t>세 이상이면서 남성인지 여부를 알아봄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bool ok = age &gt;= 20 &amp;&amp; male == true</a:t>
            </a:r>
          </a:p>
        </p:txBody>
      </p:sp>
      <p:pic>
        <p:nvPicPr>
          <p:cNvPr id="17413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4094163"/>
            <a:ext cx="2617787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C++</a:t>
            </a:r>
            <a:r>
              <a:rPr lang="ko-KR" altLang="en-US" smtClean="0">
                <a:ea typeface="굴림" charset="-127"/>
              </a:rPr>
              <a:t>에서 정수 값을 </a:t>
            </a:r>
            <a:r>
              <a:rPr lang="en-US" altLang="ko-KR" smtClean="0">
                <a:ea typeface="굴림" charset="-127"/>
              </a:rPr>
              <a:t>2</a:t>
            </a:r>
            <a:r>
              <a:rPr lang="ko-KR" altLang="en-US" smtClean="0">
                <a:ea typeface="굴림" charset="-127"/>
              </a:rPr>
              <a:t>진수로 출력하는 방법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bitset </a:t>
            </a:r>
            <a:r>
              <a:rPr lang="ko-KR" altLang="en-US" sz="2400" smtClean="0">
                <a:ea typeface="굴림" charset="-127"/>
              </a:rPr>
              <a:t>클라스 활용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905000"/>
            <a:ext cx="6408737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298700"/>
            <a:ext cx="4668838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설명선 1(강조선) 1"/>
          <p:cNvSpPr>
            <a:spLocks/>
          </p:cNvSpPr>
          <p:nvPr/>
        </p:nvSpPr>
        <p:spPr bwMode="auto">
          <a:xfrm>
            <a:off x="5029200" y="4343400"/>
            <a:ext cx="1676400" cy="304800"/>
          </a:xfrm>
          <a:prstGeom prst="accentCallout1">
            <a:avLst>
              <a:gd name="adj1" fmla="val 25727"/>
              <a:gd name="adj2" fmla="val -722"/>
              <a:gd name="adj3" fmla="val 233713"/>
              <a:gd name="adj4" fmla="val -49352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ko-KR" altLang="en-US" sz="1400">
                <a:ea typeface="굴림" charset="-127"/>
              </a:rPr>
              <a:t>변수의 크기</a:t>
            </a:r>
          </a:p>
        </p:txBody>
      </p:sp>
      <p:sp>
        <p:nvSpPr>
          <p:cNvPr id="18439" name="타원 1"/>
          <p:cNvSpPr>
            <a:spLocks noChangeArrowheads="1"/>
          </p:cNvSpPr>
          <p:nvPr/>
        </p:nvSpPr>
        <p:spPr bwMode="auto">
          <a:xfrm>
            <a:off x="1447800" y="1905000"/>
            <a:ext cx="1905000" cy="304800"/>
          </a:xfrm>
          <a:prstGeom prst="ellipse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22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분기가 필요한 이유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mtClean="0">
                <a:ea typeface="굴림" charset="-127"/>
              </a:rPr>
              <a:t>분기 명령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if </a:t>
            </a:r>
            <a:r>
              <a:rPr lang="ko-KR" altLang="en-US" smtClean="0">
                <a:ea typeface="굴림" charset="-127"/>
              </a:rPr>
              <a:t>문</a:t>
            </a:r>
            <a:endParaRPr lang="en-US" altLang="ko-KR" smtClean="0">
              <a:ea typeface="굴림" charset="-127"/>
            </a:endParaRPr>
          </a:p>
          <a:p>
            <a:pPr lvl="2"/>
            <a:r>
              <a:rPr lang="ko-KR" altLang="en-US" smtClean="0">
                <a:ea typeface="굴림" charset="-127"/>
              </a:rPr>
              <a:t>참</a:t>
            </a:r>
            <a:r>
              <a:rPr lang="en-US" altLang="ko-KR" smtClean="0">
                <a:ea typeface="굴림" charset="-127"/>
              </a:rPr>
              <a:t>/</a:t>
            </a:r>
            <a:r>
              <a:rPr lang="ko-KR" altLang="en-US" smtClean="0">
                <a:ea typeface="굴림" charset="-127"/>
              </a:rPr>
              <a:t>거짓 여부에 따라 두 가지 다른 코드를 실행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switch </a:t>
            </a:r>
            <a:r>
              <a:rPr lang="ko-KR" altLang="en-US" smtClean="0">
                <a:ea typeface="굴림" charset="-127"/>
              </a:rPr>
              <a:t>문</a:t>
            </a:r>
            <a:endParaRPr lang="en-US" altLang="ko-KR" smtClean="0">
              <a:ea typeface="굴림" charset="-127"/>
            </a:endParaRPr>
          </a:p>
          <a:p>
            <a:pPr lvl="2"/>
            <a:r>
              <a:rPr lang="ko-KR" altLang="en-US" smtClean="0">
                <a:ea typeface="굴림" charset="-127"/>
              </a:rPr>
              <a:t>변수의 값에 따라서 여러 가지 다른 코드들 중 하나를 실행</a:t>
            </a:r>
            <a:endParaRPr lang="en-US" altLang="ko-KR" smtClean="0">
              <a:ea typeface="굴림" charset="-127"/>
            </a:endParaRPr>
          </a:p>
          <a:p>
            <a:pPr lvl="2"/>
            <a:endParaRPr lang="en-US" altLang="ko-KR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프로그래밍에서 조건에 따른 행동을 하는 예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ko-KR" altLang="en-US" smtClean="0">
                <a:ea typeface="굴림" charset="-127"/>
              </a:rPr>
              <a:t>워드프로세서</a:t>
            </a:r>
            <a:r>
              <a:rPr lang="en-US" altLang="ko-KR" smtClean="0">
                <a:ea typeface="굴림" charset="-127"/>
              </a:rPr>
              <a:t>: </a:t>
            </a:r>
            <a:r>
              <a:rPr lang="ko-KR" altLang="en-US" smtClean="0">
                <a:ea typeface="굴림" charset="-127"/>
              </a:rPr>
              <a:t>커서가 문서의 끝에 닿으면 다음 줄의 앞으로 커서를 옮김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en-US" altLang="ko-KR" smtClean="0">
                <a:ea typeface="굴림" charset="-127"/>
              </a:rPr>
              <a:t>MP3 </a:t>
            </a:r>
            <a:r>
              <a:rPr lang="ko-KR" altLang="en-US" smtClean="0">
                <a:ea typeface="굴림" charset="-127"/>
              </a:rPr>
              <a:t>플레이어</a:t>
            </a:r>
            <a:r>
              <a:rPr lang="en-US" altLang="ko-KR" smtClean="0">
                <a:ea typeface="굴림" charset="-127"/>
              </a:rPr>
              <a:t>: </a:t>
            </a:r>
            <a:r>
              <a:rPr lang="ko-KR" altLang="en-US" smtClean="0">
                <a:ea typeface="굴림" charset="-127"/>
              </a:rPr>
              <a:t>노래가 끝나면 다음 노래를 시작</a:t>
            </a:r>
            <a:endParaRPr lang="en-US" altLang="ko-KR" smtClean="0">
              <a:ea typeface="굴림" charset="-127"/>
            </a:endParaRPr>
          </a:p>
          <a:p>
            <a:pPr lvl="1"/>
            <a:r>
              <a:rPr lang="ko-KR" altLang="en-US" smtClean="0">
                <a:ea typeface="굴림" charset="-127"/>
              </a:rPr>
              <a:t>에어컨</a:t>
            </a:r>
            <a:r>
              <a:rPr lang="en-US" altLang="ko-KR" smtClean="0">
                <a:ea typeface="굴림" charset="-127"/>
              </a:rPr>
              <a:t>: </a:t>
            </a:r>
            <a:r>
              <a:rPr lang="ko-KR" altLang="en-US" smtClean="0">
                <a:ea typeface="굴림" charset="-127"/>
              </a:rPr>
              <a:t>희망온도가 현재 온도보다 낮으면 에어컨 가동</a:t>
            </a:r>
            <a:endParaRPr lang="en-US" altLang="ko-KR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if </a:t>
            </a:r>
            <a:r>
              <a:rPr lang="ko-KR" altLang="en-US" smtClean="0">
                <a:ea typeface="굴림" charset="-127"/>
              </a:rPr>
              <a:t>문을 쓸 때 주의할 점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if </a:t>
            </a:r>
            <a:r>
              <a:rPr lang="ko-KR" altLang="en-US" sz="2400" smtClean="0">
                <a:ea typeface="굴림" charset="-127"/>
              </a:rPr>
              <a:t>문 뒤에 세미콜론을 붙이는 경우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en-US" altLang="ko-KR" sz="2400" smtClean="0">
                <a:ea typeface="굴림" charset="-127"/>
              </a:rPr>
              <a:t>== </a:t>
            </a:r>
            <a:r>
              <a:rPr lang="ko-KR" altLang="en-US" sz="2400" smtClean="0">
                <a:ea typeface="굴림" charset="-127"/>
              </a:rPr>
              <a:t>대신 </a:t>
            </a:r>
            <a:r>
              <a:rPr lang="en-US" altLang="ko-KR" sz="2400" smtClean="0">
                <a:ea typeface="굴림" charset="-127"/>
              </a:rPr>
              <a:t>=</a:t>
            </a:r>
            <a:r>
              <a:rPr lang="ko-KR" altLang="en-US" sz="2400" smtClean="0">
                <a:ea typeface="굴림" charset="-127"/>
              </a:rPr>
              <a:t>를 사용하는 경우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위와 같은 문제를 해결하는 방법은 상수를 왼쪽에 씀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400" smtClean="0">
              <a:ea typeface="굴림" charset="-127"/>
            </a:endParaRP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468313" y="1892300"/>
            <a:ext cx="7129462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if (score == 100);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cout &lt;&lt; ＂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축하합니다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\n";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468313" y="3121025"/>
            <a:ext cx="7127875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if (score = 100)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cout &lt;&lt; ＂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축하합니다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\n";</a:t>
            </a: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457200" y="5514975"/>
            <a:ext cx="7127875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if (100 == score)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cout &lt;&lt; ＂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축하합니다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\n";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474663" y="4062413"/>
            <a:ext cx="7127875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if (score = 0)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cout &lt;&lt; “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노력하세요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\n";</a:t>
            </a:r>
          </a:p>
        </p:txBody>
      </p:sp>
    </p:spTree>
    <p:extLst>
      <p:ext uri="{BB962C8B-B14F-4D97-AF65-F5344CB8AC3E}">
        <p14:creationId xmlns:p14="http://schemas.microsoft.com/office/powerpoint/2010/main" val="10177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switch/case</a:t>
            </a:r>
            <a:r>
              <a:rPr lang="ko-KR" altLang="en-US" smtClean="0">
                <a:ea typeface="굴림" charset="-127"/>
              </a:rPr>
              <a:t>에서의 </a:t>
            </a:r>
            <a:r>
              <a:rPr lang="en-US" altLang="ko-KR" smtClean="0">
                <a:ea typeface="굴림" charset="-127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smtClean="0">
                <a:ea typeface="굴림" charset="-127"/>
              </a:rPr>
              <a:t> switch/case </a:t>
            </a:r>
            <a:r>
              <a:rPr lang="ko-KR" altLang="en-US" sz="2400" smtClean="0">
                <a:ea typeface="굴림" charset="-127"/>
              </a:rPr>
              <a:t>명령 안에서 </a:t>
            </a:r>
            <a:r>
              <a:rPr lang="en-US" altLang="ko-KR" sz="2400" smtClean="0">
                <a:ea typeface="굴림" charset="-127"/>
              </a:rPr>
              <a:t>break</a:t>
            </a:r>
            <a:r>
              <a:rPr lang="ko-KR" altLang="en-US" sz="2400" smtClean="0">
                <a:ea typeface="굴림" charset="-127"/>
              </a:rPr>
              <a:t>를 사용하면 </a:t>
            </a:r>
            <a:r>
              <a:rPr lang="en-US" altLang="ko-KR" sz="2400" smtClean="0">
                <a:ea typeface="굴림" charset="-127"/>
              </a:rPr>
              <a:t>switch </a:t>
            </a:r>
            <a:r>
              <a:rPr lang="ko-KR" altLang="en-US" sz="2400" smtClean="0">
                <a:ea typeface="굴림" charset="-127"/>
              </a:rPr>
              <a:t>블록 밖으로 실행의 흐름이 이동된다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8324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case</a:t>
            </a:r>
            <a:r>
              <a:rPr lang="ko-KR" altLang="en-US" smtClean="0">
                <a:ea typeface="굴림" charset="-127"/>
              </a:rPr>
              <a:t>안에서 변수 선언하기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charset="-127"/>
              </a:rPr>
              <a:t>C++</a:t>
            </a:r>
            <a:r>
              <a:rPr lang="ko-KR" altLang="en-US" sz="2000" smtClean="0">
                <a:ea typeface="굴림" charset="-127"/>
              </a:rPr>
              <a:t>에서는 어디에서나 변수를 선언하는 게 가능하지만</a:t>
            </a:r>
            <a:r>
              <a:rPr lang="en-US" altLang="ko-KR" sz="2000" smtClean="0">
                <a:ea typeface="굴림" charset="-127"/>
              </a:rPr>
              <a:t>, case</a:t>
            </a:r>
            <a:r>
              <a:rPr lang="ko-KR" altLang="en-US" sz="2000" smtClean="0">
                <a:ea typeface="굴림" charset="-127"/>
              </a:rPr>
              <a:t>안에서는 주의해야 함</a:t>
            </a:r>
            <a:endParaRPr lang="en-US" altLang="ko-KR" sz="2000" smtClean="0">
              <a:ea typeface="굴림" charset="-127"/>
            </a:endParaRPr>
          </a:p>
          <a:p>
            <a:r>
              <a:rPr lang="ko-KR" altLang="en-US" sz="2000" smtClean="0">
                <a:ea typeface="굴림" charset="-127"/>
              </a:rPr>
              <a:t>변수 선언을 할 때에는 중괄호로 감싸야 가능함</a:t>
            </a:r>
            <a:endParaRPr lang="en-US" altLang="ko-KR" sz="20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000" smtClean="0">
              <a:ea typeface="굴림" charset="-127"/>
            </a:endParaRP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928688" y="2636838"/>
            <a:ext cx="6985000" cy="42465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char c = ‘B’;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switch (c) {</a:t>
            </a: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case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‘A’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:</a:t>
            </a:r>
          </a:p>
          <a:p>
            <a:pPr lvl="1"/>
            <a:r>
              <a:rPr lang="en-US" altLang="ko-KR" sz="1800" b="1">
                <a:solidFill>
                  <a:srgbClr val="FF0000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{ </a:t>
            </a: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    char </a:t>
            </a:r>
            <a:r>
              <a:rPr lang="en-US" altLang="ko-KR" sz="1800">
                <a:solidFill>
                  <a:srgbClr val="0033CC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my_grade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= ‘A’;</a:t>
            </a:r>
          </a:p>
          <a:p>
            <a:pPr lvl="1"/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 // my_grade </a:t>
            </a:r>
            <a:r>
              <a:rPr lang="ko-KR" altLang="en-US" sz="1800">
                <a:latin typeface="Consolas" pitchFamily="49" charset="0"/>
                <a:ea typeface="MingLiU" pitchFamily="49" charset="-120"/>
                <a:cs typeface="Consolas" pitchFamily="49" charset="0"/>
              </a:rPr>
              <a:t>변수를 이용해서 무엇인가 할 것</a:t>
            </a:r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>
                <a:ea typeface="MingLiU" pitchFamily="49" charset="-120"/>
                <a:cs typeface="Consolas" pitchFamily="49" charset="0"/>
              </a:rPr>
              <a:t>      cout &lt;&lt;  </a:t>
            </a:r>
            <a:r>
              <a:rPr lang="en-US" altLang="ko-KR" sz="1800">
                <a:solidFill>
                  <a:srgbClr val="0033CC"/>
                </a:solidFill>
                <a:ea typeface="MingLiU" pitchFamily="49" charset="-120"/>
                <a:cs typeface="Consolas" pitchFamily="49" charset="0"/>
              </a:rPr>
              <a:t>my_grade</a:t>
            </a:r>
            <a:r>
              <a:rPr lang="en-US" altLang="ko-KR" sz="1800">
                <a:ea typeface="MingLiU" pitchFamily="49" charset="-120"/>
                <a:cs typeface="Consolas" pitchFamily="49" charset="0"/>
              </a:rPr>
              <a:t> &lt;&lt; “ \n”;</a:t>
            </a: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 break;</a:t>
            </a:r>
          </a:p>
          <a:p>
            <a:pPr lvl="1"/>
            <a:r>
              <a:rPr lang="en-US" altLang="ko-KR" sz="1800" b="1">
                <a:solidFill>
                  <a:srgbClr val="FF0000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  <a:p>
            <a:pPr lvl="1"/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case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‘B’:</a:t>
            </a: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// do something here;</a:t>
            </a: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break;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1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ASCII Table</a:t>
            </a:r>
            <a:endParaRPr lang="ko-KR" altLang="ko-KR" smtClean="0">
              <a:ea typeface="굴림" charset="-127"/>
            </a:endParaRPr>
          </a:p>
        </p:txBody>
      </p:sp>
      <p:pic>
        <p:nvPicPr>
          <p:cNvPr id="512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8077200" cy="5513388"/>
          </a:xfrm>
        </p:spPr>
      </p:pic>
    </p:spTree>
    <p:extLst>
      <p:ext uri="{BB962C8B-B14F-4D97-AF65-F5344CB8AC3E}">
        <p14:creationId xmlns:p14="http://schemas.microsoft.com/office/powerpoint/2010/main" val="14717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case</a:t>
            </a:r>
            <a:r>
              <a:rPr lang="ko-KR" altLang="en-US" smtClean="0">
                <a:ea typeface="굴림" charset="-127"/>
              </a:rPr>
              <a:t>안에서 변수 선언하기</a:t>
            </a: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charset="-127"/>
              </a:rPr>
              <a:t>중괄호 안에서 선언된 변수는</a:t>
            </a:r>
            <a:r>
              <a:rPr lang="en-US" altLang="ko-KR" sz="2000" smtClean="0">
                <a:ea typeface="굴림" charset="-127"/>
              </a:rPr>
              <a:t> </a:t>
            </a:r>
            <a:r>
              <a:rPr lang="ko-KR" altLang="en-US" sz="2000" smtClean="0">
                <a:ea typeface="굴림" charset="-127"/>
              </a:rPr>
              <a:t>반드시 중괄호 안에서 사용해야함</a:t>
            </a:r>
            <a:endParaRPr lang="en-US" altLang="ko-KR" sz="20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000" smtClean="0">
              <a:ea typeface="굴림" charset="-127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6985000" cy="42465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char c = ‘B’;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switch (c) {</a:t>
            </a: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case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‘A’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:</a:t>
            </a:r>
          </a:p>
          <a:p>
            <a:pPr lvl="1"/>
            <a:r>
              <a:rPr lang="en-US" altLang="ko-KR" sz="1800" b="1">
                <a:solidFill>
                  <a:srgbClr val="FF0000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{ </a:t>
            </a: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    char </a:t>
            </a:r>
            <a:r>
              <a:rPr lang="en-US" altLang="ko-KR" sz="1800">
                <a:solidFill>
                  <a:srgbClr val="0033CC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my_grade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= ‘A’;</a:t>
            </a:r>
          </a:p>
          <a:p>
            <a:pPr lvl="1"/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 // my_grade </a:t>
            </a:r>
            <a:r>
              <a:rPr lang="ko-KR" altLang="en-US" sz="1800">
                <a:latin typeface="Consolas" pitchFamily="49" charset="0"/>
                <a:ea typeface="MingLiU" pitchFamily="49" charset="-120"/>
                <a:cs typeface="Consolas" pitchFamily="49" charset="0"/>
              </a:rPr>
              <a:t>변수를 이용해서 무엇인가 할 것</a:t>
            </a:r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 break;</a:t>
            </a:r>
          </a:p>
          <a:p>
            <a:pPr lvl="1"/>
            <a:r>
              <a:rPr lang="en-US" altLang="ko-KR" sz="1800" b="1">
                <a:solidFill>
                  <a:srgbClr val="FF0000"/>
                </a:solidFill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  <a:p>
            <a:pPr lvl="1"/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pPr lvl="1"/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case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‘B’:</a:t>
            </a: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// do something here;</a:t>
            </a:r>
          </a:p>
          <a:p>
            <a:pPr lvl="1"/>
            <a:r>
              <a:rPr lang="en-US" altLang="ko-KR" sz="1800">
                <a:ea typeface="MingLiU" pitchFamily="49" charset="-120"/>
                <a:cs typeface="Consolas" pitchFamily="49" charset="0"/>
              </a:rPr>
              <a:t>     cout &lt;&lt; </a:t>
            </a:r>
            <a:r>
              <a:rPr lang="en-US" altLang="ko-KR" sz="1800">
                <a:solidFill>
                  <a:srgbClr val="0033CC"/>
                </a:solidFill>
                <a:ea typeface="MingLiU" pitchFamily="49" charset="-120"/>
                <a:cs typeface="Consolas" pitchFamily="49" charset="0"/>
              </a:rPr>
              <a:t>my_grade</a:t>
            </a:r>
            <a:r>
              <a:rPr lang="en-US" altLang="ko-KR" sz="1800">
                <a:ea typeface="MingLiU" pitchFamily="49" charset="-120"/>
                <a:cs typeface="Consolas" pitchFamily="49" charset="0"/>
              </a:rPr>
              <a:t> &lt;&lt; “ \n”;</a:t>
            </a:r>
          </a:p>
          <a:p>
            <a:pPr lvl="1"/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break;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</p:txBody>
      </p:sp>
      <p:sp>
        <p:nvSpPr>
          <p:cNvPr id="23557" name="설명선 2(강조선) 10"/>
          <p:cNvSpPr>
            <a:spLocks/>
          </p:cNvSpPr>
          <p:nvPr/>
        </p:nvSpPr>
        <p:spPr bwMode="auto">
          <a:xfrm>
            <a:off x="7975600" y="4267200"/>
            <a:ext cx="1068388" cy="38735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051"/>
              <a:gd name="adj6" fmla="val -3933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1800">
                <a:solidFill>
                  <a:srgbClr val="C00000"/>
                </a:solidFill>
                <a:ea typeface="굴림" charset="-127"/>
              </a:rPr>
              <a:t>error!!!</a:t>
            </a:r>
            <a:endParaRPr lang="ko-KR" altLang="en-US" sz="18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2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삼항 연산자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smtClean="0">
                <a:ea typeface="굴림" charset="-127"/>
              </a:rPr>
              <a:t>삼항 연산자를 사용해서 간단한 </a:t>
            </a:r>
            <a:r>
              <a:rPr lang="en-US" altLang="ko-KR" sz="2400" smtClean="0">
                <a:ea typeface="굴림" charset="-127"/>
              </a:rPr>
              <a:t>if/else</a:t>
            </a:r>
            <a:r>
              <a:rPr lang="ko-KR" altLang="en-US" sz="2400" smtClean="0">
                <a:ea typeface="굴림" charset="-127"/>
              </a:rPr>
              <a:t>를 대체할 수 있다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삼항 연산자는 </a:t>
            </a:r>
            <a:r>
              <a:rPr lang="en-US" altLang="ko-KR" sz="2400" smtClean="0">
                <a:ea typeface="굴림" charset="-127"/>
              </a:rPr>
              <a:t>C/C++</a:t>
            </a:r>
            <a:r>
              <a:rPr lang="ko-KR" altLang="en-US" sz="2400" smtClean="0">
                <a:ea typeface="굴림" charset="-127"/>
              </a:rPr>
              <a:t>에서 유일하게 </a:t>
            </a:r>
            <a:r>
              <a:rPr lang="en-US" altLang="ko-KR" sz="2400" smtClean="0">
                <a:ea typeface="굴림" charset="-127"/>
              </a:rPr>
              <a:t>3</a:t>
            </a:r>
            <a:r>
              <a:rPr lang="ko-KR" altLang="en-US" sz="2400" smtClean="0">
                <a:ea typeface="굴림" charset="-127"/>
              </a:rPr>
              <a:t>개의 피연산자를 받는 연산자다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906588" y="1924050"/>
            <a:ext cx="4724400" cy="101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a = 3;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b = 5;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c =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a &gt; b ? a : b;</a:t>
            </a:r>
            <a:endParaRPr lang="en-US" altLang="ko-KR" sz="4400">
              <a:latin typeface="Times New Roman" pitchFamily="18" charset="0"/>
              <a:ea typeface="MingLiU" pitchFamily="49" charset="-120"/>
              <a:cs typeface="Consolas" pitchFamily="49" charset="0"/>
            </a:endParaRP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906588" y="3873500"/>
            <a:ext cx="4724400" cy="13239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if ( a &gt; b 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c = a;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else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c = b;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668713" y="3171825"/>
            <a:ext cx="12001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6600" b="1">
                <a:latin typeface="Times New Roman" pitchFamily="18" charset="0"/>
                <a:ea typeface="MingLiU" pitchFamily="49" charset="-120"/>
              </a:rPr>
              <a:t>=</a:t>
            </a:r>
          </a:p>
        </p:txBody>
      </p:sp>
      <p:sp>
        <p:nvSpPr>
          <p:cNvPr id="7" name="설명선 2(강조선) 10"/>
          <p:cNvSpPr>
            <a:spLocks/>
          </p:cNvSpPr>
          <p:nvPr/>
        </p:nvSpPr>
        <p:spPr bwMode="auto">
          <a:xfrm>
            <a:off x="5486400" y="304800"/>
            <a:ext cx="2514600" cy="3810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1639"/>
              <a:gd name="adj6" fmla="val -7817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ko-KR" altLang="en-US" sz="2200">
                <a:solidFill>
                  <a:srgbClr val="C00000"/>
                </a:solidFill>
                <a:ea typeface="굴림" charset="-127"/>
              </a:rPr>
              <a:t>조건문</a:t>
            </a:r>
            <a:endParaRPr lang="ko-KR" altLang="en-US" sz="2200">
              <a:ea typeface="굴림" charset="-127"/>
            </a:endParaRPr>
          </a:p>
        </p:txBody>
      </p:sp>
      <p:sp>
        <p:nvSpPr>
          <p:cNvPr id="8" name="설명선 2(강조선) 10"/>
          <p:cNvSpPr>
            <a:spLocks/>
          </p:cNvSpPr>
          <p:nvPr/>
        </p:nvSpPr>
        <p:spPr bwMode="auto">
          <a:xfrm>
            <a:off x="5638800" y="952500"/>
            <a:ext cx="2514600" cy="3810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639"/>
              <a:gd name="adj6" fmla="val -5241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2200">
                <a:solidFill>
                  <a:srgbClr val="C00000"/>
                </a:solidFill>
                <a:ea typeface="굴림" charset="-127"/>
              </a:rPr>
              <a:t>true</a:t>
            </a:r>
            <a:r>
              <a:rPr lang="ko-KR" altLang="en-US" sz="2200">
                <a:solidFill>
                  <a:srgbClr val="C00000"/>
                </a:solidFill>
                <a:ea typeface="굴림" charset="-127"/>
              </a:rPr>
              <a:t>인 경우</a:t>
            </a:r>
            <a:endParaRPr lang="ko-KR" altLang="en-US" sz="2200">
              <a:ea typeface="굴림" charset="-127"/>
            </a:endParaRPr>
          </a:p>
        </p:txBody>
      </p:sp>
      <p:sp>
        <p:nvSpPr>
          <p:cNvPr id="9" name="설명선 2(강조선) 10"/>
          <p:cNvSpPr>
            <a:spLocks/>
          </p:cNvSpPr>
          <p:nvPr/>
        </p:nvSpPr>
        <p:spPr bwMode="auto">
          <a:xfrm>
            <a:off x="6172200" y="3159125"/>
            <a:ext cx="2514600" cy="3810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8"/>
              <a:gd name="adj6" fmla="val -5090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2200">
                <a:solidFill>
                  <a:srgbClr val="C00000"/>
                </a:solidFill>
                <a:ea typeface="굴림" charset="-127"/>
              </a:rPr>
              <a:t>false</a:t>
            </a:r>
            <a:r>
              <a:rPr lang="ko-KR" altLang="en-US" sz="2200">
                <a:solidFill>
                  <a:srgbClr val="C00000"/>
                </a:solidFill>
                <a:ea typeface="굴림" charset="-127"/>
              </a:rPr>
              <a:t>인 경우</a:t>
            </a:r>
            <a:endParaRPr lang="ko-KR" altLang="en-US" sz="2200">
              <a:ea typeface="굴림" charset="-127"/>
            </a:endParaRPr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3006725" y="2613025"/>
            <a:ext cx="879475" cy="273050"/>
          </a:xfrm>
          <a:prstGeom prst="ellipse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ko-KR" sz="2200">
              <a:ea typeface="굴림" charset="-127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073525" y="2590800"/>
            <a:ext cx="439738" cy="273050"/>
          </a:xfrm>
          <a:prstGeom prst="ellipse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ko-KR" sz="2200">
              <a:ea typeface="굴림" charset="-127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589463" y="2590800"/>
            <a:ext cx="439737" cy="273050"/>
          </a:xfrm>
          <a:prstGeom prst="ellipse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ko-KR" sz="22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8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반복명령 안에서의 </a:t>
            </a:r>
            <a:r>
              <a:rPr lang="en-US" altLang="ko-KR" smtClean="0">
                <a:ea typeface="굴림" charset="-127"/>
              </a:rPr>
              <a:t>break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>
                <a:ea typeface="굴림" charset="-127"/>
              </a:rPr>
              <a:t>while </a:t>
            </a:r>
            <a:r>
              <a:rPr lang="ko-KR" altLang="en-US" sz="2400" smtClean="0">
                <a:ea typeface="굴림" charset="-127"/>
              </a:rPr>
              <a:t>블록 안에서 </a:t>
            </a:r>
            <a:r>
              <a:rPr lang="en-US" altLang="ko-KR" sz="2400" smtClean="0">
                <a:ea typeface="굴림" charset="-127"/>
              </a:rPr>
              <a:t>break </a:t>
            </a:r>
            <a:r>
              <a:rPr lang="ko-KR" altLang="en-US" sz="2400" smtClean="0">
                <a:ea typeface="굴림" charset="-127"/>
              </a:rPr>
              <a:t>를 </a:t>
            </a:r>
            <a:r>
              <a:rPr lang="ko-KR" altLang="en-US" sz="2000" smtClean="0">
                <a:ea typeface="굴림" charset="-127"/>
              </a:rPr>
              <a:t>사용하면</a:t>
            </a:r>
            <a:r>
              <a:rPr lang="ko-KR" altLang="en-US" sz="2400" smtClean="0">
                <a:ea typeface="굴림" charset="-127"/>
              </a:rPr>
              <a:t> </a:t>
            </a:r>
            <a:r>
              <a:rPr lang="en-US" altLang="ko-KR" sz="2400" smtClean="0">
                <a:ea typeface="굴림" charset="-127"/>
              </a:rPr>
              <a:t>while </a:t>
            </a:r>
            <a:r>
              <a:rPr lang="ko-KR" altLang="en-US" sz="2400" smtClean="0">
                <a:ea typeface="굴림" charset="-127"/>
              </a:rPr>
              <a:t>블록 밖으로 실행의 흐름이 이동된다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뒤에서 배우는 </a:t>
            </a:r>
            <a:r>
              <a:rPr lang="en-US" altLang="ko-KR" sz="2400" smtClean="0">
                <a:ea typeface="굴림" charset="-127"/>
              </a:rPr>
              <a:t>for, do while </a:t>
            </a:r>
            <a:r>
              <a:rPr lang="ko-KR" altLang="en-US" sz="2400" smtClean="0">
                <a:ea typeface="굴림" charset="-127"/>
              </a:rPr>
              <a:t>블록 안에서도 같은 방식으로 사용할 수 있다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178425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 </a:t>
            </a:r>
            <a:r>
              <a:rPr lang="ko-KR" altLang="en-US" smtClean="0">
                <a:ea typeface="굴림" charset="-127"/>
              </a:rPr>
              <a:t>를 사용한 반복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>
                <a:ea typeface="굴림" charset="-127"/>
              </a:rPr>
              <a:t>for </a:t>
            </a:r>
            <a:r>
              <a:rPr lang="ko-KR" altLang="en-US" sz="2400" smtClean="0">
                <a:ea typeface="굴림" charset="-127"/>
              </a:rPr>
              <a:t>를 사용해서 </a:t>
            </a:r>
            <a:r>
              <a:rPr lang="en-US" altLang="ko-KR" sz="2400" smtClean="0">
                <a:ea typeface="굴림" charset="-127"/>
              </a:rPr>
              <a:t>1~10</a:t>
            </a:r>
            <a:r>
              <a:rPr lang="ko-KR" altLang="en-US" sz="2400" smtClean="0">
                <a:ea typeface="굴림" charset="-127"/>
              </a:rPr>
              <a:t>의 합을 구하는 예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실행 결과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93738" y="1752600"/>
            <a:ext cx="7632700" cy="28622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i;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1~10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 반복하면서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for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(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 = 1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i &lt;= 10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i++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sum += i;	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현재까지의 합에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를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의 값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i &lt;&lt; "\n";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"1~10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까지의 합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sum &lt;&lt; "\n";</a:t>
            </a: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/>
        </p:nvGraphicFramePr>
        <p:xfrm>
          <a:off x="684213" y="4946650"/>
          <a:ext cx="76422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비트맵 이미지" r:id="rId3" imgW="6373115" imgH="1086002" progId="Paint.Picture">
                  <p:embed/>
                </p:oleObj>
              </mc:Choice>
              <mc:Fallback>
                <p:oleObj name="비트맵 이미지" r:id="rId3" imgW="6373115" imgH="1086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6650"/>
                        <a:ext cx="764222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8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 </a:t>
            </a:r>
            <a:r>
              <a:rPr lang="ko-KR" altLang="en-US" smtClean="0">
                <a:ea typeface="굴림" charset="-127"/>
              </a:rPr>
              <a:t>의 문법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ko-KR" altLang="en-US" sz="2400" smtClean="0">
                <a:ea typeface="굴림" charset="-127"/>
              </a:rPr>
              <a:t>괄호안에 순서대로 초기화 코드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반복 조건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증가 코드를 적는다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r>
              <a:rPr lang="ko-KR" altLang="en-US" sz="2400" smtClean="0">
                <a:ea typeface="굴림" charset="-127"/>
              </a:rPr>
              <a:t>초기화 코드는 처음 한 번만 실행한다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r>
              <a:rPr lang="ko-KR" altLang="en-US" sz="2400" smtClean="0">
                <a:ea typeface="굴림" charset="-127"/>
              </a:rPr>
              <a:t>매 반복이 끝날 때마다 반복 조건을 비교해서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거짓</a:t>
            </a:r>
            <a:r>
              <a:rPr lang="en-US" altLang="ko-KR" sz="2400" smtClean="0">
                <a:ea typeface="굴림" charset="-127"/>
              </a:rPr>
              <a:t>(false)</a:t>
            </a:r>
            <a:r>
              <a:rPr lang="ko-KR" altLang="en-US" sz="2400" smtClean="0">
                <a:ea typeface="굴림" charset="-127"/>
              </a:rPr>
              <a:t>인 경우 반복을 종료한다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r>
              <a:rPr lang="ko-KR" altLang="en-US" sz="2400" smtClean="0">
                <a:ea typeface="굴림" charset="-127"/>
              </a:rPr>
              <a:t>매 반복이 끝날 때마다 증가 코드를 실행한다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971925"/>
            <a:ext cx="8229600" cy="28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for </a:t>
            </a:r>
            <a:r>
              <a:rPr lang="ko-KR" altLang="en-US" smtClean="0">
                <a:ea typeface="굴림" charset="-127"/>
              </a:rPr>
              <a:t>를 사용한 반복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477838" y="1493838"/>
            <a:ext cx="3470275" cy="14779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i;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	</a:t>
            </a: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for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(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 = 1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i &lt;= 10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i++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)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	sum += i;	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41988" y="1376363"/>
            <a:ext cx="3346450" cy="15081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i = 1;</a:t>
            </a:r>
          </a:p>
          <a:p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for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(   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i &lt;= 10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i++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)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	sum += i;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13388" y="4114800"/>
            <a:ext cx="3575050" cy="24003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i = 1;</a:t>
            </a:r>
          </a:p>
          <a:p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for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(   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i &lt;= 10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;  )</a:t>
            </a: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{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	sum += i;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    i++;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</p:txBody>
      </p:sp>
      <p:sp>
        <p:nvSpPr>
          <p:cNvPr id="3" name="등호 2"/>
          <p:cNvSpPr/>
          <p:nvPr/>
        </p:nvSpPr>
        <p:spPr bwMode="auto">
          <a:xfrm>
            <a:off x="4087813" y="1692275"/>
            <a:ext cx="1654175" cy="9906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  <p:sp>
        <p:nvSpPr>
          <p:cNvPr id="12" name="등호 11"/>
          <p:cNvSpPr/>
          <p:nvPr/>
        </p:nvSpPr>
        <p:spPr bwMode="auto">
          <a:xfrm rot="16200000">
            <a:off x="6837363" y="3090863"/>
            <a:ext cx="927100" cy="90805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1950" y="3700463"/>
            <a:ext cx="3573463" cy="30162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int i = 1;</a:t>
            </a:r>
          </a:p>
          <a:p>
            <a:endParaRPr lang="en-US" altLang="ko-KR" sz="18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for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(   ;</a:t>
            </a:r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</a:t>
            </a:r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;  )</a:t>
            </a:r>
          </a:p>
          <a:p>
            <a:r>
              <a:rPr lang="en-US" altLang="ko-KR" sz="1800" b="1">
                <a:latin typeface="Consolas" pitchFamily="49" charset="0"/>
                <a:ea typeface="MingLiU" pitchFamily="49" charset="-120"/>
                <a:cs typeface="Consolas" pitchFamily="49" charset="0"/>
              </a:rPr>
              <a:t>{</a:t>
            </a:r>
          </a:p>
          <a:p>
            <a:r>
              <a:rPr lang="en-US" altLang="ko-KR" sz="1800">
                <a:latin typeface="Consolas" pitchFamily="49" charset="0"/>
                <a:ea typeface="MingLiU" pitchFamily="49" charset="-120"/>
                <a:cs typeface="Consolas" pitchFamily="49" charset="0"/>
              </a:rPr>
              <a:t>    sum += i;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 i++;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 if (i&lt;=10)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     break;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</p:txBody>
      </p:sp>
      <p:sp>
        <p:nvSpPr>
          <p:cNvPr id="15" name="등호 14"/>
          <p:cNvSpPr/>
          <p:nvPr/>
        </p:nvSpPr>
        <p:spPr bwMode="auto">
          <a:xfrm>
            <a:off x="3935413" y="4713288"/>
            <a:ext cx="1655762" cy="9906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141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>
                <a:ea typeface="굴림" charset="-127"/>
              </a:rPr>
              <a:t>continue</a:t>
            </a:r>
            <a:r>
              <a:rPr lang="ko-KR" altLang="en-US" smtClean="0">
                <a:ea typeface="굴림" charset="-127"/>
              </a:rPr>
              <a:t>를 사용해서 반복 건너뛰기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>
                <a:ea typeface="굴림" charset="-127"/>
              </a:rPr>
              <a:t>5</a:t>
            </a:r>
            <a:r>
              <a:rPr lang="ko-KR" altLang="en-US" smtClean="0">
                <a:ea typeface="굴림" charset="-127"/>
              </a:rPr>
              <a:t>를 제외한 </a:t>
            </a:r>
            <a:r>
              <a:rPr lang="en-US" altLang="ko-KR" smtClean="0">
                <a:ea typeface="굴림" charset="-127"/>
              </a:rPr>
              <a:t>1~10</a:t>
            </a:r>
            <a:r>
              <a:rPr lang="ko-KR" altLang="en-US" smtClean="0">
                <a:ea typeface="굴림" charset="-127"/>
              </a:rPr>
              <a:t>의 합 구하는 예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  <a:p>
            <a:r>
              <a:rPr lang="ko-KR" altLang="en-US" smtClean="0">
                <a:ea typeface="굴림" charset="-127"/>
              </a:rPr>
              <a:t>실행 결과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4513" y="1801813"/>
            <a:ext cx="8207375" cy="378777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1~10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 반복하면서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for (int i = 1; i &lt;= 10; i++) {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// 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인 경우는 그냥 넘어간다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if ( 5 == i 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  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continue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sum += i;	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현재까지의 합에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를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의 값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i &lt;&lt; "\n";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"1~4, 5~10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까지의 합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sum &lt;&lt; "\n";</a:t>
            </a:r>
          </a:p>
        </p:txBody>
      </p:sp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2627313" y="5772150"/>
          <a:ext cx="63738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비트맵 이미지" r:id="rId3" imgW="6373115" imgH="1085714" progId="Paint.Picture">
                  <p:embed/>
                </p:oleObj>
              </mc:Choice>
              <mc:Fallback>
                <p:oleObj name="비트맵 이미지" r:id="rId3" imgW="6373115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72150"/>
                        <a:ext cx="63738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8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continue vs. break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5</a:t>
            </a:r>
            <a:r>
              <a:rPr lang="ko-KR" altLang="en-US" smtClean="0">
                <a:ea typeface="굴림" charset="-127"/>
              </a:rPr>
              <a:t>를 제외한 </a:t>
            </a:r>
            <a:r>
              <a:rPr lang="en-US" altLang="ko-KR" smtClean="0">
                <a:ea typeface="굴림" charset="-127"/>
              </a:rPr>
              <a:t>1~10</a:t>
            </a:r>
            <a:r>
              <a:rPr lang="ko-KR" altLang="en-US" smtClean="0">
                <a:ea typeface="굴림" charset="-127"/>
              </a:rPr>
              <a:t>의 합 구하는 예</a:t>
            </a: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ko-KR" altLang="en-US" smtClean="0">
              <a:ea typeface="굴림" charset="-127"/>
            </a:endParaRPr>
          </a:p>
          <a:p>
            <a:endParaRPr lang="en-US" altLang="ko-KR" smtClean="0">
              <a:ea typeface="굴림" charset="-127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4513" y="1801813"/>
            <a:ext cx="8207375" cy="347821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0, i;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for (i = 1; i &lt;= 10; i++) {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// 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인 경우는 그냥 넘어간다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if ( 5 == i )</a:t>
            </a:r>
          </a:p>
          <a:p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      break;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sum += i;	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현재까지의 합에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를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의 값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i &lt;&lt; "\n";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"1~4 = " &lt;&lt; sum &lt;&lt; "\n";</a:t>
            </a:r>
          </a:p>
        </p:txBody>
      </p:sp>
    </p:spTree>
    <p:extLst>
      <p:ext uri="{BB962C8B-B14F-4D97-AF65-F5344CB8AC3E}">
        <p14:creationId xmlns:p14="http://schemas.microsoft.com/office/powerpoint/2010/main" val="8857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do while </a:t>
            </a:r>
            <a:r>
              <a:rPr lang="ko-KR" altLang="en-US" smtClean="0">
                <a:ea typeface="굴림" charset="-127"/>
              </a:rPr>
              <a:t>을 사용한 반복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altLang="ko-KR" sz="2400" smtClean="0">
                <a:ea typeface="굴림" charset="-127"/>
              </a:rPr>
              <a:t>do while </a:t>
            </a:r>
            <a:r>
              <a:rPr lang="ko-KR" altLang="en-US" sz="2400" smtClean="0">
                <a:ea typeface="굴림" charset="-127"/>
              </a:rPr>
              <a:t>사용해서 </a:t>
            </a:r>
            <a:r>
              <a:rPr lang="en-US" altLang="ko-KR" sz="2400" smtClean="0">
                <a:ea typeface="굴림" charset="-127"/>
              </a:rPr>
              <a:t>1~10</a:t>
            </a:r>
            <a:r>
              <a:rPr lang="ko-KR" altLang="en-US" sz="2400" smtClean="0">
                <a:ea typeface="굴림" charset="-127"/>
              </a:rPr>
              <a:t>의 합을 구하는 예</a:t>
            </a: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실행 결과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7086600" cy="31702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i = 1; 	// 1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부터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10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 증가할 변수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sum = 0;	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전체 합을 보관할 변수</a:t>
            </a:r>
          </a:p>
          <a:p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	</a:t>
            </a:r>
          </a:p>
          <a:p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do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sum += i;	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현재까지의 합에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를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     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i++;	// 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에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을 더한다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}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while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(i &lt;= 10);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현재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의 값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i &lt;&lt; "\n";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"1~10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까지의 합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= " &lt;&lt; sum &lt;&lt; "\n";</a:t>
            </a: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395288" y="5157788"/>
          <a:ext cx="8491537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비트맵 이미지" r:id="rId3" imgW="6373115" imgH="1114581" progId="Paint.Picture">
                  <p:embed/>
                </p:oleObj>
              </mc:Choice>
              <mc:Fallback>
                <p:oleObj name="비트맵 이미지" r:id="rId3" imgW="6373115" imgH="11145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8491537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9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B107A0E-A5BD-461E-925E-569649726D58}" type="slidenum">
              <a:rPr lang="en-US" altLang="ko-KR" sz="800" smtClean="0">
                <a:ea typeface="굴림" charset="-127"/>
              </a:rPr>
              <a:pPr/>
              <a:t>29</a:t>
            </a:fld>
            <a:r>
              <a:rPr lang="en-US" altLang="ko-KR" sz="800" smtClean="0">
                <a:ea typeface="굴림" charset="-127"/>
              </a:rPr>
              <a:t>  &gt;  </a:t>
            </a:r>
            <a:fld id="{55B15AF4-C6C1-4931-9060-8DDCCE6AA2B5}" type="datetime1">
              <a:rPr lang="en-US" altLang="ko-KR" sz="800" smtClean="0">
                <a:ea typeface="굴림" charset="-127"/>
              </a:rPr>
              <a:pPr/>
              <a:t>10/14/2013</a:t>
            </a:fld>
            <a:endParaRPr lang="en-US" altLang="ko-KR" sz="800" smtClean="0">
              <a:ea typeface="굴림" charset="-127"/>
            </a:endParaRP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304800" y="2743200"/>
            <a:ext cx="8915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4400">
                <a:ea typeface="굴림" charset="-127"/>
              </a:rPr>
              <a:t>9</a:t>
            </a:r>
            <a:r>
              <a:rPr lang="ko-KR" altLang="en-US" sz="4400">
                <a:ea typeface="굴림" charset="-127"/>
              </a:rPr>
              <a:t>장</a:t>
            </a:r>
            <a:r>
              <a:rPr lang="en-US" altLang="ko-KR" sz="4400">
                <a:ea typeface="굴림" charset="-127"/>
              </a:rPr>
              <a:t>. </a:t>
            </a:r>
            <a:r>
              <a:rPr lang="ko-KR" altLang="en-US" sz="4400">
                <a:ea typeface="굴림" charset="-127"/>
              </a:rPr>
              <a:t>배열 </a:t>
            </a:r>
            <a:r>
              <a:rPr lang="en-US" altLang="ko-KR" sz="4400">
                <a:ea typeface="굴림" charset="-127"/>
              </a:rPr>
              <a:t>(Array)</a:t>
            </a:r>
            <a:r>
              <a:rPr lang="ko-KR" altLang="en-US" sz="4400">
                <a:ea typeface="굴림" charset="-127"/>
              </a:rPr>
              <a:t> </a:t>
            </a:r>
            <a:r>
              <a:rPr lang="en-US" altLang="ko-KR" sz="4400">
                <a:ea typeface="굴림" charset="-127"/>
              </a:rPr>
              <a:t>– </a:t>
            </a:r>
            <a:r>
              <a:rPr lang="ko-KR" altLang="en-US" sz="4400">
                <a:ea typeface="굴림" charset="-127"/>
              </a:rPr>
              <a:t>변수를 여러 개 모아 놓은 변수</a:t>
            </a:r>
          </a:p>
        </p:txBody>
      </p:sp>
    </p:spTree>
    <p:extLst>
      <p:ext uri="{BB962C8B-B14F-4D97-AF65-F5344CB8AC3E}">
        <p14:creationId xmlns:p14="http://schemas.microsoft.com/office/powerpoint/2010/main" val="20744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>
                <a:ea typeface="굴림" charset="-127"/>
              </a:rPr>
              <a:t>이스케이프 문자열 </a:t>
            </a:r>
            <a:r>
              <a:rPr lang="en-US" altLang="ko-KR" smtClean="0">
                <a:ea typeface="굴림" charset="-127"/>
              </a:rPr>
              <a:t>(Escape Sequences)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문자열 내에서 특수 의미로 사용되는 문자열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550" y="1844675"/>
          <a:ext cx="6858000" cy="4754594"/>
        </p:xfrm>
        <a:graphic>
          <a:graphicData uri="http://schemas.openxmlformats.org/drawingml/2006/table">
            <a:tbl>
              <a:tblPr/>
              <a:tblGrid>
                <a:gridCol w="1524000"/>
                <a:gridCol w="3124200"/>
                <a:gridCol w="2209800"/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타입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아스키 코드 상에서의 표현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C++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에서의 표현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A4FE"/>
                    </a:solidFill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개행 문자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NL(LF)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수평탭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HT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수직탭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\v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백스페이스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BS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\b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캐리지 리턴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CR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폼피드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FF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벨소리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BEL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\a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역슬래쉬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\\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작은 따옴표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‘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\’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큰따옴표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“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\”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진수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ooo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\ooo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16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진수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hhh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\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xhhh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4" name="직사각형 1"/>
          <p:cNvSpPr>
            <a:spLocks noChangeArrowheads="1"/>
          </p:cNvSpPr>
          <p:nvPr/>
        </p:nvSpPr>
        <p:spPr bwMode="auto">
          <a:xfrm>
            <a:off x="827088" y="4797425"/>
            <a:ext cx="7058025" cy="10795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kumimoji="1" lang="ko-KR" altLang="en-US" sz="180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6205" name="직사각형 5"/>
          <p:cNvSpPr>
            <a:spLocks noChangeArrowheads="1"/>
          </p:cNvSpPr>
          <p:nvPr/>
        </p:nvSpPr>
        <p:spPr bwMode="auto">
          <a:xfrm>
            <a:off x="827088" y="2276475"/>
            <a:ext cx="7058025" cy="6477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kumimoji="1" lang="ko-KR" altLang="en-US" sz="1800"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0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배열의 정의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배열을 정의할 때는 원소의 타입과 개수를 지정해준다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pic>
        <p:nvPicPr>
          <p:cNvPr id="3379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53340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2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배열의 구조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배열의 원소들은 메모리상에 나란히 붙어서 위치한다</a:t>
            </a:r>
            <a:r>
              <a:rPr lang="en-US" altLang="ko-KR" smtClean="0">
                <a:ea typeface="굴림" charset="-127"/>
              </a:rPr>
              <a:t>(Linear).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181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4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배열의 초기화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배열을 정의하는 동시에 모든 원소들을 초기화 할 수 있다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87450" y="2003425"/>
            <a:ext cx="6400800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배열을 정의하면서 초기화 시킨다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kor_scores[5]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= {100, 88, 92, 40, 76};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196975" y="3492500"/>
            <a:ext cx="6400800" cy="19383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kor_scores[5];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kor_scores[0]  = 100;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kor_scores[1]  = 88;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kor_scores[2]  = 92;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kor_scores[3]  = 40;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kor_scores[4]  = 76;</a:t>
            </a:r>
          </a:p>
        </p:txBody>
      </p:sp>
      <p:sp>
        <p:nvSpPr>
          <p:cNvPr id="2" name="등호 1"/>
          <p:cNvSpPr/>
          <p:nvPr/>
        </p:nvSpPr>
        <p:spPr bwMode="auto">
          <a:xfrm rot="5400000">
            <a:off x="3848100" y="2759075"/>
            <a:ext cx="641350" cy="71755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1155700" y="6046788"/>
            <a:ext cx="7234238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이 배열의 원소의 크기는 자동적으로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가 된다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kor_scores[] = {100, 88, 92, 40, 75};</a:t>
            </a:r>
          </a:p>
        </p:txBody>
      </p:sp>
      <p:sp>
        <p:nvSpPr>
          <p:cNvPr id="12" name="등호 11"/>
          <p:cNvSpPr/>
          <p:nvPr/>
        </p:nvSpPr>
        <p:spPr bwMode="auto">
          <a:xfrm rot="5400000">
            <a:off x="3848100" y="5373688"/>
            <a:ext cx="641350" cy="71755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7392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배열의 초기화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배열을 초기화하는 다양한 방법</a:t>
            </a:r>
          </a:p>
        </p:txBody>
      </p:sp>
      <p:sp>
        <p:nvSpPr>
          <p:cNvPr id="36868" name="Text Box 9"/>
          <p:cNvSpPr txBox="1">
            <a:spLocks noChangeArrowheads="1"/>
          </p:cNvSpPr>
          <p:nvPr/>
        </p:nvSpPr>
        <p:spPr bwMode="auto">
          <a:xfrm>
            <a:off x="1143000" y="2057400"/>
            <a:ext cx="7232650" cy="101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첫번째 원소뿐만 아니라 모든 원소들의 값이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으로 채워진다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kor_scores[5]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= {0};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143000" y="4114800"/>
            <a:ext cx="6400800" cy="70802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배열을 정의하면서 초기화 시킨다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kor_scores[5] </a:t>
            </a:r>
            <a:r>
              <a:rPr lang="en-US" altLang="ko-KR" sz="2000" b="1">
                <a:latin typeface="Consolas" pitchFamily="49" charset="0"/>
                <a:ea typeface="MingLiU" pitchFamily="49" charset="-120"/>
                <a:cs typeface="Consolas" pitchFamily="49" charset="0"/>
              </a:rPr>
              <a:t>= {0, 0, 0, 0, 0};</a:t>
            </a:r>
          </a:p>
        </p:txBody>
      </p:sp>
      <p:sp>
        <p:nvSpPr>
          <p:cNvPr id="11" name="등호 10"/>
          <p:cNvSpPr/>
          <p:nvPr/>
        </p:nvSpPr>
        <p:spPr bwMode="auto">
          <a:xfrm rot="5400000">
            <a:off x="3968750" y="3217863"/>
            <a:ext cx="641350" cy="71755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465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배열의 </a:t>
            </a:r>
            <a:r>
              <a:rPr lang="ko-KR" altLang="en-US" smtClean="0">
                <a:ea typeface="굴림" charset="-127"/>
              </a:rPr>
              <a:t>대입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배열의 내용을 모두 복사하고 싶다면</a:t>
            </a:r>
            <a:r>
              <a:rPr lang="en-US" altLang="ko-KR" sz="2400" smtClean="0">
                <a:ea typeface="굴림" charset="-127"/>
              </a:rPr>
              <a:t>, </a:t>
            </a:r>
            <a:r>
              <a:rPr lang="ko-KR" altLang="en-US" sz="2400" smtClean="0">
                <a:ea typeface="굴림" charset="-127"/>
              </a:rPr>
              <a:t>각 원소를 하나씩 대입해야 함</a:t>
            </a:r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703263" y="2301875"/>
            <a:ext cx="7488237" cy="193833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arrayA[3] = { 1, 2, 3 };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arrayB[3];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arrayB[0] = arrayA[0];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arrayB[1] = arrayA[1];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arrayB[2] = arrayA[2];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703263" y="5172075"/>
            <a:ext cx="7488237" cy="16303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arrayA[3] = { 1, 2, 3 };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int arrayB[3];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for (int i=0; i&lt;3; ++i)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   arrayB[i] = arrayA[i];</a:t>
            </a:r>
          </a:p>
        </p:txBody>
      </p:sp>
      <p:sp>
        <p:nvSpPr>
          <p:cNvPr id="2" name="등호 1"/>
          <p:cNvSpPr/>
          <p:nvPr/>
        </p:nvSpPr>
        <p:spPr bwMode="auto">
          <a:xfrm rot="16200000">
            <a:off x="3771900" y="4278313"/>
            <a:ext cx="876300" cy="8001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8911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실습 </a:t>
            </a:r>
            <a:r>
              <a:rPr lang="en-US" altLang="ko-KR" smtClean="0">
                <a:ea typeface="굴림" charset="-127"/>
              </a:rPr>
              <a:t>9-1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38915" name="직사각형 2"/>
          <p:cNvSpPr>
            <a:spLocks noChangeArrowheads="1"/>
          </p:cNvSpPr>
          <p:nvPr/>
        </p:nvSpPr>
        <p:spPr bwMode="auto">
          <a:xfrm>
            <a:off x="533400" y="1295400"/>
            <a:ext cx="86106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#include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800">
                <a:solidFill>
                  <a:srgbClr val="A31515"/>
                </a:solidFill>
                <a:latin typeface="돋움체" pitchFamily="49" charset="-127"/>
                <a:ea typeface="돋움체" pitchFamily="49" charset="-127"/>
              </a:rPr>
              <a:t>&lt;iostream&gt;</a:t>
            </a:r>
            <a:endParaRPr lang="en-US" altLang="ko-KR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using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std;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main 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{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unsigned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scores[10] = {10, 100, 94, 36, 72, 88, 60, 60, 80, 24 };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int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sum=0;</a:t>
            </a: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float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average;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nn-NO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for</a:t>
            </a:r>
            <a:r>
              <a:rPr lang="nn-NO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(</a:t>
            </a:r>
            <a:r>
              <a:rPr lang="nn-NO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int</a:t>
            </a:r>
            <a:r>
              <a:rPr lang="nn-NO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i=0; i&lt;10; ++i)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    sum = sum + scores[i];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average = (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float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)sum/10;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cout &lt;&lt; </a:t>
            </a:r>
            <a:r>
              <a:rPr lang="en-US" altLang="ko-KR" sz="1800">
                <a:solidFill>
                  <a:srgbClr val="A31515"/>
                </a:solidFill>
                <a:latin typeface="돋움체" pitchFamily="49" charset="-127"/>
                <a:ea typeface="돋움체" pitchFamily="49" charset="-127"/>
              </a:rPr>
              <a:t>"Average : "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&lt;&lt; average &lt;&lt; endl 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return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0;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6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문자열</a:t>
            </a:r>
            <a:r>
              <a:rPr lang="en-US" altLang="ko-KR" smtClean="0">
                <a:ea typeface="굴림" charset="-127"/>
              </a:rPr>
              <a:t>(Strings)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문자열이란 널문자</a:t>
            </a:r>
            <a:r>
              <a:rPr lang="en-US" altLang="ko-KR" sz="2400" smtClean="0">
                <a:ea typeface="굴림" charset="-127"/>
              </a:rPr>
              <a:t>(Null)</a:t>
            </a:r>
            <a:r>
              <a:rPr lang="ko-KR" altLang="en-US" sz="2400" smtClean="0">
                <a:ea typeface="굴림" charset="-127"/>
              </a:rPr>
              <a:t>로 끝나는 문자의 배열을 말한다</a:t>
            </a:r>
            <a:r>
              <a:rPr lang="en-US" altLang="ko-KR" sz="2400" smtClean="0">
                <a:ea typeface="굴림" charset="-127"/>
              </a:rPr>
              <a:t>.</a:t>
            </a: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널문자란 아스키</a:t>
            </a:r>
            <a:r>
              <a:rPr lang="en-US" altLang="ko-KR" sz="2400" smtClean="0">
                <a:ea typeface="굴림" charset="-127"/>
              </a:rPr>
              <a:t>(ASCII) </a:t>
            </a:r>
            <a:r>
              <a:rPr lang="ko-KR" altLang="en-US" sz="2400" smtClean="0">
                <a:ea typeface="굴림" charset="-127"/>
              </a:rPr>
              <a:t>코드 값이 </a:t>
            </a:r>
            <a:r>
              <a:rPr lang="en-US" altLang="ko-KR" sz="2400" smtClean="0">
                <a:ea typeface="굴림" charset="-127"/>
              </a:rPr>
              <a:t>0</a:t>
            </a:r>
            <a:r>
              <a:rPr lang="ko-KR" altLang="en-US" sz="2400" smtClean="0">
                <a:ea typeface="굴림" charset="-127"/>
              </a:rPr>
              <a:t>인 문자를 말한다</a:t>
            </a:r>
            <a:r>
              <a:rPr lang="en-US" altLang="ko-KR" sz="2400" smtClean="0">
                <a:ea typeface="굴림" charset="-127"/>
              </a:rPr>
              <a:t>.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52613"/>
            <a:ext cx="48958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1066800" y="5486400"/>
            <a:ext cx="7162800" cy="101600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// </a:t>
            </a:r>
            <a:r>
              <a:rPr lang="ko-KR" altLang="en-US" sz="2000">
                <a:latin typeface="Times New Roman" pitchFamily="18" charset="0"/>
                <a:ea typeface="MingLiU" pitchFamily="49" charset="-120"/>
              </a:rPr>
              <a:t>다음의 두 가지 방법으로 널문자를 표현할 수 있다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.</a:t>
            </a:r>
          </a:p>
          <a:p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char a = </a:t>
            </a:r>
            <a:r>
              <a:rPr lang="en-US" altLang="ko-KR" sz="2000" b="1">
                <a:latin typeface="Times New Roman" pitchFamily="18" charset="0"/>
                <a:ea typeface="MingLiU" pitchFamily="49" charset="-120"/>
              </a:rPr>
              <a:t>‘\0’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;	// a</a:t>
            </a:r>
            <a:r>
              <a:rPr lang="ko-KR" altLang="en-US" sz="2000">
                <a:latin typeface="Times New Roman" pitchFamily="18" charset="0"/>
                <a:ea typeface="MingLiU" pitchFamily="49" charset="-120"/>
              </a:rPr>
              <a:t>에 널문자를 대입한다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.</a:t>
            </a:r>
          </a:p>
          <a:p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char b = </a:t>
            </a:r>
            <a:r>
              <a:rPr lang="en-US" altLang="ko-KR" sz="2000" b="1">
                <a:latin typeface="Times New Roman" pitchFamily="18" charset="0"/>
                <a:ea typeface="MingLiU" pitchFamily="49" charset="-120"/>
              </a:rPr>
              <a:t>0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;	// b</a:t>
            </a:r>
            <a:r>
              <a:rPr lang="ko-KR" altLang="en-US" sz="2000">
                <a:latin typeface="Times New Roman" pitchFamily="18" charset="0"/>
                <a:ea typeface="MingLiU" pitchFamily="49" charset="-120"/>
              </a:rPr>
              <a:t>에 널문자를 대입한다</a:t>
            </a:r>
            <a:r>
              <a:rPr lang="en-US" altLang="ko-KR" sz="2000">
                <a:latin typeface="Times New Roman" pitchFamily="18" charset="0"/>
                <a:ea typeface="MingLiU" pitchFamily="49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4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문자의 배열 </a:t>
            </a:r>
            <a:r>
              <a:rPr lang="en-US" altLang="ko-KR" smtClean="0">
                <a:ea typeface="굴림" charset="-127"/>
              </a:rPr>
              <a:t>vs </a:t>
            </a:r>
            <a:r>
              <a:rPr lang="ko-KR" altLang="ko-KR" smtClean="0">
                <a:ea typeface="굴림" charset="-127"/>
              </a:rPr>
              <a:t>문자열 </a:t>
            </a:r>
            <a:r>
              <a:rPr lang="en-US" altLang="ko-KR" smtClean="0">
                <a:ea typeface="굴림" charset="-127"/>
              </a:rPr>
              <a:t>(1)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문자의 배열과 문자열의 차이점을 보여주는 예</a:t>
            </a: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  <a:p>
            <a:r>
              <a:rPr lang="ko-KR" altLang="en-US" sz="2400" smtClean="0">
                <a:ea typeface="굴림" charset="-127"/>
              </a:rPr>
              <a:t>실행 결과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81000" y="1951038"/>
            <a:ext cx="8424863" cy="286226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그냥 문자의 배열을 만든다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char ThisIsNotString[] = { 'H', 'e', 'l', 'l', 'o' };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문자열을 만든다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char ThisIsString[] = { 'H', 'e', 'l', 'l', 'o', '\0'};</a:t>
            </a:r>
          </a:p>
          <a:p>
            <a:endParaRPr lang="en-US" altLang="ko-KR" sz="2000">
              <a:latin typeface="Consolas" pitchFamily="49" charset="0"/>
              <a:ea typeface="MingLiU" pitchFamily="49" charset="-12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//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두 배열을 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</a:t>
            </a:r>
            <a:r>
              <a:rPr lang="ko-KR" altLang="en-US" sz="2000">
                <a:latin typeface="Consolas" pitchFamily="49" charset="0"/>
                <a:ea typeface="MingLiU" pitchFamily="49" charset="-120"/>
                <a:cs typeface="Consolas" pitchFamily="49" charset="0"/>
              </a:rPr>
              <a:t>객체로 보낸다</a:t>
            </a:r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ThisIsNotString &lt;&lt; "\n";</a:t>
            </a:r>
          </a:p>
          <a:p>
            <a:r>
              <a:rPr lang="en-US" altLang="ko-KR" sz="2000">
                <a:latin typeface="Consolas" pitchFamily="49" charset="0"/>
                <a:ea typeface="MingLiU" pitchFamily="49" charset="-120"/>
                <a:cs typeface="Consolas" pitchFamily="49" charset="0"/>
              </a:rPr>
              <a:t>cout &lt;&lt; ThisIsString &lt;&lt; "\n";</a:t>
            </a: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609600" y="5392738"/>
          <a:ext cx="75787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비트맵 이미지" r:id="rId3" imgW="6373115" imgH="1142857" progId="Paint.Picture">
                  <p:embed/>
                </p:oleObj>
              </mc:Choice>
              <mc:Fallback>
                <p:oleObj name="비트맵 이미지" r:id="rId3" imgW="6373115" imgH="1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2738"/>
                        <a:ext cx="75787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6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문자의 배열 </a:t>
            </a:r>
            <a:r>
              <a:rPr lang="en-US" altLang="ko-KR" smtClean="0">
                <a:ea typeface="굴림" charset="-127"/>
              </a:rPr>
              <a:t>vs </a:t>
            </a:r>
            <a:r>
              <a:rPr lang="ko-KR" altLang="ko-KR" smtClean="0">
                <a:ea typeface="굴림" charset="-127"/>
              </a:rPr>
              <a:t>문자열 </a:t>
            </a:r>
            <a:r>
              <a:rPr lang="en-US" altLang="ko-KR" smtClean="0">
                <a:ea typeface="굴림" charset="-127"/>
              </a:rPr>
              <a:t>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smtClean="0">
                <a:ea typeface="굴림" charset="-127"/>
              </a:rPr>
              <a:t>이전 예제에서의 메모리 구조</a:t>
            </a: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ko-KR" altLang="en-US" sz="2400" smtClean="0">
              <a:ea typeface="굴림" charset="-127"/>
            </a:endParaRPr>
          </a:p>
          <a:p>
            <a:endParaRPr lang="en-US" altLang="ko-KR" sz="2400" smtClean="0">
              <a:ea typeface="굴림" charset="-127"/>
            </a:endParaRPr>
          </a:p>
        </p:txBody>
      </p:sp>
      <p:pic>
        <p:nvPicPr>
          <p:cNvPr id="419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57400"/>
            <a:ext cx="8391525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 bwMode="auto">
          <a:xfrm>
            <a:off x="3886200" y="2743200"/>
            <a:ext cx="228600" cy="609600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sz="220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6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charset="-127"/>
              </a:rPr>
              <a:t>문자 뒤집기</a:t>
            </a:r>
          </a:p>
        </p:txBody>
      </p:sp>
      <p:sp>
        <p:nvSpPr>
          <p:cNvPr id="43011" name="날짜 개체 틀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F3C0C4-6E06-4374-9AED-D2BE57F5CE11}" type="slidenum">
              <a:rPr lang="en-US" altLang="ko-KR" sz="800" smtClean="0">
                <a:ea typeface="굴림" charset="-127"/>
              </a:rPr>
              <a:pPr/>
              <a:t>39</a:t>
            </a:fld>
            <a:r>
              <a:rPr lang="en-US" altLang="ko-KR" sz="800" smtClean="0">
                <a:ea typeface="굴림" charset="-127"/>
              </a:rPr>
              <a:t>  &gt;  </a:t>
            </a:r>
            <a:fld id="{825940BC-ECD3-46E6-BEAA-CB5DB4527765}" type="datetime1">
              <a:rPr lang="en-US" altLang="ko-KR" sz="800" smtClean="0">
                <a:ea typeface="굴림" charset="-127"/>
              </a:rPr>
              <a:pPr/>
              <a:t>10/14/2013</a:t>
            </a:fld>
            <a:endParaRPr lang="en-US" altLang="ko-KR" sz="800" smtClean="0">
              <a:ea typeface="굴림" charset="-127"/>
            </a:endParaRPr>
          </a:p>
        </p:txBody>
      </p:sp>
      <p:sp>
        <p:nvSpPr>
          <p:cNvPr id="43012" name="직사각형 4"/>
          <p:cNvSpPr>
            <a:spLocks noChangeArrowheads="1"/>
          </p:cNvSpPr>
          <p:nvPr/>
        </p:nvSpPr>
        <p:spPr bwMode="auto">
          <a:xfrm>
            <a:off x="852488" y="1266825"/>
            <a:ext cx="80772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#include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800">
                <a:solidFill>
                  <a:srgbClr val="A31515"/>
                </a:solidFill>
                <a:latin typeface="돋움체" pitchFamily="49" charset="-127"/>
                <a:ea typeface="돋움체" pitchFamily="49" charset="-127"/>
              </a:rPr>
              <a:t>&lt;iostream&gt;</a:t>
            </a:r>
            <a:endParaRPr lang="en-US" altLang="ko-KR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using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std;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main 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{</a:t>
            </a:r>
          </a:p>
          <a:p>
            <a:r>
              <a:rPr lang="fr-FR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fr-FR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char</a:t>
            </a:r>
            <a:r>
              <a:rPr lang="fr-FR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example[] = </a:t>
            </a:r>
            <a:r>
              <a:rPr lang="fr-FR" altLang="ko-KR" sz="1800">
                <a:solidFill>
                  <a:srgbClr val="A31515"/>
                </a:solidFill>
                <a:latin typeface="돋움체" pitchFamily="49" charset="-127"/>
                <a:ea typeface="돋움체" pitchFamily="49" charset="-127"/>
              </a:rPr>
              <a:t>"scientia est potentia"</a:t>
            </a:r>
            <a:r>
              <a:rPr lang="fr-FR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endParaRPr lang="fr-FR" altLang="ko-KR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cout &lt;&lt; example &lt;&lt; endl;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cout &lt;&lt;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sizeof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(example) /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sizeof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(example[0]) &lt;&lt; endl;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    for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(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i=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sizeof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(example) / </a:t>
            </a:r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sizeof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(example[0])-1;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     i &gt;=1; --i) 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    cout &lt;&lt; example[i-1];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   cout &lt;&lt; endl;</a:t>
            </a: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endParaRPr lang="ko-KR" altLang="en-US" sz="1800">
              <a:solidFill>
                <a:srgbClr val="00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1800">
                <a:solidFill>
                  <a:srgbClr val="0000FF"/>
                </a:solidFill>
                <a:latin typeface="돋움체" pitchFamily="49" charset="-127"/>
                <a:ea typeface="돋움체" pitchFamily="49" charset="-127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 0;</a:t>
            </a:r>
          </a:p>
          <a:p>
            <a:r>
              <a:rPr lang="en-US" altLang="ko-KR" sz="1800">
                <a:solidFill>
                  <a:srgbClr val="000000"/>
                </a:solidFill>
                <a:latin typeface="돋움체" pitchFamily="49" charset="-127"/>
                <a:ea typeface="돋움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0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형 변환 </a:t>
            </a:r>
            <a:r>
              <a:rPr lang="en-US" altLang="ko-KR" smtClean="0">
                <a:ea typeface="굴림" charset="-127"/>
              </a:rPr>
              <a:t>(Type Conversion)</a:t>
            </a:r>
            <a:endParaRPr lang="ko-KR" altLang="ko-KR" smtClean="0">
              <a:ea typeface="굴림" charset="-127"/>
            </a:endParaRP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형 변환이라는 주제는 대표적으로 한 변수에 보관되어 있던 값을 다른 타입의 변수에 대입할 때 발생함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ea typeface="굴림" panose="020B0600000101010101" pitchFamily="50" charset="-127"/>
              </a:rPr>
              <a:t>예</a:t>
            </a:r>
            <a:r>
              <a:rPr lang="en-US" altLang="ko-KR" sz="2000" dirty="0" smtClean="0">
                <a:ea typeface="굴림" panose="020B0600000101010101" pitchFamily="50" charset="-127"/>
              </a:rPr>
              <a:t>)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int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  <a:sym typeface="Wingdings" panose="05000000000000000000" pitchFamily="2" charset="2"/>
              </a:rPr>
              <a:t> float</a:t>
            </a:r>
          </a:p>
          <a:p>
            <a:pPr marL="344488" lvl="1" indent="0"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  <a:sym typeface="Wingdings" panose="05000000000000000000" pitchFamily="2" charset="2"/>
              </a:rPr>
              <a:t>        float  </a:t>
            </a:r>
            <a:r>
              <a:rPr lang="en-US" altLang="ko-KR" sz="2000" dirty="0" err="1" smtClean="0">
                <a:ea typeface="굴림" panose="020B0600000101010101" pitchFamily="50" charset="-127"/>
                <a:sym typeface="Wingdings" panose="05000000000000000000" pitchFamily="2" charset="2"/>
              </a:rPr>
              <a:t>int</a:t>
            </a:r>
            <a:endParaRPr lang="en-US" altLang="ko-KR" sz="2000" dirty="0" smtClean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4488" lvl="1" indent="0"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  <a:sym typeface="Wingdings" panose="05000000000000000000" pitchFamily="2" charset="2"/>
              </a:rPr>
              <a:t>        double  float</a:t>
            </a:r>
          </a:p>
          <a:p>
            <a:pPr marL="344488" lvl="1" indent="0">
              <a:buFontTx/>
              <a:buNone/>
              <a:defRPr/>
            </a:pP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  <a:sym typeface="Wingdings" panose="05000000000000000000" pitchFamily="2" charset="2"/>
              </a:rPr>
              <a:t>         ……..      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한 타입에서 다른 타입으로 형 변환이 발생할 때</a:t>
            </a:r>
            <a:r>
              <a:rPr lang="en-US" altLang="ko-KR" sz="2400" dirty="0" smtClean="0"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ea typeface="굴림" panose="020B0600000101010101" pitchFamily="50" charset="-127"/>
              </a:rPr>
              <a:t>어떤 일이 발생하는 지 알고 있어야 함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2000" dirty="0" smtClean="0">
                <a:ea typeface="굴림" panose="020B0600000101010101" pitchFamily="50" charset="-127"/>
              </a:rPr>
              <a:t>값이 잘리는 경우도 있고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ea typeface="굴림" panose="020B0600000101010101" pitchFamily="50" charset="-127"/>
              </a:rPr>
              <a:t>정밀도가 떨어지는 경우가 있으며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ko-KR" altLang="en-US" sz="2000" dirty="0" smtClean="0">
                <a:ea typeface="굴림" panose="020B0600000101010101" pitchFamily="50" charset="-127"/>
              </a:rPr>
              <a:t>전혀 엉뚱한 값으로 바뀌는 경우도 있음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>
              <a:defRPr/>
            </a:pPr>
            <a:endParaRPr lang="ko-KR" altLang="en-US" sz="200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2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4813"/>
            <a:ext cx="8928100" cy="595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20713"/>
            <a:ext cx="83820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5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굴림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73104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997200"/>
            <a:ext cx="60483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9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>
                <a:ea typeface="굴림" charset="-127"/>
              </a:rPr>
              <a:t>간단한 연습문제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>
                <a:ea typeface="굴림" charset="-127"/>
              </a:rPr>
              <a:t>변수에 저장한 값이 같더라도 타입에 따라 다르게 해석된다</a:t>
            </a:r>
            <a:r>
              <a:rPr lang="en-US" altLang="ko-KR" sz="2000" smtClean="0">
                <a:ea typeface="굴림" charset="-127"/>
              </a:rPr>
              <a:t>. </a:t>
            </a:r>
            <a:r>
              <a:rPr lang="ko-KR" altLang="en-US" sz="2000" smtClean="0">
                <a:ea typeface="굴림" charset="-127"/>
              </a:rPr>
              <a:t>아래와 같은 실행 결과가 나올 수 있도록 소스 코드의 빈 곳을 채워보자</a:t>
            </a:r>
            <a:endParaRPr lang="en-US" altLang="ko-KR" sz="2000" smtClean="0">
              <a:ea typeface="굴림" charset="-127"/>
            </a:endParaRPr>
          </a:p>
          <a:p>
            <a:endParaRPr lang="en-US" altLang="ko-KR" sz="2000" smtClean="0">
              <a:ea typeface="굴림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using namespace std;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float f = 65.5f;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cout &lt;&lt; “float = “ &lt;&lt; f &lt;&lt; endl;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cout &lt;&lt; “int = “ &lt;&lt;                               f &lt;&lt; endl;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cout &lt;&lt; “char = “ &lt;&lt;                            f &lt;&lt; endl;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    return 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>
                <a:ea typeface="굴림" charset="-127"/>
              </a:rPr>
              <a:t>}</a:t>
            </a:r>
            <a:endParaRPr lang="ko-KR" altLang="en-US" sz="2000" smtClean="0">
              <a:ea typeface="굴림" charset="-127"/>
            </a:endParaRPr>
          </a:p>
        </p:txBody>
      </p:sp>
      <p:sp>
        <p:nvSpPr>
          <p:cNvPr id="11268" name="직사각형 3"/>
          <p:cNvSpPr>
            <a:spLocks noChangeArrowheads="1"/>
          </p:cNvSpPr>
          <p:nvPr/>
        </p:nvSpPr>
        <p:spPr bwMode="auto">
          <a:xfrm>
            <a:off x="3822700" y="4622800"/>
            <a:ext cx="1944688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ko-KR" sz="1800">
                <a:latin typeface="Book Antiqua" pitchFamily="18" charset="0"/>
                <a:ea typeface="新細明體" pitchFamily="18" charset="-120"/>
              </a:rPr>
              <a:t>(int)</a:t>
            </a:r>
            <a:endParaRPr kumimoji="1" lang="ko-KR" altLang="en-US" sz="180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1269" name="직사각형 4"/>
          <p:cNvSpPr>
            <a:spLocks noChangeArrowheads="1"/>
          </p:cNvSpPr>
          <p:nvPr/>
        </p:nvSpPr>
        <p:spPr bwMode="auto">
          <a:xfrm>
            <a:off x="3824288" y="5030788"/>
            <a:ext cx="1943100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kumimoji="1" lang="en-US" altLang="ko-KR" sz="1800">
                <a:latin typeface="Book Antiqua" pitchFamily="18" charset="0"/>
                <a:ea typeface="新細明體" pitchFamily="18" charset="-120"/>
              </a:rPr>
              <a:t>(char)</a:t>
            </a:r>
            <a:endParaRPr kumimoji="1" lang="ko-KR" altLang="en-US" sz="1800"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5435600" y="2579688"/>
            <a:ext cx="30972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2400">
                <a:latin typeface="Times New Roman" pitchFamily="18" charset="0"/>
                <a:ea typeface="MingLiU" pitchFamily="49" charset="-120"/>
              </a:rPr>
              <a:t>[</a:t>
            </a:r>
            <a:r>
              <a:rPr lang="ko-KR" altLang="en-US" sz="2400">
                <a:latin typeface="Times New Roman" pitchFamily="18" charset="0"/>
                <a:ea typeface="MingLiU" pitchFamily="49" charset="-120"/>
              </a:rPr>
              <a:t>실행결과</a:t>
            </a:r>
            <a:r>
              <a:rPr lang="en-US" altLang="ko-KR" sz="2400">
                <a:latin typeface="Times New Roman" pitchFamily="18" charset="0"/>
                <a:ea typeface="MingLiU" pitchFamily="49" charset="-120"/>
              </a:rPr>
              <a:t>]</a:t>
            </a:r>
          </a:p>
          <a:p>
            <a:r>
              <a:rPr lang="en-US" altLang="ko-KR" sz="2400">
                <a:latin typeface="Times New Roman" pitchFamily="18" charset="0"/>
                <a:ea typeface="MingLiU" pitchFamily="49" charset="-120"/>
              </a:rPr>
              <a:t>float = 65.5</a:t>
            </a:r>
          </a:p>
          <a:p>
            <a:r>
              <a:rPr lang="en-US" altLang="ko-KR" sz="2400">
                <a:latin typeface="Times New Roman" pitchFamily="18" charset="0"/>
                <a:ea typeface="MingLiU" pitchFamily="49" charset="-120"/>
              </a:rPr>
              <a:t>int = 65</a:t>
            </a:r>
          </a:p>
          <a:p>
            <a:r>
              <a:rPr lang="en-US" altLang="ko-KR" sz="2400">
                <a:latin typeface="Times New Roman" pitchFamily="18" charset="0"/>
                <a:ea typeface="MingLiU" pitchFamily="49" charset="-120"/>
              </a:rPr>
              <a:t>char = A</a:t>
            </a:r>
            <a:endParaRPr lang="ko-KR" altLang="en-US" sz="2400">
              <a:latin typeface="Times New Roman" pitchFamily="18" charset="0"/>
              <a:ea typeface="MingLiU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0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3FE8A2C-B149-4CA2-BE3C-B9E9F0560A81}" type="slidenum">
              <a:rPr lang="en-US" altLang="ko-KR" sz="800" smtClean="0">
                <a:ea typeface="굴림" charset="-127"/>
              </a:rPr>
              <a:pPr/>
              <a:t>9</a:t>
            </a:fld>
            <a:r>
              <a:rPr lang="en-US" altLang="ko-KR" sz="800" smtClean="0">
                <a:ea typeface="굴림" charset="-127"/>
              </a:rPr>
              <a:t>  &gt;  </a:t>
            </a:r>
            <a:fld id="{B69189BF-E150-4B68-9E94-1C8B0461AAAD}" type="datetime1">
              <a:rPr lang="en-US" altLang="ko-KR" sz="800" smtClean="0">
                <a:ea typeface="굴림" charset="-127"/>
              </a:rPr>
              <a:pPr/>
              <a:t>10/14/2013</a:t>
            </a:fld>
            <a:endParaRPr lang="en-US" altLang="ko-KR" sz="800" smtClean="0">
              <a:ea typeface="굴림" charset="-127"/>
            </a:endParaRP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04800" y="2743200"/>
            <a:ext cx="8915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ko-KR" sz="4400">
                <a:ea typeface="굴림" charset="-127"/>
              </a:rPr>
              <a:t>6</a:t>
            </a:r>
            <a:r>
              <a:rPr lang="ko-KR" altLang="en-US" sz="4400">
                <a:ea typeface="굴림" charset="-127"/>
              </a:rPr>
              <a:t>장</a:t>
            </a:r>
            <a:r>
              <a:rPr lang="en-US" altLang="ko-KR" sz="4400">
                <a:ea typeface="굴림" charset="-127"/>
              </a:rPr>
              <a:t>. </a:t>
            </a:r>
            <a:r>
              <a:rPr lang="ko-KR" altLang="en-US" sz="4400">
                <a:ea typeface="굴림" charset="-127"/>
              </a:rPr>
              <a:t>연산자 </a:t>
            </a:r>
            <a:r>
              <a:rPr lang="en-US" altLang="ko-KR" sz="4400">
                <a:ea typeface="굴림" charset="-127"/>
              </a:rPr>
              <a:t>– </a:t>
            </a:r>
            <a:r>
              <a:rPr lang="ko-KR" altLang="en-US" sz="4400">
                <a:ea typeface="굴림" charset="-127"/>
              </a:rPr>
              <a:t>정보를 가공하는 법</a:t>
            </a:r>
          </a:p>
        </p:txBody>
      </p:sp>
    </p:spTree>
    <p:extLst>
      <p:ext uri="{BB962C8B-B14F-4D97-AF65-F5344CB8AC3E}">
        <p14:creationId xmlns:p14="http://schemas.microsoft.com/office/powerpoint/2010/main" val="33305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Microsoft Office PowerPoint</Application>
  <PresentationFormat>화면 슬라이드 쇼(4:3)</PresentationFormat>
  <Paragraphs>528</Paragraphs>
  <Slides>39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Office 테마</vt:lpstr>
      <vt:lpstr>비트맵 이미지</vt:lpstr>
      <vt:lpstr>10진수, 8진수, 16진수 출력</vt:lpstr>
      <vt:lpstr>ASCII Table</vt:lpstr>
      <vt:lpstr>이스케이프 문자열 (Escape Sequences)</vt:lpstr>
      <vt:lpstr>형 변환 (Type Conversion)</vt:lpstr>
      <vt:lpstr>PowerPoint 프레젠테이션</vt:lpstr>
      <vt:lpstr>PowerPoint 프레젠테이션</vt:lpstr>
      <vt:lpstr>PowerPoint 프레젠테이션</vt:lpstr>
      <vt:lpstr>간단한 연습문제</vt:lpstr>
      <vt:lpstr>PowerPoint 프레젠테이션</vt:lpstr>
      <vt:lpstr>관계 연산자 (Relational Operators)</vt:lpstr>
      <vt:lpstr>관계 연산자 (Relational Operators)</vt:lpstr>
      <vt:lpstr>관계 연산자 (Relational Operators)</vt:lpstr>
      <vt:lpstr>논리 연산자 (Logical Operators)</vt:lpstr>
      <vt:lpstr>관계연산자와 논리연산자</vt:lpstr>
      <vt:lpstr>C++에서 정수 값을 2진수로 출력하는 방법</vt:lpstr>
      <vt:lpstr>분기가 필요한 이유</vt:lpstr>
      <vt:lpstr>if 문을 쓸 때 주의할 점</vt:lpstr>
      <vt:lpstr>switch/case에서의 break</vt:lpstr>
      <vt:lpstr>case안에서 변수 선언하기</vt:lpstr>
      <vt:lpstr>case안에서 변수 선언하기</vt:lpstr>
      <vt:lpstr>삼항 연산자</vt:lpstr>
      <vt:lpstr>반복명령 안에서의 break</vt:lpstr>
      <vt:lpstr>for 를 사용한 반복</vt:lpstr>
      <vt:lpstr>for 의 문법</vt:lpstr>
      <vt:lpstr>for 를 사용한 반복</vt:lpstr>
      <vt:lpstr>continue를 사용해서 반복 건너뛰기</vt:lpstr>
      <vt:lpstr>continue vs. break</vt:lpstr>
      <vt:lpstr>do while 을 사용한 반복</vt:lpstr>
      <vt:lpstr>PowerPoint 프레젠테이션</vt:lpstr>
      <vt:lpstr>배열의 정의</vt:lpstr>
      <vt:lpstr>배열의 구조</vt:lpstr>
      <vt:lpstr>배열의 초기화</vt:lpstr>
      <vt:lpstr>배열의 초기화</vt:lpstr>
      <vt:lpstr>배열의 대입</vt:lpstr>
      <vt:lpstr>실습 9-1</vt:lpstr>
      <vt:lpstr>문자열(Strings)</vt:lpstr>
      <vt:lpstr>문자의 배열 vs 문자열 (1)</vt:lpstr>
      <vt:lpstr>문자의 배열 vs 문자열 (2)</vt:lpstr>
      <vt:lpstr>문자 뒤집기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10진수, 8진수, 16진수 출력</dc:title>
  <dc:creator>P400</dc:creator>
  <cp:lastModifiedBy>P400</cp:lastModifiedBy>
  <cp:revision>1</cp:revision>
  <dcterms:created xsi:type="dcterms:W3CDTF">2013-10-14T05:55:44Z</dcterms:created>
  <dcterms:modified xsi:type="dcterms:W3CDTF">2013-10-14T05:56:16Z</dcterms:modified>
</cp:coreProperties>
</file>