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9"/>
  </p:notesMasterIdLst>
  <p:handoutMasterIdLst>
    <p:handoutMasterId r:id="rId10"/>
  </p:handoutMasterIdLst>
  <p:sldIdLst>
    <p:sldId id="295" r:id="rId2"/>
    <p:sldId id="296" r:id="rId3"/>
    <p:sldId id="298" r:id="rId4"/>
    <p:sldId id="299" r:id="rId5"/>
    <p:sldId id="300" r:id="rId6"/>
    <p:sldId id="301" r:id="rId7"/>
    <p:sldId id="302" r:id="rId8"/>
  </p:sldIdLst>
  <p:sldSz cx="9144000" cy="6858000" type="screen4x3"/>
  <p:notesSz cx="6780213" cy="991076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>
          <p15:clr>
            <a:srgbClr val="A4A3A4"/>
          </p15:clr>
        </p15:guide>
        <p15:guide id="2" orient="horz" pos="144">
          <p15:clr>
            <a:srgbClr val="A4A3A4"/>
          </p15:clr>
        </p15:guide>
        <p15:guide id="3" orient="horz" pos="1490">
          <p15:clr>
            <a:srgbClr val="A4A3A4"/>
          </p15:clr>
        </p15:guide>
        <p15:guide id="4" orient="horz" pos="1231">
          <p15:clr>
            <a:srgbClr val="A4A3A4"/>
          </p15:clr>
        </p15:guide>
        <p15:guide id="5" pos="2880">
          <p15:clr>
            <a:srgbClr val="A4A3A4"/>
          </p15:clr>
        </p15:guide>
        <p15:guide id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1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BCD6D3"/>
    <a:srgbClr val="BCCFD6"/>
    <a:srgbClr val="C0BED4"/>
    <a:srgbClr val="CFBFD3"/>
    <a:srgbClr val="D6E1B1"/>
    <a:srgbClr val="C3D5BD"/>
    <a:srgbClr val="BF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1" autoAdjust="0"/>
    <p:restoredTop sz="96353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1722" y="96"/>
      </p:cViewPr>
      <p:guideLst>
        <p:guide orient="horz" pos="624"/>
        <p:guide orient="horz" pos="144"/>
        <p:guide orient="horz" pos="1490"/>
        <p:guide orient="horz" pos="1231"/>
        <p:guide pos="2880"/>
        <p:guide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3576" y="78"/>
      </p:cViewPr>
      <p:guideLst>
        <p:guide orient="horz" pos="3121"/>
        <p:guide pos="21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0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69938"/>
            <a:ext cx="4926013" cy="3694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695825"/>
            <a:ext cx="4916487" cy="44656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95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400" b="1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14563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Copyright 2017 SMU </a:t>
            </a:r>
            <a:r>
              <a:rPr lang="en-US" altLang="ko-KR" dirty="0" err="1"/>
              <a:t>SELab</a:t>
            </a:r>
            <a:r>
              <a:rPr lang="en-US" altLang="ko-KR" dirty="0"/>
              <a:t>., All rights reserved.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14563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Copyright 2017 SMU </a:t>
            </a:r>
            <a:r>
              <a:rPr lang="en-US" altLang="ko-KR" dirty="0" err="1"/>
              <a:t>SELab</a:t>
            </a:r>
            <a:r>
              <a:rPr lang="en-US" altLang="ko-KR" dirty="0"/>
              <a:t>.,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0" name="Rectangle 1026"/>
          <p:cNvSpPr>
            <a:spLocks noChangeArrowheads="1"/>
          </p:cNvSpPr>
          <p:nvPr/>
        </p:nvSpPr>
        <p:spPr bwMode="auto">
          <a:xfrm>
            <a:off x="361950" y="448811"/>
            <a:ext cx="6038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fontAlgn="ctr">
              <a:lnSpc>
                <a:spcPct val="120000"/>
              </a:lnSpc>
            </a:pPr>
            <a:endParaRPr lang="ko-KR" altLang="en-US" sz="1600" baseline="0">
              <a:effectLst>
                <a:outerShdw blurRad="38100" dist="38100" dir="2700000" algn="tl">
                  <a:srgbClr val="C0C0C0"/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55171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448811"/>
            <a:ext cx="690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5255172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0988" y="1024768"/>
            <a:ext cx="85820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255175" name="Line 1031"/>
          <p:cNvSpPr>
            <a:spLocks noChangeShapeType="1"/>
          </p:cNvSpPr>
          <p:nvPr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baseline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7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14563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Copyright 2017 SMU </a:t>
            </a:r>
            <a:r>
              <a:rPr lang="en-US" altLang="ko-KR" dirty="0" err="1"/>
              <a:t>SELab</a:t>
            </a:r>
            <a:r>
              <a:rPr lang="en-US" altLang="ko-KR" dirty="0"/>
              <a:t>., All rights reserved.</a:t>
            </a:r>
          </a:p>
        </p:txBody>
      </p:sp>
      <p:sp>
        <p:nvSpPr>
          <p:cNvPr id="5255182" name="Line 1038"/>
          <p:cNvSpPr>
            <a:spLocks noChangeShapeType="1"/>
          </p:cNvSpPr>
          <p:nvPr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baseline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sp>
        <p:nvSpPr>
          <p:cNvPr id="5255186" name="Line 1042"/>
          <p:cNvSpPr>
            <a:spLocks noChangeShapeType="1"/>
          </p:cNvSpPr>
          <p:nvPr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1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5"/>
        </a:buBlip>
        <a:tabLst>
          <a:tab pos="571500" algn="l"/>
        </a:tabLst>
        <a:defRPr sz="14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tumbleupon.com/submit?url=https%3A%2F%2Fwww.computerworld.com%2Farticle%2F2952186%2Fmobile-security%2Fchrysler-recalls-14m-vehicles-after-jeep-hack.html" TargetMode="External"/><Relationship Id="rId3" Type="http://schemas.openxmlformats.org/officeDocument/2006/relationships/hyperlink" Target="https://www.youtube.com/watch?v=MK0SrxBC1xs" TargetMode="External"/><Relationship Id="rId7" Type="http://schemas.openxmlformats.org/officeDocument/2006/relationships/hyperlink" Target="http://reddit.com/submit?url=https%3A%2F%2Fwww.computerworld.com%2Farticle%2F2952186%2Fmobile-security%2Fchrysler-recalls-14m-vehicles-after-jeep-hack.html&amp;title=Update%3A+Chrysler+recalls+1.4M+vehicles+after+Jeep+hac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us.google.com/share?url=https%3A%2F%2Fwww.computerworld.com%2Farticle%2F2952186%2Fmobile-security%2Fchrysler-recalls-14m-vehicles-after-jeep-hack.html" TargetMode="External"/><Relationship Id="rId5" Type="http://schemas.openxmlformats.org/officeDocument/2006/relationships/hyperlink" Target="http://www.linkedin.com/shareArticle?url=https%3A%2F%2Fwww.computerworld.com%2Farticle%2F2952186%2Fmobile-security%2Fchrysler-recalls-14m-vehicles-after-jeep-hack.html&amp;title=Update%3A+Chrysler+recalls+1.4M+vehicles+after+Jeep+hack" TargetMode="External"/><Relationship Id="rId4" Type="http://schemas.openxmlformats.org/officeDocument/2006/relationships/hyperlink" Target="https://twitter.com/intent/tweet?url=https%3A%2F%2Fwww.computerworld.com%2Farticle%2F2952186%2Fmobile-security%2Fchrysler-recalls-14m-vehicles-after-jeep-hack.html&amp;via=computerworld&amp;text=Update%3A+Chrysler+recalls+1.4M+vehicles+after+Jeep+hack" TargetMode="External"/><Relationship Id="rId9" Type="http://schemas.openxmlformats.org/officeDocument/2006/relationships/hyperlink" Target="https://www.computerworld.com/article/2952186/mobile-security/chrysler-recalls-14m-vehicles-after-jeep-hack.html#emai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7745" y="1871530"/>
            <a:ext cx="7772400" cy="1099746"/>
          </a:xfrm>
        </p:spPr>
        <p:txBody>
          <a:bodyPr/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와 </a:t>
            </a:r>
            <a:r>
              <a:rPr lang="en-US" altLang="ko-KR" dirty="0"/>
              <a:t>Security </a:t>
            </a:r>
            <a:r>
              <a:rPr lang="ko-KR" altLang="en-US" dirty="0"/>
              <a:t>의 관계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사례 기반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 bwMode="auto">
          <a:xfrm>
            <a:off x="685800" y="3218448"/>
            <a:ext cx="7772400" cy="101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학과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학번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116071" y="5055577"/>
            <a:ext cx="4911859" cy="143922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latin typeface="+mj-ea"/>
                <a:ea typeface="+mj-ea"/>
              </a:rPr>
              <a:t>제출 기한</a:t>
            </a:r>
            <a:r>
              <a:rPr lang="en-US" altLang="ko-KR" b="1" dirty="0">
                <a:latin typeface="+mj-ea"/>
                <a:ea typeface="+mj-ea"/>
              </a:rPr>
              <a:t>: </a:t>
            </a:r>
            <a:r>
              <a:rPr lang="en-US" altLang="ko-KR" b="1" u="sng" dirty="0">
                <a:latin typeface="+mj-ea"/>
                <a:ea typeface="+mj-ea"/>
              </a:rPr>
              <a:t>12</a:t>
            </a:r>
            <a:r>
              <a:rPr lang="ko-KR" altLang="en-US" b="1" u="sng" dirty="0">
                <a:latin typeface="+mj-ea"/>
                <a:ea typeface="+mj-ea"/>
              </a:rPr>
              <a:t>월 </a:t>
            </a:r>
            <a:r>
              <a:rPr lang="en-US" altLang="ko-KR" b="1" u="sng" dirty="0">
                <a:latin typeface="+mj-ea"/>
                <a:ea typeface="+mj-ea"/>
              </a:rPr>
              <a:t>11</a:t>
            </a:r>
            <a:r>
              <a:rPr lang="ko-KR" altLang="en-US" b="1" u="sng" dirty="0">
                <a:latin typeface="+mj-ea"/>
                <a:ea typeface="+mj-ea"/>
              </a:rPr>
              <a:t>일</a:t>
            </a:r>
            <a:r>
              <a:rPr lang="en-US" altLang="ko-KR" b="1" u="sng" dirty="0">
                <a:latin typeface="+mj-ea"/>
                <a:ea typeface="+mj-ea"/>
              </a:rPr>
              <a:t>, </a:t>
            </a:r>
            <a:r>
              <a:rPr lang="ko-KR" altLang="en-US" b="1" u="sng" dirty="0">
                <a:latin typeface="+mj-ea"/>
                <a:ea typeface="+mj-ea"/>
              </a:rPr>
              <a:t>월요일 수업 전</a:t>
            </a:r>
            <a:r>
              <a:rPr lang="en-US" altLang="ko-KR" b="1" u="sng" dirty="0">
                <a:latin typeface="+mj-ea"/>
                <a:ea typeface="+mj-ea"/>
              </a:rPr>
              <a:t>(3</a:t>
            </a:r>
            <a:r>
              <a:rPr lang="ko-KR" altLang="en-US" b="1" u="sng" dirty="0">
                <a:latin typeface="+mj-ea"/>
                <a:ea typeface="+mj-ea"/>
              </a:rPr>
              <a:t>시</a:t>
            </a:r>
            <a:r>
              <a:rPr lang="en-US" altLang="ko-KR" b="1" u="sng" dirty="0">
                <a:latin typeface="+mj-ea"/>
                <a:ea typeface="+mj-ea"/>
              </a:rPr>
              <a:t>)</a:t>
            </a:r>
            <a:r>
              <a:rPr lang="ko-KR" altLang="en-US" b="1" dirty="0">
                <a:latin typeface="+mj-ea"/>
                <a:ea typeface="+mj-ea"/>
              </a:rPr>
              <a:t>까지</a:t>
            </a:r>
            <a:endParaRPr lang="en-US" altLang="ko-KR" b="1" dirty="0">
              <a:latin typeface="+mj-ea"/>
              <a:ea typeface="+mj-ea"/>
            </a:endParaRPr>
          </a:p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latin typeface="+mj-ea"/>
                <a:ea typeface="+mj-ea"/>
              </a:rPr>
              <a:t>*) </a:t>
            </a:r>
            <a:r>
              <a:rPr lang="ko-KR" altLang="en-US" sz="1200" dirty="0">
                <a:latin typeface="+mj-ea"/>
                <a:ea typeface="+mj-ea"/>
              </a:rPr>
              <a:t>늦으면 감점</a:t>
            </a:r>
            <a:endParaRPr lang="en-US" altLang="ko-KR" sz="1200" dirty="0">
              <a:latin typeface="+mj-ea"/>
              <a:ea typeface="+mj-ea"/>
            </a:endParaRPr>
          </a:p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제출 경로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: </a:t>
            </a:r>
            <a:r>
              <a:rPr lang="en-US" altLang="ko-KR" b="1" dirty="0">
                <a:latin typeface="+mj-ea"/>
                <a:ea typeface="+mj-ea"/>
              </a:rPr>
              <a:t>E-campus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latin typeface="+mj-ea"/>
                <a:ea typeface="+mj-ea"/>
              </a:rPr>
              <a:t>파일 명</a:t>
            </a:r>
            <a:r>
              <a:rPr lang="en-US" altLang="ko-KR" b="1" dirty="0">
                <a:latin typeface="+mj-ea"/>
                <a:ea typeface="+mj-ea"/>
              </a:rPr>
              <a:t>: </a:t>
            </a:r>
            <a:r>
              <a:rPr lang="en-US" altLang="ko-KR" b="1" dirty="0" err="1">
                <a:latin typeface="+mj-ea"/>
                <a:ea typeface="+mj-ea"/>
              </a:rPr>
              <a:t>HCI_SafetyNSecurity</a:t>
            </a:r>
            <a:r>
              <a:rPr lang="en-US" altLang="ko-KR" b="1" dirty="0">
                <a:latin typeface="+mj-ea"/>
                <a:ea typeface="+mj-ea"/>
              </a:rPr>
              <a:t>_</a:t>
            </a:r>
            <a:r>
              <a:rPr lang="ko-KR" altLang="en-US" b="1" dirty="0">
                <a:latin typeface="+mj-ea"/>
                <a:ea typeface="+mj-ea"/>
              </a:rPr>
              <a:t>이름</a:t>
            </a:r>
            <a:r>
              <a:rPr lang="en-US" altLang="ko-KR" b="1" dirty="0">
                <a:latin typeface="+mj-ea"/>
                <a:ea typeface="+mj-ea"/>
              </a:rPr>
              <a:t>.</a:t>
            </a:r>
            <a:r>
              <a:rPr lang="en-US" altLang="ko-KR" b="1" dirty="0" err="1">
                <a:latin typeface="+mj-ea"/>
                <a:ea typeface="+mj-ea"/>
              </a:rPr>
              <a:t>pptx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과제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493641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Safety</a:t>
            </a:r>
            <a:r>
              <a:rPr lang="ko-KR" altLang="en-US" dirty="0"/>
              <a:t>와 </a:t>
            </a:r>
            <a:r>
              <a:rPr lang="en-US" altLang="ko-KR" dirty="0"/>
              <a:t>Security</a:t>
            </a:r>
            <a:r>
              <a:rPr lang="ko-KR" altLang="en-US" dirty="0"/>
              <a:t>의 뜻을 설명한다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과거 사례를 찾는다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사례를 기반으로 </a:t>
            </a:r>
            <a:r>
              <a:rPr lang="en-US" altLang="ko-KR" dirty="0"/>
              <a:t>Safety</a:t>
            </a:r>
            <a:r>
              <a:rPr lang="ko-KR" altLang="en-US" dirty="0"/>
              <a:t>와 </a:t>
            </a:r>
            <a:r>
              <a:rPr lang="en-US" altLang="ko-KR" dirty="0"/>
              <a:t>Security</a:t>
            </a:r>
            <a:r>
              <a:rPr lang="ko-KR" altLang="en-US" dirty="0"/>
              <a:t>의 관계를 설명한다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2017 SMU SELab., All rights reserved.</a:t>
            </a:r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943456" y="1101681"/>
            <a:ext cx="7257089" cy="9749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주제 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Safety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Security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관계에 대한 의견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122760" y="5153078"/>
            <a:ext cx="4898479" cy="706443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+mj-ea"/>
                <a:ea typeface="+mj-ea"/>
              </a:rPr>
              <a:t>표지 포함 </a:t>
            </a:r>
            <a:r>
              <a:rPr lang="en-US" altLang="ko-KR" b="1" dirty="0">
                <a:latin typeface="+mj-ea"/>
                <a:ea typeface="+mj-ea"/>
              </a:rPr>
              <a:t>5</a:t>
            </a:r>
            <a:r>
              <a:rPr lang="ko-KR" altLang="en-US" b="1" dirty="0">
                <a:latin typeface="+mj-ea"/>
                <a:ea typeface="+mj-ea"/>
              </a:rPr>
              <a:t>장 </a:t>
            </a:r>
            <a:r>
              <a:rPr lang="en-US" altLang="ko-KR" b="1" dirty="0">
                <a:latin typeface="+mj-ea"/>
                <a:ea typeface="+mj-ea"/>
              </a:rPr>
              <a:t>(</a:t>
            </a:r>
            <a:r>
              <a:rPr lang="ko-KR" altLang="en-US" b="1" dirty="0">
                <a:latin typeface="+mj-ea"/>
                <a:ea typeface="+mj-ea"/>
              </a:rPr>
              <a:t>내용 </a:t>
            </a:r>
            <a:r>
              <a:rPr lang="en-US" altLang="ko-KR" b="1" dirty="0">
                <a:latin typeface="+mj-ea"/>
                <a:ea typeface="+mj-ea"/>
              </a:rPr>
              <a:t>4</a:t>
            </a:r>
            <a:r>
              <a:rPr lang="ko-KR" altLang="en-US" b="1" dirty="0">
                <a:latin typeface="+mj-ea"/>
                <a:ea typeface="+mj-ea"/>
              </a:rPr>
              <a:t>장</a:t>
            </a:r>
            <a:r>
              <a:rPr lang="en-US" altLang="ko-KR" b="1" dirty="0">
                <a:latin typeface="+mj-ea"/>
                <a:ea typeface="+mj-ea"/>
              </a:rPr>
              <a:t>)</a:t>
            </a:r>
            <a:endParaRPr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042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 지표 </a:t>
            </a:r>
            <a:r>
              <a:rPr lang="en-US" altLang="ko-KR" dirty="0"/>
              <a:t>(</a:t>
            </a:r>
            <a:r>
              <a:rPr lang="ko-KR" altLang="en-US" dirty="0"/>
              <a:t>총 </a:t>
            </a:r>
            <a:r>
              <a:rPr lang="en-US" altLang="ko-KR" dirty="0"/>
              <a:t>10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4127524"/>
          </a:xfrm>
        </p:spPr>
        <p:txBody>
          <a:bodyPr/>
          <a:lstStyle/>
          <a:p>
            <a:r>
              <a:rPr lang="ko-KR" altLang="en-US" dirty="0"/>
              <a:t>전체 구성 </a:t>
            </a:r>
            <a:r>
              <a:rPr lang="en-US" altLang="ko-KR" dirty="0"/>
              <a:t>(3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디자인</a:t>
            </a:r>
            <a:endParaRPr lang="en-US" altLang="ko-KR" dirty="0"/>
          </a:p>
          <a:p>
            <a:pPr lvl="2"/>
            <a:r>
              <a:rPr lang="ko-KR" altLang="en-US" dirty="0"/>
              <a:t>배치</a:t>
            </a:r>
            <a:endParaRPr lang="en-US" altLang="ko-KR" dirty="0"/>
          </a:p>
          <a:p>
            <a:pPr lvl="2"/>
            <a:r>
              <a:rPr lang="ko-KR" altLang="en-US" dirty="0"/>
              <a:t>폰트</a:t>
            </a:r>
            <a:endParaRPr lang="en-US" altLang="ko-KR" dirty="0"/>
          </a:p>
          <a:p>
            <a:pPr lvl="2"/>
            <a:r>
              <a:rPr lang="ko-KR" altLang="en-US" dirty="0"/>
              <a:t>색</a:t>
            </a:r>
            <a:endParaRPr lang="en-US" altLang="ko-KR" dirty="0"/>
          </a:p>
          <a:p>
            <a:pPr lvl="2"/>
            <a:r>
              <a:rPr lang="ko-KR" altLang="en-US" dirty="0"/>
              <a:t>창의성</a:t>
            </a:r>
            <a:endParaRPr lang="en-US" altLang="ko-KR" dirty="0"/>
          </a:p>
          <a:p>
            <a:r>
              <a:rPr lang="ko-KR" altLang="en-US" dirty="0"/>
              <a:t>정의 </a:t>
            </a:r>
            <a:r>
              <a:rPr lang="en-US" altLang="ko-KR" dirty="0"/>
              <a:t>(1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사례 설명 </a:t>
            </a:r>
            <a:r>
              <a:rPr lang="en-US" altLang="ko-KR" dirty="0"/>
              <a:t>(3</a:t>
            </a:r>
            <a:r>
              <a:rPr lang="ko-KR" altLang="en-US" dirty="0"/>
              <a:t>점</a:t>
            </a:r>
            <a:r>
              <a:rPr lang="en-US" altLang="ko-KR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관계 설명 </a:t>
            </a:r>
            <a:r>
              <a:rPr lang="en-US" altLang="ko-KR" dirty="0"/>
              <a:t>(3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다이어그램 이용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2017 SMU SELab., All rights reserved.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75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BDB53FF5-26AE-46BD-BD8A-AE19A544A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007" y="4397562"/>
            <a:ext cx="3456264" cy="1614203"/>
          </a:xfrm>
          <a:prstGeom prst="rect">
            <a:avLst/>
          </a:prstGeom>
        </p:spPr>
      </p:pic>
      <p:pic>
        <p:nvPicPr>
          <p:cNvPr id="9" name="그림 8" descr="Safety">
            <a:extLst>
              <a:ext uri="{FF2B5EF4-FFF2-40B4-BE49-F238E27FC236}">
                <a16:creationId xmlns:a16="http://schemas.microsoft.com/office/drawing/2014/main" id="{84E1A071-8DD2-4327-B432-0C0A40383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44" y="4084029"/>
            <a:ext cx="3815873" cy="224127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DADE45D-B3B3-43A3-95D7-274132F32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568" y="415982"/>
            <a:ext cx="6900863" cy="457200"/>
          </a:xfrm>
        </p:spPr>
        <p:txBody>
          <a:bodyPr/>
          <a:lstStyle/>
          <a:p>
            <a:r>
              <a:rPr lang="en-US" altLang="ko-KR" dirty="0"/>
              <a:t>Safety </a:t>
            </a:r>
            <a:r>
              <a:rPr lang="ko-KR" altLang="en-US" dirty="0"/>
              <a:t>와 </a:t>
            </a:r>
            <a:r>
              <a:rPr lang="en-US" altLang="ko-KR" dirty="0"/>
              <a:t>Security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5F67EA-C867-4F3A-B605-5828CE45A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9" y="1024768"/>
            <a:ext cx="4005785" cy="5300531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400" dirty="0"/>
              <a:t>Safety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sz="1100" dirty="0"/>
              <a:t>안전성</a:t>
            </a:r>
            <a:r>
              <a:rPr lang="en-US" altLang="ko-KR" sz="1100" dirty="0"/>
              <a:t>(Safety)</a:t>
            </a:r>
            <a:r>
              <a:rPr lang="ko-KR" altLang="en-US" sz="1100" dirty="0"/>
              <a:t>은 제품에 문제가 발생했을 때 인명 피해를 최소화</a:t>
            </a:r>
            <a:r>
              <a:rPr lang="en-US" altLang="ko-KR" sz="1100" dirty="0"/>
              <a:t>(Risk Reduction)</a:t>
            </a:r>
            <a:r>
              <a:rPr lang="ko-KR" altLang="en-US" sz="1100" dirty="0"/>
              <a:t>하는 것</a:t>
            </a:r>
            <a:endParaRPr lang="en-US" altLang="ko-KR" sz="1100" dirty="0"/>
          </a:p>
          <a:p>
            <a:pPr marL="0" indent="0" algn="ctr">
              <a:buNone/>
            </a:pPr>
            <a:r>
              <a:rPr lang="ko-KR" altLang="en-US" sz="1100" dirty="0"/>
              <a:t>  사고는 고장 없이도 발생할 수 있음</a:t>
            </a:r>
            <a:endParaRPr lang="en-US" altLang="ko-KR" sz="1100" dirty="0"/>
          </a:p>
          <a:p>
            <a:pPr marL="0" indent="0" algn="ctr">
              <a:buNone/>
            </a:pPr>
            <a:r>
              <a:rPr lang="ko-KR" altLang="en-US" sz="1100" dirty="0"/>
              <a:t>  </a:t>
            </a:r>
            <a:r>
              <a:rPr lang="en-US" altLang="ko-KR" sz="1100" dirty="0"/>
              <a:t>(</a:t>
            </a:r>
            <a:r>
              <a:rPr lang="ko-KR" altLang="en-US" sz="1100" dirty="0"/>
              <a:t>기능</a:t>
            </a:r>
            <a:r>
              <a:rPr lang="en-US" altLang="ko-KR" sz="1100" dirty="0"/>
              <a:t>)</a:t>
            </a:r>
            <a:r>
              <a:rPr lang="ko-KR" altLang="en-US" sz="1100" dirty="0"/>
              <a:t>안전성은 시스템</a:t>
            </a:r>
            <a:r>
              <a:rPr lang="en-US" altLang="ko-KR" sz="1100" dirty="0"/>
              <a:t>/</a:t>
            </a:r>
            <a:r>
              <a:rPr lang="ko-KR" altLang="en-US" sz="1100" dirty="0"/>
              <a:t>부품이 </a:t>
            </a:r>
            <a:r>
              <a:rPr lang="en-US" altLang="ko-KR" sz="1100" dirty="0"/>
              <a:t>(</a:t>
            </a:r>
            <a:r>
              <a:rPr lang="ko-KR" altLang="en-US" sz="1100" dirty="0"/>
              <a:t>정상적으로 동작하더라도</a:t>
            </a:r>
            <a:r>
              <a:rPr lang="en-US" altLang="ko-KR" sz="1100" dirty="0"/>
              <a:t>) </a:t>
            </a:r>
            <a:r>
              <a:rPr lang="ko-KR" altLang="en-US" sz="1100" dirty="0"/>
              <a:t>안전을 해치지 않아야 함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97D362-2B24-44A2-A1E0-2409F06BA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2017 SMU SELab., All rights reserved.</a:t>
            </a: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5B794C-0DA8-4757-9FB7-963D4BC246A4}"/>
              </a:ext>
            </a:extLst>
          </p:cNvPr>
          <p:cNvSpPr txBox="1">
            <a:spLocks/>
          </p:cNvSpPr>
          <p:nvPr/>
        </p:nvSpPr>
        <p:spPr bwMode="auto">
          <a:xfrm>
            <a:off x="4743932" y="1024767"/>
            <a:ext cx="4005785" cy="530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1" fontAlgn="base" latinLnBrk="1" hangingPunct="1">
              <a:lnSpc>
                <a:spcPct val="120000"/>
              </a:lnSpc>
              <a:spcBef>
                <a:spcPct val="55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tabLst>
                <a:tab pos="571500" algn="l"/>
              </a:tabLst>
              <a:defRPr sz="1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73100" indent="-19050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571500" algn="l"/>
              </a:tabLst>
              <a:defRPr sz="13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282700" indent="-330200" algn="l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571500" algn="l"/>
              </a:tabLst>
              <a:defRPr sz="11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8275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828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400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6pPr>
            <a:lvl7pPr marL="29972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7pPr>
            <a:lvl8pPr marL="34544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8pPr>
            <a:lvl9pPr marL="39116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ko-KR" sz="2400" kern="0" dirty="0"/>
              <a:t>Security</a:t>
            </a:r>
            <a:endParaRPr lang="ko-KR" altLang="en-US" sz="2400" kern="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ECB45B6-A048-4DC7-A048-079B0092CBA6}"/>
              </a:ext>
            </a:extLst>
          </p:cNvPr>
          <p:cNvCxnSpPr>
            <a:cxnSpLocks/>
          </p:cNvCxnSpPr>
          <p:nvPr/>
        </p:nvCxnSpPr>
        <p:spPr bwMode="auto">
          <a:xfrm flipV="1">
            <a:off x="4555222" y="964734"/>
            <a:ext cx="0" cy="541928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53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B5DF028C-CDE3-40D1-BAFF-47B161530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77" y="4896385"/>
            <a:ext cx="2654416" cy="142980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90BBE19-18AE-4BD8-A492-BFA36CE1B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A4C7BA-CBFD-400C-BCC4-710E5B5FB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2017 SMU SELab., All rights reserved.</a:t>
            </a:r>
            <a:endParaRPr lang="en-US" altLang="ko-KR" dirty="0"/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C914971B-4225-4988-A482-EEDFF32F1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77" y="1026661"/>
            <a:ext cx="9095439" cy="40472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yriad-pro-condensed"/>
              </a:rPr>
              <a:t>Update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yriad-pro-condensed"/>
              </a:rPr>
              <a:t>: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yriad-pro-condensed"/>
              </a:rPr>
              <a:t>Chrysler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yriad-pro-condensed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yriad-pro-condensed"/>
              </a:rPr>
              <a:t>recalls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yriad-pro-condensed"/>
              </a:rPr>
              <a:t> 1.4M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yriad-pro-condensed"/>
              </a:rPr>
              <a:t>vehicles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yriad-pro-condensed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yriad-pro-condensed"/>
              </a:rPr>
              <a:t>after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yriad-pro-condensed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yriad-pro-condensed"/>
              </a:rPr>
              <a:t>Jeep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yriad-pro-condensed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yriad-pro-condensed"/>
              </a:rPr>
              <a:t>hack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yriad-pro-condensed"/>
              </a:rPr>
              <a:t>					</a:t>
            </a:r>
            <a:r>
              <a:rPr kumimoji="0" lang="ko-KR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yriad-pro-condensed"/>
              </a:rPr>
              <a:t>간추림</a:t>
            </a:r>
            <a:endParaRPr kumimoji="0" lang="ko-KR" altLang="ko-K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myriad-pro-condense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7F7F7F"/>
                </a:solidFill>
                <a:effectLst/>
                <a:latin typeface="Arial" panose="020B0604020202020204" pitchFamily="34" charset="0"/>
                <a:ea typeface="myriad-pro"/>
              </a:rPr>
              <a:t>The National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7F7F7F"/>
                </a:solidFill>
                <a:effectLst/>
                <a:latin typeface="Arial" panose="020B0604020202020204" pitchFamily="34" charset="0"/>
                <a:ea typeface="myriad-pro"/>
              </a:rPr>
              <a:t>Highway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7F7F7F"/>
                </a:solidFill>
                <a:effectLst/>
                <a:latin typeface="Arial" panose="020B0604020202020204" pitchFamily="34" charset="0"/>
                <a:ea typeface="myriad-pr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7F7F7F"/>
                </a:solidFill>
                <a:effectLst/>
                <a:latin typeface="Arial" panose="020B0604020202020204" pitchFamily="34" charset="0"/>
                <a:ea typeface="myriad-pro"/>
              </a:rPr>
              <a:t>Safety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7F7F7F"/>
                </a:solidFill>
                <a:effectLst/>
                <a:latin typeface="Arial" panose="020B0604020202020204" pitchFamily="34" charset="0"/>
                <a:ea typeface="myriad-pr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7F7F7F"/>
                </a:solidFill>
                <a:effectLst/>
                <a:latin typeface="Arial" panose="020B0604020202020204" pitchFamily="34" charset="0"/>
                <a:ea typeface="myriad-pro"/>
              </a:rPr>
              <a:t>Administration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7F7F7F"/>
                </a:solidFill>
                <a:effectLst/>
                <a:latin typeface="Arial" panose="020B0604020202020204" pitchFamily="34" charset="0"/>
                <a:ea typeface="myriad-pr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7F7F7F"/>
                </a:solidFill>
                <a:effectLst/>
                <a:latin typeface="Arial" panose="020B0604020202020204" pitchFamily="34" charset="0"/>
                <a:ea typeface="myriad-pro"/>
              </a:rPr>
              <a:t>also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7F7F7F"/>
                </a:solidFill>
                <a:effectLst/>
                <a:latin typeface="Arial" panose="020B0604020202020204" pitchFamily="34" charset="0"/>
                <a:ea typeface="myriad-pr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7F7F7F"/>
                </a:solidFill>
                <a:effectLst/>
                <a:latin typeface="Arial" panose="020B0604020202020204" pitchFamily="34" charset="0"/>
                <a:ea typeface="myriad-pro"/>
              </a:rPr>
              <a:t>plans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7F7F7F"/>
                </a:solidFill>
                <a:effectLst/>
                <a:latin typeface="Arial" panose="020B0604020202020204" pitchFamily="34" charset="0"/>
                <a:ea typeface="myriad-pr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7F7F7F"/>
                </a:solidFill>
                <a:effectLst/>
                <a:latin typeface="Arial" panose="020B0604020202020204" pitchFamily="34" charset="0"/>
                <a:ea typeface="myriad-pro"/>
              </a:rPr>
              <a:t>to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7F7F7F"/>
                </a:solidFill>
                <a:effectLst/>
                <a:latin typeface="Arial" panose="020B0604020202020204" pitchFamily="34" charset="0"/>
                <a:ea typeface="myriad-pr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7F7F7F"/>
                </a:solidFill>
                <a:effectLst/>
                <a:latin typeface="Arial" panose="020B0604020202020204" pitchFamily="34" charset="0"/>
                <a:ea typeface="myriad-pro"/>
              </a:rPr>
              <a:t>look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7F7F7F"/>
                </a:solidFill>
                <a:effectLst/>
                <a:latin typeface="Arial" panose="020B0604020202020204" pitchFamily="34" charset="0"/>
                <a:ea typeface="myriad-pr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7F7F7F"/>
                </a:solidFill>
                <a:effectLst/>
                <a:latin typeface="Arial" panose="020B0604020202020204" pitchFamily="34" charset="0"/>
                <a:ea typeface="myriad-pro"/>
              </a:rPr>
              <a:t>into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7F7F7F"/>
                </a:solidFill>
                <a:effectLst/>
                <a:latin typeface="Arial" panose="020B0604020202020204" pitchFamily="34" charset="0"/>
                <a:ea typeface="myriad-pr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7F7F7F"/>
                </a:solidFill>
                <a:effectLst/>
                <a:latin typeface="Arial" panose="020B0604020202020204" pitchFamily="34" charset="0"/>
                <a:ea typeface="myriad-pro"/>
              </a:rPr>
              <a:t>the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7F7F7F"/>
                </a:solidFill>
                <a:effectLst/>
                <a:latin typeface="Arial" panose="020B0604020202020204" pitchFamily="34" charset="0"/>
                <a:ea typeface="myriad-pr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7F7F7F"/>
                </a:solidFill>
                <a:effectLst/>
                <a:latin typeface="Arial" panose="020B0604020202020204" pitchFamily="34" charset="0"/>
                <a:ea typeface="myriad-pro"/>
              </a:rPr>
              <a:t>issue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rgbClr val="7F7F7F"/>
              </a:solidFill>
              <a:effectLst/>
              <a:latin typeface="Arial" panose="020B0604020202020204" pitchFamily="34" charset="0"/>
              <a:ea typeface="myriad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7F7F7F"/>
                </a:solidFill>
                <a:effectLst/>
                <a:latin typeface="Arial" panose="020B0604020202020204" pitchFamily="34" charset="0"/>
                <a:ea typeface="myriad-pro"/>
                <a:cs typeface="Arial" panose="020B0604020202020204" pitchFamily="34" charset="0"/>
              </a:rPr>
              <a:t>Senior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7F7F7F"/>
                </a:solidFill>
                <a:effectLst/>
                <a:latin typeface="Arial" panose="020B0604020202020204" pitchFamily="34" charset="0"/>
                <a:ea typeface="myriad-pro"/>
                <a:cs typeface="Arial" panose="020B060402020202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7F7F7F"/>
                </a:solidFill>
                <a:effectLst/>
                <a:latin typeface="Arial" panose="020B0604020202020204" pitchFamily="34" charset="0"/>
                <a:ea typeface="myriad-pro"/>
                <a:cs typeface="Arial" panose="020B0604020202020204" pitchFamily="34" charset="0"/>
              </a:rPr>
              <a:t>Reporter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7F7F7F"/>
                </a:solidFill>
                <a:effectLst/>
                <a:latin typeface="Arial" panose="020B0604020202020204" pitchFamily="34" charset="0"/>
                <a:ea typeface="myriad-pro"/>
                <a:cs typeface="Arial" panose="020B0604020202020204" pitchFamily="34" charset="0"/>
              </a:rPr>
              <a:t>,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7F7F7F"/>
                </a:solidFill>
                <a:effectLst/>
                <a:latin typeface="Arial" panose="020B0604020202020204" pitchFamily="34" charset="0"/>
                <a:ea typeface="myriad-pro"/>
                <a:cs typeface="Arial" panose="020B0604020202020204" pitchFamily="34" charset="0"/>
              </a:rPr>
              <a:t>Computerworld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7F7F7F"/>
                </a:solidFill>
                <a:effectLst/>
                <a:latin typeface="Arial" panose="020B0604020202020204" pitchFamily="34" charset="0"/>
                <a:ea typeface="myriad-pro"/>
                <a:cs typeface="Arial" panose="020B0604020202020204" pitchFamily="34" charset="0"/>
              </a:rPr>
              <a:t> |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Arial" panose="020B0604020202020204" pitchFamily="34" charset="0"/>
                <a:ea typeface="myriad-pro"/>
                <a:cs typeface="Arial" panose="020B0604020202020204" pitchFamily="34" charset="0"/>
              </a:rPr>
              <a:t>JUL 24, 2015 11:50 AM PT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B2B2B2"/>
              </a:solidFill>
              <a:effectLst/>
              <a:latin typeface="Arial" panose="020B0604020202020204" pitchFamily="34" charset="0"/>
              <a:ea typeface="myriad-pro"/>
              <a:cs typeface="Arial" panose="020B0604020202020204" pitchFamily="34" charset="0"/>
            </a:endParaRPr>
          </a:p>
          <a:p>
            <a:r>
              <a:rPr lang="en-US" altLang="ko-KR" sz="1100" dirty="0"/>
              <a:t>Fiat Chrysler Automobiles (FCA), the world's seventh largest automaker, today issued a recall notice for 1.4 million vehicles in order fix </a:t>
            </a:r>
          </a:p>
          <a:p>
            <a:r>
              <a:rPr lang="en-US" altLang="ko-KR" sz="1100" dirty="0"/>
              <a:t>a software hole that allowed hackers to wirelessly break into some vehicles and electronically control vital functions.</a:t>
            </a:r>
          </a:p>
          <a:p>
            <a:r>
              <a:rPr lang="en-US" altLang="ko-KR" sz="1100" dirty="0"/>
              <a:t>Security experts Charlie Miller and Chris </a:t>
            </a:r>
            <a:r>
              <a:rPr lang="en-US" altLang="ko-KR" sz="1100" dirty="0" err="1"/>
              <a:t>Valasek</a:t>
            </a:r>
            <a:r>
              <a:rPr lang="en-US" altLang="ko-KR" sz="1100" dirty="0"/>
              <a:t> collaborated with </a:t>
            </a:r>
            <a:r>
              <a:rPr lang="en-US" altLang="ko-KR" sz="1100" i="1" dirty="0" err="1"/>
              <a:t>Wired</a:t>
            </a:r>
            <a:r>
              <a:rPr lang="en-US" altLang="ko-KR" sz="1100" dirty="0" err="1"/>
              <a:t>magazine</a:t>
            </a:r>
            <a:r>
              <a:rPr lang="en-US" altLang="ko-KR" sz="1100" dirty="0"/>
              <a:t> to demonstrate how they could remotely hack into</a:t>
            </a:r>
          </a:p>
          <a:p>
            <a:r>
              <a:rPr lang="en-US" altLang="ko-KR" sz="1100" dirty="0"/>
              <a:t> -- and control -- the entertainment system and more vital functions of a 2015 Jeep Cherokee. (</a:t>
            </a:r>
            <a:r>
              <a:rPr lang="en-US" altLang="ko-KR" sz="1100" dirty="0">
                <a:hlinkClick r:id="rId3"/>
              </a:rPr>
              <a:t>Video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"We could have easily done the same thing on one of the hundreds of thousands of vulnerable vehicles on the road," Miller told </a:t>
            </a:r>
            <a:r>
              <a:rPr lang="en-US" altLang="ko-KR" sz="1100" i="1" dirty="0"/>
              <a:t>Computerworld</a:t>
            </a:r>
          </a:p>
          <a:p>
            <a:r>
              <a:rPr lang="en-US" altLang="ko-KR" sz="1100" dirty="0"/>
              <a:t>The hackers were able to use the cellular connection to the Jeep's entertainment system, or head unit, to gain access to other systems; </a:t>
            </a:r>
          </a:p>
          <a:p>
            <a:r>
              <a:rPr lang="en-US" altLang="ko-KR" sz="1100" dirty="0"/>
              <a:t>the head unit is commonly connected to various electronic control units (ECUs) located throughout a modern vehicle. There can be as many as </a:t>
            </a:r>
          </a:p>
          <a:p>
            <a:r>
              <a:rPr lang="en-US" altLang="ko-KR" sz="1100" dirty="0"/>
              <a:t>200 ECUs in a vehicle.</a:t>
            </a:r>
          </a:p>
          <a:p>
            <a:r>
              <a:rPr lang="en-US" altLang="ko-KR" sz="1100" dirty="0"/>
              <a:t>Miller and </a:t>
            </a:r>
            <a:r>
              <a:rPr lang="en-US" altLang="ko-KR" sz="1100" dirty="0" err="1"/>
              <a:t>Valasek</a:t>
            </a:r>
            <a:r>
              <a:rPr lang="en-US" altLang="ko-KR" sz="1100" dirty="0"/>
              <a:t> shared their cyber security work with Chrysler, which this week issued a software patch to fix the hole. </a:t>
            </a:r>
          </a:p>
          <a:p>
            <a:r>
              <a:rPr lang="en-US" altLang="ko-KR" sz="1100" dirty="0"/>
              <a:t>But drivers were left to their own devices to install the patch, which would typically be done by downloading the patch to a USB drive; </a:t>
            </a:r>
          </a:p>
          <a:p>
            <a:r>
              <a:rPr lang="en-US" altLang="ko-KR" sz="1100" dirty="0"/>
              <a:t>the USB drive is then plugged into a vehicle port and uploaded.</a:t>
            </a:r>
          </a:p>
          <a:p>
            <a:r>
              <a:rPr lang="en-US" altLang="ko-KR" sz="1100" dirty="0"/>
              <a:t>In explaining the voluntary recall, FCA said it plans to update U.S. vehicles equipped with 2013-2015 </a:t>
            </a:r>
            <a:r>
              <a:rPr lang="en-US" altLang="ko-KR" sz="1100" dirty="0" err="1"/>
              <a:t>UConnect</a:t>
            </a:r>
            <a:r>
              <a:rPr lang="en-US" altLang="ko-KR" sz="1100" dirty="0"/>
              <a:t> head unit systems.</a:t>
            </a:r>
          </a:p>
          <a:p>
            <a:r>
              <a:rPr lang="en-US" altLang="ko-KR" sz="1100" dirty="0"/>
              <a:t>"Further, FCA US has applied network-level security measures to prevent the type of remote manipulation demonstrated in a recent media report” the company said in a  statement. "These measures - which required no customer or dealer actions - block remote access to certain vehicle </a:t>
            </a:r>
          </a:p>
          <a:p>
            <a:r>
              <a:rPr lang="en-US" altLang="ko-KR" sz="1100" dirty="0"/>
              <a:t>systems and were fully tested and implemented within the cellular network on July 23, 2015."</a:t>
            </a:r>
          </a:p>
          <a:p>
            <a:r>
              <a:rPr lang="en-US" altLang="ko-KR" sz="1100" dirty="0"/>
              <a:t>Chrysler customers affected by the recall will receive a USB device that they may use to upgrade vehicle software,</a:t>
            </a:r>
          </a:p>
          <a:p>
            <a:r>
              <a:rPr lang="en-US" altLang="ko-KR" sz="1100" dirty="0"/>
              <a:t> which provides additional security features independent of the network-level measures.</a:t>
            </a:r>
          </a:p>
          <a:p>
            <a:r>
              <a:rPr lang="en-US" altLang="ko-KR" sz="1100" dirty="0"/>
              <a:t>Vehicle owners can also visit the FCA's software update website to determine if their vehicle is included in the recall.</a:t>
            </a:r>
          </a:p>
          <a:p>
            <a:r>
              <a:rPr lang="en-US" altLang="ko-KR" sz="1100" dirty="0"/>
              <a:t>Owners will need to input their Vehicle Identification Number (VINs). </a:t>
            </a:r>
          </a:p>
          <a:p>
            <a:r>
              <a:rPr lang="en-US" altLang="ko-KR" sz="1100" dirty="0"/>
              <a:t>While Chrysler may fix this particular security flaw, others in its software could likely be exploited, Miller said.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A31E22"/>
              </a:solidFill>
              <a:effectLst/>
              <a:latin typeface="Arial" panose="020B0604020202020204" pitchFamily="34" charset="0"/>
              <a:ea typeface="myriad-pro"/>
              <a:cs typeface="Arial" panose="020B0604020202020204" pitchFamily="34" charset="0"/>
            </a:endParaRPr>
          </a:p>
        </p:txBody>
      </p:sp>
      <p:sp>
        <p:nvSpPr>
          <p:cNvPr id="16" name="AutoShape 17" descr="https://idge.staticworld.net/images/twitter.svg">
            <a:hlinkClick r:id="rId4"/>
            <a:extLst>
              <a:ext uri="{FF2B5EF4-FFF2-40B4-BE49-F238E27FC236}">
                <a16:creationId xmlns:a16="http://schemas.microsoft.com/office/drawing/2014/main" id="{70CDAB10-18F2-48FB-9820-F36C711668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838" y="-12017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19" descr="https://idge.staticworld.net/images/linkedin.svg">
            <a:hlinkClick r:id="rId5"/>
            <a:extLst>
              <a:ext uri="{FF2B5EF4-FFF2-40B4-BE49-F238E27FC236}">
                <a16:creationId xmlns:a16="http://schemas.microsoft.com/office/drawing/2014/main" id="{49FD5F89-0F2B-416C-BA3E-3DE7E2B6EE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838" y="-6238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20" descr="https://idge.staticworld.net/images/gplus.svg">
            <a:hlinkClick r:id="rId6"/>
            <a:extLst>
              <a:ext uri="{FF2B5EF4-FFF2-40B4-BE49-F238E27FC236}">
                <a16:creationId xmlns:a16="http://schemas.microsoft.com/office/drawing/2014/main" id="{32A34816-88F3-41CB-999D-612686CFD3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838" y="-3349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21" descr="https://idge.staticworld.net/images/reddit.svg">
            <a:hlinkClick r:id="rId7"/>
            <a:extLst>
              <a:ext uri="{FF2B5EF4-FFF2-40B4-BE49-F238E27FC236}">
                <a16:creationId xmlns:a16="http://schemas.microsoft.com/office/drawing/2014/main" id="{8F52C971-68A6-4136-B2F9-1450D2D39B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838" y="-460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AutoShape 22" descr="https://idge.staticworld.net/images/stumbleupon.svg">
            <a:hlinkClick r:id="rId8"/>
            <a:extLst>
              <a:ext uri="{FF2B5EF4-FFF2-40B4-BE49-F238E27FC236}">
                <a16:creationId xmlns:a16="http://schemas.microsoft.com/office/drawing/2014/main" id="{1C240600-FCB3-4E5E-940D-BF6BB37273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838" y="2428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AutoShape 23" descr="https://idge.staticworld.net/images/mail.svg">
            <a:hlinkClick r:id="rId9"/>
            <a:extLst>
              <a:ext uri="{FF2B5EF4-FFF2-40B4-BE49-F238E27FC236}">
                <a16:creationId xmlns:a16="http://schemas.microsoft.com/office/drawing/2014/main" id="{2E7A5D4F-8719-4304-BCE5-18BC24634E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838" y="5318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77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379D6-C1B7-4D76-AE99-1B53CD68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9E9E31-7619-45D7-AA98-B934E0D1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2015</a:t>
            </a:r>
            <a:r>
              <a:rPr lang="ko-KR" altLang="en-US" dirty="0"/>
              <a:t>년에 자동차회사 크라이슬러가 해킹을 통해 원격으로 자동차를 제어할 수 있는 것이 밝혀져 판매된 자동차를 리콜</a:t>
            </a:r>
            <a:r>
              <a:rPr lang="en-US" altLang="ko-KR" dirty="0"/>
              <a:t>, </a:t>
            </a:r>
            <a:r>
              <a:rPr lang="ko-KR" altLang="en-US" dirty="0"/>
              <a:t>업데이트하는 사건이 있었다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요즘의 자동차들은 내부적 소프트웨어로 모든 기능들이 연결되어 있기 때문에 해킹을 통해 라디오</a:t>
            </a:r>
            <a:r>
              <a:rPr lang="en-US" altLang="ko-KR" dirty="0"/>
              <a:t>, AC, </a:t>
            </a:r>
            <a:r>
              <a:rPr lang="ko-KR" altLang="en-US" dirty="0"/>
              <a:t>심지어는 핸들과 엑셀</a:t>
            </a:r>
            <a:r>
              <a:rPr lang="en-US" altLang="ko-KR" dirty="0"/>
              <a:t>, </a:t>
            </a:r>
            <a:r>
              <a:rPr lang="ko-KR" altLang="en-US" dirty="0"/>
              <a:t>브레이크 까지 제어하는 권한도 가질 수 있게 된다는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해킹을 통해 </a:t>
            </a:r>
            <a:r>
              <a:rPr lang="en-US" altLang="ko-KR" dirty="0"/>
              <a:t>Security</a:t>
            </a:r>
            <a:r>
              <a:rPr lang="ko-KR" altLang="en-US" dirty="0"/>
              <a:t>가 무너지게 되면 운전자 및 동승자의 </a:t>
            </a:r>
            <a:r>
              <a:rPr lang="en-US" altLang="ko-KR" dirty="0"/>
              <a:t>Safety</a:t>
            </a:r>
            <a:r>
              <a:rPr lang="ko-KR" altLang="en-US" dirty="0"/>
              <a:t>가 위협받게 되는 것이다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84889F-EA5B-43FF-8DBB-43C263236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2017 SMU SELab., All rights reserved.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44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82537-7DC7-43CA-85A6-7B2DB8830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9B369-EB14-4119-87BD-83C34169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5115973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EAA603-07D0-404E-AD62-5846A2DF7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2017 SMU SELab., All rights reserved.</a:t>
            </a:r>
            <a:endParaRPr lang="en-US" altLang="ko-KR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4F13D29-135E-43CF-A206-9498A00B013B}"/>
              </a:ext>
            </a:extLst>
          </p:cNvPr>
          <p:cNvSpPr/>
          <p:nvPr/>
        </p:nvSpPr>
        <p:spPr bwMode="auto">
          <a:xfrm>
            <a:off x="755009" y="1887523"/>
            <a:ext cx="1786855" cy="178685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Safety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3A6A7BC-8E4A-476E-8A27-D2E455F9D1B7}"/>
              </a:ext>
            </a:extLst>
          </p:cNvPr>
          <p:cNvSpPr/>
          <p:nvPr/>
        </p:nvSpPr>
        <p:spPr bwMode="auto">
          <a:xfrm>
            <a:off x="2541864" y="1887523"/>
            <a:ext cx="1786855" cy="178685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Security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30D838F-13F8-4ED6-8C4C-6ABF32CFEE4A}"/>
              </a:ext>
            </a:extLst>
          </p:cNvPr>
          <p:cNvSpPr/>
          <p:nvPr/>
        </p:nvSpPr>
        <p:spPr bwMode="auto">
          <a:xfrm>
            <a:off x="1648436" y="3458361"/>
            <a:ext cx="1786855" cy="178685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Problem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4334630"/>
      </p:ext>
    </p:extLst>
  </p:cSld>
  <p:clrMapOvr>
    <a:masterClrMapping/>
  </p:clrMapOvr>
</p:sld>
</file>

<file path=ppt/theme/theme1.xml><?xml version="1.0" encoding="utf-8"?>
<a:theme xmlns:a="http://schemas.openxmlformats.org/drawingml/2006/main" name="2011 Template 2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1631</TotalTime>
  <Words>301</Words>
  <Application>Microsoft Office PowerPoint</Application>
  <PresentationFormat>화면 슬라이드 쇼(4:3)</PresentationFormat>
  <Paragraphs>76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HY울릉도B</vt:lpstr>
      <vt:lpstr>HY울릉도M</vt:lpstr>
      <vt:lpstr>myriad-pro</vt:lpstr>
      <vt:lpstr>myriad-pro-condensed</vt:lpstr>
      <vt:lpstr>굴림</vt:lpstr>
      <vt:lpstr>맑은 고딕</vt:lpstr>
      <vt:lpstr>Arial</vt:lpstr>
      <vt:lpstr>Times New Roman</vt:lpstr>
      <vt:lpstr>Wingdings</vt:lpstr>
      <vt:lpstr>2011 Template 2</vt:lpstr>
      <vt:lpstr>Safety와 Security 의 관계  (사례 기반)</vt:lpstr>
      <vt:lpstr>과제 설명</vt:lpstr>
      <vt:lpstr>평가 지표 (총 10점)</vt:lpstr>
      <vt:lpstr>Safety 와 Security</vt:lpstr>
      <vt:lpstr>사례</vt:lpstr>
      <vt:lpstr>사례 설명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이경락</cp:lastModifiedBy>
  <cp:revision>176</cp:revision>
  <cp:lastPrinted>2001-07-23T08:42:52Z</cp:lastPrinted>
  <dcterms:created xsi:type="dcterms:W3CDTF">2011-01-13T02:38:11Z</dcterms:created>
  <dcterms:modified xsi:type="dcterms:W3CDTF">2017-12-09T15:19:31Z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