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7" r:id="rId1"/>
  </p:sldMasterIdLst>
  <p:notesMasterIdLst>
    <p:notesMasterId r:id="rId13"/>
  </p:notesMasterIdLst>
  <p:handoutMasterIdLst>
    <p:handoutMasterId r:id="rId14"/>
  </p:handoutMasterIdLst>
  <p:sldIdLst>
    <p:sldId id="310" r:id="rId2"/>
    <p:sldId id="301" r:id="rId3"/>
    <p:sldId id="299" r:id="rId4"/>
    <p:sldId id="300" r:id="rId5"/>
    <p:sldId id="307" r:id="rId6"/>
    <p:sldId id="305" r:id="rId7"/>
    <p:sldId id="302" r:id="rId8"/>
    <p:sldId id="303" r:id="rId9"/>
    <p:sldId id="308" r:id="rId10"/>
    <p:sldId id="304" r:id="rId11"/>
    <p:sldId id="306" r:id="rId12"/>
  </p:sldIdLst>
  <p:sldSz cx="9144000" cy="6858000" type="screen4x3"/>
  <p:notesSz cx="6780213" cy="9910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1E2"/>
    <a:srgbClr val="FFFFFF"/>
    <a:srgbClr val="67B130"/>
    <a:srgbClr val="CDD0D1"/>
    <a:srgbClr val="19AE44"/>
    <a:srgbClr val="B6B6B8"/>
    <a:srgbClr val="3B44CB"/>
    <a:srgbClr val="333399"/>
    <a:srgbClr val="BCD6D3"/>
    <a:srgbClr val="BCC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8" autoAdjust="0"/>
    <p:restoredTop sz="97692" autoAdjust="0"/>
  </p:normalViewPr>
  <p:slideViewPr>
    <p:cSldViewPr snapToGrid="0" snapToObjects="1" showGuides="1">
      <p:cViewPr>
        <p:scale>
          <a:sx n="100" d="100"/>
          <a:sy n="100" d="100"/>
        </p:scale>
        <p:origin x="2298" y="390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6" y="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7065111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1983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3701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8843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2873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9468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7597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0081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9864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1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56499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2072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999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082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828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7346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r>
              <a:rPr lang="en-US" altLang="ko-KR"/>
              <a:t>Copyright 2017 SMU SELab., All rights reserved.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3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3">
            <a:extLst>
              <a:ext uri="{FF2B5EF4-FFF2-40B4-BE49-F238E27FC236}">
                <a16:creationId xmlns:a16="http://schemas.microsoft.com/office/drawing/2014/main" id="{8357BADD-DFB3-4F5A-81E4-E349D0FB08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229" y="1"/>
            <a:ext cx="3341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15">
            <a:extLst>
              <a:ext uri="{FF2B5EF4-FFF2-40B4-BE49-F238E27FC236}">
                <a16:creationId xmlns:a16="http://schemas.microsoft.com/office/drawing/2014/main" id="{9FCFD583-58F5-4010-85B3-8CBB03E868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774075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17">
            <a:extLst>
              <a:ext uri="{FF2B5EF4-FFF2-40B4-BE49-F238E27FC236}">
                <a16:creationId xmlns:a16="http://schemas.microsoft.com/office/drawing/2014/main" id="{486C336C-64DA-4E7A-8899-0010F56AF2E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57000" y="0"/>
            <a:ext cx="1827609" cy="6858001"/>
            <a:chOff x="1320800" y="0"/>
            <a:chExt cx="2436813" cy="6858001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84D7D4CE-A7BE-43EC-8FB6-B41AA60231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E7F50F84-B6A2-4A4F-B454-3433B7131A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79556A8D-1D6A-4D59-BEBA-9F72F7A5E0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E53E0F7F-7E13-4B50-B87E-11DA3A7419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DC56D9F3-C412-42E1-B190-402D30E496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04B3D055-D26E-4731-8653-F508249E2D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DCC993A6-7C5C-4828-94E6-142856D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51" y="1566250"/>
            <a:ext cx="5335648" cy="40344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피벗테이블</a:t>
            </a:r>
            <a:b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기능과 사용법</a:t>
            </a:r>
            <a:b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68884D-10F9-4403-B73D-5061D738C0FF}"/>
              </a:ext>
            </a:extLst>
          </p:cNvPr>
          <p:cNvSpPr txBox="1"/>
          <p:nvPr/>
        </p:nvSpPr>
        <p:spPr>
          <a:xfrm>
            <a:off x="6774075" y="3838575"/>
            <a:ext cx="229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컴퓨터과학과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201311229</a:t>
            </a:r>
          </a:p>
          <a:p>
            <a:pPr algn="r"/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이경헌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45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4CE0F850-7AA3-41D0-A9C0-7E0A4A3E602E}"/>
              </a:ext>
            </a:extLst>
          </p:cNvPr>
          <p:cNvSpPr/>
          <p:nvPr/>
        </p:nvSpPr>
        <p:spPr>
          <a:xfrm flipH="1">
            <a:off x="855676" y="5137891"/>
            <a:ext cx="8280000" cy="1378838"/>
          </a:xfrm>
          <a:prstGeom prst="flowChartInputOutput">
            <a:avLst/>
          </a:prstGeom>
          <a:solidFill>
            <a:srgbClr val="B6B6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algn="ctr"/>
            <a:r>
              <a:rPr lang="ko-KR" alt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아하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 </a:t>
            </a:r>
            <a:r>
              <a:rPr lang="ko-KR" alt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필터기능이 피벗테이블의 행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열에도 있어서 </a:t>
            </a:r>
            <a:endParaRPr lang="en-US" altLang="ko-KR" sz="1400" dirty="0">
              <a:solidFill>
                <a:schemeClr val="tx2">
                  <a:lumMod val="50000"/>
                  <a:lumOff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골라서 보기 편하군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en-US" altLang="ko-KR" sz="1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각 항목에 대해 바로바로 분석해야 할 때에</a:t>
            </a:r>
            <a:endParaRPr lang="en-US" altLang="ko-KR" sz="1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필요한 기능이겠군</a:t>
            </a:r>
            <a:r>
              <a: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en-US" altLang="ko-KR" sz="1400" dirty="0">
              <a:solidFill>
                <a:schemeClr val="tx2">
                  <a:lumMod val="50000"/>
                  <a:lumOff val="50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EF09E3-CF89-4BD4-A5EF-C7C60CED813C}"/>
              </a:ext>
            </a:extLst>
          </p:cNvPr>
          <p:cNvGrpSpPr/>
          <p:nvPr/>
        </p:nvGrpSpPr>
        <p:grpSpPr>
          <a:xfrm>
            <a:off x="855676" y="5137891"/>
            <a:ext cx="8280000" cy="1387227"/>
            <a:chOff x="855676" y="5139150"/>
            <a:chExt cx="8280000" cy="1387227"/>
          </a:xfrm>
        </p:grpSpPr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C1873398-1F1E-42A1-89C0-8C7E79AA2BD7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각 항목에 대해 바로바로 분석해야 할 때에</a:t>
              </a:r>
              <a:endPara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필요한 기능이겠군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오호</a:t>
              </a:r>
              <a:r>
                <a:rPr lang="en-US" altLang="ko-KR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  </a:t>
              </a:r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원하는 데이터들을 하나로 묶어서 </a:t>
              </a:r>
              <a:endParaRPr lang="en-US" altLang="ko-KR" sz="1400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따로 통계를 낼 수도 있구나</a:t>
              </a:r>
              <a:r>
                <a:rPr lang="en-US" altLang="ko-KR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2D3BF-A40B-4A93-9B98-24A464D40A00}"/>
                </a:ext>
              </a:extLst>
            </p:cNvPr>
            <p:cNvSpPr txBox="1"/>
            <p:nvPr/>
          </p:nvSpPr>
          <p:spPr>
            <a:xfrm>
              <a:off x="1093739" y="513915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8F27961-0BA6-4AC8-9271-12DE459DD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51" y="1162479"/>
            <a:ext cx="7011601" cy="3013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D8AAA-D932-461C-81D1-473043323306}"/>
              </a:ext>
            </a:extLst>
          </p:cNvPr>
          <p:cNvSpPr txBox="1"/>
          <p:nvPr/>
        </p:nvSpPr>
        <p:spPr>
          <a:xfrm>
            <a:off x="2235796" y="301003"/>
            <a:ext cx="4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피벗테이블의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그룹핑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BEE7C-D45D-4928-8494-FE8F6256BD09}"/>
              </a:ext>
            </a:extLst>
          </p:cNvPr>
          <p:cNvSpPr txBox="1"/>
          <p:nvPr/>
        </p:nvSpPr>
        <p:spPr>
          <a:xfrm>
            <a:off x="2307369" y="1391873"/>
            <a:ext cx="352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그룹핑은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사용자가 지정한 항목들을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따로 통계로 보여주는 기능입니다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A0964-F691-462E-A14B-0264FE7A43B0}"/>
              </a:ext>
            </a:extLst>
          </p:cNvPr>
          <p:cNvSpPr txBox="1"/>
          <p:nvPr/>
        </p:nvSpPr>
        <p:spPr>
          <a:xfrm>
            <a:off x="2307369" y="1910674"/>
            <a:ext cx="479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예를 들어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분기가 아닌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전반기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후반기로 나누고 싶을 때 쓸 수 있는데요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0E7F72-601F-420C-8C56-60FAA017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51" y="1160669"/>
            <a:ext cx="7011601" cy="3042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0C627-4BD6-42EC-A6D7-A55544E27B7B}"/>
              </a:ext>
            </a:extLst>
          </p:cNvPr>
          <p:cNvSpPr txBox="1"/>
          <p:nvPr/>
        </p:nvSpPr>
        <p:spPr>
          <a:xfrm>
            <a:off x="1977667" y="1889554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그룹핑을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하고싶은 항목들을 드래그한후 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마우스 오른쪽클릭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그룹을 눌러줍니다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3460453-3A95-4A63-A02D-19F426CDA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49" y="1162479"/>
            <a:ext cx="7916547" cy="30116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03D066-4899-4F73-ADF8-55F9EB611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51" y="1160669"/>
            <a:ext cx="7916547" cy="30052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BED318-3464-4363-9EE0-A924CEE8E53F}"/>
              </a:ext>
            </a:extLst>
          </p:cNvPr>
          <p:cNvSpPr txBox="1"/>
          <p:nvPr/>
        </p:nvSpPr>
        <p:spPr>
          <a:xfrm>
            <a:off x="1472364" y="2616629"/>
            <a:ext cx="605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생성된 그룹의 이름을 바꾸면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그룹핑이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완료됩니다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이를 통해서 선택한 항목을 따로 하나의 그룹으로 만들었습니다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9486A4-5EEF-4C9A-914A-F090A825092C}"/>
              </a:ext>
            </a:extLst>
          </p:cNvPr>
          <p:cNvSpPr txBox="1"/>
          <p:nvPr/>
        </p:nvSpPr>
        <p:spPr>
          <a:xfrm>
            <a:off x="1093739" y="5129502"/>
            <a:ext cx="1351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사용자의 </a:t>
            </a:r>
            <a:r>
              <a:rPr lang="en-US" altLang="ko-KR" sz="9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Mental model</a:t>
            </a:r>
            <a:endParaRPr lang="ko-KR" altLang="en-US" sz="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8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EF09E3-CF89-4BD4-A5EF-C7C60CED813C}"/>
              </a:ext>
            </a:extLst>
          </p:cNvPr>
          <p:cNvGrpSpPr/>
          <p:nvPr/>
        </p:nvGrpSpPr>
        <p:grpSpPr>
          <a:xfrm>
            <a:off x="855676" y="5139150"/>
            <a:ext cx="8280000" cy="1387227"/>
            <a:chOff x="855676" y="5139150"/>
            <a:chExt cx="8280000" cy="1387227"/>
          </a:xfrm>
        </p:grpSpPr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C1873398-1F1E-42A1-89C0-8C7E79AA2BD7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앞으로 데이터를 정리하거나 분석할 때 엑셀을 쓸 텐데 피벗테이블을 쓰면 결과물을 만드는 속도는 물론이고 </a:t>
              </a:r>
              <a:endParaRPr lang="en-US" altLang="ko-KR" sz="1400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결과물의 퀄리티까지 챙길 수 있겠군</a:t>
              </a:r>
              <a:r>
                <a:rPr lang="en-US" altLang="ko-KR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피벗차트라는 것도 한번 공부해 </a:t>
              </a:r>
              <a:r>
                <a:rPr lang="ko-KR" altLang="en-US" sz="1400" dirty="0" err="1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봐야겠는</a:t>
              </a:r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걸</a:t>
              </a:r>
              <a:r>
                <a:rPr lang="en-US" altLang="ko-KR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  <a:endParaRPr lang="ko-KR" altLang="en-US" sz="1400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2D3BF-A40B-4A93-9B98-24A464D40A00}"/>
                </a:ext>
              </a:extLst>
            </p:cNvPr>
            <p:cNvSpPr txBox="1"/>
            <p:nvPr/>
          </p:nvSpPr>
          <p:spPr>
            <a:xfrm>
              <a:off x="1093739" y="513915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5472D294-4C5B-4F8C-8404-ADFE4F45336B}"/>
              </a:ext>
            </a:extLst>
          </p:cNvPr>
          <p:cNvSpPr/>
          <p:nvPr/>
        </p:nvSpPr>
        <p:spPr>
          <a:xfrm>
            <a:off x="963761" y="1128036"/>
            <a:ext cx="7723039" cy="3237487"/>
          </a:xfrm>
          <a:prstGeom prst="parallelogram">
            <a:avLst>
              <a:gd name="adj" fmla="val 16951"/>
            </a:avLst>
          </a:prstGeom>
          <a:solidFill>
            <a:srgbClr val="B6B6B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tlCol="0" anchor="t"/>
          <a:lstStyle/>
          <a:p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피벗테이블의 사용법과 각종 기능에 대해 알아보았습니다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피벗테이블은 몇번의 클릭만으로 데이터를 요약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탐색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표현을 할 수 있고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결과를 표시하는 방법을 빠르게 조정할 수 있기 때문에 많은 양의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복잡한 데이터를 다루는 데엔 </a:t>
            </a:r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 만한 것이 없을 것입니다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나아가 피벗테이블을 이용해서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</a:p>
          <a:p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피벗테이블이 변경할 때 마다 업데이트 되는 </a:t>
            </a:r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피벗차트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 있습니다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17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80BCAE7E-F2F7-4A2B-AD60-F29AC91BEAA3}"/>
              </a:ext>
            </a:extLst>
          </p:cNvPr>
          <p:cNvSpPr/>
          <p:nvPr/>
        </p:nvSpPr>
        <p:spPr>
          <a:xfrm>
            <a:off x="318782" y="331623"/>
            <a:ext cx="8748000" cy="4399768"/>
          </a:xfrm>
          <a:prstGeom prst="parallelogram">
            <a:avLst>
              <a:gd name="adj" fmla="val 16951"/>
            </a:avLst>
          </a:prstGeom>
          <a:solidFill>
            <a:srgbClr val="B6B6B8"/>
          </a:solidFill>
          <a:ln w="22225">
            <a:solidFill>
              <a:srgbClr val="67B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tlCol="0" anchor="t"/>
          <a:lstStyle/>
          <a:p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피벗테이블을 이용하면 아주 많은 필드와 데이터를 원하는 대로 한눈에 보기 쉽게 분석할 수 있습니다</a:t>
            </a: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</a:t>
            </a: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많은 데이터 중 내가 필요한 것만 요약해서 </a:t>
            </a: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차가공을 할 수 있기 때문에 매우 효율적인 기능입니다</a:t>
            </a:r>
            <a:r>
              <a:rPr lang="en-US" altLang="ko-KR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z="28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이용하면</a:t>
            </a:r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대량의 데이터를 빠르게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요약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할 수 있고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</a:p>
          <a:p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원하는 데이터를 골라 볼 수 있고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</a:p>
          <a:p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클릭 몇 번만으로 </a:t>
            </a:r>
            <a:r>
              <a:rPr lang="ko-KR" altLang="en-US" sz="2000" u="sng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행</a:t>
            </a:r>
            <a:r>
              <a:rPr lang="en-US" altLang="ko-KR" sz="2000" u="sng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000" u="sng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열에 원하는 데이터를  배치</a:t>
            </a:r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할 수 있습니다</a:t>
            </a:r>
            <a:r>
              <a: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582859-CFC9-4C53-8134-4C52ACC9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71" y="334860"/>
            <a:ext cx="738826" cy="697561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96E4B9-30E8-4DF5-9240-F344608E641E}"/>
              </a:ext>
            </a:extLst>
          </p:cNvPr>
          <p:cNvGrpSpPr/>
          <p:nvPr/>
        </p:nvGrpSpPr>
        <p:grpSpPr>
          <a:xfrm>
            <a:off x="3051171" y="3429000"/>
            <a:ext cx="4515980" cy="1666875"/>
            <a:chOff x="2628899" y="3268395"/>
            <a:chExt cx="4515980" cy="1666875"/>
          </a:xfrm>
        </p:grpSpPr>
        <p:pic>
          <p:nvPicPr>
            <p:cNvPr id="18" name="그림 17" descr="벽, 무기, 실내, 검은색이(가) 표시된 사진&#10;&#10;높은 신뢰도로 생성된 설명">
              <a:extLst>
                <a:ext uri="{FF2B5EF4-FFF2-40B4-BE49-F238E27FC236}">
                  <a16:creationId xmlns:a16="http://schemas.microsoft.com/office/drawing/2014/main" id="{7260C5CC-E95F-4294-A115-528BE11A1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899" y="3268395"/>
              <a:ext cx="4515980" cy="16668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D1655E-E2FC-460D-8DC7-816EBFBBE7DC}"/>
                </a:ext>
              </a:extLst>
            </p:cNvPr>
            <p:cNvSpPr txBox="1"/>
            <p:nvPr/>
          </p:nvSpPr>
          <p:spPr>
            <a:xfrm>
              <a:off x="2628899" y="3358969"/>
              <a:ext cx="4515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tx2">
                      <a:lumMod val="10000"/>
                      <a:lumOff val="9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마치 게임 아이템을 원하는 곳에 골라 끼듯이 말이죠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EF09E3-CF89-4BD4-A5EF-C7C60CED813C}"/>
              </a:ext>
            </a:extLst>
          </p:cNvPr>
          <p:cNvGrpSpPr/>
          <p:nvPr/>
        </p:nvGrpSpPr>
        <p:grpSpPr>
          <a:xfrm>
            <a:off x="855676" y="5139150"/>
            <a:ext cx="8280000" cy="1387227"/>
            <a:chOff x="855676" y="5139150"/>
            <a:chExt cx="8280000" cy="1387227"/>
          </a:xfrm>
        </p:grpSpPr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C1873398-1F1E-42A1-89C0-8C7E79AA2BD7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오호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~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그런게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있구나</a:t>
              </a:r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근데 그런 건 그냥 엑셀 함수로도 만들 수 있는 거 아닌가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 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굳이 새로운 걸 배워야 하나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어떻게 하는 거지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2D3BF-A40B-4A93-9B98-24A464D40A00}"/>
                </a:ext>
              </a:extLst>
            </p:cNvPr>
            <p:cNvSpPr txBox="1"/>
            <p:nvPr/>
          </p:nvSpPr>
          <p:spPr>
            <a:xfrm>
              <a:off x="1093739" y="5139150"/>
              <a:ext cx="13131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0000483-91D6-4073-ADFE-E210D242C254}"/>
              </a:ext>
            </a:extLst>
          </p:cNvPr>
          <p:cNvSpPr txBox="1"/>
          <p:nvPr/>
        </p:nvSpPr>
        <p:spPr>
          <a:xfrm>
            <a:off x="3707933" y="331623"/>
            <a:ext cx="421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피벗테이블</a:t>
            </a:r>
          </a:p>
        </p:txBody>
      </p:sp>
    </p:spTree>
    <p:extLst>
      <p:ext uri="{BB962C8B-B14F-4D97-AF65-F5344CB8AC3E}">
        <p14:creationId xmlns:p14="http://schemas.microsoft.com/office/powerpoint/2010/main" val="1992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16D634D8-3520-47C8-BAF2-DEB8F0DB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79" y="580114"/>
            <a:ext cx="5139875" cy="432135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0EB27B8-16F4-4A09-A97C-148721F96D5A}"/>
              </a:ext>
            </a:extLst>
          </p:cNvPr>
          <p:cNvSpPr txBox="1"/>
          <p:nvPr/>
        </p:nvSpPr>
        <p:spPr>
          <a:xfrm>
            <a:off x="2445391" y="941078"/>
            <a:ext cx="4759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피벗테이블을 만들려면 데이터가 필요합니다</a:t>
            </a:r>
            <a:r>
              <a:rPr lang="en-US" altLang="ko-KR" b="1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r>
              <a:rPr lang="ko-KR" altLang="en-US" b="1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우리는 이 회사별 거래 내역 등을 </a:t>
            </a:r>
            <a:endParaRPr lang="en-US" altLang="ko-KR" b="1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b="1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정리한  표를  예시로 사용하겠습니다</a:t>
            </a:r>
            <a:r>
              <a:rPr lang="en-US" altLang="ko-KR" b="1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b="1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C63DB2A-F061-49DB-ABA2-5810F7D6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4" y="671119"/>
            <a:ext cx="4840447" cy="41393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762194A-54CC-4CA1-B2BA-66C80013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52" y="2172737"/>
            <a:ext cx="3249248" cy="2637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F7A5B1-9864-452A-822B-C1659476A987}"/>
              </a:ext>
            </a:extLst>
          </p:cNvPr>
          <p:cNvSpPr txBox="1"/>
          <p:nvPr/>
        </p:nvSpPr>
        <p:spPr>
          <a:xfrm>
            <a:off x="3259121" y="1776686"/>
            <a:ext cx="2976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 만들기는 간단합니다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삽입 탭의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피벗테이블을 누릅니다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피벗테이블을 만들 데이터를 가진 표의 범위를 선택하고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생성할 위치를 새 워크시트로 할지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기존의 워크시트로 할지 고른 후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확인을 누르면 새로운 피벗테이블이 만들어집니다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28AB4-5C5A-4B32-8ED0-B07D9409FD3F}"/>
              </a:ext>
            </a:extLst>
          </p:cNvPr>
          <p:cNvSpPr txBox="1"/>
          <p:nvPr/>
        </p:nvSpPr>
        <p:spPr>
          <a:xfrm>
            <a:off x="6650755" y="177668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33399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생성된 피벗테이블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E291F11-0FF9-46F5-81CC-C1C84AA01878}"/>
              </a:ext>
            </a:extLst>
          </p:cNvPr>
          <p:cNvGrpSpPr/>
          <p:nvPr/>
        </p:nvGrpSpPr>
        <p:grpSpPr>
          <a:xfrm>
            <a:off x="855676" y="5139150"/>
            <a:ext cx="8280000" cy="1387227"/>
            <a:chOff x="855676" y="5139150"/>
            <a:chExt cx="8280000" cy="1387227"/>
          </a:xfrm>
        </p:grpSpPr>
        <p:sp>
          <p:nvSpPr>
            <p:cNvPr id="66" name="순서도: 데이터 65">
              <a:extLst>
                <a:ext uri="{FF2B5EF4-FFF2-40B4-BE49-F238E27FC236}">
                  <a16:creationId xmlns:a16="http://schemas.microsoft.com/office/drawing/2014/main" id="{39919296-9C3D-4E21-BEBD-A25F93F558B9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오호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~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그런게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 있구나</a:t>
              </a:r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근데 그런 건 그냥 엑셀 함수로도 만들 수 있는 거 아닌가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 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굳이 새로운 걸 배워야 하나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어떻게 하는 거지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D2B4F9-DE05-4691-9EA1-73F2E614800A}"/>
                </a:ext>
              </a:extLst>
            </p:cNvPr>
            <p:cNvSpPr txBox="1"/>
            <p:nvPr/>
          </p:nvSpPr>
          <p:spPr>
            <a:xfrm>
              <a:off x="1093739" y="513915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7A71768-9DB3-4088-A0A4-735E1492C060}"/>
              </a:ext>
            </a:extLst>
          </p:cNvPr>
          <p:cNvSpPr txBox="1"/>
          <p:nvPr/>
        </p:nvSpPr>
        <p:spPr>
          <a:xfrm>
            <a:off x="3154455" y="170225"/>
            <a:ext cx="369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피벗테이블 만들기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69971EE-283F-4727-9464-CF1D49C0ECA9}"/>
              </a:ext>
            </a:extLst>
          </p:cNvPr>
          <p:cNvGrpSpPr/>
          <p:nvPr/>
        </p:nvGrpSpPr>
        <p:grpSpPr>
          <a:xfrm>
            <a:off x="864000" y="5139150"/>
            <a:ext cx="8280000" cy="1387227"/>
            <a:chOff x="855676" y="5139150"/>
            <a:chExt cx="8280000" cy="1387227"/>
          </a:xfrm>
        </p:grpSpPr>
        <p:sp>
          <p:nvSpPr>
            <p:cNvPr id="70" name="순서도: 데이터 69">
              <a:extLst>
                <a:ext uri="{FF2B5EF4-FFF2-40B4-BE49-F238E27FC236}">
                  <a16:creationId xmlns:a16="http://schemas.microsoft.com/office/drawing/2014/main" id="{926581F2-87F7-4CBF-B33C-E0D6E91BFF5F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굳이 새로운 걸 배워야 하나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어떻게 하는 거지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뭐야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?! 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만드는 게 엄청 간단하네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B3A2A82-91CD-44E9-97BD-F3EA8842862C}"/>
                </a:ext>
              </a:extLst>
            </p:cNvPr>
            <p:cNvSpPr txBox="1"/>
            <p:nvPr/>
          </p:nvSpPr>
          <p:spPr>
            <a:xfrm>
              <a:off x="1093739" y="513915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62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FEBA9BA6-7E11-4DCA-B7E1-83D827885597}"/>
              </a:ext>
            </a:extLst>
          </p:cNvPr>
          <p:cNvGrpSpPr/>
          <p:nvPr/>
        </p:nvGrpSpPr>
        <p:grpSpPr>
          <a:xfrm>
            <a:off x="377504" y="662730"/>
            <a:ext cx="5093117" cy="4139350"/>
            <a:chOff x="377504" y="662730"/>
            <a:chExt cx="5093117" cy="41393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AA3A5E1-4D24-46D7-98E3-281548D1E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504" y="662730"/>
              <a:ext cx="5093117" cy="4139350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22E0B55-77CD-4DAF-A838-4C355CD8AFD1}"/>
                </a:ext>
              </a:extLst>
            </p:cNvPr>
            <p:cNvCxnSpPr>
              <a:cxnSpLocks/>
            </p:cNvCxnSpPr>
            <p:nvPr/>
          </p:nvCxnSpPr>
          <p:spPr>
            <a:xfrm>
              <a:off x="4337050" y="2384425"/>
              <a:ext cx="67170" cy="16758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D09F7DF-FEEE-4485-82B9-4555480242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5" y="2286000"/>
              <a:ext cx="758244" cy="12352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18D24C-8082-4511-A079-4704BB02D863}"/>
                </a:ext>
              </a:extLst>
            </p:cNvPr>
            <p:cNvCxnSpPr>
              <a:cxnSpLocks/>
            </p:cNvCxnSpPr>
            <p:nvPr/>
          </p:nvCxnSpPr>
          <p:spPr>
            <a:xfrm>
              <a:off x="4340225" y="2740025"/>
              <a:ext cx="751894" cy="13202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13A630A-5FC4-4120-BB30-B98811D06F38}"/>
              </a:ext>
            </a:extLst>
          </p:cNvPr>
          <p:cNvGrpSpPr/>
          <p:nvPr/>
        </p:nvGrpSpPr>
        <p:grpSpPr>
          <a:xfrm>
            <a:off x="864000" y="5139150"/>
            <a:ext cx="8280000" cy="1387227"/>
            <a:chOff x="855676" y="5139150"/>
            <a:chExt cx="8280000" cy="1387227"/>
          </a:xfrm>
        </p:grpSpPr>
        <p:sp>
          <p:nvSpPr>
            <p:cNvPr id="39" name="순서도: 데이터 38">
              <a:extLst>
                <a:ext uri="{FF2B5EF4-FFF2-40B4-BE49-F238E27FC236}">
                  <a16:creationId xmlns:a16="http://schemas.microsoft.com/office/drawing/2014/main" id="{185BB5EE-FAD1-4B58-99A8-8FF7F9E7DC32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굳이 새로운 걸 배워야 하나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어떻게 하는  거지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뭐야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?! 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만드는 게 엄청 간단하네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0B6B72-A85A-4664-BDCF-2D40619E7EBA}"/>
                </a:ext>
              </a:extLst>
            </p:cNvPr>
            <p:cNvSpPr txBox="1"/>
            <p:nvPr/>
          </p:nvSpPr>
          <p:spPr>
            <a:xfrm>
              <a:off x="1093739" y="513915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C7BCE18-2C41-4EA2-9A64-701DA6EF8E7D}"/>
              </a:ext>
            </a:extLst>
          </p:cNvPr>
          <p:cNvSpPr txBox="1"/>
          <p:nvPr/>
        </p:nvSpPr>
        <p:spPr>
          <a:xfrm>
            <a:off x="737667" y="1051289"/>
            <a:ext cx="5570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원하는 데이터 종류를  원하는 위치에 드래그 하면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피벗테이블의 내용을 바꿀 수 있습니다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각 회사의 월별 수익을 보기 위해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행에 회사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열에 날짜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값에 수익을 넣어보겠습니다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0686F52-71F3-48B4-8F32-FF31D735C068}"/>
              </a:ext>
            </a:extLst>
          </p:cNvPr>
          <p:cNvGrpSpPr/>
          <p:nvPr/>
        </p:nvGrpSpPr>
        <p:grpSpPr>
          <a:xfrm>
            <a:off x="2479173" y="595369"/>
            <a:ext cx="6476301" cy="4337663"/>
            <a:chOff x="2365696" y="571193"/>
            <a:chExt cx="6476301" cy="4337663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54E6B93-E2A3-4783-A1D7-24E464814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5696" y="571193"/>
              <a:ext cx="6476301" cy="4337663"/>
            </a:xfrm>
            <a:prstGeom prst="rect">
              <a:avLst/>
            </a:prstGeom>
          </p:spPr>
        </p:pic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9014C1C-5B14-4B96-878A-035CF12C38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202" y="3061982"/>
              <a:ext cx="4894942" cy="998290"/>
            </a:xfrm>
            <a:prstGeom prst="straightConnector1">
              <a:avLst/>
            </a:prstGeom>
            <a:ln>
              <a:solidFill>
                <a:srgbClr val="3B44CB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E54C651-ECD9-4D9C-B820-A93A7A98E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2412" y="3061982"/>
              <a:ext cx="2021746" cy="998290"/>
            </a:xfrm>
            <a:prstGeom prst="straightConnector1">
              <a:avLst/>
            </a:prstGeom>
            <a:ln>
              <a:solidFill>
                <a:srgbClr val="19AE44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F7289AF-7E03-4967-A43A-2580DB1037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1792" y="2193255"/>
              <a:ext cx="1941090" cy="1328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72AE759-A132-496B-9092-689D399632F2}"/>
              </a:ext>
            </a:extLst>
          </p:cNvPr>
          <p:cNvSpPr txBox="1"/>
          <p:nvPr/>
        </p:nvSpPr>
        <p:spPr>
          <a:xfrm>
            <a:off x="1550870" y="3672072"/>
            <a:ext cx="6184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회사별로 날짜 별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월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수익이 별다른 작업 없이 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표로 나오게 됩니다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만약 이걸 일일이 손으로 쳤다고 생각한다면 함수를 썼더라도 시간이 엄청 많이 소비 됐겠죠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ECA408-E436-409D-AA53-4B786CFB6C09}"/>
              </a:ext>
            </a:extLst>
          </p:cNvPr>
          <p:cNvGrpSpPr/>
          <p:nvPr/>
        </p:nvGrpSpPr>
        <p:grpSpPr>
          <a:xfrm>
            <a:off x="864000" y="5130510"/>
            <a:ext cx="8280000" cy="1387478"/>
            <a:chOff x="864000" y="5130510"/>
            <a:chExt cx="8280000" cy="1387478"/>
          </a:xfrm>
        </p:grpSpPr>
        <p:sp>
          <p:nvSpPr>
            <p:cNvPr id="66" name="순서도: 데이터 65">
              <a:extLst>
                <a:ext uri="{FF2B5EF4-FFF2-40B4-BE49-F238E27FC236}">
                  <a16:creationId xmlns:a16="http://schemas.microsoft.com/office/drawing/2014/main" id="{65B4A613-97B6-4B1C-95AD-A509E3DC0F8D}"/>
                </a:ext>
              </a:extLst>
            </p:cNvPr>
            <p:cNvSpPr/>
            <p:nvPr/>
          </p:nvSpPr>
          <p:spPr>
            <a:xfrm flipH="1">
              <a:off x="864000" y="5139150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뭐야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?!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만드는 게 엄청 간단하네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오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!!! 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함수로 표를 만들면 시간이 많이 걸렸을 텐데</a:t>
              </a:r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데이터만으로 이렇게 쉽게 통계표를 만들 수 있구나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  <a:endPara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EDCAED4-1880-4829-AD15-5945575BD57E}"/>
                </a:ext>
              </a:extLst>
            </p:cNvPr>
            <p:cNvSpPr txBox="1"/>
            <p:nvPr/>
          </p:nvSpPr>
          <p:spPr>
            <a:xfrm>
              <a:off x="1102063" y="513051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C01895E-D7A7-4A9D-9D31-2667ECDAFDA2}"/>
              </a:ext>
            </a:extLst>
          </p:cNvPr>
          <p:cNvSpPr txBox="1"/>
          <p:nvPr/>
        </p:nvSpPr>
        <p:spPr>
          <a:xfrm>
            <a:off x="2147590" y="63490"/>
            <a:ext cx="571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피벗테이블에 데이터 삽입하기</a:t>
            </a:r>
          </a:p>
        </p:txBody>
      </p:sp>
    </p:spTree>
    <p:extLst>
      <p:ext uri="{BB962C8B-B14F-4D97-AF65-F5344CB8AC3E}">
        <p14:creationId xmlns:p14="http://schemas.microsoft.com/office/powerpoint/2010/main" val="15030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F8164D-9218-4020-9ACB-E14F5CB5697E}"/>
              </a:ext>
            </a:extLst>
          </p:cNvPr>
          <p:cNvGrpSpPr/>
          <p:nvPr/>
        </p:nvGrpSpPr>
        <p:grpSpPr>
          <a:xfrm>
            <a:off x="864000" y="5130510"/>
            <a:ext cx="8280000" cy="1396118"/>
            <a:chOff x="864000" y="5130510"/>
            <a:chExt cx="8280000" cy="1396118"/>
          </a:xfrm>
        </p:grpSpPr>
        <p:sp>
          <p:nvSpPr>
            <p:cNvPr id="16" name="순서도: 데이터 15">
              <a:extLst>
                <a:ext uri="{FF2B5EF4-FFF2-40B4-BE49-F238E27FC236}">
                  <a16:creationId xmlns:a16="http://schemas.microsoft.com/office/drawing/2014/main" id="{AC870D89-5337-4524-B2F4-BB320B6A8985}"/>
                </a:ext>
              </a:extLst>
            </p:cNvPr>
            <p:cNvSpPr/>
            <p:nvPr/>
          </p:nvSpPr>
          <p:spPr>
            <a:xfrm flipH="1">
              <a:off x="864000" y="5147790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뭐야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?!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만드는 게 엄청 간단하네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오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!!! 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함수로 표를 만들면 시간이 많이 걸렸을 텐데</a:t>
              </a:r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데이터만으로 이렇게 쉽게 통계표를 만들 수 있구나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  <a:endPara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CF4537-BFB4-44EC-8923-2E30EFC38ABB}"/>
                </a:ext>
              </a:extLst>
            </p:cNvPr>
            <p:cNvSpPr txBox="1"/>
            <p:nvPr/>
          </p:nvSpPr>
          <p:spPr>
            <a:xfrm>
              <a:off x="1102063" y="513051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EF09E3-CF89-4BD4-A5EF-C7C60CED813C}"/>
              </a:ext>
            </a:extLst>
          </p:cNvPr>
          <p:cNvGrpSpPr/>
          <p:nvPr/>
        </p:nvGrpSpPr>
        <p:grpSpPr>
          <a:xfrm>
            <a:off x="855676" y="5139150"/>
            <a:ext cx="8280000" cy="1387227"/>
            <a:chOff x="855676" y="5139150"/>
            <a:chExt cx="8280000" cy="1387227"/>
          </a:xfrm>
        </p:grpSpPr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C1873398-1F1E-42A1-89C0-8C7E79AA2BD7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오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!!! </a:t>
              </a:r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함수로 표를 만들면 시간이 많이 걸렸을 텐데</a:t>
              </a:r>
              <a:endPara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데이터만으로 이렇게 쉽게 통계표를 만들 수 있구나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 수정을 수동으로 해야 돼서 옛 실적 데이터를 잃어버리는 일은 없겠군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수정하는 것도 간단하네</a:t>
              </a:r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만약 같은 행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열에 여러 개가 있으면 어떻게 표현 되는 거지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2D3BF-A40B-4A93-9B98-24A464D40A00}"/>
                </a:ext>
              </a:extLst>
            </p:cNvPr>
            <p:cNvSpPr txBox="1"/>
            <p:nvPr/>
          </p:nvSpPr>
          <p:spPr>
            <a:xfrm>
              <a:off x="1093739" y="513915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3E97914-5865-4EDF-9371-B362BB3631B7}"/>
              </a:ext>
            </a:extLst>
          </p:cNvPr>
          <p:cNvSpPr txBox="1"/>
          <p:nvPr/>
        </p:nvSpPr>
        <p:spPr>
          <a:xfrm>
            <a:off x="2722455" y="259318"/>
            <a:ext cx="369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 수정 했을 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08C66-88EE-4832-B262-2E7FD4DDFFE2}"/>
              </a:ext>
            </a:extLst>
          </p:cNvPr>
          <p:cNvSpPr txBox="1"/>
          <p:nvPr/>
        </p:nvSpPr>
        <p:spPr>
          <a:xfrm>
            <a:off x="2123601" y="1717354"/>
            <a:ext cx="4790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피벗테이블을 만든 후 기존데이터를 수정하면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피벗테이블은 이를 자동으로 반영하지 않기 때문에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사용자가 추가로 작업을 해줘야 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05C0BD-DE39-4A77-A3B8-927732CCA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9" y="1113499"/>
            <a:ext cx="7282510" cy="374248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D4D684-1AA9-4402-A214-A237196C3507}"/>
              </a:ext>
            </a:extLst>
          </p:cNvPr>
          <p:cNvCxnSpPr/>
          <p:nvPr/>
        </p:nvCxnSpPr>
        <p:spPr>
          <a:xfrm>
            <a:off x="2123601" y="3321170"/>
            <a:ext cx="56071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DEC41EF-AE20-4A31-97FE-171B6095D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39" y="1113499"/>
            <a:ext cx="7282510" cy="3742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D40453-D865-4B50-B863-1DEFE24DC318}"/>
              </a:ext>
            </a:extLst>
          </p:cNvPr>
          <p:cNvSpPr txBox="1"/>
          <p:nvPr/>
        </p:nvSpPr>
        <p:spPr>
          <a:xfrm>
            <a:off x="2445391" y="1973461"/>
            <a:ext cx="502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추가 작업은 정말 간단합니다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수정 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분석의 새로 고침을 눌러 주기만 하면 됩니다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7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804468-7A2F-4360-B483-73F96D997238}"/>
              </a:ext>
            </a:extLst>
          </p:cNvPr>
          <p:cNvGrpSpPr/>
          <p:nvPr/>
        </p:nvGrpSpPr>
        <p:grpSpPr>
          <a:xfrm>
            <a:off x="864000" y="5130510"/>
            <a:ext cx="8280000" cy="1412896"/>
            <a:chOff x="864000" y="5130510"/>
            <a:chExt cx="8280000" cy="1412896"/>
          </a:xfrm>
        </p:grpSpPr>
        <p:sp>
          <p:nvSpPr>
            <p:cNvPr id="25" name="순서도: 데이터 24">
              <a:extLst>
                <a:ext uri="{FF2B5EF4-FFF2-40B4-BE49-F238E27FC236}">
                  <a16:creationId xmlns:a16="http://schemas.microsoft.com/office/drawing/2014/main" id="{751F70A5-C9B2-4111-9F5C-A9A6EC87D13E}"/>
                </a:ext>
              </a:extLst>
            </p:cNvPr>
            <p:cNvSpPr/>
            <p:nvPr/>
          </p:nvSpPr>
          <p:spPr>
            <a:xfrm flipH="1">
              <a:off x="864000" y="5164568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오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!!! </a:t>
              </a:r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함수로 표를 만들면 시간이 많이 걸렸을 텐데</a:t>
              </a:r>
              <a:endPara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데이터만으로 이렇게 쉽게 통계표를 만들 수 있구나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 수정을 수동으로 해야 돼서 옛 실적 데이터를 잃어버리는 일은 없겠군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수정하는 것도 간단하네</a:t>
              </a:r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만약 같은 행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열에 여러 개가 있으면 어떻게 표현 되는 거지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BA9574-00FF-4883-BBC6-FDD7952E3268}"/>
                </a:ext>
              </a:extLst>
            </p:cNvPr>
            <p:cNvSpPr txBox="1"/>
            <p:nvPr/>
          </p:nvSpPr>
          <p:spPr>
            <a:xfrm>
              <a:off x="1102063" y="513051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C3AD500B-BE84-481F-BF2F-839A0EA1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15" y="853706"/>
            <a:ext cx="5574453" cy="40259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E922E3-DDAC-4CBE-BB51-70E5458B91D5}"/>
              </a:ext>
            </a:extLst>
          </p:cNvPr>
          <p:cNvSpPr txBox="1"/>
          <p:nvPr/>
        </p:nvSpPr>
        <p:spPr>
          <a:xfrm>
            <a:off x="948255" y="2586469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이는 행 뿐만 아니라 열에도 똑같이 적용 됩니다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EF09E3-CF89-4BD4-A5EF-C7C60CED813C}"/>
              </a:ext>
            </a:extLst>
          </p:cNvPr>
          <p:cNvGrpSpPr/>
          <p:nvPr/>
        </p:nvGrpSpPr>
        <p:grpSpPr>
          <a:xfrm>
            <a:off x="855676" y="5157230"/>
            <a:ext cx="8280000" cy="1387227"/>
            <a:chOff x="855676" y="5139150"/>
            <a:chExt cx="8280000" cy="1387227"/>
          </a:xfrm>
        </p:grpSpPr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C1873398-1F1E-42A1-89C0-8C7E79AA2BD7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만약 </a:t>
              </a:r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같은 행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</a:t>
              </a:r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열에 여러 개가 있으면 어떻게 표현 되는 거지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아하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 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위에 위치한 것이 상위의 개념으로 </a:t>
              </a:r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인식돼서 표현되는구나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필드로 설정한 값들 말고 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총합계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’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는 어떻게 </a:t>
              </a:r>
              <a:r>
                <a:rPr lang="ko-KR" altLang="en-US" sz="1400" dirty="0" err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바꾸는거지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  <a:endPara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2D3BF-A40B-4A93-9B98-24A464D40A00}"/>
                </a:ext>
              </a:extLst>
            </p:cNvPr>
            <p:cNvSpPr txBox="1"/>
            <p:nvPr/>
          </p:nvSpPr>
          <p:spPr>
            <a:xfrm>
              <a:off x="1093739" y="513915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BD2A27A-D6AF-4049-A7E0-DE83388F8F69}"/>
              </a:ext>
            </a:extLst>
          </p:cNvPr>
          <p:cNvSpPr txBox="1"/>
          <p:nvPr/>
        </p:nvSpPr>
        <p:spPr>
          <a:xfrm>
            <a:off x="1927484" y="250327"/>
            <a:ext cx="5289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피벗테이블에서 필드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끼리의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관계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08F08D-9FE4-4608-9291-34B7F2FC65E7}"/>
              </a:ext>
            </a:extLst>
          </p:cNvPr>
          <p:cNvGrpSpPr/>
          <p:nvPr/>
        </p:nvGrpSpPr>
        <p:grpSpPr>
          <a:xfrm>
            <a:off x="1312669" y="852953"/>
            <a:ext cx="5553512" cy="3825753"/>
            <a:chOff x="855676" y="669516"/>
            <a:chExt cx="5553512" cy="382575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4E2B7EA-3DF2-4FDD-B03E-19173689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676" y="669516"/>
              <a:ext cx="5553512" cy="382575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F70559-AE9D-4E69-A6B0-CD69CE576BC6}"/>
                </a:ext>
              </a:extLst>
            </p:cNvPr>
            <p:cNvSpPr txBox="1"/>
            <p:nvPr/>
          </p:nvSpPr>
          <p:spPr>
            <a:xfrm>
              <a:off x="1059576" y="2942439"/>
              <a:ext cx="43556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필드 </a:t>
              </a:r>
              <a:r>
                <a:rPr lang="ko-KR" altLang="en-US" dirty="0" err="1"/>
                <a:t>끼리의</a:t>
              </a:r>
              <a:r>
                <a:rPr lang="ko-KR" altLang="en-US" dirty="0"/>
                <a:t> 관계를 쉽게 알아보기 위해 </a:t>
              </a:r>
              <a:endParaRPr lang="en-US" altLang="ko-KR" dirty="0"/>
            </a:p>
            <a:p>
              <a:r>
                <a:rPr lang="ko-KR" altLang="en-US" dirty="0"/>
                <a:t>분기를 행에 회사 밑에 추가해보겠습니다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DFB2EA1-6D1C-4372-B087-504C773BD303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56" y="2743200"/>
              <a:ext cx="0" cy="122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59DF61-D4A7-4082-BE35-CDA302D1E0A4}"/>
              </a:ext>
            </a:extLst>
          </p:cNvPr>
          <p:cNvGrpSpPr/>
          <p:nvPr/>
        </p:nvGrpSpPr>
        <p:grpSpPr>
          <a:xfrm>
            <a:off x="1312669" y="853706"/>
            <a:ext cx="7314711" cy="4010870"/>
            <a:chOff x="855676" y="669516"/>
            <a:chExt cx="7314711" cy="401087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A606BF5-3C4B-4F5D-99C6-1FBDF124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76" y="669516"/>
              <a:ext cx="5553512" cy="40108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B0846C-D220-4A33-9726-B22CC9F73B62}"/>
                </a:ext>
              </a:extLst>
            </p:cNvPr>
            <p:cNvSpPr txBox="1"/>
            <p:nvPr/>
          </p:nvSpPr>
          <p:spPr>
            <a:xfrm>
              <a:off x="4986764" y="2403830"/>
              <a:ext cx="31836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행 내에서 회사 밑에 분기가 위치해 있기 때문에 테이블에서도 각 회사의 분기별로 통계가 나오게 됩니다</a:t>
              </a:r>
              <a:r>
                <a:rPr lang="en-US" altLang="ko-KR" sz="1600" dirty="0"/>
                <a:t>.</a:t>
              </a:r>
            </a:p>
            <a:p>
              <a:r>
                <a:rPr lang="ko-KR" altLang="en-US" sz="1600" dirty="0"/>
                <a:t>그렇다면 반대로는 어떨까요</a:t>
              </a:r>
              <a:r>
                <a:rPr lang="en-US" altLang="ko-KR" sz="1600" dirty="0"/>
                <a:t>?</a:t>
              </a:r>
              <a:endParaRPr lang="ko-KR" altLang="en-US" sz="16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E88FC21-C551-47B8-80C9-6A628A72CA40}"/>
                </a:ext>
              </a:extLst>
            </p:cNvPr>
            <p:cNvSpPr/>
            <p:nvPr/>
          </p:nvSpPr>
          <p:spPr>
            <a:xfrm>
              <a:off x="5278304" y="3841733"/>
              <a:ext cx="696284" cy="3255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0BEF5A2-04FB-4AF5-A801-354E04109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669" y="858012"/>
            <a:ext cx="5574453" cy="4028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AF8D74-87F8-4809-9D99-6F7AE68AE765}"/>
              </a:ext>
            </a:extLst>
          </p:cNvPr>
          <p:cNvSpPr txBox="1"/>
          <p:nvPr/>
        </p:nvSpPr>
        <p:spPr>
          <a:xfrm>
            <a:off x="4995676" y="1392899"/>
            <a:ext cx="3406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반대도 마찬가지로 분기 밑에 회사가 있기때문에 분기별로 회사의 수익이 나오게 됩니다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0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417E605-D1CA-4E3A-AFB8-F1D30EFA4045}"/>
              </a:ext>
            </a:extLst>
          </p:cNvPr>
          <p:cNvGrpSpPr/>
          <p:nvPr/>
        </p:nvGrpSpPr>
        <p:grpSpPr>
          <a:xfrm>
            <a:off x="864000" y="5130510"/>
            <a:ext cx="8280000" cy="1412896"/>
            <a:chOff x="864000" y="5130510"/>
            <a:chExt cx="8280000" cy="1412896"/>
          </a:xfrm>
        </p:grpSpPr>
        <p:sp>
          <p:nvSpPr>
            <p:cNvPr id="17" name="순서도: 데이터 16">
              <a:extLst>
                <a:ext uri="{FF2B5EF4-FFF2-40B4-BE49-F238E27FC236}">
                  <a16:creationId xmlns:a16="http://schemas.microsoft.com/office/drawing/2014/main" id="{718E46B5-EAF2-4F1F-82F1-850C1B57BE7B}"/>
                </a:ext>
              </a:extLst>
            </p:cNvPr>
            <p:cNvSpPr/>
            <p:nvPr/>
          </p:nvSpPr>
          <p:spPr>
            <a:xfrm flipH="1">
              <a:off x="864000" y="5164568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만약 </a:t>
              </a:r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같은 행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</a:t>
              </a:r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열에 여러 개가 있으면 어떻게 표현 되는 거지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아하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 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위에 위치한 것이 상위의 개념으로 </a:t>
              </a:r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인식돼서 표현되는구나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필드로 설정한 값들 말고 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총합계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’</a:t>
              </a:r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는 어떻게 </a:t>
              </a:r>
              <a:r>
                <a:rPr lang="ko-KR" altLang="en-US" sz="1400" dirty="0" err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바꾸는거지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  <a:endPara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ED4CD-80B3-43B3-9C54-6397D8308EB0}"/>
                </a:ext>
              </a:extLst>
            </p:cNvPr>
            <p:cNvSpPr txBox="1"/>
            <p:nvPr/>
          </p:nvSpPr>
          <p:spPr>
            <a:xfrm>
              <a:off x="1102063" y="513051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9E1E0AE-93CA-4F65-AED7-A0C7E912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66" y="933185"/>
            <a:ext cx="5217087" cy="3479424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483DC8D1-CC3F-47A6-AB0E-4BF06175C8FC}"/>
              </a:ext>
            </a:extLst>
          </p:cNvPr>
          <p:cNvGrpSpPr/>
          <p:nvPr/>
        </p:nvGrpSpPr>
        <p:grpSpPr>
          <a:xfrm>
            <a:off x="1605816" y="1769883"/>
            <a:ext cx="6412038" cy="2586603"/>
            <a:chOff x="1605816" y="1769883"/>
            <a:chExt cx="6412038" cy="2586603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50FA825-ACF0-4F51-902A-67A0022D3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5816" y="1915423"/>
              <a:ext cx="1571625" cy="229552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96EE509-1E5E-427F-BD08-5E87133EA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5740" y="1769883"/>
              <a:ext cx="2792114" cy="25866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198221-2C47-4CDC-8BC7-910AA9F6A261}"/>
                </a:ext>
              </a:extLst>
            </p:cNvPr>
            <p:cNvSpPr txBox="1"/>
            <p:nvPr/>
          </p:nvSpPr>
          <p:spPr>
            <a:xfrm>
              <a:off x="3245225" y="2961587"/>
              <a:ext cx="192071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팝업창에서</a:t>
              </a:r>
              <a:endParaRPr lang="en-US" altLang="ko-KR" sz="14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r>
                <a:rPr lang="en-US" altLang="ko-KR" sz="1400" b="1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‘</a:t>
              </a:r>
              <a:r>
                <a:rPr lang="ko-KR" altLang="en-US" sz="1400" b="1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값 필드설정</a:t>
              </a:r>
              <a:r>
                <a:rPr lang="en-US" altLang="ko-KR" sz="1400" b="1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’</a:t>
              </a:r>
              <a:r>
                <a:rPr lang="ko-KR" altLang="en-US" sz="1400" b="1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을 열고</a:t>
              </a:r>
              <a:endParaRPr lang="en-US" altLang="ko-KR" sz="14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endParaRPr lang="en-US" altLang="ko-KR" sz="14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r>
                <a:rPr lang="ko-KR" altLang="en-US" sz="1400" b="1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합계로 되어있는 </a:t>
              </a:r>
              <a:endParaRPr lang="en-US" altLang="ko-KR" sz="14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r>
                <a:rPr lang="ko-KR" altLang="en-US" sz="1400" b="1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데이터를 평균으로 설정 </a:t>
              </a:r>
              <a:endParaRPr lang="en-US" altLang="ko-KR" sz="14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r>
                <a:rPr lang="ko-KR" altLang="en-US" sz="1400" b="1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해준뒤</a:t>
              </a:r>
              <a:r>
                <a:rPr lang="ko-KR" altLang="en-US" sz="1400" b="1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 확인을 눌러주면</a:t>
              </a:r>
              <a:endParaRPr lang="en-US" altLang="ko-KR" sz="1400" b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40" name="순서도: 데이터 39">
            <a:extLst>
              <a:ext uri="{FF2B5EF4-FFF2-40B4-BE49-F238E27FC236}">
                <a16:creationId xmlns:a16="http://schemas.microsoft.com/office/drawing/2014/main" id="{837E268A-AE9B-42FE-B10F-6F265DAE309B}"/>
              </a:ext>
            </a:extLst>
          </p:cNvPr>
          <p:cNvSpPr/>
          <p:nvPr/>
        </p:nvSpPr>
        <p:spPr>
          <a:xfrm flipH="1">
            <a:off x="864000" y="5155793"/>
            <a:ext cx="8280000" cy="1368933"/>
          </a:xfrm>
          <a:prstGeom prst="flowChartInputOutput">
            <a:avLst/>
          </a:prstGeom>
          <a:solidFill>
            <a:srgbClr val="B6B6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algn="ctr"/>
            <a:r>
              <a:rPr lang="ko-KR" alt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필드로 설정한 값들 말고 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총합계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어떻게 </a:t>
            </a:r>
            <a:r>
              <a:rPr lang="ko-KR" alt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바꾸는거지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데이터의 통계치의 종류도 쉽게 바꿀 수 있구나 </a:t>
            </a:r>
            <a:endParaRPr lang="en-US" altLang="ko-KR" sz="1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함수로 손 봐야 할 줄 알았는데 </a:t>
            </a:r>
            <a:r>
              <a: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…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데이터를 골라서 볼 수도 있다고 했는데 그건 어떻게 하는 거지</a:t>
            </a:r>
            <a:r>
              <a: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B7D4B3B-B798-43DE-B3DD-58D1FA6308BC}"/>
              </a:ext>
            </a:extLst>
          </p:cNvPr>
          <p:cNvGrpSpPr/>
          <p:nvPr/>
        </p:nvGrpSpPr>
        <p:grpSpPr>
          <a:xfrm>
            <a:off x="2069358" y="2961587"/>
            <a:ext cx="4984286" cy="1249361"/>
            <a:chOff x="2069358" y="2961587"/>
            <a:chExt cx="4984286" cy="124936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FF27506-E477-464E-BAE9-FA411EEDEB7F}"/>
                </a:ext>
              </a:extLst>
            </p:cNvPr>
            <p:cNvGrpSpPr/>
            <p:nvPr/>
          </p:nvGrpSpPr>
          <p:grpSpPr>
            <a:xfrm>
              <a:off x="3104492" y="3256841"/>
              <a:ext cx="3949152" cy="954107"/>
              <a:chOff x="3104492" y="3256841"/>
              <a:chExt cx="3949152" cy="95410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080F2FC-8257-4141-BE74-0F340DFAB13A}"/>
                  </a:ext>
                </a:extLst>
              </p:cNvPr>
              <p:cNvSpPr/>
              <p:nvPr/>
            </p:nvSpPr>
            <p:spPr>
              <a:xfrm>
                <a:off x="6505957" y="3749878"/>
                <a:ext cx="547687" cy="15873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A94E14-947C-4001-A006-1668927BE77C}"/>
                  </a:ext>
                </a:extLst>
              </p:cNvPr>
              <p:cNvSpPr txBox="1"/>
              <p:nvPr/>
            </p:nvSpPr>
            <p:spPr>
              <a:xfrm>
                <a:off x="3104492" y="3256841"/>
                <a:ext cx="32063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테이블에서 총합계로 되어있는 것을 월별 평균으로 바꾸고 싶습니다</a:t>
                </a:r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</a:p>
              <a:p>
                <a:endParaRPr lang="en-US" altLang="ko-KR" sz="14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r>
                  <a:rPr lang="ko-KR" altLang="en-US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값에 해당하는 수익을 클릭합니다</a:t>
                </a:r>
                <a:r>
                  <a:rPr lang="en-US" altLang="ko-KR" sz="14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.</a:t>
                </a:r>
                <a:endParaRPr lang="ko-KR" altLang="en-US" sz="14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CD60E017-5F52-497F-AA66-A40B0A495A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1200" y="3795154"/>
                <a:ext cx="714786" cy="1705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5B6DBC-882C-4C7E-B97B-5F84CEC28367}"/>
                </a:ext>
              </a:extLst>
            </p:cNvPr>
            <p:cNvCxnSpPr/>
            <p:nvPr/>
          </p:nvCxnSpPr>
          <p:spPr>
            <a:xfrm>
              <a:off x="2069358" y="2961587"/>
              <a:ext cx="379476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6D4F8BE7-926F-4ED8-A12D-4381015A3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165" y="933185"/>
            <a:ext cx="5217087" cy="356627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ACC025-F802-4EAF-B374-514B21057882}"/>
              </a:ext>
            </a:extLst>
          </p:cNvPr>
          <p:cNvSpPr txBox="1"/>
          <p:nvPr/>
        </p:nvSpPr>
        <p:spPr>
          <a:xfrm>
            <a:off x="2313024" y="3095859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월별수익의 총합으로 되어있던 것이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월별 수익의 평균으로 바뀌었습니다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F3522-EB11-48C0-AF31-5BCB77C4314D}"/>
              </a:ext>
            </a:extLst>
          </p:cNvPr>
          <p:cNvSpPr txBox="1"/>
          <p:nvPr/>
        </p:nvSpPr>
        <p:spPr>
          <a:xfrm>
            <a:off x="1102063" y="5159198"/>
            <a:ext cx="1351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사용자의 </a:t>
            </a:r>
            <a:r>
              <a:rPr lang="en-US" altLang="ko-KR" sz="900" b="1" kern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Mental model</a:t>
            </a:r>
            <a:endParaRPr lang="ko-KR" altLang="en-US" sz="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C02C03-E656-4333-B985-7D3B928907AC}"/>
              </a:ext>
            </a:extLst>
          </p:cNvPr>
          <p:cNvSpPr txBox="1"/>
          <p:nvPr/>
        </p:nvSpPr>
        <p:spPr>
          <a:xfrm>
            <a:off x="1742384" y="291091"/>
            <a:ext cx="5659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피벗테이블의 총합통계 변경하기</a:t>
            </a:r>
          </a:p>
        </p:txBody>
      </p:sp>
    </p:spTree>
    <p:extLst>
      <p:ext uri="{BB962C8B-B14F-4D97-AF65-F5344CB8AC3E}">
        <p14:creationId xmlns:p14="http://schemas.microsoft.com/office/powerpoint/2010/main" val="40328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EF09E3-CF89-4BD4-A5EF-C7C60CED813C}"/>
              </a:ext>
            </a:extLst>
          </p:cNvPr>
          <p:cNvGrpSpPr/>
          <p:nvPr/>
        </p:nvGrpSpPr>
        <p:grpSpPr>
          <a:xfrm>
            <a:off x="855676" y="5139150"/>
            <a:ext cx="8280000" cy="1387227"/>
            <a:chOff x="855676" y="5139150"/>
            <a:chExt cx="8280000" cy="1387227"/>
          </a:xfrm>
        </p:grpSpPr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C1873398-1F1E-42A1-89C0-8C7E79AA2BD7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오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!!!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함수로 표를 만들었다면 시간이 많이 들었을 텐데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기존에 있던 데이터만으로 이렇게 쉽게 표를 만들 수 있구나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데이터의 통계치의 종류도 쉽게 바꿀 수 있구나</a:t>
              </a:r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함수로 손 봐야 할 줄 알았는데 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…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데이터를 골라서 볼 수도 있다고 했는데 어떻게 하는 거지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  <a:endPara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2D3BF-A40B-4A93-9B98-24A464D40A00}"/>
                </a:ext>
              </a:extLst>
            </p:cNvPr>
            <p:cNvSpPr txBox="1"/>
            <p:nvPr/>
          </p:nvSpPr>
          <p:spPr>
            <a:xfrm>
              <a:off x="1093739" y="513915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C22CDE-5F09-461F-A342-A6C1B7B7FFB3}"/>
              </a:ext>
            </a:extLst>
          </p:cNvPr>
          <p:cNvSpPr txBox="1"/>
          <p:nvPr/>
        </p:nvSpPr>
        <p:spPr>
          <a:xfrm>
            <a:off x="2235796" y="134584"/>
            <a:ext cx="4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피벗테이블의 필터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596977-5057-41FA-AB74-633B8A01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34" y="765222"/>
            <a:ext cx="5130632" cy="3468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C3E68B-6935-4FCC-A857-BF0CF8757856}"/>
              </a:ext>
            </a:extLst>
          </p:cNvPr>
          <p:cNvSpPr txBox="1"/>
          <p:nvPr/>
        </p:nvSpPr>
        <p:spPr>
          <a:xfrm>
            <a:off x="2833508" y="1181545"/>
            <a:ext cx="397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특정 회사의 수익만 골라서 보고 싶다면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필터를 사용하면 됩니다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BA1CEB7-9E90-477A-82C3-73601B217AE7}"/>
              </a:ext>
            </a:extLst>
          </p:cNvPr>
          <p:cNvGrpSpPr/>
          <p:nvPr/>
        </p:nvGrpSpPr>
        <p:grpSpPr>
          <a:xfrm>
            <a:off x="1096342" y="846622"/>
            <a:ext cx="3467616" cy="2789997"/>
            <a:chOff x="1096342" y="846622"/>
            <a:chExt cx="3467616" cy="27899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D8DBA2-A213-47BC-A8FF-4647D1F5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8885" y="846622"/>
              <a:ext cx="1365572" cy="2061144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B41CC34-C328-42B4-B49D-88DDE58524FA}"/>
                </a:ext>
              </a:extLst>
            </p:cNvPr>
            <p:cNvSpPr/>
            <p:nvPr/>
          </p:nvSpPr>
          <p:spPr>
            <a:xfrm>
              <a:off x="1482090" y="2118688"/>
              <a:ext cx="203835" cy="1453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A2C1FB-1585-40B2-9106-A5CCB5C59393}"/>
                </a:ext>
              </a:extLst>
            </p:cNvPr>
            <p:cNvSpPr txBox="1"/>
            <p:nvPr/>
          </p:nvSpPr>
          <p:spPr>
            <a:xfrm>
              <a:off x="1096342" y="2990288"/>
              <a:ext cx="3467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회사들이 있는 </a:t>
              </a:r>
              <a:r>
                <a:rPr lang="ko-KR" altLang="en-US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행레이블을</a:t>
              </a:r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 </a:t>
              </a:r>
              <a:r>
                <a:rPr lang="ko-KR" altLang="en-US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클릭후</a:t>
              </a:r>
              <a:endPara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골라서 보고싶은 회사를 클릭합니다</a:t>
              </a:r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88BC13B-FBC6-4BB7-9512-F200B42E8D11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 flipV="1">
              <a:off x="1656074" y="2139968"/>
              <a:ext cx="1018546" cy="9315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9E3CECB-21C7-46F8-8E1C-3E2F545EC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34" y="752556"/>
            <a:ext cx="5130632" cy="347216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ACEA880-64A5-403C-B4A4-A4A66C4DAF78}"/>
              </a:ext>
            </a:extLst>
          </p:cNvPr>
          <p:cNvSpPr txBox="1"/>
          <p:nvPr/>
        </p:nvSpPr>
        <p:spPr>
          <a:xfrm>
            <a:off x="1093739" y="2415977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선택한 회사만 필터링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된것을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볼 수 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CC3F7A1-1810-4881-BB72-8BD534FB5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34" y="765222"/>
            <a:ext cx="5130632" cy="34721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E51419-0035-4123-A1B8-EBAEA5D6A2FD}"/>
              </a:ext>
            </a:extLst>
          </p:cNvPr>
          <p:cNvSpPr txBox="1"/>
          <p:nvPr/>
        </p:nvSpPr>
        <p:spPr>
          <a:xfrm>
            <a:off x="1175177" y="2807833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열레이블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날짜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도 마찬가지로 골라서 볼 수 있다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745096-6F4B-448C-9017-D9B447D24010}"/>
              </a:ext>
            </a:extLst>
          </p:cNvPr>
          <p:cNvGrpSpPr/>
          <p:nvPr/>
        </p:nvGrpSpPr>
        <p:grpSpPr>
          <a:xfrm>
            <a:off x="855676" y="5129502"/>
            <a:ext cx="8280000" cy="1387227"/>
            <a:chOff x="855676" y="5139150"/>
            <a:chExt cx="8280000" cy="1387227"/>
          </a:xfrm>
        </p:grpSpPr>
        <p:sp>
          <p:nvSpPr>
            <p:cNvPr id="35" name="순서도: 데이터 34">
              <a:extLst>
                <a:ext uri="{FF2B5EF4-FFF2-40B4-BE49-F238E27FC236}">
                  <a16:creationId xmlns:a16="http://schemas.microsoft.com/office/drawing/2014/main" id="{312B9B9C-7FB4-434C-BAA5-0789AC147AB8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데이터의 통계치의 종류도 쉽게 바꿀 수 있구나</a:t>
              </a:r>
              <a:endPara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데이터를 골라서 볼 수도 있다고 했는데 어떻게 하는 거지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아하</a:t>
              </a:r>
              <a:r>
                <a:rPr lang="en-US" altLang="ko-KR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 </a:t>
              </a:r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필터기능이 피벗테이블의 행</a:t>
              </a:r>
              <a:r>
                <a:rPr lang="en-US" altLang="ko-KR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</a:t>
              </a:r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열에도 있어서 </a:t>
              </a:r>
              <a:endParaRPr lang="en-US" altLang="ko-KR" sz="1400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골라서 보기 편하군</a:t>
              </a:r>
              <a:r>
                <a:rPr lang="en-US" altLang="ko-KR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  <a:endParaRPr lang="ko-KR" altLang="en-US" sz="1400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0008F3-F610-48CD-9F46-63DC67C128CB}"/>
                </a:ext>
              </a:extLst>
            </p:cNvPr>
            <p:cNvSpPr txBox="1"/>
            <p:nvPr/>
          </p:nvSpPr>
          <p:spPr>
            <a:xfrm>
              <a:off x="1093739" y="513915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0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3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EF09E3-CF89-4BD4-A5EF-C7C60CED813C}"/>
              </a:ext>
            </a:extLst>
          </p:cNvPr>
          <p:cNvGrpSpPr/>
          <p:nvPr/>
        </p:nvGrpSpPr>
        <p:grpSpPr>
          <a:xfrm>
            <a:off x="855676" y="5139150"/>
            <a:ext cx="8280000" cy="1387227"/>
            <a:chOff x="855676" y="5139150"/>
            <a:chExt cx="8280000" cy="1387227"/>
          </a:xfrm>
        </p:grpSpPr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C1873398-1F1E-42A1-89C0-8C7E79AA2BD7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데이터의 통계치의 종류도 쉽게 바꿀 수 있구나</a:t>
              </a:r>
              <a:endPara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데이터를 골라서 볼 수도 있다고 했는데 어떻게 하는 거지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?</a:t>
              </a: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아하</a:t>
              </a:r>
              <a:r>
                <a:rPr lang="en-US" altLang="ko-KR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 </a:t>
              </a:r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필터기능이 피벗테이블의 행</a:t>
              </a:r>
              <a:r>
                <a:rPr lang="en-US" altLang="ko-KR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</a:t>
              </a:r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열에도 있어서 </a:t>
              </a:r>
              <a:endParaRPr lang="en-US" altLang="ko-KR" sz="1400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골라서 보기 편하군</a:t>
              </a:r>
              <a:r>
                <a:rPr lang="en-US" altLang="ko-KR" sz="1400" dirty="0">
                  <a:solidFill>
                    <a:schemeClr val="tx2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  <a:endParaRPr lang="ko-KR" altLang="en-US" sz="1400" dirty="0">
                <a:solidFill>
                  <a:schemeClr val="tx2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2D3BF-A40B-4A93-9B98-24A464D40A00}"/>
                </a:ext>
              </a:extLst>
            </p:cNvPr>
            <p:cNvSpPr txBox="1"/>
            <p:nvPr/>
          </p:nvSpPr>
          <p:spPr>
            <a:xfrm>
              <a:off x="1093739" y="513915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90E3633-99E6-4348-B82C-C3BC2ED1AB61}"/>
              </a:ext>
            </a:extLst>
          </p:cNvPr>
          <p:cNvSpPr txBox="1"/>
          <p:nvPr/>
        </p:nvSpPr>
        <p:spPr>
          <a:xfrm>
            <a:off x="2238085" y="199724"/>
            <a:ext cx="4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슬라이서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좀더 쉬운 필터링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DEF08-EA55-4891-A3B3-4B166BF242BB}"/>
              </a:ext>
            </a:extLst>
          </p:cNvPr>
          <p:cNvSpPr txBox="1"/>
          <p:nvPr/>
        </p:nvSpPr>
        <p:spPr>
          <a:xfrm>
            <a:off x="1894635" y="1405637"/>
            <a:ext cx="596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방금 다뤘던 필터기능은 체크박스를 일일이 누르고 확인해야 피벗테이블이 바뀌었던 반면에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좀더 빠르고 보기 편하게 필터링을 할 수 있는 기능이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바로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슬라이서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입니다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A83AB5-CF68-4ADF-A27E-29CE925B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59" y="1095914"/>
            <a:ext cx="5564114" cy="3481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0605B-C69E-484F-A4CA-239023283DBE}"/>
              </a:ext>
            </a:extLst>
          </p:cNvPr>
          <p:cNvSpPr txBox="1"/>
          <p:nvPr/>
        </p:nvSpPr>
        <p:spPr>
          <a:xfrm>
            <a:off x="2150446" y="1356119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 탭에서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슬라이서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삽입을 누르면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다루고 싶은 필드들이 나열되고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그에 따른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슬라이서를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열수가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있게됩니다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E01798-87F5-4711-AF8D-ECE8F6EDD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33" y="1701207"/>
            <a:ext cx="1351652" cy="2537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140728-1F9E-427D-BFD3-9DD82F8398CF}"/>
              </a:ext>
            </a:extLst>
          </p:cNvPr>
          <p:cNvSpPr txBox="1"/>
          <p:nvPr/>
        </p:nvSpPr>
        <p:spPr>
          <a:xfrm>
            <a:off x="4726678" y="2345772"/>
            <a:ext cx="30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444A69-F772-468D-BB25-417DE9DDFB5D}"/>
              </a:ext>
            </a:extLst>
          </p:cNvPr>
          <p:cNvGrpSpPr/>
          <p:nvPr/>
        </p:nvGrpSpPr>
        <p:grpSpPr>
          <a:xfrm>
            <a:off x="789919" y="1774068"/>
            <a:ext cx="8049977" cy="2489265"/>
            <a:chOff x="1462779" y="1757541"/>
            <a:chExt cx="8049977" cy="248926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2F2836B-192E-4023-970A-EE5B1ADF9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2779" y="1757541"/>
              <a:ext cx="3219450" cy="248926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C686BE-3504-4979-BE14-B7A6D1E1DEDE}"/>
                </a:ext>
              </a:extLst>
            </p:cNvPr>
            <p:cNvSpPr txBox="1"/>
            <p:nvPr/>
          </p:nvSpPr>
          <p:spPr>
            <a:xfrm>
              <a:off x="4594422" y="2296809"/>
              <a:ext cx="491833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슬라이서는</a:t>
              </a:r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 다음과 같이 생겼습니다</a:t>
              </a:r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</a:p>
            <a:p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필터와 동일하게 필드의 항목들을 나열하고있습니다</a:t>
              </a:r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</a:p>
            <a:p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두가지 옵션이 있는데</a:t>
              </a:r>
              <a:endPara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다중선택 과 </a:t>
              </a:r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2.</a:t>
              </a:r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필터지우기 가 있습니다</a:t>
              </a:r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</a:p>
            <a:p>
              <a:pPr marL="342900" indent="-342900">
                <a:buAutoNum type="arabicPeriod"/>
              </a:pPr>
              <a:endPara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5AF0597-1321-4C1E-966E-8C92CFF83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259" y="1095913"/>
            <a:ext cx="5215752" cy="38211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EDE3641-BF95-4116-8DD3-DEE4B6737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259" y="1095912"/>
            <a:ext cx="5215752" cy="38211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1323D1D-D896-4A88-AE47-F1C96DF58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2260" y="1095914"/>
            <a:ext cx="5215752" cy="38211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035BC5-552B-479E-BA89-17C6449025B4}"/>
              </a:ext>
            </a:extLst>
          </p:cNvPr>
          <p:cNvSpPr txBox="1"/>
          <p:nvPr/>
        </p:nvSpPr>
        <p:spPr>
          <a:xfrm>
            <a:off x="4260226" y="3191680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필터와는 다르게 선택한 항목에 대해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실시간으로 피벗테이블에 반영됩니다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5701DF4-D42E-43FC-82C0-BE2B9D8DC9E0}"/>
              </a:ext>
            </a:extLst>
          </p:cNvPr>
          <p:cNvGrpSpPr/>
          <p:nvPr/>
        </p:nvGrpSpPr>
        <p:grpSpPr>
          <a:xfrm>
            <a:off x="864000" y="5146116"/>
            <a:ext cx="8280000" cy="1387227"/>
            <a:chOff x="855676" y="5139150"/>
            <a:chExt cx="8280000" cy="1387227"/>
          </a:xfrm>
        </p:grpSpPr>
        <p:sp>
          <p:nvSpPr>
            <p:cNvPr id="24" name="순서도: 데이터 23">
              <a:extLst>
                <a:ext uri="{FF2B5EF4-FFF2-40B4-BE49-F238E27FC236}">
                  <a16:creationId xmlns:a16="http://schemas.microsoft.com/office/drawing/2014/main" id="{DFBB05B1-2FB7-4F4A-8CB4-44D88731BCC6}"/>
                </a:ext>
              </a:extLst>
            </p:cNvPr>
            <p:cNvSpPr/>
            <p:nvPr/>
          </p:nvSpPr>
          <p:spPr>
            <a:xfrm flipH="1">
              <a:off x="855676" y="5147539"/>
              <a:ext cx="8280000" cy="1378838"/>
            </a:xfrm>
            <a:prstGeom prst="flowChartInputOutput">
              <a:avLst/>
            </a:prstGeom>
            <a:solidFill>
              <a:srgbClr val="B6B6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ctr"/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아하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 </a:t>
              </a:r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필터기능이 피벗테이블의 행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,</a:t>
              </a:r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열에도 있어서 </a:t>
              </a:r>
              <a:endPara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골라서 보기 편하군</a:t>
              </a:r>
              <a:r>
                <a:rPr lang="en-US" altLang="ko-KR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각 항목에 대해 바로바로 분석해야 할 때에</a:t>
              </a:r>
              <a:endPara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필요한 기능이겠군</a:t>
              </a:r>
              <a:r>
                <a:rPr lang="en-US" altLang="ko-KR" sz="1400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!</a:t>
              </a:r>
              <a:endPara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192B21-AB82-4139-B12D-A11B5E8ED4BA}"/>
                </a:ext>
              </a:extLst>
            </p:cNvPr>
            <p:cNvSpPr txBox="1"/>
            <p:nvPr/>
          </p:nvSpPr>
          <p:spPr>
            <a:xfrm>
              <a:off x="1093739" y="5139150"/>
              <a:ext cx="13516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사용자의 </a:t>
              </a:r>
              <a:r>
                <a:rPr lang="en-US" altLang="ko-KR" sz="900" b="1" kern="0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Mental model</a:t>
              </a:r>
              <a:endParaRPr lang="ko-KR" altLang="en-US" sz="9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58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사용자 지정 8">
      <a:dk1>
        <a:sysClr val="windowText" lastClr="000000"/>
      </a:dk1>
      <a:lt1>
        <a:srgbClr val="D0D0D0"/>
      </a:lt1>
      <a:dk2>
        <a:srgbClr val="212121"/>
      </a:dk2>
      <a:lt2>
        <a:srgbClr val="CDD0D1"/>
      </a:lt2>
      <a:accent1>
        <a:srgbClr val="67B130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1936</TotalTime>
  <Words>1132</Words>
  <Application>Microsoft Office PowerPoint</Application>
  <PresentationFormat>화면 슬라이드 쇼(4:3)</PresentationFormat>
  <Paragraphs>181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HY엽서L</vt:lpstr>
      <vt:lpstr>HY헤드라인M</vt:lpstr>
      <vt:lpstr>굴림</vt:lpstr>
      <vt:lpstr>휴먼모음T</vt:lpstr>
      <vt:lpstr>Arial</vt:lpstr>
      <vt:lpstr>Corbel</vt:lpstr>
      <vt:lpstr>Times New Roman</vt:lpstr>
      <vt:lpstr>시차</vt:lpstr>
      <vt:lpstr>피벗테이블 기능과 사용법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이경락</cp:lastModifiedBy>
  <cp:revision>344</cp:revision>
  <cp:lastPrinted>2001-07-23T08:42:52Z</cp:lastPrinted>
  <dcterms:created xsi:type="dcterms:W3CDTF">2011-01-13T02:38:11Z</dcterms:created>
  <dcterms:modified xsi:type="dcterms:W3CDTF">2017-11-25T17:02:36Z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