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3" r:id="rId10"/>
    <p:sldId id="264" r:id="rId11"/>
    <p:sldId id="271" r:id="rId12"/>
    <p:sldId id="266" r:id="rId13"/>
    <p:sldId id="277" r:id="rId14"/>
    <p:sldId id="278" r:id="rId15"/>
    <p:sldId id="267" r:id="rId16"/>
    <p:sldId id="272" r:id="rId17"/>
    <p:sldId id="274" r:id="rId18"/>
    <p:sldId id="279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88107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4-11-17T11:12:48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19050 428 0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075CF-E3C8-408A-ABA5-F1537F8A8146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0472-CEE8-4F6A-9072-DCFA586F4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7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Gaussian Process Regression (GPR)</a:t>
            </a:r>
            <a:br>
              <a:rPr lang="en-US" dirty="0"/>
            </a:br>
            <a:r>
              <a:rPr lang="en-US" dirty="0"/>
              <a:t>Finding distribution of functions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200677 Jun</a:t>
            </a:r>
            <a:r>
              <a:rPr lang="ko-KR" altLang="en-US" dirty="0"/>
              <a:t> </a:t>
            </a:r>
            <a:r>
              <a:rPr lang="en-US" altLang="ko-KR" dirty="0"/>
              <a:t>Sung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6240"/>
                <a:ext cx="8229600" cy="57299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ko-KR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expected value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Confidence (</a:t>
                </a:r>
                <a:r>
                  <a:rPr lang="ko-KR" altLang="en-US" dirty="0"/>
                  <a:t>신뢰도</a:t>
                </a:r>
                <a:r>
                  <a:rPr lang="en-US" altLang="ko-KR" dirty="0"/>
                  <a:t>)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6240"/>
                <a:ext cx="8229600" cy="57299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C67AB33-16FC-CE37-D3C7-279C6AB7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143317"/>
            <a:ext cx="7261860" cy="51874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3C32A1-22D2-05D7-E0D7-B9027C65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518"/>
            <a:ext cx="8229600" cy="1143000"/>
          </a:xfrm>
        </p:spPr>
        <p:txBody>
          <a:bodyPr/>
          <a:lstStyle/>
          <a:p>
            <a:r>
              <a:rPr lang="en-US" dirty="0"/>
              <a:t>Example.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75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</a:t>
            </a:r>
            <a:endParaRPr dirty="0"/>
          </a:p>
        </p:txBody>
      </p:sp>
      <p:pic>
        <p:nvPicPr>
          <p:cNvPr id="5" name="그림 4" descr="텍스트, 스크린샷, 도표, 그래프이(가) 표시된 사진">
            <a:extLst>
              <a:ext uri="{FF2B5EF4-FFF2-40B4-BE49-F238E27FC236}">
                <a16:creationId xmlns:a16="http://schemas.microsoft.com/office/drawing/2014/main" id="{E7F2BACC-685E-E27F-AC43-A9ECDFE3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417638"/>
            <a:ext cx="8371859" cy="4678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360BA9-2319-B24F-8783-BD547645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29" y="2560638"/>
            <a:ext cx="2981741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AD95-BC1C-7EC0-597B-DCD8D8B80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1FB1A-5513-370A-DCC2-B72AF9E6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CE00C9-31FF-A42A-4ED4-553951F8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Pros : You don’t need to figure the model like polynomial, sine and cosine functions         (i.e. , Non-parametric model, </a:t>
                </a:r>
                <a:r>
                  <a:rPr lang="ko-KR" altLang="en-US" dirty="0" err="1"/>
                  <a:t>비모수적</a:t>
                </a:r>
                <a:r>
                  <a:rPr lang="ko-KR" altLang="en-US" dirty="0"/>
                  <a:t> 방법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Cons : Time complexity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Space complexity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(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: Number of Data points 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CE00C9-31FF-A42A-4ED4-553951F8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6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6BA0C-E4D9-9237-0200-34DC9293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560638"/>
            <a:ext cx="8229600" cy="1143000"/>
          </a:xfrm>
        </p:spPr>
        <p:txBody>
          <a:bodyPr/>
          <a:lstStyle/>
          <a:p>
            <a:r>
              <a:rPr lang="en-US" altLang="ko-KR" dirty="0"/>
              <a:t>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0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978"/>
            <a:ext cx="8229600" cy="1295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Most efficient data to investigate</a:t>
            </a:r>
            <a:br>
              <a:rPr lang="en-US" altLang="ko-KR" dirty="0"/>
            </a:br>
            <a:r>
              <a:rPr lang="en-US" altLang="ko-KR" dirty="0"/>
              <a:t>(minimize error)</a:t>
            </a:r>
            <a:br>
              <a:rPr lang="en-US" altLang="ko-KR" dirty="0"/>
            </a:br>
            <a:r>
              <a:rPr lang="en-US" altLang="ko-KR" dirty="0"/>
              <a:t>(Related to Bayesian Optimization)</a:t>
            </a:r>
            <a:endParaRPr dirty="0"/>
          </a:p>
        </p:txBody>
      </p:sp>
      <p:pic>
        <p:nvPicPr>
          <p:cNvPr id="5" name="그림 4" descr="텍스트, 도표, 그래프, 스크린샷이(가) 표시된 사진">
            <a:extLst>
              <a:ext uri="{FF2B5EF4-FFF2-40B4-BE49-F238E27FC236}">
                <a16:creationId xmlns:a16="http://schemas.microsoft.com/office/drawing/2014/main" id="{6286DC88-A05B-8520-7510-52983CE6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2346960"/>
            <a:ext cx="8035290" cy="4017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A0777D-F372-A0B4-40CF-AF92EB96D6C1}"/>
              </a:ext>
            </a:extLst>
          </p:cNvPr>
          <p:cNvSpPr txBox="1"/>
          <p:nvPr/>
        </p:nvSpPr>
        <p:spPr>
          <a:xfrm>
            <a:off x="1211580" y="1885295"/>
            <a:ext cx="672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Select the point with the highest standard deviation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F3387608-CB69-885B-C22B-0475E794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44478-5377-5122-388B-52E9544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Bollinger Bands for stock chart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EF58B0-F6F7-3194-2873-5B61247B4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 = the average price over 20 days</a:t>
                </a:r>
              </a:p>
              <a:p>
                <a:r>
                  <a:rPr lang="en-US" altLang="ko-KR" dirty="0"/>
                  <a:t>20 moving average (20MA, 20</a:t>
                </a:r>
                <a:r>
                  <a:rPr lang="ko-KR" altLang="en-US" dirty="0"/>
                  <a:t>일 가격의 평균</a:t>
                </a:r>
                <a:r>
                  <a:rPr lang="en-US" altLang="ko-KR" dirty="0"/>
                  <a:t>, 20</a:t>
                </a:r>
                <a:r>
                  <a:rPr lang="ko-KR" altLang="en-US" dirty="0"/>
                  <a:t>일 이동평균선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= Standard deviation of the price over 20 days (20</a:t>
                </a:r>
                <a:r>
                  <a:rPr lang="ko-KR" altLang="en-US" dirty="0"/>
                  <a:t>일 가격의 표준편차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Confidence Interval = [m-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,m+2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≈95%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EF58B0-F6F7-3194-2873-5B61247B4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296" b="-3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9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F697-2A29-126C-1C12-31605286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Central limit theorem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4B935A-68B4-600C-0645-4ACAD2930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close enough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4B935A-68B4-600C-0645-4ACAD2930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52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B0B5289C-7A0D-2322-D7BF-EF6F0E39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6" y="200891"/>
            <a:ext cx="7421880" cy="44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600200"/>
                <a:ext cx="4114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455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3185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2251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 +90</m:t>
                      </m:r>
                    </m:oMath>
                  </m:oMathPara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sz="16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205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1435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num>
                        <m:den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 +40</m:t>
                      </m:r>
                    </m:oMath>
                  </m:oMathPara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sz="1800" b="0" i="0" dirty="0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Our intuition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600200"/>
                <a:ext cx="4114800" cy="4525963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스크린샷, 라인, 도표, 그래프이(가) 표시된 사진">
            <a:extLst>
              <a:ext uri="{FF2B5EF4-FFF2-40B4-BE49-F238E27FC236}">
                <a16:creationId xmlns:a16="http://schemas.microsoft.com/office/drawing/2014/main" id="{A583C338-4F12-DDE5-DB28-0C5A48F3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4" y="2012834"/>
            <a:ext cx="4258528" cy="3259077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43F4D6D-13AB-370C-7171-F78E88C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points: (1,1), (2,3), (3,5), (4,7)</a:t>
            </a:r>
            <a:br>
              <a:rPr lang="en-US" altLang="ko-KR" dirty="0"/>
            </a:br>
            <a:r>
              <a:rPr lang="en-US" altLang="ko-KR" dirty="0"/>
              <a:t> f(5) = 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no perfect prediction function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Instead, we can say the point we are finding for is probably somewhere. </a:t>
                </a:r>
              </a:p>
              <a:p>
                <a:r>
                  <a:rPr lang="en-US" dirty="0"/>
                  <a:t>Given Data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Traditional method 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Now 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random variable)</a:t>
                </a:r>
              </a:p>
              <a:p>
                <a:r>
                  <a:rPr lang="en-US" dirty="0"/>
                  <a:t>Do this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: distribution of functions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2"/>
                <a:stretch>
                  <a:fillRect l="-1704" t="-1752" r="-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520"/>
                <a:ext cx="8229600" cy="577564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Bayes' theorem 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ko-KR" dirty="0"/>
                  <a:t>is a random variable that indicates where the function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likely to be.)</a:t>
                </a:r>
              </a:p>
              <a:p>
                <a:r>
                  <a:rPr lang="en-US" dirty="0"/>
                  <a:t>We assume Gaussian Process 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 all finite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(Joint Gaussian Distribution)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520"/>
                <a:ext cx="8229600" cy="5775643"/>
              </a:xfrm>
              <a:blipFill>
                <a:blip r:embed="rId2"/>
                <a:stretch>
                  <a:fillRect l="-1852" t="-1373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Gaussian</a:t>
            </a:r>
            <a:r>
              <a:rPr lang="en-US" altLang="ko-KR" dirty="0"/>
              <a:t> (Normal)</a:t>
            </a:r>
            <a:r>
              <a:rPr lang="en-US" dirty="0"/>
              <a:t>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ko-KR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ko-KR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텍스트, 그래프, 라인, 도표이(가) 표시된 사진">
            <a:extLst>
              <a:ext uri="{FF2B5EF4-FFF2-40B4-BE49-F238E27FC236}">
                <a16:creationId xmlns:a16="http://schemas.microsoft.com/office/drawing/2014/main" id="{2576B8B5-C304-F922-AA57-29D4F62C7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98" y="2581396"/>
            <a:ext cx="4560580" cy="29177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38D2BCC-0019-B3A8-D68B-88DABE039BDC}"/>
                  </a:ext>
                </a:extLst>
              </p14:cNvPr>
              <p14:cNvContentPartPr/>
              <p14:nvPr/>
            </p14:nvContentPartPr>
            <p14:xfrm>
              <a:off x="6858000" y="154080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38D2BCC-0019-B3A8-D68B-88DABE039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8640" y="144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995CC-1AB1-A6B6-0F8C-44A817A5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CC6A-BFBC-6956-2B0C-44F0D5A8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Joint (Multivariate) Gaussian Distribution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F4D3A-D211-7400-0A0D-F7D57DAFF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 altLang="ko-KR"/>
                      <m:t>n</m:t>
                    </m:r>
                    <m:r>
                      <m:rPr>
                        <m:nor/>
                      </m:rPr>
                      <a:rPr lang="en-US" altLang="ko-KR"/>
                      <m:t>−</m:t>
                    </m:r>
                    <m:r>
                      <m:rPr>
                        <m:nor/>
                      </m:rPr>
                      <a:rPr lang="en-US" altLang="ko-KR"/>
                      <m:t>dimensional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random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variable</m:t>
                    </m:r>
                    <m:r>
                      <m:rPr>
                        <m:nor/>
                      </m:rPr>
                      <a:rPr lang="en-US" altLang="ko-KR"/>
                      <m:t> </m:t>
                    </m:r>
                    <m:r>
                      <m:rPr>
                        <m:nor/>
                      </m:rPr>
                      <a:rPr lang="en-US" altLang="ko-KR"/>
                      <m:t>vector</m:t>
                    </m:r>
                    <m:r>
                      <m:rPr>
                        <m:nor/>
                      </m:rPr>
                      <a:rPr lang="en-US" altLang="ko-KR"/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: n x n covariance matrix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𝘅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F4D3A-D211-7400-0A0D-F7D57DAFF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다채로움, 원이(가) 표시된 사진">
            <a:extLst>
              <a:ext uri="{FF2B5EF4-FFF2-40B4-BE49-F238E27FC236}">
                <a16:creationId xmlns:a16="http://schemas.microsoft.com/office/drawing/2014/main" id="{0D05F184-C847-F10C-634D-85C8E452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76" t="5938" r="17829" b="4703"/>
          <a:stretch/>
        </p:blipFill>
        <p:spPr>
          <a:xfrm>
            <a:off x="243840" y="2327904"/>
            <a:ext cx="2506980" cy="2402204"/>
          </a:xfrm>
          <a:prstGeom prst="rect">
            <a:avLst/>
          </a:prstGeom>
        </p:spPr>
      </p:pic>
      <p:pic>
        <p:nvPicPr>
          <p:cNvPr id="7" name="그림 6" descr="텍스트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67D7F707-83A5-BA94-F784-A8061A48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42" t="4874" r="16502" b="5316"/>
          <a:stretch/>
        </p:blipFill>
        <p:spPr>
          <a:xfrm>
            <a:off x="3009900" y="2327905"/>
            <a:ext cx="2595767" cy="2402205"/>
          </a:xfrm>
          <a:prstGeom prst="rect">
            <a:avLst/>
          </a:prstGeom>
        </p:spPr>
      </p:pic>
      <p:pic>
        <p:nvPicPr>
          <p:cNvPr id="9" name="그림 8" descr="텍스트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5347B7EB-BED7-D3F3-0834-214C80382D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99" t="4905" b="1858"/>
          <a:stretch/>
        </p:blipFill>
        <p:spPr>
          <a:xfrm>
            <a:off x="5679951" y="2327904"/>
            <a:ext cx="3206083" cy="2466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C3EE1-9BB8-F8D0-5233-9A2DCEB91DBA}"/>
                  </a:ext>
                </a:extLst>
              </p:cNvPr>
              <p:cNvSpPr txBox="1"/>
              <p:nvPr/>
            </p:nvSpPr>
            <p:spPr>
              <a:xfrm>
                <a:off x="367087" y="1395728"/>
                <a:ext cx="227075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C3EE1-9BB8-F8D0-5233-9A2DCEB9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87" y="1395728"/>
                <a:ext cx="2270759" cy="615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E93121-E4FC-4396-7B9D-64327F87715C}"/>
                  </a:ext>
                </a:extLst>
              </p:cNvPr>
              <p:cNvSpPr txBox="1"/>
              <p:nvPr/>
            </p:nvSpPr>
            <p:spPr>
              <a:xfrm>
                <a:off x="3177540" y="1395729"/>
                <a:ext cx="227075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E93121-E4FC-4396-7B9D-64327F87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40" y="1395729"/>
                <a:ext cx="2270759" cy="615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98945-8370-5896-50B4-57DF979ABD52}"/>
                  </a:ext>
                </a:extLst>
              </p:cNvPr>
              <p:cNvSpPr txBox="1"/>
              <p:nvPr/>
            </p:nvSpPr>
            <p:spPr>
              <a:xfrm>
                <a:off x="5585147" y="1395729"/>
                <a:ext cx="2939780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98945-8370-5896-50B4-57DF979AB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147" y="1395729"/>
                <a:ext cx="2939780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DC87CEF3-2863-9D43-C91A-47963A2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2D Gaussian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2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RBF </a:t>
            </a:r>
            <a:r>
              <a:rPr lang="en-US" dirty="0"/>
              <a:t>Kernel Function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/>
                  <a:t> </a:t>
                </a:r>
              </a:p>
              <a:p>
                <a:r>
                  <a:rPr lang="en-US" altLang="ko-KR" dirty="0"/>
                  <a:t>We need to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=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35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sz="35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5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3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5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3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5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3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hyperparameter for fitting data. (Optimization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520" y="327660"/>
                <a:ext cx="8595360" cy="58216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𝕐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520" y="327660"/>
                <a:ext cx="8595360" cy="58216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53D6DF-25EA-D970-473A-DB1691D7377A}"/>
              </a:ext>
            </a:extLst>
          </p:cNvPr>
          <p:cNvCxnSpPr/>
          <p:nvPr/>
        </p:nvCxnSpPr>
        <p:spPr>
          <a:xfrm>
            <a:off x="1493520" y="3878580"/>
            <a:ext cx="378714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376F43-3366-BC97-5571-9AC10955675F}"/>
              </a:ext>
            </a:extLst>
          </p:cNvPr>
          <p:cNvCxnSpPr>
            <a:cxnSpLocks/>
          </p:cNvCxnSpPr>
          <p:nvPr/>
        </p:nvCxnSpPr>
        <p:spPr>
          <a:xfrm flipV="1">
            <a:off x="4221480" y="2880360"/>
            <a:ext cx="0" cy="134874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560</Words>
  <Application>Microsoft Office PowerPoint</Application>
  <PresentationFormat>화면 슬라이드 쇼(4:3)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Cambria Math</vt:lpstr>
      <vt:lpstr>Office Theme</vt:lpstr>
      <vt:lpstr>Gaussian Process Regression (GPR) Finding distribution of functions</vt:lpstr>
      <vt:lpstr>Data points: (1,1), (2,3), (3,5), (4,7)  f(5) = ?</vt:lpstr>
      <vt:lpstr>There is no perfect prediction function</vt:lpstr>
      <vt:lpstr>PowerPoint 프레젠테이션</vt:lpstr>
      <vt:lpstr>Gaussian (Normal) Distribution</vt:lpstr>
      <vt:lpstr>Joint (Multivariate) Gaussian Distribution</vt:lpstr>
      <vt:lpstr>2D Gaussian Distribution</vt:lpstr>
      <vt:lpstr>RBF Kernel Function</vt:lpstr>
      <vt:lpstr>PowerPoint 프레젠테이션</vt:lpstr>
      <vt:lpstr>PowerPoint 프레젠테이션</vt:lpstr>
      <vt:lpstr>Example.</vt:lpstr>
      <vt:lpstr>Example.</vt:lpstr>
      <vt:lpstr>Pros and Cons</vt:lpstr>
      <vt:lpstr>Applications</vt:lpstr>
      <vt:lpstr>Most efficient data to investigate (minimize error) (Related to Bayesian Optimization)</vt:lpstr>
      <vt:lpstr>PowerPoint 프레젠테이션</vt:lpstr>
      <vt:lpstr>Bollinger Bands for stock chart</vt:lpstr>
      <vt:lpstr>Central limit theorem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준성 김</cp:lastModifiedBy>
  <cp:revision>54</cp:revision>
  <dcterms:created xsi:type="dcterms:W3CDTF">2013-01-27T09:14:16Z</dcterms:created>
  <dcterms:modified xsi:type="dcterms:W3CDTF">2024-11-25T14:25:07Z</dcterms:modified>
  <cp:category/>
</cp:coreProperties>
</file>