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7"/>
  </p:notesMasterIdLst>
  <p:sldIdLst>
    <p:sldId id="256" r:id="rId2"/>
    <p:sldId id="265" r:id="rId3"/>
    <p:sldId id="261" r:id="rId4"/>
    <p:sldId id="259" r:id="rId5"/>
    <p:sldId id="262" r:id="rId6"/>
    <p:sldId id="263" r:id="rId7"/>
    <p:sldId id="257" r:id="rId8"/>
    <p:sldId id="264" r:id="rId9"/>
    <p:sldId id="266" r:id="rId10"/>
    <p:sldId id="267" r:id="rId11"/>
    <p:sldId id="268" r:id="rId12"/>
    <p:sldId id="258" r:id="rId13"/>
    <p:sldId id="260" r:id="rId14"/>
    <p:sldId id="269" r:id="rId15"/>
    <p:sldId id="281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6" r:id="rId27"/>
    <p:sldId id="284" r:id="rId28"/>
    <p:sldId id="283" r:id="rId29"/>
    <p:sldId id="282" r:id="rId30"/>
    <p:sldId id="287" r:id="rId31"/>
    <p:sldId id="289" r:id="rId32"/>
    <p:sldId id="290" r:id="rId33"/>
    <p:sldId id="291" r:id="rId34"/>
    <p:sldId id="292" r:id="rId35"/>
    <p:sldId id="288" r:id="rId3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BDFF"/>
    <a:srgbClr val="5DD5FF"/>
    <a:srgbClr val="FF9933"/>
    <a:srgbClr val="9EFF29"/>
    <a:srgbClr val="003635"/>
    <a:srgbClr val="00217E"/>
    <a:srgbClr val="600000"/>
    <a:srgbClr val="FF8225"/>
    <a:srgbClr val="FF2549"/>
    <a:srgbClr val="FF0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584" autoAdjust="0"/>
  </p:normalViewPr>
  <p:slideViewPr>
    <p:cSldViewPr snapToGrid="0">
      <p:cViewPr varScale="1">
        <p:scale>
          <a:sx n="78" d="100"/>
          <a:sy n="78" d="100"/>
        </p:scale>
        <p:origin x="954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020"/>
    </p:cViewPr>
  </p:sorter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 may or may not know, there are a lot of moving parts to Kubernetes.  This is what makes it both flexible and frustrating for organizations to set up and use.  The networking aspect of </a:t>
            </a:r>
            <a:r>
              <a:rPr lang="en-US" dirty="0" err="1"/>
              <a:t>Kube</a:t>
            </a:r>
            <a:r>
              <a:rPr lang="en-US" dirty="0"/>
              <a:t> is no different.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75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understand most, if not all of these questions, we first need to understand the </a:t>
            </a:r>
            <a:r>
              <a:rPr lang="en-US" dirty="0" err="1"/>
              <a:t>Kube</a:t>
            </a:r>
            <a:r>
              <a:rPr lang="en-US" dirty="0"/>
              <a:t> network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25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Modularity = plugins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24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with all these possibilities, which do you choose?  Which should you choose?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19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Calico.</a:t>
            </a:r>
          </a:p>
          <a:p>
            <a:endParaRPr lang="en-US" dirty="0"/>
          </a:p>
          <a:p>
            <a:r>
              <a:rPr lang="en-US" dirty="0"/>
              <a:t>This is the plugin we will be using in our lab cluster.  Why?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It works right out of the box</a:t>
            </a:r>
          </a:p>
          <a:p>
            <a:pPr marL="171450" indent="-171450">
              <a:buFontTx/>
              <a:buChar char="-"/>
            </a:pPr>
            <a:r>
              <a:rPr lang="en-US" dirty="0"/>
              <a:t>It suits our need for network services</a:t>
            </a:r>
          </a:p>
          <a:p>
            <a:pPr marL="171450" indent="-171450">
              <a:buFontTx/>
              <a:buChar char="-"/>
            </a:pPr>
            <a:r>
              <a:rPr lang="en-US" dirty="0"/>
              <a:t>It is quite possibly the most widely used plugin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DEFAULT service type.</a:t>
            </a:r>
          </a:p>
          <a:p>
            <a:endParaRPr lang="en-US" dirty="0"/>
          </a:p>
          <a:p>
            <a:r>
              <a:rPr lang="en-US" dirty="0"/>
              <a:t>Best Practice:  Always specify </a:t>
            </a:r>
            <a:r>
              <a:rPr lang="en-US"/>
              <a:t>the service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27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</a:t>
            </a:r>
            <a:r>
              <a:rPr lang="en-US" dirty="0" err="1"/>
              <a:t>NodePort</a:t>
            </a:r>
            <a:r>
              <a:rPr lang="en-US" dirty="0"/>
              <a:t> service.</a:t>
            </a:r>
          </a:p>
          <a:p>
            <a:endParaRPr lang="en-US" dirty="0"/>
          </a:p>
          <a:p>
            <a:r>
              <a:rPr lang="en-US" dirty="0"/>
              <a:t>Every node in the cluster has its </a:t>
            </a:r>
            <a:r>
              <a:rPr lang="en-US" dirty="0" err="1"/>
              <a:t>kube</a:t>
            </a:r>
            <a:r>
              <a:rPr lang="en-US" dirty="0"/>
              <a:t>-proxy listening on the randomly assigned port for traffic.  When traffic comes in it is forwarded to the </a:t>
            </a:r>
            <a:r>
              <a:rPr lang="en-US" dirty="0" err="1"/>
              <a:t>NodePort</a:t>
            </a:r>
            <a:endParaRPr lang="en-US" dirty="0"/>
          </a:p>
          <a:p>
            <a:endParaRPr lang="en-US" dirty="0"/>
          </a:p>
          <a:p>
            <a:r>
              <a:rPr lang="en-US" dirty="0"/>
              <a:t>Best Practice:  Always specify the service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8321" y="1917290"/>
            <a:ext cx="8096860" cy="146746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657" y="3639165"/>
            <a:ext cx="7766107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19" y="128474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46" y="1179871"/>
            <a:ext cx="8229600" cy="3569110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363" y="436033"/>
            <a:ext cx="655593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8013" y="1209366"/>
            <a:ext cx="6526162" cy="350862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3" y="138907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8032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0429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8032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0429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67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4795" y="1814052"/>
            <a:ext cx="7617540" cy="1622322"/>
          </a:xfrm>
        </p:spPr>
        <p:txBody>
          <a:bodyPr>
            <a:normAutofit/>
          </a:bodyPr>
          <a:lstStyle/>
          <a:p>
            <a:r>
              <a:rPr lang="en-US" dirty="0"/>
              <a:t>Kubernetes</a:t>
            </a:r>
            <a:br>
              <a:rPr lang="en-US" dirty="0"/>
            </a:br>
            <a:r>
              <a:rPr lang="en-US" dirty="0"/>
              <a:t>Networking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0153" y="3738707"/>
            <a:ext cx="7498298" cy="730043"/>
          </a:xfrm>
        </p:spPr>
        <p:txBody>
          <a:bodyPr/>
          <a:lstStyle/>
          <a:p>
            <a:r>
              <a:rPr lang="en-US" dirty="0"/>
              <a:t>Bill Weissborn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88C0B6-8317-35D1-66A8-9C6811585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plugins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3EB135-CC98-40F8-63CA-1B0813D1CA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80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4C76F9-8D8E-7E6A-E183-405D2DC1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EF4235-59EA-C37F-7A06-995B26B64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 cluster is an island</a:t>
            </a:r>
          </a:p>
          <a:p>
            <a:r>
              <a:rPr lang="en-US" dirty="0"/>
              <a:t>Offer different styles of network</a:t>
            </a:r>
          </a:p>
          <a:p>
            <a:pPr lvl="1"/>
            <a:r>
              <a:rPr lang="en-US" dirty="0"/>
              <a:t>Overlay / Underlay</a:t>
            </a:r>
          </a:p>
          <a:p>
            <a:r>
              <a:rPr lang="en-US" dirty="0"/>
              <a:t>Support for cloud and virtual private-cloud</a:t>
            </a:r>
          </a:p>
          <a:p>
            <a:r>
              <a:rPr lang="en-US" dirty="0"/>
              <a:t>Need for multiple data-planes</a:t>
            </a:r>
          </a:p>
          <a:p>
            <a:r>
              <a:rPr lang="en-US" dirty="0"/>
              <a:t>Enable network policies</a:t>
            </a:r>
          </a:p>
          <a:p>
            <a:r>
              <a:rPr lang="en-US" dirty="0"/>
              <a:t>Simplified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270320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551906" y="1134918"/>
            <a:ext cx="4040188" cy="479822"/>
          </a:xfrm>
        </p:spPr>
        <p:txBody>
          <a:bodyPr>
            <a:normAutofit fontScale="92500"/>
          </a:bodyPr>
          <a:lstStyle/>
          <a:p>
            <a:r>
              <a:rPr lang="en-US" dirty="0"/>
              <a:t>A sampling of available plugins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617090" y="1980429"/>
            <a:ext cx="2313465" cy="227629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err="1"/>
              <a:t>WeaveNet</a:t>
            </a:r>
            <a:endParaRPr lang="en-US" dirty="0"/>
          </a:p>
          <a:p>
            <a:pPr algn="l"/>
            <a:r>
              <a:rPr lang="en-US" dirty="0" err="1"/>
              <a:t>Multus</a:t>
            </a:r>
            <a:endParaRPr lang="en-US" dirty="0"/>
          </a:p>
          <a:p>
            <a:pPr algn="l"/>
            <a:r>
              <a:rPr lang="en-US" dirty="0" err="1"/>
              <a:t>Kube</a:t>
            </a:r>
            <a:r>
              <a:rPr lang="en-US" dirty="0"/>
              <a:t> Router</a:t>
            </a:r>
          </a:p>
          <a:p>
            <a:pPr algn="l"/>
            <a:r>
              <a:rPr lang="en-US" dirty="0"/>
              <a:t>DANM</a:t>
            </a:r>
          </a:p>
          <a:p>
            <a:pPr algn="l"/>
            <a:r>
              <a:rPr lang="en-US" dirty="0"/>
              <a:t>Azure CNI</a:t>
            </a:r>
          </a:p>
          <a:p>
            <a:pPr algn="l"/>
            <a:r>
              <a:rPr lang="en-US" dirty="0"/>
              <a:t>And many </a:t>
            </a:r>
          </a:p>
          <a:p>
            <a:pPr marL="800100" lvl="2" indent="0" algn="l">
              <a:buNone/>
            </a:pPr>
            <a:r>
              <a:rPr lang="en-US" sz="2400" dirty="0"/>
              <a:t>more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5498012" y="1980429"/>
            <a:ext cx="2963602" cy="227629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Open Virtual </a:t>
            </a:r>
          </a:p>
          <a:p>
            <a:pPr marL="800100" lvl="2" indent="0" algn="l">
              <a:buNone/>
            </a:pPr>
            <a:r>
              <a:rPr lang="en-US" sz="2400" dirty="0"/>
              <a:t>Networking</a:t>
            </a:r>
          </a:p>
          <a:p>
            <a:pPr algn="l"/>
            <a:r>
              <a:rPr lang="en-US" dirty="0"/>
              <a:t>Linux bridging </a:t>
            </a:r>
          </a:p>
          <a:p>
            <a:pPr marL="800100" lvl="2" indent="0" algn="l">
              <a:buNone/>
            </a:pPr>
            <a:r>
              <a:rPr lang="en-US" sz="2400" dirty="0"/>
              <a:t>(L2 network)</a:t>
            </a:r>
          </a:p>
          <a:p>
            <a:pPr algn="l"/>
            <a:r>
              <a:rPr lang="en-US" dirty="0"/>
              <a:t>Flannel</a:t>
            </a:r>
          </a:p>
          <a:p>
            <a:pPr algn="l"/>
            <a:r>
              <a:rPr lang="en-US" dirty="0"/>
              <a:t>Cilium</a:t>
            </a:r>
          </a:p>
          <a:p>
            <a:pPr algn="l"/>
            <a:r>
              <a:rPr lang="en-US" dirty="0" err="1"/>
              <a:t>Antrea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3A4B01-A38C-EA6C-513C-8651FE42DD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5"/>
          <a:stretch/>
        </p:blipFill>
        <p:spPr>
          <a:xfrm>
            <a:off x="3094630" y="996813"/>
            <a:ext cx="2954740" cy="38175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AEFE60-BB58-80D9-0198-3636A0D361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45" y="996813"/>
            <a:ext cx="3916909" cy="391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FDD392C-4315-F95C-D97B-515393F2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services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8E70E3-041A-8732-E838-DEE23BE694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20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4F8F75-BD63-8F86-CA4D-1CEB4FE1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services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EFD3D0-5F6B-F47A-5B8E-CBE4ABBC8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problem:</a:t>
            </a:r>
          </a:p>
          <a:p>
            <a:pPr lvl="1"/>
            <a:r>
              <a:rPr lang="en-US" dirty="0"/>
              <a:t>Pods are ephemeral</a:t>
            </a:r>
          </a:p>
          <a:p>
            <a:pPr lvl="1"/>
            <a:r>
              <a:rPr lang="en-US" dirty="0"/>
              <a:t>Developers should not plan on a pod having a specific IP address</a:t>
            </a:r>
          </a:p>
          <a:p>
            <a:pPr lvl="1"/>
            <a:r>
              <a:rPr lang="en-US" dirty="0"/>
              <a:t>Pods (applications) need to be able to communicate with one another and other applications</a:t>
            </a:r>
          </a:p>
        </p:txBody>
      </p:sp>
    </p:spTree>
    <p:extLst>
      <p:ext uri="{BB962C8B-B14F-4D97-AF65-F5344CB8AC3E}">
        <p14:creationId xmlns:p14="http://schemas.microsoft.com/office/powerpoint/2010/main" val="1122564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D1805B-299E-A9F0-01DE-D0FBE827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services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62E6D9-0C62-F826-C8CA-146A9682E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-- Services</a:t>
            </a:r>
          </a:p>
          <a:p>
            <a:r>
              <a:rPr lang="en-US" dirty="0"/>
              <a:t>Services allow:</a:t>
            </a:r>
          </a:p>
          <a:p>
            <a:pPr lvl="1"/>
            <a:r>
              <a:rPr lang="en-US" dirty="0"/>
              <a:t>Grouping of pods via Selectors</a:t>
            </a:r>
          </a:p>
          <a:p>
            <a:pPr lvl="1"/>
            <a:r>
              <a:rPr lang="en-US" dirty="0"/>
              <a:t>Grouping of pods manually (i.e., no selectors)</a:t>
            </a:r>
          </a:p>
          <a:p>
            <a:pPr lvl="1"/>
            <a:r>
              <a:rPr lang="en-US" dirty="0"/>
              <a:t>Multiple ports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E67E42-6B32-3B3F-FE75-067ED7F2F9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418" y="0"/>
            <a:ext cx="374716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9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7D919-F55D-2D1D-5EB8-6EBDD810F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45E2F-8221-6FD5-86AA-98162853F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8663"/>
            <a:ext cx="8229600" cy="2633578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ClusterIP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Default service type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Accessible only within the cluster (internal traffic)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NodePort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Allows external traffic to reach the service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Any node in cluster can accept traffic (via the </a:t>
            </a:r>
            <a:r>
              <a:rPr lang="en-US" dirty="0" err="1"/>
              <a:t>NodePort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F02B41-B819-9E91-ABB3-900D15161F6E}"/>
              </a:ext>
            </a:extLst>
          </p:cNvPr>
          <p:cNvSpPr txBox="1"/>
          <p:nvPr/>
        </p:nvSpPr>
        <p:spPr>
          <a:xfrm>
            <a:off x="3295934" y="932944"/>
            <a:ext cx="2552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Service Types</a:t>
            </a:r>
          </a:p>
        </p:txBody>
      </p:sp>
    </p:spTree>
    <p:extLst>
      <p:ext uri="{BB962C8B-B14F-4D97-AF65-F5344CB8AC3E}">
        <p14:creationId xmlns:p14="http://schemas.microsoft.com/office/powerpoint/2010/main" val="555501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7D919-F55D-2D1D-5EB8-6EBDD810F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45E2F-8221-6FD5-86AA-98162853F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8663"/>
            <a:ext cx="8229600" cy="2633578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LoadBalancer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Service exposed to external traffic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Service reachable from any node in cluster (</a:t>
            </a:r>
            <a:r>
              <a:rPr lang="en-US" dirty="0" err="1"/>
              <a:t>NodePort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Provides a load balancer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ExternalName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Alias to an external service (outside of cluster)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Redirection of traffic happens at the DNS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F02B41-B819-9E91-ABB3-900D15161F6E}"/>
              </a:ext>
            </a:extLst>
          </p:cNvPr>
          <p:cNvSpPr txBox="1"/>
          <p:nvPr/>
        </p:nvSpPr>
        <p:spPr>
          <a:xfrm>
            <a:off x="3295934" y="932944"/>
            <a:ext cx="2552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Service Types</a:t>
            </a:r>
          </a:p>
        </p:txBody>
      </p:sp>
    </p:spTree>
    <p:extLst>
      <p:ext uri="{BB962C8B-B14F-4D97-AF65-F5344CB8AC3E}">
        <p14:creationId xmlns:p14="http://schemas.microsoft.com/office/powerpoint/2010/main" val="1058899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7E0AB-53FE-D41E-7A9A-56AB990B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DDDCB1-2142-E44D-FFC5-4743909B5228}"/>
              </a:ext>
            </a:extLst>
          </p:cNvPr>
          <p:cNvSpPr/>
          <p:nvPr/>
        </p:nvSpPr>
        <p:spPr>
          <a:xfrm>
            <a:off x="191069" y="1105469"/>
            <a:ext cx="5609230" cy="390955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A97C769-BAB9-1906-77A1-4A533CCA81E7}"/>
              </a:ext>
            </a:extLst>
          </p:cNvPr>
          <p:cNvSpPr/>
          <p:nvPr/>
        </p:nvSpPr>
        <p:spPr>
          <a:xfrm>
            <a:off x="736979" y="2080430"/>
            <a:ext cx="818865" cy="49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</p:txBody>
      </p:sp>
      <p:sp>
        <p:nvSpPr>
          <p:cNvPr id="12" name="Rectangle: Top Corners Snipped 11">
            <a:extLst>
              <a:ext uri="{FF2B5EF4-FFF2-40B4-BE49-F238E27FC236}">
                <a16:creationId xmlns:a16="http://schemas.microsoft.com/office/drawing/2014/main" id="{C45A07A9-2C54-0DE5-C247-DB72A72D2727}"/>
              </a:ext>
            </a:extLst>
          </p:cNvPr>
          <p:cNvSpPr/>
          <p:nvPr/>
        </p:nvSpPr>
        <p:spPr>
          <a:xfrm>
            <a:off x="2307295" y="1882331"/>
            <a:ext cx="2251881" cy="1643479"/>
          </a:xfrm>
          <a:prstGeom prst="snip2Same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Service 10.10.0.35</a:t>
            </a:r>
          </a:p>
          <a:p>
            <a:r>
              <a:rPr lang="en-US" dirty="0">
                <a:solidFill>
                  <a:schemeClr val="tx1"/>
                </a:solidFill>
              </a:rPr>
              <a:t>Name: backend</a:t>
            </a:r>
          </a:p>
          <a:p>
            <a:r>
              <a:rPr lang="en-US" dirty="0">
                <a:solidFill>
                  <a:schemeClr val="tx1"/>
                </a:solidFill>
              </a:rPr>
              <a:t>Port: 8080</a:t>
            </a:r>
          </a:p>
          <a:p>
            <a:r>
              <a:rPr lang="en-US" dirty="0" err="1">
                <a:solidFill>
                  <a:schemeClr val="tx1"/>
                </a:solidFill>
              </a:rPr>
              <a:t>targetPort</a:t>
            </a:r>
            <a:r>
              <a:rPr lang="en-US" dirty="0">
                <a:solidFill>
                  <a:schemeClr val="tx1"/>
                </a:solidFill>
              </a:rPr>
              <a:t>: 80</a:t>
            </a:r>
          </a:p>
          <a:p>
            <a:r>
              <a:rPr lang="en-US" dirty="0">
                <a:solidFill>
                  <a:schemeClr val="tx1"/>
                </a:solidFill>
              </a:rPr>
              <a:t>Tier: backend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544330D-B08D-6E92-5C82-946D0D704E1C}"/>
              </a:ext>
            </a:extLst>
          </p:cNvPr>
          <p:cNvSpPr/>
          <p:nvPr/>
        </p:nvSpPr>
        <p:spPr>
          <a:xfrm>
            <a:off x="859809" y="3937379"/>
            <a:ext cx="818865" cy="49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40D3122-A2D5-E004-0CDB-FCCACE4C3A08}"/>
              </a:ext>
            </a:extLst>
          </p:cNvPr>
          <p:cNvSpPr/>
          <p:nvPr/>
        </p:nvSpPr>
        <p:spPr>
          <a:xfrm>
            <a:off x="2804614" y="3937379"/>
            <a:ext cx="818865" cy="49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B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728BF6D-006B-B2E2-6C26-D7812796D7A4}"/>
              </a:ext>
            </a:extLst>
          </p:cNvPr>
          <p:cNvSpPr/>
          <p:nvPr/>
        </p:nvSpPr>
        <p:spPr>
          <a:xfrm>
            <a:off x="4572000" y="3937379"/>
            <a:ext cx="818865" cy="49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C</a:t>
            </a:r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F75E493F-D0AE-DB55-8610-7DB58C71DEDB}"/>
              </a:ext>
            </a:extLst>
          </p:cNvPr>
          <p:cNvSpPr/>
          <p:nvPr/>
        </p:nvSpPr>
        <p:spPr>
          <a:xfrm>
            <a:off x="479319" y="644809"/>
            <a:ext cx="3655953" cy="838592"/>
          </a:xfrm>
          <a:prstGeom prst="wedgeEllipseCallout">
            <a:avLst>
              <a:gd name="adj1" fmla="val -22545"/>
              <a:gd name="adj2" fmla="val 1375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Internal traffic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curl http://backend:8080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C97B7C1-4106-B152-E527-DE86BD3C05E3}"/>
              </a:ext>
            </a:extLst>
          </p:cNvPr>
          <p:cNvCxnSpPr>
            <a:cxnSpLocks/>
            <a:stCxn id="11" idx="3"/>
            <a:endCxn id="12" idx="2"/>
          </p:cNvCxnSpPr>
          <p:nvPr/>
        </p:nvCxnSpPr>
        <p:spPr>
          <a:xfrm>
            <a:off x="1555844" y="2326090"/>
            <a:ext cx="751451" cy="377981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444C6C9-16D9-81E9-69DB-ADBA3E82D10C}"/>
              </a:ext>
            </a:extLst>
          </p:cNvPr>
          <p:cNvSpPr txBox="1"/>
          <p:nvPr/>
        </p:nvSpPr>
        <p:spPr>
          <a:xfrm>
            <a:off x="479319" y="4428699"/>
            <a:ext cx="1567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192.168.16.31:80</a:t>
            </a:r>
          </a:p>
          <a:p>
            <a:r>
              <a:rPr lang="en-US" sz="1400" dirty="0"/>
              <a:t>Tier: backend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6EF304-E604-3FD0-0C4C-78EFDB8C7218}"/>
              </a:ext>
            </a:extLst>
          </p:cNvPr>
          <p:cNvSpPr txBox="1"/>
          <p:nvPr/>
        </p:nvSpPr>
        <p:spPr>
          <a:xfrm>
            <a:off x="2462224" y="4460252"/>
            <a:ext cx="1567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192.168.16.32:80</a:t>
            </a:r>
          </a:p>
          <a:p>
            <a:r>
              <a:rPr lang="en-US" sz="1400" dirty="0"/>
              <a:t>Tier: backend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97BB5E-8ED0-3AA7-D24D-E5151C293E0D}"/>
              </a:ext>
            </a:extLst>
          </p:cNvPr>
          <p:cNvSpPr txBox="1"/>
          <p:nvPr/>
        </p:nvSpPr>
        <p:spPr>
          <a:xfrm>
            <a:off x="4308654" y="4460252"/>
            <a:ext cx="1567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192.168.16.33:80</a:t>
            </a:r>
          </a:p>
          <a:p>
            <a:r>
              <a:rPr lang="en-US" sz="1400" dirty="0"/>
              <a:t>Tier: backend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172035-E898-098F-B935-1D0571F3E474}"/>
              </a:ext>
            </a:extLst>
          </p:cNvPr>
          <p:cNvCxnSpPr/>
          <p:nvPr/>
        </p:nvCxnSpPr>
        <p:spPr>
          <a:xfrm flipH="1">
            <a:off x="1678674" y="3525810"/>
            <a:ext cx="783550" cy="4115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01D74D5-5E81-DECB-B3B0-5D30ACA8A149}"/>
              </a:ext>
            </a:extLst>
          </p:cNvPr>
          <p:cNvCxnSpPr>
            <a:cxnSpLocks/>
          </p:cNvCxnSpPr>
          <p:nvPr/>
        </p:nvCxnSpPr>
        <p:spPr>
          <a:xfrm>
            <a:off x="4308654" y="3525810"/>
            <a:ext cx="592912" cy="4115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3C776E2-940E-2218-7470-CA8BDBB0D307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3214047" y="3557363"/>
            <a:ext cx="21237" cy="3800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FD35954-198D-21F7-A2B4-5EC179505A4C}"/>
              </a:ext>
            </a:extLst>
          </p:cNvPr>
          <p:cNvSpPr txBox="1"/>
          <p:nvPr/>
        </p:nvSpPr>
        <p:spPr>
          <a:xfrm>
            <a:off x="606129" y="2706665"/>
            <a:ext cx="1856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Backend </a:t>
            </a:r>
            <a:r>
              <a:rPr lang="en-US" sz="1200" dirty="0">
                <a:sym typeface="Wingdings" panose="05000000000000000000" pitchFamily="2" charset="2"/>
              </a:rPr>
              <a:t> 10.10.0.35</a:t>
            </a:r>
            <a:endParaRPr 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A510D1-3C99-643A-A1F3-9B216CF9FBD0}"/>
              </a:ext>
            </a:extLst>
          </p:cNvPr>
          <p:cNvSpPr txBox="1"/>
          <p:nvPr/>
        </p:nvSpPr>
        <p:spPr>
          <a:xfrm>
            <a:off x="5876499" y="1255594"/>
            <a:ext cx="30764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kind: Service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name: backend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port: 8080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80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selector: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tier: backend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194BC58-1542-726C-E3C7-0BDF0C428BC1}"/>
              </a:ext>
            </a:extLst>
          </p:cNvPr>
          <p:cNvCxnSpPr>
            <a:cxnSpLocks/>
          </p:cNvCxnSpPr>
          <p:nvPr/>
        </p:nvCxnSpPr>
        <p:spPr>
          <a:xfrm>
            <a:off x="3623479" y="2741921"/>
            <a:ext cx="2591880" cy="968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B6E98EA-6B3B-11C7-E365-EBE70BEBA453}"/>
              </a:ext>
            </a:extLst>
          </p:cNvPr>
          <p:cNvCxnSpPr>
            <a:cxnSpLocks/>
          </p:cNvCxnSpPr>
          <p:nvPr/>
        </p:nvCxnSpPr>
        <p:spPr>
          <a:xfrm>
            <a:off x="3930808" y="3046721"/>
            <a:ext cx="2251881" cy="310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81EB030-0CB3-9610-EC88-AFA0DFA1A2D8}"/>
              </a:ext>
            </a:extLst>
          </p:cNvPr>
          <p:cNvSpPr txBox="1"/>
          <p:nvPr/>
        </p:nvSpPr>
        <p:spPr>
          <a:xfrm>
            <a:off x="4195299" y="2475832"/>
            <a:ext cx="165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Arbitrary value</a:t>
            </a:r>
          </a:p>
        </p:txBody>
      </p:sp>
    </p:spTree>
    <p:extLst>
      <p:ext uri="{BB962C8B-B14F-4D97-AF65-F5344CB8AC3E}">
        <p14:creationId xmlns:p14="http://schemas.microsoft.com/office/powerpoint/2010/main" val="177183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ED15-BD00-B9F4-551C-72ED7827B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745CC-AB08-BFF3-033D-8E81083A5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 Pre-requisites</a:t>
            </a:r>
          </a:p>
          <a:p>
            <a:pPr lvl="1"/>
            <a:r>
              <a:rPr lang="en-US" dirty="0"/>
              <a:t>A knowledge of containers and containerization principles</a:t>
            </a:r>
          </a:p>
          <a:p>
            <a:pPr lvl="1"/>
            <a:r>
              <a:rPr lang="en-US" dirty="0"/>
              <a:t>Basic understanding of Kubernetes terminology</a:t>
            </a:r>
          </a:p>
          <a:p>
            <a:pPr lvl="1"/>
            <a:r>
              <a:rPr lang="en-US" dirty="0"/>
              <a:t>Familiarity of Kubernetes architecture</a:t>
            </a:r>
          </a:p>
        </p:txBody>
      </p:sp>
    </p:spTree>
    <p:extLst>
      <p:ext uri="{BB962C8B-B14F-4D97-AF65-F5344CB8AC3E}">
        <p14:creationId xmlns:p14="http://schemas.microsoft.com/office/powerpoint/2010/main" val="4227746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F6D153-5D34-FCC7-81B1-1F5EAEEF6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– </a:t>
            </a:r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02A83-4C0A-E544-EF95-24A5060B6D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06959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3662DA-4CF2-BD0B-7BE3-E061EAAD1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26DA94-1856-B2A3-1F11-E438900B8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8802"/>
            <a:ext cx="8229600" cy="356911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Log into master node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subdir called exercises; change 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the slide of the </a:t>
            </a:r>
            <a:r>
              <a:rPr lang="en-US" dirty="0" err="1"/>
              <a:t>clusterIP</a:t>
            </a:r>
            <a:r>
              <a:rPr lang="en-US" dirty="0"/>
              <a:t> diagram as a guide, create a </a:t>
            </a:r>
            <a:r>
              <a:rPr lang="en-US" dirty="0" err="1"/>
              <a:t>yaml</a:t>
            </a:r>
            <a:r>
              <a:rPr lang="en-US" dirty="0"/>
              <a:t> file which creates a service for </a:t>
            </a:r>
            <a:r>
              <a:rPr lang="en-US" dirty="0" err="1"/>
              <a:t>mysql</a:t>
            </a:r>
            <a:endParaRPr lang="en-US" dirty="0"/>
          </a:p>
          <a:p>
            <a:pPr marL="914400" lvl="1" indent="-514350">
              <a:buFont typeface="Wingdings" panose="05000000000000000000" pitchFamily="2" charset="2"/>
              <a:buChar char="v"/>
            </a:pPr>
            <a:r>
              <a:rPr lang="en-US" dirty="0" err="1"/>
              <a:t>mysql’s</a:t>
            </a:r>
            <a:r>
              <a:rPr lang="en-US" dirty="0"/>
              <a:t> default port is 3306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the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Verify the service has been created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326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43BD85-354E-D7E4-B403-3B361161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1 - answers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D5DDAC-5A14-19F7-46BF-F80142E1A1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864223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FB9FDA-29B6-5CD9-F75B-3B8EC2195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 – Exercise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09BC37-08BD-B6A3-F1D0-247BBFE17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3255" y="1043394"/>
            <a:ext cx="4637490" cy="3971632"/>
          </a:xfrm>
        </p:spPr>
        <p:txBody>
          <a:bodyPr>
            <a:normAutofit fontScale="62500" lnSpcReduction="20000"/>
          </a:bodyPr>
          <a:lstStyle/>
          <a:p>
            <a:pPr>
              <a:buFont typeface="Emmett" pitchFamily="2" charset="0"/>
              <a:buChar char="$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exercise1 ; cd exercise1</a:t>
            </a:r>
          </a:p>
          <a:p>
            <a:pPr>
              <a:buFont typeface="Emmett" pitchFamily="2" charset="0"/>
              <a:buChar char="$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mysql-service.yaml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kind: Service</a:t>
            </a:r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name: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-service</a:t>
            </a:r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labels:</a:t>
            </a:r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tier: backend</a:t>
            </a:r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type: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ClusterIP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ports:</a:t>
            </a:r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 port: 3306</a:t>
            </a:r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3306</a:t>
            </a:r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selector:</a:t>
            </a:r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tier: backend</a:t>
            </a:r>
          </a:p>
          <a:p>
            <a:pPr marL="8001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8081549-9D78-EFC5-A6BC-2BF385F983B0}"/>
              </a:ext>
            </a:extLst>
          </p:cNvPr>
          <p:cNvSpPr/>
          <p:nvPr/>
        </p:nvSpPr>
        <p:spPr>
          <a:xfrm>
            <a:off x="479319" y="3804292"/>
            <a:ext cx="2837087" cy="400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This is the port for the SERVICE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92055F4-D05E-87AE-A292-823C9ED2D317}"/>
              </a:ext>
            </a:extLst>
          </p:cNvPr>
          <p:cNvSpPr/>
          <p:nvPr/>
        </p:nvSpPr>
        <p:spPr>
          <a:xfrm rot="10800000">
            <a:off x="5472201" y="4037645"/>
            <a:ext cx="2837087" cy="400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This is the port of the PODS </a:t>
            </a:r>
          </a:p>
        </p:txBody>
      </p:sp>
    </p:spTree>
    <p:extLst>
      <p:ext uri="{BB962C8B-B14F-4D97-AF65-F5344CB8AC3E}">
        <p14:creationId xmlns:p14="http://schemas.microsoft.com/office/powerpoint/2010/main" val="2100735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D3731-E4E9-9ED1-90EA-E28D4F9FE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 – 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B61EA-EAA4-A85D-A18C-779A116AB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Emmett" pitchFamily="2" charset="0"/>
              <a:buChar char="$"/>
            </a:pPr>
            <a:r>
              <a:rPr lang="en-US" dirty="0" err="1"/>
              <a:t>kubectl</a:t>
            </a:r>
            <a:r>
              <a:rPr lang="en-US" dirty="0"/>
              <a:t> apply –f </a:t>
            </a:r>
            <a:r>
              <a:rPr lang="en-US" dirty="0" err="1"/>
              <a:t>mysql-service.yaml</a:t>
            </a:r>
            <a:endParaRPr lang="en-US" dirty="0"/>
          </a:p>
          <a:p>
            <a:pPr marL="40005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-service created</a:t>
            </a:r>
          </a:p>
          <a:p>
            <a:pPr>
              <a:buFont typeface="Emmett" pitchFamily="2" charset="0"/>
              <a:buChar char="$"/>
            </a:pPr>
            <a:r>
              <a:rPr lang="en-US" dirty="0" err="1"/>
              <a:t>kubectl</a:t>
            </a:r>
            <a:r>
              <a:rPr lang="en-US" dirty="0"/>
              <a:t> get svc  (or </a:t>
            </a:r>
            <a:r>
              <a:rPr lang="en-US" dirty="0" err="1"/>
              <a:t>kubectl</a:t>
            </a:r>
            <a:r>
              <a:rPr lang="en-US" dirty="0"/>
              <a:t> get service)</a:t>
            </a:r>
          </a:p>
          <a:p>
            <a:pPr marL="400050" lvl="1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NAME            TYPE        CLUSTER-IP    EXTERNAL-IP   PORT(S)    AGE</a:t>
            </a:r>
          </a:p>
          <a:p>
            <a:pPr marL="400050" lvl="1" indent="0">
              <a:buNone/>
            </a:pP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kubernetes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ClusterIP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10.96.0.1     &lt;none&gt;        443/TCP    31h</a:t>
            </a:r>
          </a:p>
          <a:p>
            <a:pPr marL="400050" lvl="1" indent="0">
              <a:buNone/>
            </a:pP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-service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ClusterIP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10.100.6.51   &lt;none&gt;        3306/TCP   65s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10BE055-B2C2-AA8E-C2DD-F6B26BEF5888}"/>
              </a:ext>
            </a:extLst>
          </p:cNvPr>
          <p:cNvCxnSpPr>
            <a:cxnSpLocks/>
          </p:cNvCxnSpPr>
          <p:nvPr/>
        </p:nvCxnSpPr>
        <p:spPr>
          <a:xfrm flipV="1">
            <a:off x="1526789" y="3226650"/>
            <a:ext cx="40943" cy="7369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9FE80FD-07E2-E899-5731-2AC7C2A66059}"/>
              </a:ext>
            </a:extLst>
          </p:cNvPr>
          <p:cNvCxnSpPr/>
          <p:nvPr/>
        </p:nvCxnSpPr>
        <p:spPr>
          <a:xfrm flipH="1" flipV="1">
            <a:off x="2961565" y="3226650"/>
            <a:ext cx="409433" cy="7369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B6FA83B-77B3-25FA-01EF-37975FD75E31}"/>
              </a:ext>
            </a:extLst>
          </p:cNvPr>
          <p:cNvCxnSpPr>
            <a:cxnSpLocks/>
          </p:cNvCxnSpPr>
          <p:nvPr/>
        </p:nvCxnSpPr>
        <p:spPr>
          <a:xfrm flipV="1">
            <a:off x="6346209" y="3226649"/>
            <a:ext cx="302526" cy="54013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655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B376-6DEB-68AB-B45A-85C6B5D34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 – 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689AC-4F16-34C7-792C-2FB1A42B7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46" y="1179870"/>
            <a:ext cx="8229600" cy="3835155"/>
          </a:xfrm>
        </p:spPr>
        <p:txBody>
          <a:bodyPr>
            <a:normAutofit fontScale="85000" lnSpcReduction="20000"/>
          </a:bodyPr>
          <a:lstStyle/>
          <a:p>
            <a:pPr>
              <a:buFont typeface="Emmett" pitchFamily="2" charset="0"/>
              <a:buChar char="$"/>
            </a:pPr>
            <a:r>
              <a:rPr lang="en-US" dirty="0" err="1"/>
              <a:t>kubectl</a:t>
            </a:r>
            <a:r>
              <a:rPr lang="en-US" dirty="0"/>
              <a:t> describe service </a:t>
            </a:r>
            <a:r>
              <a:rPr lang="en-US" dirty="0" err="1"/>
              <a:t>mysql</a:t>
            </a:r>
            <a:r>
              <a:rPr lang="en-US" dirty="0"/>
              <a:t>-service</a:t>
            </a:r>
          </a:p>
          <a:p>
            <a:pPr marL="40005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Name: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-service</a:t>
            </a:r>
          </a:p>
          <a:p>
            <a:pPr marL="40005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Namespace:         default</a:t>
            </a:r>
          </a:p>
          <a:p>
            <a:pPr marL="40005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Labels:            tier=backend</a:t>
            </a:r>
          </a:p>
          <a:p>
            <a:pPr marL="40005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Annotations:       &lt;none&gt;</a:t>
            </a:r>
          </a:p>
          <a:p>
            <a:pPr marL="40005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Selector:          tier=backend</a:t>
            </a:r>
          </a:p>
          <a:p>
            <a:pPr marL="40005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Type: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ClusterIP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IP Family Policy: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SingleStack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IP Families:       IPv4</a:t>
            </a:r>
          </a:p>
          <a:p>
            <a:pPr marL="40005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IP:                10.100.6.51</a:t>
            </a:r>
          </a:p>
          <a:p>
            <a:pPr marL="40005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IPs:               10.100.6.51</a:t>
            </a:r>
          </a:p>
          <a:p>
            <a:pPr marL="40005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Port:              &lt;unset&gt;  3306/TCP</a:t>
            </a:r>
          </a:p>
          <a:p>
            <a:pPr marL="40005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TargetPort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       3306/TCP</a:t>
            </a:r>
          </a:p>
          <a:p>
            <a:pPr marL="40005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Endpoints:         &lt;none&gt;</a:t>
            </a:r>
          </a:p>
          <a:p>
            <a:pPr marL="40005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Session Affinity:  None</a:t>
            </a:r>
          </a:p>
          <a:p>
            <a:pPr marL="40005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Events:            &lt;none&gt;</a:t>
            </a:r>
          </a:p>
          <a:p>
            <a:pPr marL="400050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506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299C8-938F-0EAE-6386-02B4C74A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2DD4F-A04F-E82C-DD0A-8E746F82E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Can you assign an IP address to the service?  Y or 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Does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targetPort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have to be 3306?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Can a different port number be used for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targetPort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?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What else might be affected if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targetPort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is different than that shown?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What is the purpose of the label?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Why is this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ClusterIP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service but the service type was not specified in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yaml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file?</a:t>
            </a:r>
          </a:p>
        </p:txBody>
      </p:sp>
    </p:spTree>
    <p:extLst>
      <p:ext uri="{BB962C8B-B14F-4D97-AF65-F5344CB8AC3E}">
        <p14:creationId xmlns:p14="http://schemas.microsoft.com/office/powerpoint/2010/main" val="3612242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7E0AB-53FE-D41E-7A9A-56AB990B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NodePort</a:t>
            </a:r>
            <a:r>
              <a:rPr lang="en-US" dirty="0"/>
              <a:t> 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DDDCB1-2142-E44D-FFC5-4743909B5228}"/>
              </a:ext>
            </a:extLst>
          </p:cNvPr>
          <p:cNvSpPr/>
          <p:nvPr/>
        </p:nvSpPr>
        <p:spPr>
          <a:xfrm>
            <a:off x="191069" y="1297459"/>
            <a:ext cx="8685368" cy="371756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Top Corners Snipped 11">
            <a:extLst>
              <a:ext uri="{FF2B5EF4-FFF2-40B4-BE49-F238E27FC236}">
                <a16:creationId xmlns:a16="http://schemas.microsoft.com/office/drawing/2014/main" id="{C45A07A9-2C54-0DE5-C247-DB72A72D2727}"/>
              </a:ext>
            </a:extLst>
          </p:cNvPr>
          <p:cNvSpPr/>
          <p:nvPr/>
        </p:nvSpPr>
        <p:spPr>
          <a:xfrm>
            <a:off x="5362933" y="1322326"/>
            <a:ext cx="2264705" cy="2203483"/>
          </a:xfrm>
          <a:prstGeom prst="snip2Same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10.10.0.35</a:t>
            </a:r>
          </a:p>
          <a:p>
            <a:r>
              <a:rPr lang="en-US" dirty="0">
                <a:solidFill>
                  <a:schemeClr val="tx1"/>
                </a:solidFill>
              </a:rPr>
              <a:t>Type: </a:t>
            </a:r>
            <a:r>
              <a:rPr lang="en-US" dirty="0" err="1">
                <a:solidFill>
                  <a:schemeClr val="tx1"/>
                </a:solidFill>
              </a:rPr>
              <a:t>ClusterIP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Name: backend</a:t>
            </a:r>
          </a:p>
          <a:p>
            <a:r>
              <a:rPr lang="en-US" dirty="0">
                <a:solidFill>
                  <a:schemeClr val="tx1"/>
                </a:solidFill>
              </a:rPr>
              <a:t>Port: 8080</a:t>
            </a:r>
          </a:p>
          <a:p>
            <a:r>
              <a:rPr lang="en-US" dirty="0" err="1">
                <a:solidFill>
                  <a:schemeClr val="tx1"/>
                </a:solidFill>
              </a:rPr>
              <a:t>targetPort</a:t>
            </a:r>
            <a:r>
              <a:rPr lang="en-US" dirty="0">
                <a:solidFill>
                  <a:schemeClr val="tx1"/>
                </a:solidFill>
              </a:rPr>
              <a:t>: 8080</a:t>
            </a:r>
          </a:p>
          <a:p>
            <a:r>
              <a:rPr lang="en-US" dirty="0">
                <a:solidFill>
                  <a:schemeClr val="tx1"/>
                </a:solidFill>
              </a:rPr>
              <a:t>tier: frontend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544330D-B08D-6E92-5C82-946D0D704E1C}"/>
              </a:ext>
            </a:extLst>
          </p:cNvPr>
          <p:cNvSpPr/>
          <p:nvPr/>
        </p:nvSpPr>
        <p:spPr>
          <a:xfrm>
            <a:off x="3915447" y="3937378"/>
            <a:ext cx="818865" cy="49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40D3122-A2D5-E004-0CDB-FCCACE4C3A08}"/>
              </a:ext>
            </a:extLst>
          </p:cNvPr>
          <p:cNvSpPr/>
          <p:nvPr/>
        </p:nvSpPr>
        <p:spPr>
          <a:xfrm>
            <a:off x="5860252" y="3937378"/>
            <a:ext cx="818865" cy="49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B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728BF6D-006B-B2E2-6C26-D7812796D7A4}"/>
              </a:ext>
            </a:extLst>
          </p:cNvPr>
          <p:cNvSpPr/>
          <p:nvPr/>
        </p:nvSpPr>
        <p:spPr>
          <a:xfrm>
            <a:off x="7627638" y="3937378"/>
            <a:ext cx="818865" cy="49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C</a:t>
            </a:r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F75E493F-D0AE-DB55-8610-7DB58C71DEDB}"/>
              </a:ext>
            </a:extLst>
          </p:cNvPr>
          <p:cNvSpPr/>
          <p:nvPr/>
        </p:nvSpPr>
        <p:spPr>
          <a:xfrm>
            <a:off x="1167707" y="73316"/>
            <a:ext cx="3836779" cy="491320"/>
          </a:xfrm>
          <a:prstGeom prst="wedgeEllipseCallout">
            <a:avLst>
              <a:gd name="adj1" fmla="val -37079"/>
              <a:gd name="adj2" fmla="val 16265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http://frontend:31000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C97B7C1-4106-B152-E527-DE86BD3C05E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2743200" y="2424068"/>
            <a:ext cx="2619733" cy="448404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444C6C9-16D9-81E9-69DB-ADBA3E82D10C}"/>
              </a:ext>
            </a:extLst>
          </p:cNvPr>
          <p:cNvSpPr txBox="1"/>
          <p:nvPr/>
        </p:nvSpPr>
        <p:spPr>
          <a:xfrm>
            <a:off x="3546390" y="4460252"/>
            <a:ext cx="1729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192.168.16.31:8080</a:t>
            </a:r>
          </a:p>
          <a:p>
            <a:r>
              <a:rPr lang="en-US" sz="1400" dirty="0"/>
              <a:t>Tier: backend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6EF304-E604-3FD0-0C4C-78EFDB8C7218}"/>
              </a:ext>
            </a:extLst>
          </p:cNvPr>
          <p:cNvSpPr txBox="1"/>
          <p:nvPr/>
        </p:nvSpPr>
        <p:spPr>
          <a:xfrm>
            <a:off x="5543408" y="4460252"/>
            <a:ext cx="1729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192.168.16.32:8080</a:t>
            </a:r>
          </a:p>
          <a:p>
            <a:r>
              <a:rPr lang="en-US" sz="1400" dirty="0"/>
              <a:t>Tier: backend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97BB5E-8ED0-3AA7-D24D-E5151C293E0D}"/>
              </a:ext>
            </a:extLst>
          </p:cNvPr>
          <p:cNvSpPr txBox="1"/>
          <p:nvPr/>
        </p:nvSpPr>
        <p:spPr>
          <a:xfrm>
            <a:off x="7272796" y="4428698"/>
            <a:ext cx="1680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192.168.16.33:8080</a:t>
            </a:r>
          </a:p>
          <a:p>
            <a:r>
              <a:rPr lang="en-US" sz="1400" dirty="0"/>
              <a:t>Tier: backend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172035-E898-098F-B935-1D0571F3E474}"/>
              </a:ext>
            </a:extLst>
          </p:cNvPr>
          <p:cNvCxnSpPr/>
          <p:nvPr/>
        </p:nvCxnSpPr>
        <p:spPr>
          <a:xfrm flipH="1">
            <a:off x="4734312" y="3525809"/>
            <a:ext cx="783550" cy="4115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01D74D5-5E81-DECB-B3B0-5D30ACA8A149}"/>
              </a:ext>
            </a:extLst>
          </p:cNvPr>
          <p:cNvCxnSpPr>
            <a:cxnSpLocks/>
          </p:cNvCxnSpPr>
          <p:nvPr/>
        </p:nvCxnSpPr>
        <p:spPr>
          <a:xfrm>
            <a:off x="7364292" y="3525809"/>
            <a:ext cx="592912" cy="4115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3C776E2-940E-2218-7470-CA8BDBB0D307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6269685" y="3557362"/>
            <a:ext cx="21237" cy="3800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561956B-41B8-80FA-A7FD-F945E80A51D0}"/>
              </a:ext>
            </a:extLst>
          </p:cNvPr>
          <p:cNvSpPr txBox="1"/>
          <p:nvPr/>
        </p:nvSpPr>
        <p:spPr>
          <a:xfrm>
            <a:off x="267563" y="952994"/>
            <a:ext cx="1664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Node:  31000</a:t>
            </a:r>
          </a:p>
        </p:txBody>
      </p:sp>
      <p:sp>
        <p:nvSpPr>
          <p:cNvPr id="22" name="Rectangle: Top Corners Snipped 21">
            <a:extLst>
              <a:ext uri="{FF2B5EF4-FFF2-40B4-BE49-F238E27FC236}">
                <a16:creationId xmlns:a16="http://schemas.microsoft.com/office/drawing/2014/main" id="{07A29C25-8982-1A8E-09B9-1E94852FBA80}"/>
              </a:ext>
            </a:extLst>
          </p:cNvPr>
          <p:cNvSpPr/>
          <p:nvPr/>
        </p:nvSpPr>
        <p:spPr>
          <a:xfrm>
            <a:off x="379137" y="1946438"/>
            <a:ext cx="2451656" cy="2412182"/>
          </a:xfrm>
          <a:prstGeom prst="snip2Same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Type: </a:t>
            </a:r>
            <a:r>
              <a:rPr lang="en-US" dirty="0" err="1">
                <a:solidFill>
                  <a:schemeClr val="tx1"/>
                </a:solidFill>
              </a:rPr>
              <a:t>NodePort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Port: 8080</a:t>
            </a:r>
          </a:p>
          <a:p>
            <a:r>
              <a:rPr lang="en-US" dirty="0" err="1">
                <a:solidFill>
                  <a:schemeClr val="tx1"/>
                </a:solidFill>
              </a:rPr>
              <a:t>targetPort</a:t>
            </a:r>
            <a:r>
              <a:rPr lang="en-US" dirty="0">
                <a:solidFill>
                  <a:schemeClr val="tx1"/>
                </a:solidFill>
              </a:rPr>
              <a:t>: 8080</a:t>
            </a:r>
          </a:p>
          <a:p>
            <a:r>
              <a:rPr lang="en-US" dirty="0" err="1">
                <a:solidFill>
                  <a:schemeClr val="tx1"/>
                </a:solidFill>
              </a:rPr>
              <a:t>nodePort</a:t>
            </a:r>
            <a:r>
              <a:rPr lang="en-US" dirty="0">
                <a:solidFill>
                  <a:schemeClr val="tx1"/>
                </a:solidFill>
              </a:rPr>
              <a:t>: 31000</a:t>
            </a:r>
          </a:p>
          <a:p>
            <a:r>
              <a:rPr lang="en-US" dirty="0">
                <a:solidFill>
                  <a:schemeClr val="tx1"/>
                </a:solidFill>
              </a:rPr>
              <a:t>tier: frontend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E816274-E41D-660C-68E8-1BBF32819A53}"/>
              </a:ext>
            </a:extLst>
          </p:cNvPr>
          <p:cNvSpPr/>
          <p:nvPr/>
        </p:nvSpPr>
        <p:spPr>
          <a:xfrm>
            <a:off x="5547384" y="1479021"/>
            <a:ext cx="991079" cy="241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D795B22-643C-56F3-CFB2-B8B2D03AAFB2}"/>
              </a:ext>
            </a:extLst>
          </p:cNvPr>
          <p:cNvSpPr/>
          <p:nvPr/>
        </p:nvSpPr>
        <p:spPr>
          <a:xfrm>
            <a:off x="672167" y="2054164"/>
            <a:ext cx="1823896" cy="448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Service: frontend-service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67D253-8D20-2C6E-8FFF-AEE94C6C16F5}"/>
              </a:ext>
            </a:extLst>
          </p:cNvPr>
          <p:cNvCxnSpPr/>
          <p:nvPr/>
        </p:nvCxnSpPr>
        <p:spPr>
          <a:xfrm>
            <a:off x="1322173" y="1297459"/>
            <a:ext cx="0" cy="6489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8513F94-53B4-CC68-B6B6-40392999D130}"/>
              </a:ext>
            </a:extLst>
          </p:cNvPr>
          <p:cNvSpPr txBox="1"/>
          <p:nvPr/>
        </p:nvSpPr>
        <p:spPr>
          <a:xfrm>
            <a:off x="2887881" y="2872472"/>
            <a:ext cx="2264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Traffic is sent to port 8080 (arbitrary value) in the </a:t>
            </a:r>
            <a:r>
              <a:rPr lang="en-US" dirty="0" err="1"/>
              <a:t>ClusterIP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83017B-CC42-AAEF-9D44-EB8969B8FD80}"/>
              </a:ext>
            </a:extLst>
          </p:cNvPr>
          <p:cNvSpPr txBox="1"/>
          <p:nvPr/>
        </p:nvSpPr>
        <p:spPr>
          <a:xfrm>
            <a:off x="3351243" y="1137660"/>
            <a:ext cx="194727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ClusterIP</a:t>
            </a:r>
            <a:r>
              <a:rPr lang="en-US" dirty="0"/>
              <a:t> service automatically created by the </a:t>
            </a:r>
            <a:r>
              <a:rPr lang="en-US" dirty="0" err="1"/>
              <a:t>NodePort</a:t>
            </a:r>
            <a:r>
              <a:rPr lang="en-US" dirty="0"/>
              <a:t> Service</a:t>
            </a:r>
          </a:p>
        </p:txBody>
      </p:sp>
    </p:spTree>
    <p:extLst>
      <p:ext uri="{BB962C8B-B14F-4D97-AF65-F5344CB8AC3E}">
        <p14:creationId xmlns:p14="http://schemas.microsoft.com/office/powerpoint/2010/main" val="71979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6BA4C-8FD0-0E02-D4D7-B0EAEE0DB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NodePort</a:t>
            </a:r>
            <a:r>
              <a:rPr lang="en-US" dirty="0"/>
              <a:t> service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5F66A7F-DEEE-D1BC-DB34-177D5E5A4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0356" y="1006876"/>
            <a:ext cx="3403289" cy="387404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</a:p>
          <a:p>
            <a:pPr marL="0" indent="0">
              <a:buNone/>
            </a:pP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kind: Service</a:t>
            </a:r>
          </a:p>
          <a:p>
            <a:pPr marL="0" indent="0">
              <a:buNone/>
            </a:pP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pPr marL="0" indent="0">
              <a:buNone/>
            </a:pP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  name: frontend-service</a:t>
            </a:r>
          </a:p>
          <a:p>
            <a:pPr marL="0" indent="0">
              <a:buNone/>
            </a:pP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  labels:</a:t>
            </a:r>
          </a:p>
          <a:p>
            <a:pPr marL="0" indent="0">
              <a:buNone/>
            </a:pP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    tier: frontend</a:t>
            </a:r>
          </a:p>
          <a:p>
            <a:pPr marL="0" indent="0">
              <a:buNone/>
            </a:pP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</a:p>
          <a:p>
            <a:pPr marL="0" indent="0">
              <a:buNone/>
            </a:pP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  type: </a:t>
            </a:r>
            <a:r>
              <a:rPr lang="en-US" sz="6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NodePort</a:t>
            </a:r>
            <a:endParaRPr lang="en-US" sz="6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  ports:</a:t>
            </a:r>
          </a:p>
          <a:p>
            <a:pPr marL="0" indent="0">
              <a:buNone/>
            </a:pP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  - port: 8080</a:t>
            </a:r>
          </a:p>
          <a:p>
            <a:pPr marL="0" indent="0">
              <a:buNone/>
            </a:pP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6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targetPort</a:t>
            </a: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: 8080</a:t>
            </a:r>
          </a:p>
          <a:p>
            <a:pPr marL="0" indent="0">
              <a:buNone/>
            </a:pP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6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nodePort</a:t>
            </a: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: 31000</a:t>
            </a:r>
          </a:p>
          <a:p>
            <a:pPr marL="0" indent="0">
              <a:buNone/>
            </a:pPr>
            <a:endParaRPr lang="en-US" sz="6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selector:</a:t>
            </a:r>
          </a:p>
          <a:p>
            <a:pPr marL="0" indent="0">
              <a:buNone/>
            </a:pP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    tier: frontend</a:t>
            </a:r>
          </a:p>
          <a:p>
            <a:endParaRPr lang="en-US" dirty="0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DE3C15C5-FAA1-DA39-22A1-D712916928AC}"/>
              </a:ext>
            </a:extLst>
          </p:cNvPr>
          <p:cNvSpPr/>
          <p:nvPr/>
        </p:nvSpPr>
        <p:spPr>
          <a:xfrm rot="20035297">
            <a:off x="4556144" y="2461051"/>
            <a:ext cx="2743200" cy="3954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 port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02B46657-26E3-0AF6-681D-3180EA631748}"/>
              </a:ext>
            </a:extLst>
          </p:cNvPr>
          <p:cNvSpPr/>
          <p:nvPr/>
        </p:nvSpPr>
        <p:spPr>
          <a:xfrm rot="762404">
            <a:off x="5259458" y="4153049"/>
            <a:ext cx="3940958" cy="342643"/>
          </a:xfrm>
          <a:prstGeom prst="leftArrow">
            <a:avLst>
              <a:gd name="adj1" fmla="val 7794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Randomly chosen unless specified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D354C8E6-2AD0-EF1E-49D6-2C68D89E5CA0}"/>
              </a:ext>
            </a:extLst>
          </p:cNvPr>
          <p:cNvSpPr/>
          <p:nvPr/>
        </p:nvSpPr>
        <p:spPr>
          <a:xfrm rot="20801663">
            <a:off x="5412520" y="2958342"/>
            <a:ext cx="3261981" cy="3954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port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529571B-1260-4743-CA36-CAD537BE8A08}"/>
              </a:ext>
            </a:extLst>
          </p:cNvPr>
          <p:cNvSpPr/>
          <p:nvPr/>
        </p:nvSpPr>
        <p:spPr>
          <a:xfrm rot="21035938">
            <a:off x="-190766" y="3774058"/>
            <a:ext cx="3634214" cy="787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Must be between 30000-32767</a:t>
            </a:r>
          </a:p>
        </p:txBody>
      </p:sp>
    </p:spTree>
    <p:extLst>
      <p:ext uri="{BB962C8B-B14F-4D97-AF65-F5344CB8AC3E}">
        <p14:creationId xmlns:p14="http://schemas.microsoft.com/office/powerpoint/2010/main" val="60746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62DE91-EE0B-92CB-9611-992CAC263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2 - </a:t>
            </a:r>
            <a:r>
              <a:rPr lang="en-US" dirty="0" err="1"/>
              <a:t>Nodeport</a:t>
            </a:r>
            <a:r>
              <a:rPr lang="en-US" dirty="0"/>
              <a:t> service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C1816D-027A-DA74-4298-3692CCB980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88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19EF54-6710-741F-DCFA-11B00BB25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013" y="62833"/>
            <a:ext cx="6555934" cy="725349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A594A4-3491-C2B8-0409-181E6B158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8013" y="905139"/>
            <a:ext cx="6526162" cy="3879511"/>
          </a:xfrm>
        </p:spPr>
        <p:txBody>
          <a:bodyPr>
            <a:normAutofit fontScale="92500"/>
          </a:bodyPr>
          <a:lstStyle/>
          <a:p>
            <a:r>
              <a:rPr lang="en-US" dirty="0"/>
              <a:t>At the end of this presentation, you should be able to:</a:t>
            </a:r>
          </a:p>
          <a:p>
            <a:pPr lvl="1"/>
            <a:r>
              <a:rPr lang="en-US" dirty="0"/>
              <a:t>Explain the Kubernetes networking model</a:t>
            </a:r>
          </a:p>
          <a:p>
            <a:pPr lvl="1"/>
            <a:r>
              <a:rPr lang="en-US" dirty="0"/>
              <a:t>Explain the role of network plugins</a:t>
            </a:r>
          </a:p>
          <a:p>
            <a:pPr lvl="1"/>
            <a:r>
              <a:rPr lang="en-US" dirty="0"/>
              <a:t>Create and explain the </a:t>
            </a:r>
            <a:r>
              <a:rPr lang="en-US" dirty="0" err="1"/>
              <a:t>ClusterIP</a:t>
            </a:r>
            <a:r>
              <a:rPr lang="en-US" dirty="0"/>
              <a:t> service</a:t>
            </a:r>
          </a:p>
          <a:p>
            <a:pPr lvl="1"/>
            <a:r>
              <a:rPr lang="en-US" dirty="0"/>
              <a:t>Create and explain the </a:t>
            </a:r>
            <a:r>
              <a:rPr lang="en-US" dirty="0" err="1"/>
              <a:t>NodePort</a:t>
            </a:r>
            <a:r>
              <a:rPr lang="en-US" dirty="0"/>
              <a:t> service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331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7F3AA6-1BBA-7446-08D7-D4CA010E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B1B2E8-E58F-16BB-DEBD-FB05014C9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Log into the master node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cd to subdir: exercises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the slide of the </a:t>
            </a:r>
            <a:r>
              <a:rPr lang="en-US" dirty="0" err="1"/>
              <a:t>NodePort</a:t>
            </a:r>
            <a:r>
              <a:rPr lang="en-US" dirty="0"/>
              <a:t> diagram as a guide, create a </a:t>
            </a:r>
            <a:r>
              <a:rPr lang="en-US" dirty="0" err="1"/>
              <a:t>yaml</a:t>
            </a:r>
            <a:r>
              <a:rPr lang="en-US" dirty="0"/>
              <a:t> file which creates a service for the frontend of the 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the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Verify the service has been created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647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542731-59E0-017D-8499-08BFC837B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2 - answers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5C18C7-4F8F-13CA-D029-0DCD9A6A93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7109376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FB9FDA-29B6-5CD9-F75B-3B8EC2195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 – Exercise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09BC37-08BD-B6A3-F1D0-247BBFE17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3255" y="1043394"/>
            <a:ext cx="4637490" cy="3971632"/>
          </a:xfrm>
        </p:spPr>
        <p:txBody>
          <a:bodyPr>
            <a:normAutofit fontScale="40000" lnSpcReduction="20000"/>
          </a:bodyPr>
          <a:lstStyle/>
          <a:p>
            <a:pPr>
              <a:buFont typeface="Emmett" pitchFamily="2" charset="0"/>
              <a:buChar char="$"/>
            </a:pP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exercise1 ; cd exercise1</a:t>
            </a:r>
          </a:p>
          <a:p>
            <a:pPr>
              <a:buFont typeface="Emmett" pitchFamily="2" charset="0"/>
              <a:buChar char="$"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vi frontend-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NodePort.yaml</a:t>
            </a:r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Emmett" pitchFamily="2" charset="0"/>
              <a:buChar char="$"/>
            </a:pPr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US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</a:p>
          <a:p>
            <a:pPr marL="800100" lvl="2" indent="0">
              <a:buNone/>
            </a:pP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kind: Service</a:t>
            </a:r>
          </a:p>
          <a:p>
            <a:pPr marL="800100" lvl="2" indent="0">
              <a:buNone/>
            </a:pP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pPr marL="800100" lvl="2" indent="0">
              <a:buNone/>
            </a:pP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 name: frontend-service</a:t>
            </a:r>
          </a:p>
          <a:p>
            <a:pPr marL="800100" lvl="2" indent="0">
              <a:buNone/>
            </a:pP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 labels:</a:t>
            </a:r>
          </a:p>
          <a:p>
            <a:pPr marL="800100" lvl="2" indent="0">
              <a:buNone/>
            </a:pP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   tier: frontend</a:t>
            </a:r>
          </a:p>
          <a:p>
            <a:pPr marL="800100" lvl="2" indent="0">
              <a:buNone/>
            </a:pPr>
            <a:endParaRPr lang="en-US" sz="3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</a:p>
          <a:p>
            <a:pPr marL="800100" lvl="2" indent="0">
              <a:buNone/>
            </a:pP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 type: </a:t>
            </a:r>
            <a:r>
              <a:rPr lang="en-US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NodePort</a:t>
            </a:r>
            <a:endParaRPr lang="en-US" sz="3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 ports:</a:t>
            </a:r>
          </a:p>
          <a:p>
            <a:pPr marL="800100" lvl="2" indent="0">
              <a:buNone/>
            </a:pP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 - port: 8080</a:t>
            </a:r>
          </a:p>
          <a:p>
            <a:pPr marL="800100" lvl="2" indent="0">
              <a:buNone/>
            </a:pP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targetPort</a:t>
            </a: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: 8080</a:t>
            </a:r>
          </a:p>
          <a:p>
            <a:pPr marL="800100" lvl="2" indent="0">
              <a:buNone/>
            </a:pP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nodePort</a:t>
            </a: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31000</a:t>
            </a:r>
          </a:p>
          <a:p>
            <a:pPr marL="800100" lvl="2" indent="0">
              <a:buNone/>
            </a:pP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selector:</a:t>
            </a:r>
          </a:p>
          <a:p>
            <a:pPr marL="800100" lvl="2" indent="0">
              <a:buNone/>
            </a:pP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   tier: frontend</a:t>
            </a:r>
          </a:p>
          <a:p>
            <a:pPr marL="800100" lvl="2" indent="0">
              <a:buNone/>
            </a:pPr>
            <a:endParaRPr lang="en-US" sz="3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8081549-9D78-EFC5-A6BC-2BF385F983B0}"/>
              </a:ext>
            </a:extLst>
          </p:cNvPr>
          <p:cNvSpPr/>
          <p:nvPr/>
        </p:nvSpPr>
        <p:spPr>
          <a:xfrm>
            <a:off x="405584" y="3350646"/>
            <a:ext cx="2837087" cy="400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This is the port for the SERVICE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92055F4-D05E-87AE-A292-823C9ED2D317}"/>
              </a:ext>
            </a:extLst>
          </p:cNvPr>
          <p:cNvSpPr/>
          <p:nvPr/>
        </p:nvSpPr>
        <p:spPr>
          <a:xfrm rot="10800000">
            <a:off x="5147801" y="3502482"/>
            <a:ext cx="2837087" cy="400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This is the port of the PODS </a:t>
            </a:r>
          </a:p>
        </p:txBody>
      </p:sp>
    </p:spTree>
    <p:extLst>
      <p:ext uri="{BB962C8B-B14F-4D97-AF65-F5344CB8AC3E}">
        <p14:creationId xmlns:p14="http://schemas.microsoft.com/office/powerpoint/2010/main" val="595646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D3731-E4E9-9ED1-90EA-E28D4F9FE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 – 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B61EA-EAA4-A85D-A18C-779A116AB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Emmett" pitchFamily="2" charset="0"/>
              <a:buChar char="$"/>
            </a:pPr>
            <a:r>
              <a:rPr lang="en-US" dirty="0" err="1"/>
              <a:t>kubectl</a:t>
            </a:r>
            <a:r>
              <a:rPr lang="en-US" dirty="0"/>
              <a:t> apply –f frontend-</a:t>
            </a:r>
            <a:r>
              <a:rPr lang="en-US" dirty="0" err="1"/>
              <a:t>NodePort.yaml</a:t>
            </a:r>
            <a:endParaRPr lang="en-US" dirty="0"/>
          </a:p>
          <a:p>
            <a:pPr marL="40005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frontend-service created</a:t>
            </a:r>
          </a:p>
          <a:p>
            <a:pPr>
              <a:buFont typeface="Emmett" pitchFamily="2" charset="0"/>
              <a:buChar char="$"/>
            </a:pPr>
            <a:r>
              <a:rPr lang="en-US" dirty="0" err="1"/>
              <a:t>kubectl</a:t>
            </a:r>
            <a:r>
              <a:rPr lang="en-US" dirty="0"/>
              <a:t> get svc  (or </a:t>
            </a:r>
            <a:r>
              <a:rPr lang="en-US" dirty="0" err="1"/>
              <a:t>kubectl</a:t>
            </a:r>
            <a:r>
              <a:rPr lang="en-US" dirty="0"/>
              <a:t> get service)</a:t>
            </a:r>
          </a:p>
          <a:p>
            <a:pPr marL="400050" lvl="1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NAME            TYPE        CLUSTER-IP    EXTERNAL-IP   PORT(S)    AGE</a:t>
            </a:r>
          </a:p>
          <a:p>
            <a:pPr marL="400050" lvl="1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kubernetes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ClusterIP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10.96.0.1      &lt;none&gt;        443/TCP          2d18h</a:t>
            </a:r>
          </a:p>
          <a:p>
            <a:pPr marL="400050" lvl="1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-service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ClusterIP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10.100.6.51    &lt;none&gt;        3306/TCP         35h</a:t>
            </a:r>
          </a:p>
          <a:p>
            <a:pPr marL="40005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frontend-service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NodePort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10.104.28.68   &lt;none&gt;        8080:31000/TCP   59m</a:t>
            </a:r>
          </a:p>
          <a:p>
            <a:pPr marL="400050" lvl="1" indent="0">
              <a:buNone/>
            </a:pP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10BE055-B2C2-AA8E-C2DD-F6B26BEF5888}"/>
              </a:ext>
            </a:extLst>
          </p:cNvPr>
          <p:cNvCxnSpPr>
            <a:cxnSpLocks/>
          </p:cNvCxnSpPr>
          <p:nvPr/>
        </p:nvCxnSpPr>
        <p:spPr>
          <a:xfrm flipV="1">
            <a:off x="1453488" y="3398292"/>
            <a:ext cx="40943" cy="7369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9FE80FD-07E2-E899-5731-2AC7C2A66059}"/>
              </a:ext>
            </a:extLst>
          </p:cNvPr>
          <p:cNvCxnSpPr/>
          <p:nvPr/>
        </p:nvCxnSpPr>
        <p:spPr>
          <a:xfrm flipH="1" flipV="1">
            <a:off x="3219111" y="3436467"/>
            <a:ext cx="409433" cy="7369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B6FA83B-77B3-25FA-01EF-37975FD75E31}"/>
              </a:ext>
            </a:extLst>
          </p:cNvPr>
          <p:cNvCxnSpPr>
            <a:cxnSpLocks/>
          </p:cNvCxnSpPr>
          <p:nvPr/>
        </p:nvCxnSpPr>
        <p:spPr>
          <a:xfrm flipV="1">
            <a:off x="6346209" y="3398292"/>
            <a:ext cx="302526" cy="54013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7911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B376-6DEB-68AB-B45A-85C6B5D34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 – 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689AC-4F16-34C7-792C-2FB1A42B7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46" y="1179870"/>
            <a:ext cx="8229600" cy="3835155"/>
          </a:xfrm>
        </p:spPr>
        <p:txBody>
          <a:bodyPr>
            <a:normAutofit fontScale="85000" lnSpcReduction="20000"/>
          </a:bodyPr>
          <a:lstStyle/>
          <a:p>
            <a:pPr>
              <a:buFont typeface="Emmett" pitchFamily="2" charset="0"/>
              <a:buChar char="$"/>
            </a:pPr>
            <a:r>
              <a:rPr lang="en-US" dirty="0" err="1"/>
              <a:t>kubectl</a:t>
            </a:r>
            <a:r>
              <a:rPr lang="en-US" dirty="0"/>
              <a:t> describe service frontend-service</a:t>
            </a:r>
          </a:p>
          <a:p>
            <a:pPr marL="400050" lvl="1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Name:                     frontend-service</a:t>
            </a:r>
          </a:p>
          <a:p>
            <a:pPr marL="400050" lvl="1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Namespace:                default</a:t>
            </a:r>
          </a:p>
          <a:p>
            <a:pPr marL="400050" lvl="1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Labels:                   tier=frontend</a:t>
            </a:r>
          </a:p>
          <a:p>
            <a:pPr marL="400050" lvl="1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Annotations:              &lt;none&gt;</a:t>
            </a:r>
          </a:p>
          <a:p>
            <a:pPr marL="400050" lvl="1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Selector:                 tier=frontend</a:t>
            </a:r>
          </a:p>
          <a:p>
            <a:pPr marL="400050" lvl="1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Type:                 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NodePort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IP Family Policy:     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SingleStack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IP Families:              IPv4</a:t>
            </a:r>
          </a:p>
          <a:p>
            <a:pPr marL="400050" lvl="1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IP:                       10.104.28.68</a:t>
            </a:r>
          </a:p>
          <a:p>
            <a:pPr marL="400050" lvl="1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IPs:                      10.104.28.68</a:t>
            </a:r>
          </a:p>
          <a:p>
            <a:pPr marL="400050" lvl="1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Port:                     &lt;unset&gt;  8080/TCP</a:t>
            </a:r>
          </a:p>
          <a:p>
            <a:pPr marL="400050" lvl="1" indent="0"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TargetPort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               8080/TCP</a:t>
            </a:r>
          </a:p>
          <a:p>
            <a:pPr marL="400050" lvl="1" indent="0"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NodePort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                 &lt;unset&gt;  31000/TCP</a:t>
            </a:r>
          </a:p>
          <a:p>
            <a:pPr marL="400050" lvl="1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Endpoints:                </a:t>
            </a:r>
          </a:p>
          <a:p>
            <a:pPr marL="400050" lvl="1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Session Affinity:         None</a:t>
            </a:r>
          </a:p>
          <a:p>
            <a:pPr marL="400050" lvl="1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External Traffic Policy:  Cluster</a:t>
            </a:r>
          </a:p>
          <a:p>
            <a:pPr marL="400050" lvl="1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Events:                   &lt;none&gt;</a:t>
            </a:r>
          </a:p>
          <a:p>
            <a:pPr marL="400050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8451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E4D67-5933-69EA-1C06-A582BBC88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39523-1B7B-BB6E-21D5-34AC63D09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Questions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What value can be used for the specification, “port”?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Why are the labels important in this configuration?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Can any label be used?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What happens if you get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targetPort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value wrong?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If you have all the ports specified correctly, are you guaranteed that your deployment will work correctly?</a:t>
            </a:r>
          </a:p>
        </p:txBody>
      </p:sp>
    </p:spTree>
    <p:extLst>
      <p:ext uri="{BB962C8B-B14F-4D97-AF65-F5344CB8AC3E}">
        <p14:creationId xmlns:p14="http://schemas.microsoft.com/office/powerpoint/2010/main" val="118003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8304" y="3007464"/>
            <a:ext cx="7867392" cy="639503"/>
          </a:xfrm>
        </p:spPr>
        <p:txBody>
          <a:bodyPr>
            <a:normAutofit fontScale="90000"/>
          </a:bodyPr>
          <a:lstStyle/>
          <a:p>
            <a:r>
              <a:rPr lang="en-US" dirty="0"/>
              <a:t>The Kubernetes networking model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D25135-BB8F-834B-8A93-3FE1408F88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3B18F5-74B1-325D-8E6D-4208B06993C3}"/>
              </a:ext>
            </a:extLst>
          </p:cNvPr>
          <p:cNvSpPr/>
          <p:nvPr/>
        </p:nvSpPr>
        <p:spPr>
          <a:xfrm>
            <a:off x="566382" y="1694587"/>
            <a:ext cx="801123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“Batteries are included, but replaceable”</a:t>
            </a:r>
          </a:p>
        </p:txBody>
      </p:sp>
    </p:spTree>
    <p:extLst>
      <p:ext uri="{BB962C8B-B14F-4D97-AF65-F5344CB8AC3E}">
        <p14:creationId xmlns:p14="http://schemas.microsoft.com/office/powerpoint/2010/main" val="171433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2A39EC-71EA-8B88-DD2A-3451121EE44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65" y="7123"/>
            <a:ext cx="9144000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72AFDE-C3C5-E43B-B2B1-2DCC35CA9BF8}"/>
              </a:ext>
            </a:extLst>
          </p:cNvPr>
          <p:cNvSpPr txBox="1"/>
          <p:nvPr/>
        </p:nvSpPr>
        <p:spPr>
          <a:xfrm>
            <a:off x="1902940" y="2248585"/>
            <a:ext cx="5338120" cy="646331"/>
          </a:xfrm>
          <a:prstGeom prst="rect">
            <a:avLst/>
          </a:prstGeom>
          <a:noFill/>
        </p:spPr>
        <p:txBody>
          <a:bodyPr wrap="square" rtlCol="0">
            <a:prstTxWarp prst="textTriangleInverted">
              <a:avLst/>
            </a:prstTxWarp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cmeFont" pitchFamily="2" charset="0"/>
              </a:rPr>
              <a:t>What version of Kubernetes are we running?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994B60-9E61-BA9C-9BA1-78C607BD7BDD}"/>
              </a:ext>
            </a:extLst>
          </p:cNvPr>
          <p:cNvSpPr txBox="1"/>
          <p:nvPr/>
        </p:nvSpPr>
        <p:spPr>
          <a:xfrm>
            <a:off x="1729946" y="543697"/>
            <a:ext cx="238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matic" panose="02000803000000000000" pitchFamily="2" charset="0"/>
              </a:rPr>
              <a:t>What network plugin should we use?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01186E-C4FF-DB92-3673-8278E5E674BF}"/>
              </a:ext>
            </a:extLst>
          </p:cNvPr>
          <p:cNvSpPr txBox="1"/>
          <p:nvPr/>
        </p:nvSpPr>
        <p:spPr>
          <a:xfrm>
            <a:off x="4756191" y="841261"/>
            <a:ext cx="4409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Kubectl</a:t>
            </a:r>
            <a:r>
              <a:rPr lang="en-US" dirty="0">
                <a:solidFill>
                  <a:schemeClr val="bg1"/>
                </a:solidFill>
              </a:rPr>
              <a:t> get pods –namespace=</a:t>
            </a:r>
            <a:r>
              <a:rPr lang="en-US" dirty="0" err="1">
                <a:solidFill>
                  <a:schemeClr val="bg1"/>
                </a:solidFill>
              </a:rPr>
              <a:t>kube</a:t>
            </a:r>
            <a:r>
              <a:rPr lang="en-US" dirty="0">
                <a:solidFill>
                  <a:schemeClr val="bg1"/>
                </a:solidFill>
              </a:rPr>
              <a:t>-system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1B9F07-C03D-EA00-5A01-A49C5AB84E0E}"/>
              </a:ext>
            </a:extLst>
          </p:cNvPr>
          <p:cNvSpPr txBox="1"/>
          <p:nvPr/>
        </p:nvSpPr>
        <p:spPr>
          <a:xfrm>
            <a:off x="4312508" y="1408670"/>
            <a:ext cx="976184" cy="37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Calico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C42F0E-527F-E8EC-DA8F-FD15209159AE}"/>
              </a:ext>
            </a:extLst>
          </p:cNvPr>
          <p:cNvSpPr txBox="1"/>
          <p:nvPr/>
        </p:nvSpPr>
        <p:spPr>
          <a:xfrm>
            <a:off x="6266290" y="4320893"/>
            <a:ext cx="2136305" cy="37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Connection draining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EA682F-2CB4-7AA6-8004-1F0276682829}"/>
              </a:ext>
            </a:extLst>
          </p:cNvPr>
          <p:cNvSpPr txBox="1"/>
          <p:nvPr/>
        </p:nvSpPr>
        <p:spPr>
          <a:xfrm>
            <a:off x="1927654" y="3188040"/>
            <a:ext cx="302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Weave?  (Or is it </a:t>
            </a:r>
            <a:r>
              <a:rPr lang="en-US" dirty="0" err="1">
                <a:solidFill>
                  <a:schemeClr val="bg1"/>
                </a:solidFill>
              </a:rPr>
              <a:t>WeaveNet</a:t>
            </a:r>
            <a:r>
              <a:rPr lang="en-US" dirty="0">
                <a:solidFill>
                  <a:schemeClr val="bg1"/>
                </a:solidFill>
              </a:rPr>
              <a:t>?)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EBAAD8-10D7-8FE5-EF4B-0B829DFC66B4}"/>
              </a:ext>
            </a:extLst>
          </p:cNvPr>
          <p:cNvSpPr txBox="1"/>
          <p:nvPr/>
        </p:nvSpPr>
        <p:spPr>
          <a:xfrm>
            <a:off x="5076275" y="3516734"/>
            <a:ext cx="976184" cy="37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Cilium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3F2B5C-A773-B9D2-B307-A9CB0CE95DC1}"/>
              </a:ext>
            </a:extLst>
          </p:cNvPr>
          <p:cNvSpPr txBox="1"/>
          <p:nvPr/>
        </p:nvSpPr>
        <p:spPr>
          <a:xfrm>
            <a:off x="6294635" y="309671"/>
            <a:ext cx="976184" cy="37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Ingress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DF6AE6-F082-9024-41EC-6AA85448C1FB}"/>
              </a:ext>
            </a:extLst>
          </p:cNvPr>
          <p:cNvSpPr txBox="1"/>
          <p:nvPr/>
        </p:nvSpPr>
        <p:spPr>
          <a:xfrm>
            <a:off x="1729946" y="3833685"/>
            <a:ext cx="111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ClusterIP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9328F2-C997-80A4-65CD-D8C22447F8DB}"/>
              </a:ext>
            </a:extLst>
          </p:cNvPr>
          <p:cNvSpPr txBox="1"/>
          <p:nvPr/>
        </p:nvSpPr>
        <p:spPr>
          <a:xfrm>
            <a:off x="2323070" y="4349238"/>
            <a:ext cx="119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NodePort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90096C-0FD5-08DA-9F80-5E20C56BB2E7}"/>
              </a:ext>
            </a:extLst>
          </p:cNvPr>
          <p:cNvSpPr txBox="1"/>
          <p:nvPr/>
        </p:nvSpPr>
        <p:spPr>
          <a:xfrm>
            <a:off x="5752070" y="1401984"/>
            <a:ext cx="1180071" cy="37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TargetPort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164E92-A48C-4F2B-7C9D-3A033DF037E3}"/>
              </a:ext>
            </a:extLst>
          </p:cNvPr>
          <p:cNvSpPr txBox="1"/>
          <p:nvPr/>
        </p:nvSpPr>
        <p:spPr>
          <a:xfrm>
            <a:off x="7395519" y="1662850"/>
            <a:ext cx="133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Service Port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4F7C35-4C15-C29E-A62B-88B2E494CF4B}"/>
              </a:ext>
            </a:extLst>
          </p:cNvPr>
          <p:cNvSpPr txBox="1"/>
          <p:nvPr/>
        </p:nvSpPr>
        <p:spPr>
          <a:xfrm>
            <a:off x="7099471" y="2816132"/>
            <a:ext cx="98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Services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4DA516-9A39-F4B9-AA58-C395121E56DB}"/>
              </a:ext>
            </a:extLst>
          </p:cNvPr>
          <p:cNvSpPr txBox="1"/>
          <p:nvPr/>
        </p:nvSpPr>
        <p:spPr>
          <a:xfrm>
            <a:off x="5288693" y="3969414"/>
            <a:ext cx="250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Services with selectors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428365-AE80-1BC1-5966-F90E9EEE68C2}"/>
              </a:ext>
            </a:extLst>
          </p:cNvPr>
          <p:cNvSpPr txBox="1"/>
          <p:nvPr/>
        </p:nvSpPr>
        <p:spPr>
          <a:xfrm>
            <a:off x="82438" y="2766477"/>
            <a:ext cx="275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Services without selectors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C0EE12-F0B9-CB11-3BB0-AC0DC47FBDF6}"/>
              </a:ext>
            </a:extLst>
          </p:cNvPr>
          <p:cNvSpPr txBox="1"/>
          <p:nvPr/>
        </p:nvSpPr>
        <p:spPr>
          <a:xfrm>
            <a:off x="518984" y="1309815"/>
            <a:ext cx="2754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Should we change plugins?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B832E3-8BF9-C8F0-1151-54E124270D0F}"/>
              </a:ext>
            </a:extLst>
          </p:cNvPr>
          <p:cNvSpPr txBox="1"/>
          <p:nvPr/>
        </p:nvSpPr>
        <p:spPr>
          <a:xfrm>
            <a:off x="2564798" y="3677313"/>
            <a:ext cx="116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Endpoints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6507DF-9BBC-8C81-4A7A-BF1616F71FD5}"/>
              </a:ext>
            </a:extLst>
          </p:cNvPr>
          <p:cNvSpPr txBox="1"/>
          <p:nvPr/>
        </p:nvSpPr>
        <p:spPr>
          <a:xfrm>
            <a:off x="3570332" y="4083182"/>
            <a:ext cx="116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Protocols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39CAC3-D842-294C-EEB4-D4981FD0DAA9}"/>
              </a:ext>
            </a:extLst>
          </p:cNvPr>
          <p:cNvSpPr txBox="1"/>
          <p:nvPr/>
        </p:nvSpPr>
        <p:spPr>
          <a:xfrm>
            <a:off x="438146" y="4164572"/>
            <a:ext cx="116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Headless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5E6CF0-C8BE-637B-FCDB-2D847CFA10CE}"/>
              </a:ext>
            </a:extLst>
          </p:cNvPr>
          <p:cNvSpPr txBox="1"/>
          <p:nvPr/>
        </p:nvSpPr>
        <p:spPr>
          <a:xfrm>
            <a:off x="438020" y="3505373"/>
            <a:ext cx="116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Stateless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92E79B-FBA8-15EE-F8BD-89BE4703FDA3}"/>
              </a:ext>
            </a:extLst>
          </p:cNvPr>
          <p:cNvSpPr txBox="1"/>
          <p:nvPr/>
        </p:nvSpPr>
        <p:spPr>
          <a:xfrm>
            <a:off x="462153" y="1969014"/>
            <a:ext cx="116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Statefull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5E42CB-4E6C-5EF6-FA82-81E1658505F7}"/>
              </a:ext>
            </a:extLst>
          </p:cNvPr>
          <p:cNvSpPr txBox="1"/>
          <p:nvPr/>
        </p:nvSpPr>
        <p:spPr>
          <a:xfrm>
            <a:off x="249320" y="205862"/>
            <a:ext cx="1567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Internal Traffic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EDC1D0-C296-8ACF-10E2-B2F7FBB00271}"/>
              </a:ext>
            </a:extLst>
          </p:cNvPr>
          <p:cNvSpPr txBox="1"/>
          <p:nvPr/>
        </p:nvSpPr>
        <p:spPr>
          <a:xfrm>
            <a:off x="3777174" y="161951"/>
            <a:ext cx="1567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External Traffic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2AC07A-C9E0-C3AD-3028-261B062613F1}"/>
              </a:ext>
            </a:extLst>
          </p:cNvPr>
          <p:cNvSpPr txBox="1"/>
          <p:nvPr/>
        </p:nvSpPr>
        <p:spPr>
          <a:xfrm>
            <a:off x="157416" y="845410"/>
            <a:ext cx="1567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Load balancer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ED2D75-9B03-EFB1-AFAF-67337AC716A2}"/>
              </a:ext>
            </a:extLst>
          </p:cNvPr>
          <p:cNvSpPr txBox="1"/>
          <p:nvPr/>
        </p:nvSpPr>
        <p:spPr>
          <a:xfrm>
            <a:off x="2552441" y="997981"/>
            <a:ext cx="18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Service discovery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734600-A418-5EF4-6651-31D1B0653C49}"/>
              </a:ext>
            </a:extLst>
          </p:cNvPr>
          <p:cNvSpPr txBox="1"/>
          <p:nvPr/>
        </p:nvSpPr>
        <p:spPr>
          <a:xfrm>
            <a:off x="4947466" y="1150552"/>
            <a:ext cx="625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DNS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D5A345-138F-EED9-E52C-5920864365C5}"/>
              </a:ext>
            </a:extLst>
          </p:cNvPr>
          <p:cNvSpPr txBox="1"/>
          <p:nvPr/>
        </p:nvSpPr>
        <p:spPr>
          <a:xfrm>
            <a:off x="7149859" y="3387118"/>
            <a:ext cx="158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ExternalName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60D78F-C50F-60F4-1C95-59B39ADA9BAE}"/>
              </a:ext>
            </a:extLst>
          </p:cNvPr>
          <p:cNvSpPr txBox="1"/>
          <p:nvPr/>
        </p:nvSpPr>
        <p:spPr>
          <a:xfrm>
            <a:off x="5568778" y="2965957"/>
            <a:ext cx="976184" cy="37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Flannel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3F4EAF-11EE-BCCF-23EE-6329E97B0071}"/>
              </a:ext>
            </a:extLst>
          </p:cNvPr>
          <p:cNvSpPr txBox="1"/>
          <p:nvPr/>
        </p:nvSpPr>
        <p:spPr>
          <a:xfrm>
            <a:off x="8072051" y="2351484"/>
            <a:ext cx="696036" cy="37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97A8CA2-6F53-39AE-A4C3-9C005D20DADE}"/>
              </a:ext>
            </a:extLst>
          </p:cNvPr>
          <p:cNvSpPr txBox="1"/>
          <p:nvPr/>
        </p:nvSpPr>
        <p:spPr>
          <a:xfrm>
            <a:off x="7916786" y="275800"/>
            <a:ext cx="81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Tigers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37ED86-1ADF-814D-8949-0FD62359420E}"/>
              </a:ext>
            </a:extLst>
          </p:cNvPr>
          <p:cNvSpPr txBox="1"/>
          <p:nvPr/>
        </p:nvSpPr>
        <p:spPr>
          <a:xfrm>
            <a:off x="4479719" y="609256"/>
            <a:ext cx="89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Bears 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8A3E8A-AB68-F46A-2887-F0D11AC8939E}"/>
              </a:ext>
            </a:extLst>
          </p:cNvPr>
          <p:cNvSpPr txBox="1"/>
          <p:nvPr/>
        </p:nvSpPr>
        <p:spPr>
          <a:xfrm>
            <a:off x="1520204" y="1971586"/>
            <a:ext cx="6103593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What network plugin are we currently running?</a:t>
            </a:r>
          </a:p>
        </p:txBody>
      </p:sp>
    </p:spTree>
    <p:extLst>
      <p:ext uri="{BB962C8B-B14F-4D97-AF65-F5344CB8AC3E}">
        <p14:creationId xmlns:p14="http://schemas.microsoft.com/office/powerpoint/2010/main" val="237115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Kubernetes network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46" y="1469363"/>
            <a:ext cx="8229600" cy="2204774"/>
          </a:xfrm>
        </p:spPr>
        <p:txBody>
          <a:bodyPr/>
          <a:lstStyle/>
          <a:p>
            <a:r>
              <a:rPr lang="en-US" dirty="0"/>
              <a:t>Every pod in the cluster gets its own cluster-wide IP address</a:t>
            </a:r>
          </a:p>
          <a:p>
            <a:r>
              <a:rPr lang="en-US" dirty="0"/>
              <a:t>Any pod can “talk” to any other pod without NAT</a:t>
            </a:r>
          </a:p>
          <a:p>
            <a:r>
              <a:rPr lang="en-US" dirty="0"/>
              <a:t>Any node can “talk” to any other node without NAT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1410C-E33E-47A1-52ED-3F1BA29E1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network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14F21-6AFA-1BF7-706D-3A21CF6FD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</a:t>
            </a:r>
          </a:p>
          <a:p>
            <a:pPr lvl="1"/>
            <a:r>
              <a:rPr lang="en-US" dirty="0"/>
              <a:t>Containers in a pod communicate via localhost:&lt;port&gt;</a:t>
            </a:r>
          </a:p>
          <a:p>
            <a:pPr lvl="1"/>
            <a:r>
              <a:rPr lang="en-US" dirty="0"/>
              <a:t>Pods that are part of the same application communicate via Services</a:t>
            </a:r>
          </a:p>
          <a:p>
            <a:pPr lvl="1"/>
            <a:r>
              <a:rPr lang="en-US" dirty="0"/>
              <a:t>Pods are ephemeral (just like containers)</a:t>
            </a:r>
          </a:p>
        </p:txBody>
      </p:sp>
    </p:spTree>
    <p:extLst>
      <p:ext uri="{BB962C8B-B14F-4D97-AF65-F5344CB8AC3E}">
        <p14:creationId xmlns:p14="http://schemas.microsoft.com/office/powerpoint/2010/main" val="1177259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75860-1A31-D874-CB00-DDD12C2CB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A0E13-85CF-72B9-BE64-58C25B35D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46" y="1179871"/>
            <a:ext cx="8229600" cy="607986"/>
          </a:xfrm>
        </p:spPr>
        <p:txBody>
          <a:bodyPr/>
          <a:lstStyle/>
          <a:p>
            <a:r>
              <a:rPr lang="en-US" dirty="0"/>
              <a:t>This model opens the door for modularity.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A17259-FB55-CF4B-4A5E-40CEA986230B}"/>
              </a:ext>
            </a:extLst>
          </p:cNvPr>
          <p:cNvSpPr txBox="1">
            <a:spLocks/>
          </p:cNvSpPr>
          <p:nvPr/>
        </p:nvSpPr>
        <p:spPr>
          <a:xfrm>
            <a:off x="2769872" y="2189987"/>
            <a:ext cx="3604256" cy="763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latin typeface="Cracked Johnnie" panose="00000400000000000000" pitchFamily="2" charset="0"/>
              </a:rPr>
              <a:t>PLUGINS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B503B5-1579-D7C9-DF5E-918D91E2B3AE}"/>
              </a:ext>
            </a:extLst>
          </p:cNvPr>
          <p:cNvSpPr txBox="1"/>
          <p:nvPr/>
        </p:nvSpPr>
        <p:spPr>
          <a:xfrm>
            <a:off x="2688609" y="2248585"/>
            <a:ext cx="3766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Montserrat SemiBold" panose="00000700000000000000" pitchFamily="2" charset="0"/>
              </a:rPr>
              <a:t>Also known as</a:t>
            </a:r>
          </a:p>
        </p:txBody>
      </p:sp>
    </p:spTree>
    <p:extLst>
      <p:ext uri="{BB962C8B-B14F-4D97-AF65-F5344CB8AC3E}">
        <p14:creationId xmlns:p14="http://schemas.microsoft.com/office/powerpoint/2010/main" val="351872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1524</Words>
  <Application>Microsoft Office PowerPoint</Application>
  <PresentationFormat>On-screen Show (16:9)</PresentationFormat>
  <Paragraphs>339</Paragraphs>
  <Slides>35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AcmeFont</vt:lpstr>
      <vt:lpstr>Amatic</vt:lpstr>
      <vt:lpstr>Arial</vt:lpstr>
      <vt:lpstr>Calibri</vt:lpstr>
      <vt:lpstr>Calibri Light</vt:lpstr>
      <vt:lpstr>Courier New</vt:lpstr>
      <vt:lpstr>Cracked Johnnie</vt:lpstr>
      <vt:lpstr>Emmett</vt:lpstr>
      <vt:lpstr>Montserrat SemiBold</vt:lpstr>
      <vt:lpstr>Times New Roman</vt:lpstr>
      <vt:lpstr>Wingdings</vt:lpstr>
      <vt:lpstr>Office Theme</vt:lpstr>
      <vt:lpstr>Kubernetes Networking</vt:lpstr>
      <vt:lpstr>Kubernetes networking</vt:lpstr>
      <vt:lpstr>Objectives</vt:lpstr>
      <vt:lpstr>The Kubernetes networking model</vt:lpstr>
      <vt:lpstr>PowerPoint Presentation</vt:lpstr>
      <vt:lpstr>PowerPoint Presentation</vt:lpstr>
      <vt:lpstr>The Kubernetes network model</vt:lpstr>
      <vt:lpstr>Kubernetes network model</vt:lpstr>
      <vt:lpstr>PowerPoint Presentation</vt:lpstr>
      <vt:lpstr>Network plugins</vt:lpstr>
      <vt:lpstr>Plugins</vt:lpstr>
      <vt:lpstr>Slide Title</vt:lpstr>
      <vt:lpstr>PowerPoint Presentation</vt:lpstr>
      <vt:lpstr>Kubernetes services</vt:lpstr>
      <vt:lpstr>Kubernetes services</vt:lpstr>
      <vt:lpstr>Kubernetes services</vt:lpstr>
      <vt:lpstr>Kubernetes services</vt:lpstr>
      <vt:lpstr>Kubernetes services</vt:lpstr>
      <vt:lpstr>ClusterIP service</vt:lpstr>
      <vt:lpstr>Exercise 1 – ClusterIp service</vt:lpstr>
      <vt:lpstr>ClusterIP service</vt:lpstr>
      <vt:lpstr>Exercise 1 - answers</vt:lpstr>
      <vt:lpstr>Answers – Exercise 1</vt:lpstr>
      <vt:lpstr>Answers – Exercise 1</vt:lpstr>
      <vt:lpstr>Answers – Exercise 1</vt:lpstr>
      <vt:lpstr>PowerPoint Presentation</vt:lpstr>
      <vt:lpstr>NodePort service</vt:lpstr>
      <vt:lpstr>NodePort service</vt:lpstr>
      <vt:lpstr>Exercise 2 - Nodeport service</vt:lpstr>
      <vt:lpstr>PowerPoint Presentation</vt:lpstr>
      <vt:lpstr>Exercise 2 - answers</vt:lpstr>
      <vt:lpstr>Answers – Exercise 1</vt:lpstr>
      <vt:lpstr>Answers – Exercise 1</vt:lpstr>
      <vt:lpstr>Answers – Exercise 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2022-08-03T16:39:57Z</dcterms:modified>
</cp:coreProperties>
</file>