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63" r:id="rId6"/>
    <p:sldId id="264" r:id="rId7"/>
    <p:sldId id="261" r:id="rId8"/>
    <p:sldId id="260"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04" d="100"/>
          <a:sy n="104" d="100"/>
        </p:scale>
        <p:origin x="79" y="4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E33B9-204A-43BB-AE22-E0C076CA767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1F72EEE-737F-4D8F-8A98-BED336912B12}">
      <dgm:prSet/>
      <dgm:spPr/>
      <dgm:t>
        <a:bodyPr/>
        <a:lstStyle/>
        <a:p>
          <a:r>
            <a:rPr lang="en-US" dirty="0">
              <a:highlight>
                <a:srgbClr val="FFFF00"/>
              </a:highlight>
            </a:rPr>
            <a:t>Elaborate on the questions you asked, describing what kinds of data you needed to answer them, and where you found it</a:t>
          </a:r>
        </a:p>
      </dgm:t>
    </dgm:pt>
    <dgm:pt modelId="{97CD37C2-644C-4D0E-B5E7-DAC899993F84}" type="parTrans" cxnId="{A0E7A4F4-5D89-47AC-86E7-65F49D41CFF4}">
      <dgm:prSet/>
      <dgm:spPr/>
      <dgm:t>
        <a:bodyPr/>
        <a:lstStyle/>
        <a:p>
          <a:endParaRPr lang="en-US"/>
        </a:p>
      </dgm:t>
    </dgm:pt>
    <dgm:pt modelId="{EA9E8443-7A59-4F90-8232-3FE09006FD6F}" type="sibTrans" cxnId="{A0E7A4F4-5D89-47AC-86E7-65F49D41CFF4}">
      <dgm:prSet/>
      <dgm:spPr/>
      <dgm:t>
        <a:bodyPr/>
        <a:lstStyle/>
        <a:p>
          <a:endParaRPr lang="en-US"/>
        </a:p>
      </dgm:t>
    </dgm:pt>
    <dgm:pt modelId="{D32CB7F3-09EE-4B6A-98DB-962D8D3048AC}">
      <dgm:prSet/>
      <dgm:spPr/>
      <dgm:t>
        <a:bodyPr/>
        <a:lstStyle/>
        <a:p>
          <a:r>
            <a:rPr lang="en-US"/>
            <a:t>We wanted to know whether we could find a trend in song metric analysis among songs that made it into the Billboard Top 100 and songs that did not.</a:t>
          </a:r>
        </a:p>
      </dgm:t>
    </dgm:pt>
    <dgm:pt modelId="{DE75C3FA-8596-48F9-A009-873655AC6D91}" type="parTrans" cxnId="{F4D339D4-C48C-492F-9FC4-38751BE057C9}">
      <dgm:prSet/>
      <dgm:spPr/>
      <dgm:t>
        <a:bodyPr/>
        <a:lstStyle/>
        <a:p>
          <a:endParaRPr lang="en-US"/>
        </a:p>
      </dgm:t>
    </dgm:pt>
    <dgm:pt modelId="{592DB3DC-F98A-4979-BEA0-AA6A7210EB5F}" type="sibTrans" cxnId="{F4D339D4-C48C-492F-9FC4-38751BE057C9}">
      <dgm:prSet/>
      <dgm:spPr/>
      <dgm:t>
        <a:bodyPr/>
        <a:lstStyle/>
        <a:p>
          <a:endParaRPr lang="en-US"/>
        </a:p>
      </dgm:t>
    </dgm:pt>
    <dgm:pt modelId="{623CB1AA-A283-457F-8FF5-41F41E3DBB46}">
      <dgm:prSet/>
      <dgm:spPr/>
      <dgm:t>
        <a:bodyPr/>
        <a:lstStyle/>
        <a:p>
          <a:r>
            <a:rPr lang="en-US"/>
            <a:t>To answer this, we needed a list of all of the songs that have ever been on the Billboard Top 100 (pulled via Billboard) and the song metrics for all of these songs (provided by Spotify).</a:t>
          </a:r>
        </a:p>
      </dgm:t>
    </dgm:pt>
    <dgm:pt modelId="{DEF57F81-7860-48F4-A6DC-D3A6563FC666}" type="parTrans" cxnId="{B02ADEFF-3347-4D15-8532-51BEFFE9BAFD}">
      <dgm:prSet/>
      <dgm:spPr/>
      <dgm:t>
        <a:bodyPr/>
        <a:lstStyle/>
        <a:p>
          <a:endParaRPr lang="en-US"/>
        </a:p>
      </dgm:t>
    </dgm:pt>
    <dgm:pt modelId="{10D02F8A-1ED8-4BE2-A482-FB1C7956FAED}" type="sibTrans" cxnId="{B02ADEFF-3347-4D15-8532-51BEFFE9BAFD}">
      <dgm:prSet/>
      <dgm:spPr/>
      <dgm:t>
        <a:bodyPr/>
        <a:lstStyle/>
        <a:p>
          <a:endParaRPr lang="en-US"/>
        </a:p>
      </dgm:t>
    </dgm:pt>
    <dgm:pt modelId="{EBE6D43A-42CD-44D6-8827-09DBFDD587A0}">
      <dgm:prSet/>
      <dgm:spPr/>
      <dgm:t>
        <a:bodyPr/>
        <a:lstStyle/>
        <a:p>
          <a:r>
            <a:rPr lang="en-US" dirty="0"/>
            <a:t>Settled on using the Spotify API due to robustness and relatability of music. With 191M active monthly users and 87M paying subscribers as of Q3 2018 Earnings (Nov 1) Spotify owns a lot of music data!</a:t>
          </a:r>
        </a:p>
      </dgm:t>
    </dgm:pt>
    <dgm:pt modelId="{0143AF3E-71EA-467E-A0EE-4D5C08827824}" type="parTrans" cxnId="{12A2B172-FEC4-41D4-ABF7-3D10EAD9E04C}">
      <dgm:prSet/>
      <dgm:spPr/>
      <dgm:t>
        <a:bodyPr/>
        <a:lstStyle/>
        <a:p>
          <a:endParaRPr lang="en-US"/>
        </a:p>
      </dgm:t>
    </dgm:pt>
    <dgm:pt modelId="{C8E52873-CC6E-4A78-9F4B-764A73711203}" type="sibTrans" cxnId="{12A2B172-FEC4-41D4-ABF7-3D10EAD9E04C}">
      <dgm:prSet/>
      <dgm:spPr/>
      <dgm:t>
        <a:bodyPr/>
        <a:lstStyle/>
        <a:p>
          <a:endParaRPr lang="en-US"/>
        </a:p>
      </dgm:t>
    </dgm:pt>
    <dgm:pt modelId="{F1C4A9B9-1B32-4FBF-A211-B58C2E700D89}" type="pres">
      <dgm:prSet presAssocID="{283E33B9-204A-43BB-AE22-E0C076CA7672}" presName="vert0" presStyleCnt="0">
        <dgm:presLayoutVars>
          <dgm:dir/>
          <dgm:animOne val="branch"/>
          <dgm:animLvl val="lvl"/>
        </dgm:presLayoutVars>
      </dgm:prSet>
      <dgm:spPr/>
    </dgm:pt>
    <dgm:pt modelId="{78E59AAF-A7BE-4028-908E-118A1931C2CD}" type="pres">
      <dgm:prSet presAssocID="{61F72EEE-737F-4D8F-8A98-BED336912B12}" presName="thickLine" presStyleLbl="alignNode1" presStyleIdx="0" presStyleCnt="4"/>
      <dgm:spPr/>
    </dgm:pt>
    <dgm:pt modelId="{A01876C7-7378-4B68-BF05-A96333EE19C2}" type="pres">
      <dgm:prSet presAssocID="{61F72EEE-737F-4D8F-8A98-BED336912B12}" presName="horz1" presStyleCnt="0"/>
      <dgm:spPr/>
    </dgm:pt>
    <dgm:pt modelId="{D438D1A0-45FD-46CC-BF6F-692C15CD69FF}" type="pres">
      <dgm:prSet presAssocID="{61F72EEE-737F-4D8F-8A98-BED336912B12}" presName="tx1" presStyleLbl="revTx" presStyleIdx="0" presStyleCnt="4"/>
      <dgm:spPr/>
    </dgm:pt>
    <dgm:pt modelId="{D5FD6870-2C82-4D93-850D-C9010F527E9E}" type="pres">
      <dgm:prSet presAssocID="{61F72EEE-737F-4D8F-8A98-BED336912B12}" presName="vert1" presStyleCnt="0"/>
      <dgm:spPr/>
    </dgm:pt>
    <dgm:pt modelId="{BD26DC5D-EA59-41B2-9CF0-BD6FAB94CAD9}" type="pres">
      <dgm:prSet presAssocID="{D32CB7F3-09EE-4B6A-98DB-962D8D3048AC}" presName="thickLine" presStyleLbl="alignNode1" presStyleIdx="1" presStyleCnt="4"/>
      <dgm:spPr/>
    </dgm:pt>
    <dgm:pt modelId="{2C11A21E-7A57-43FB-9FDB-94782E6294D3}" type="pres">
      <dgm:prSet presAssocID="{D32CB7F3-09EE-4B6A-98DB-962D8D3048AC}" presName="horz1" presStyleCnt="0"/>
      <dgm:spPr/>
    </dgm:pt>
    <dgm:pt modelId="{2FD34BBF-42F8-4E38-B48F-5737892E67B7}" type="pres">
      <dgm:prSet presAssocID="{D32CB7F3-09EE-4B6A-98DB-962D8D3048AC}" presName="tx1" presStyleLbl="revTx" presStyleIdx="1" presStyleCnt="4"/>
      <dgm:spPr/>
    </dgm:pt>
    <dgm:pt modelId="{91568FBB-3423-49E2-BDAE-E45D9B130F80}" type="pres">
      <dgm:prSet presAssocID="{D32CB7F3-09EE-4B6A-98DB-962D8D3048AC}" presName="vert1" presStyleCnt="0"/>
      <dgm:spPr/>
    </dgm:pt>
    <dgm:pt modelId="{98F40019-8B01-41AD-B434-F847F2BB0CB0}" type="pres">
      <dgm:prSet presAssocID="{623CB1AA-A283-457F-8FF5-41F41E3DBB46}" presName="thickLine" presStyleLbl="alignNode1" presStyleIdx="2" presStyleCnt="4"/>
      <dgm:spPr/>
    </dgm:pt>
    <dgm:pt modelId="{57EC043B-AD0A-4119-8AFC-2EA1BE1A85BB}" type="pres">
      <dgm:prSet presAssocID="{623CB1AA-A283-457F-8FF5-41F41E3DBB46}" presName="horz1" presStyleCnt="0"/>
      <dgm:spPr/>
    </dgm:pt>
    <dgm:pt modelId="{1C2BD8A4-3432-485A-A191-520384760B6E}" type="pres">
      <dgm:prSet presAssocID="{623CB1AA-A283-457F-8FF5-41F41E3DBB46}" presName="tx1" presStyleLbl="revTx" presStyleIdx="2" presStyleCnt="4"/>
      <dgm:spPr/>
    </dgm:pt>
    <dgm:pt modelId="{BAE7CD56-10CF-4E81-800F-8E039466A044}" type="pres">
      <dgm:prSet presAssocID="{623CB1AA-A283-457F-8FF5-41F41E3DBB46}" presName="vert1" presStyleCnt="0"/>
      <dgm:spPr/>
    </dgm:pt>
    <dgm:pt modelId="{649A269D-46C0-4568-9011-4B946ED49421}" type="pres">
      <dgm:prSet presAssocID="{EBE6D43A-42CD-44D6-8827-09DBFDD587A0}" presName="thickLine" presStyleLbl="alignNode1" presStyleIdx="3" presStyleCnt="4"/>
      <dgm:spPr/>
    </dgm:pt>
    <dgm:pt modelId="{74436687-D105-4941-BDA1-1D608B86926E}" type="pres">
      <dgm:prSet presAssocID="{EBE6D43A-42CD-44D6-8827-09DBFDD587A0}" presName="horz1" presStyleCnt="0"/>
      <dgm:spPr/>
    </dgm:pt>
    <dgm:pt modelId="{CF06FC1C-691E-4C79-9849-8A8CE138FCEB}" type="pres">
      <dgm:prSet presAssocID="{EBE6D43A-42CD-44D6-8827-09DBFDD587A0}" presName="tx1" presStyleLbl="revTx" presStyleIdx="3" presStyleCnt="4"/>
      <dgm:spPr/>
    </dgm:pt>
    <dgm:pt modelId="{9A184A50-1BCC-4F3F-B077-17FC2374A41E}" type="pres">
      <dgm:prSet presAssocID="{EBE6D43A-42CD-44D6-8827-09DBFDD587A0}" presName="vert1" presStyleCnt="0"/>
      <dgm:spPr/>
    </dgm:pt>
  </dgm:ptLst>
  <dgm:cxnLst>
    <dgm:cxn modelId="{53EC5E26-E31E-4003-A7C3-0D3B469F9E74}" type="presOf" srcId="{61F72EEE-737F-4D8F-8A98-BED336912B12}" destId="{D438D1A0-45FD-46CC-BF6F-692C15CD69FF}" srcOrd="0" destOrd="0" presId="urn:microsoft.com/office/officeart/2008/layout/LinedList"/>
    <dgm:cxn modelId="{12A2B172-FEC4-41D4-ABF7-3D10EAD9E04C}" srcId="{283E33B9-204A-43BB-AE22-E0C076CA7672}" destId="{EBE6D43A-42CD-44D6-8827-09DBFDD587A0}" srcOrd="3" destOrd="0" parTransId="{0143AF3E-71EA-467E-A0EE-4D5C08827824}" sibTransId="{C8E52873-CC6E-4A78-9F4B-764A73711203}"/>
    <dgm:cxn modelId="{1FBECE7F-75F2-4930-B8C0-AA1F56B7C616}" type="presOf" srcId="{623CB1AA-A283-457F-8FF5-41F41E3DBB46}" destId="{1C2BD8A4-3432-485A-A191-520384760B6E}" srcOrd="0" destOrd="0" presId="urn:microsoft.com/office/officeart/2008/layout/LinedList"/>
    <dgm:cxn modelId="{481194B4-F376-4A4C-9C37-9E2E2F6DDEE1}" type="presOf" srcId="{283E33B9-204A-43BB-AE22-E0C076CA7672}" destId="{F1C4A9B9-1B32-4FBF-A211-B58C2E700D89}" srcOrd="0" destOrd="0" presId="urn:microsoft.com/office/officeart/2008/layout/LinedList"/>
    <dgm:cxn modelId="{6C7CE4D2-23F2-4657-8E1C-5BF2993FC970}" type="presOf" srcId="{EBE6D43A-42CD-44D6-8827-09DBFDD587A0}" destId="{CF06FC1C-691E-4C79-9849-8A8CE138FCEB}" srcOrd="0" destOrd="0" presId="urn:microsoft.com/office/officeart/2008/layout/LinedList"/>
    <dgm:cxn modelId="{F4D339D4-C48C-492F-9FC4-38751BE057C9}" srcId="{283E33B9-204A-43BB-AE22-E0C076CA7672}" destId="{D32CB7F3-09EE-4B6A-98DB-962D8D3048AC}" srcOrd="1" destOrd="0" parTransId="{DE75C3FA-8596-48F9-A009-873655AC6D91}" sibTransId="{592DB3DC-F98A-4979-BEA0-AA6A7210EB5F}"/>
    <dgm:cxn modelId="{DBCFC5E5-97C6-43B7-B926-7B7698064622}" type="presOf" srcId="{D32CB7F3-09EE-4B6A-98DB-962D8D3048AC}" destId="{2FD34BBF-42F8-4E38-B48F-5737892E67B7}" srcOrd="0" destOrd="0" presId="urn:microsoft.com/office/officeart/2008/layout/LinedList"/>
    <dgm:cxn modelId="{A0E7A4F4-5D89-47AC-86E7-65F49D41CFF4}" srcId="{283E33B9-204A-43BB-AE22-E0C076CA7672}" destId="{61F72EEE-737F-4D8F-8A98-BED336912B12}" srcOrd="0" destOrd="0" parTransId="{97CD37C2-644C-4D0E-B5E7-DAC899993F84}" sibTransId="{EA9E8443-7A59-4F90-8232-3FE09006FD6F}"/>
    <dgm:cxn modelId="{B02ADEFF-3347-4D15-8532-51BEFFE9BAFD}" srcId="{283E33B9-204A-43BB-AE22-E0C076CA7672}" destId="{623CB1AA-A283-457F-8FF5-41F41E3DBB46}" srcOrd="2" destOrd="0" parTransId="{DEF57F81-7860-48F4-A6DC-D3A6563FC666}" sibTransId="{10D02F8A-1ED8-4BE2-A482-FB1C7956FAED}"/>
    <dgm:cxn modelId="{3E0E5A4F-BCD5-469E-B54A-3C5B90428210}" type="presParOf" srcId="{F1C4A9B9-1B32-4FBF-A211-B58C2E700D89}" destId="{78E59AAF-A7BE-4028-908E-118A1931C2CD}" srcOrd="0" destOrd="0" presId="urn:microsoft.com/office/officeart/2008/layout/LinedList"/>
    <dgm:cxn modelId="{7ECBD327-4EBB-480E-BB11-9EA1816C5679}" type="presParOf" srcId="{F1C4A9B9-1B32-4FBF-A211-B58C2E700D89}" destId="{A01876C7-7378-4B68-BF05-A96333EE19C2}" srcOrd="1" destOrd="0" presId="urn:microsoft.com/office/officeart/2008/layout/LinedList"/>
    <dgm:cxn modelId="{CB3BB6B4-2BEB-4C36-BEE9-5D8F7EC0835F}" type="presParOf" srcId="{A01876C7-7378-4B68-BF05-A96333EE19C2}" destId="{D438D1A0-45FD-46CC-BF6F-692C15CD69FF}" srcOrd="0" destOrd="0" presId="urn:microsoft.com/office/officeart/2008/layout/LinedList"/>
    <dgm:cxn modelId="{77A314A5-771F-412A-9BA7-3AAF1F32F78C}" type="presParOf" srcId="{A01876C7-7378-4B68-BF05-A96333EE19C2}" destId="{D5FD6870-2C82-4D93-850D-C9010F527E9E}" srcOrd="1" destOrd="0" presId="urn:microsoft.com/office/officeart/2008/layout/LinedList"/>
    <dgm:cxn modelId="{C2E971E6-14FE-45EC-934C-EBD24FDD8640}" type="presParOf" srcId="{F1C4A9B9-1B32-4FBF-A211-B58C2E700D89}" destId="{BD26DC5D-EA59-41B2-9CF0-BD6FAB94CAD9}" srcOrd="2" destOrd="0" presId="urn:microsoft.com/office/officeart/2008/layout/LinedList"/>
    <dgm:cxn modelId="{80B22F21-334D-4F3E-AA56-AF6E410A98D4}" type="presParOf" srcId="{F1C4A9B9-1B32-4FBF-A211-B58C2E700D89}" destId="{2C11A21E-7A57-43FB-9FDB-94782E6294D3}" srcOrd="3" destOrd="0" presId="urn:microsoft.com/office/officeart/2008/layout/LinedList"/>
    <dgm:cxn modelId="{99D863AD-61EB-40CD-8E4C-6F9CB4BDA507}" type="presParOf" srcId="{2C11A21E-7A57-43FB-9FDB-94782E6294D3}" destId="{2FD34BBF-42F8-4E38-B48F-5737892E67B7}" srcOrd="0" destOrd="0" presId="urn:microsoft.com/office/officeart/2008/layout/LinedList"/>
    <dgm:cxn modelId="{ADE4FDCC-E56A-45C1-A679-37288109DD75}" type="presParOf" srcId="{2C11A21E-7A57-43FB-9FDB-94782E6294D3}" destId="{91568FBB-3423-49E2-BDAE-E45D9B130F80}" srcOrd="1" destOrd="0" presId="urn:microsoft.com/office/officeart/2008/layout/LinedList"/>
    <dgm:cxn modelId="{BDF86226-2B67-4346-BA90-0B826F4BABBE}" type="presParOf" srcId="{F1C4A9B9-1B32-4FBF-A211-B58C2E700D89}" destId="{98F40019-8B01-41AD-B434-F847F2BB0CB0}" srcOrd="4" destOrd="0" presId="urn:microsoft.com/office/officeart/2008/layout/LinedList"/>
    <dgm:cxn modelId="{4E36E111-9C9A-4BEE-8A4A-109EB42C4847}" type="presParOf" srcId="{F1C4A9B9-1B32-4FBF-A211-B58C2E700D89}" destId="{57EC043B-AD0A-4119-8AFC-2EA1BE1A85BB}" srcOrd="5" destOrd="0" presId="urn:microsoft.com/office/officeart/2008/layout/LinedList"/>
    <dgm:cxn modelId="{7C12B8A2-93F5-4014-9B60-687F578FC675}" type="presParOf" srcId="{57EC043B-AD0A-4119-8AFC-2EA1BE1A85BB}" destId="{1C2BD8A4-3432-485A-A191-520384760B6E}" srcOrd="0" destOrd="0" presId="urn:microsoft.com/office/officeart/2008/layout/LinedList"/>
    <dgm:cxn modelId="{B39AFF09-10C7-4FAE-BBA3-609869CBE6F5}" type="presParOf" srcId="{57EC043B-AD0A-4119-8AFC-2EA1BE1A85BB}" destId="{BAE7CD56-10CF-4E81-800F-8E039466A044}" srcOrd="1" destOrd="0" presId="urn:microsoft.com/office/officeart/2008/layout/LinedList"/>
    <dgm:cxn modelId="{FDEC47B8-42B9-46A9-824E-83E832765976}" type="presParOf" srcId="{F1C4A9B9-1B32-4FBF-A211-B58C2E700D89}" destId="{649A269D-46C0-4568-9011-4B946ED49421}" srcOrd="6" destOrd="0" presId="urn:microsoft.com/office/officeart/2008/layout/LinedList"/>
    <dgm:cxn modelId="{AC69EC04-4677-4954-BCCF-3E34218ED4E4}" type="presParOf" srcId="{F1C4A9B9-1B32-4FBF-A211-B58C2E700D89}" destId="{74436687-D105-4941-BDA1-1D608B86926E}" srcOrd="7" destOrd="0" presId="urn:microsoft.com/office/officeart/2008/layout/LinedList"/>
    <dgm:cxn modelId="{8A782F51-B164-4F83-8A48-831CBFE395B9}" type="presParOf" srcId="{74436687-D105-4941-BDA1-1D608B86926E}" destId="{CF06FC1C-691E-4C79-9849-8A8CE138FCEB}" srcOrd="0" destOrd="0" presId="urn:microsoft.com/office/officeart/2008/layout/LinedList"/>
    <dgm:cxn modelId="{2122ECB5-495D-42DF-BA33-DC6091A14033}" type="presParOf" srcId="{74436687-D105-4941-BDA1-1D608B86926E}" destId="{9A184A50-1BCC-4F3F-B077-17FC2374A4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D176B-7266-4B15-B2E8-1D92B1D52E9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16E3CAE-C3EB-4541-AE5C-7655A9E259F5}">
      <dgm:prSet/>
      <dgm:spPr/>
      <dgm:t>
        <a:bodyPr/>
        <a:lstStyle/>
        <a:p>
          <a:r>
            <a:rPr lang="en-US"/>
            <a:t>(Null) H</a:t>
          </a:r>
          <a:r>
            <a:rPr lang="en-US" baseline="-25000"/>
            <a:t>0</a:t>
          </a:r>
          <a:r>
            <a:rPr lang="en-US"/>
            <a:t> : There is no difference in Spotify song features between songs that have and have not been on the Billboard Hot 100 list since 1958.</a:t>
          </a:r>
        </a:p>
      </dgm:t>
    </dgm:pt>
    <dgm:pt modelId="{2432A11A-EC84-4CF4-8D1E-0420D4B7DF47}" type="parTrans" cxnId="{377BF760-B2B4-408B-9CF7-8ECFB8196A91}">
      <dgm:prSet/>
      <dgm:spPr/>
      <dgm:t>
        <a:bodyPr/>
        <a:lstStyle/>
        <a:p>
          <a:endParaRPr lang="en-US"/>
        </a:p>
      </dgm:t>
    </dgm:pt>
    <dgm:pt modelId="{3FA03BA8-90C2-4E2F-A54C-D7D4834B2BB1}" type="sibTrans" cxnId="{377BF760-B2B4-408B-9CF7-8ECFB8196A91}">
      <dgm:prSet/>
      <dgm:spPr/>
      <dgm:t>
        <a:bodyPr/>
        <a:lstStyle/>
        <a:p>
          <a:endParaRPr lang="en-US"/>
        </a:p>
      </dgm:t>
    </dgm:pt>
    <dgm:pt modelId="{66B06B96-7D88-456E-BC4F-1E972A481A03}">
      <dgm:prSet/>
      <dgm:spPr/>
      <dgm:t>
        <a:bodyPr/>
        <a:lstStyle/>
        <a:p>
          <a:r>
            <a:rPr lang="en-US" dirty="0"/>
            <a:t>H</a:t>
          </a:r>
          <a:r>
            <a:rPr lang="en-US" baseline="-25000" dirty="0"/>
            <a:t>1</a:t>
          </a:r>
          <a:r>
            <a:rPr lang="en-US" dirty="0"/>
            <a:t> : There is a correlation between Spotify song metrics (Popularity, Danceability, Valence, etc.) on Billboard Top 100 over the past 60 years and songs that did not make the Billboard Top 100.</a:t>
          </a:r>
        </a:p>
      </dgm:t>
    </dgm:pt>
    <dgm:pt modelId="{368EEB26-F6C1-440A-AAAA-530C6657DAEC}" type="parTrans" cxnId="{7EC0C8E2-C480-4C08-A7E1-0335BFF4B23F}">
      <dgm:prSet/>
      <dgm:spPr/>
      <dgm:t>
        <a:bodyPr/>
        <a:lstStyle/>
        <a:p>
          <a:endParaRPr lang="en-US"/>
        </a:p>
      </dgm:t>
    </dgm:pt>
    <dgm:pt modelId="{639C0E9A-4277-4B0A-96AE-8DC19FA84813}" type="sibTrans" cxnId="{7EC0C8E2-C480-4C08-A7E1-0335BFF4B23F}">
      <dgm:prSet/>
      <dgm:spPr/>
      <dgm:t>
        <a:bodyPr/>
        <a:lstStyle/>
        <a:p>
          <a:endParaRPr lang="en-US"/>
        </a:p>
      </dgm:t>
    </dgm:pt>
    <dgm:pt modelId="{9A6B2E1F-FE06-42C7-8A24-9246175F24B2}" type="pres">
      <dgm:prSet presAssocID="{C18D176B-7266-4B15-B2E8-1D92B1D52E9F}" presName="vert0" presStyleCnt="0">
        <dgm:presLayoutVars>
          <dgm:dir/>
          <dgm:animOne val="branch"/>
          <dgm:animLvl val="lvl"/>
        </dgm:presLayoutVars>
      </dgm:prSet>
      <dgm:spPr/>
    </dgm:pt>
    <dgm:pt modelId="{F65CB9DE-7A87-4BB8-94CC-F91963257A38}" type="pres">
      <dgm:prSet presAssocID="{216E3CAE-C3EB-4541-AE5C-7655A9E259F5}" presName="thickLine" presStyleLbl="alignNode1" presStyleIdx="0" presStyleCnt="2"/>
      <dgm:spPr/>
    </dgm:pt>
    <dgm:pt modelId="{AEA2BEF6-FC16-48E4-A26B-B49948997385}" type="pres">
      <dgm:prSet presAssocID="{216E3CAE-C3EB-4541-AE5C-7655A9E259F5}" presName="horz1" presStyleCnt="0"/>
      <dgm:spPr/>
    </dgm:pt>
    <dgm:pt modelId="{9020AA9E-4C06-4529-A5CC-E9A53D4B7E6C}" type="pres">
      <dgm:prSet presAssocID="{216E3CAE-C3EB-4541-AE5C-7655A9E259F5}" presName="tx1" presStyleLbl="revTx" presStyleIdx="0" presStyleCnt="2"/>
      <dgm:spPr/>
    </dgm:pt>
    <dgm:pt modelId="{89D3B61B-9BE2-44A0-AAB3-8AC94EF702BF}" type="pres">
      <dgm:prSet presAssocID="{216E3CAE-C3EB-4541-AE5C-7655A9E259F5}" presName="vert1" presStyleCnt="0"/>
      <dgm:spPr/>
    </dgm:pt>
    <dgm:pt modelId="{AB48CA06-8DD6-4A14-9052-80648341E2E8}" type="pres">
      <dgm:prSet presAssocID="{66B06B96-7D88-456E-BC4F-1E972A481A03}" presName="thickLine" presStyleLbl="alignNode1" presStyleIdx="1" presStyleCnt="2"/>
      <dgm:spPr/>
    </dgm:pt>
    <dgm:pt modelId="{6CA078F8-0FC7-48F5-ADDA-19CEB1E8079D}" type="pres">
      <dgm:prSet presAssocID="{66B06B96-7D88-456E-BC4F-1E972A481A03}" presName="horz1" presStyleCnt="0"/>
      <dgm:spPr/>
    </dgm:pt>
    <dgm:pt modelId="{3B267427-A399-4984-93A7-7FF72AEF4A40}" type="pres">
      <dgm:prSet presAssocID="{66B06B96-7D88-456E-BC4F-1E972A481A03}" presName="tx1" presStyleLbl="revTx" presStyleIdx="1" presStyleCnt="2"/>
      <dgm:spPr/>
    </dgm:pt>
    <dgm:pt modelId="{AE9DD43A-5C73-4227-B884-9770B31956AA}" type="pres">
      <dgm:prSet presAssocID="{66B06B96-7D88-456E-BC4F-1E972A481A03}" presName="vert1" presStyleCnt="0"/>
      <dgm:spPr/>
    </dgm:pt>
  </dgm:ptLst>
  <dgm:cxnLst>
    <dgm:cxn modelId="{377BF760-B2B4-408B-9CF7-8ECFB8196A91}" srcId="{C18D176B-7266-4B15-B2E8-1D92B1D52E9F}" destId="{216E3CAE-C3EB-4541-AE5C-7655A9E259F5}" srcOrd="0" destOrd="0" parTransId="{2432A11A-EC84-4CF4-8D1E-0420D4B7DF47}" sibTransId="{3FA03BA8-90C2-4E2F-A54C-D7D4834B2BB1}"/>
    <dgm:cxn modelId="{01E00E8D-95CC-4CE6-A5F6-CDF2F7ED7838}" type="presOf" srcId="{C18D176B-7266-4B15-B2E8-1D92B1D52E9F}" destId="{9A6B2E1F-FE06-42C7-8A24-9246175F24B2}" srcOrd="0" destOrd="0" presId="urn:microsoft.com/office/officeart/2008/layout/LinedList"/>
    <dgm:cxn modelId="{F4CF9299-7700-46B0-BF4B-0770EBB8618E}" type="presOf" srcId="{66B06B96-7D88-456E-BC4F-1E972A481A03}" destId="{3B267427-A399-4984-93A7-7FF72AEF4A40}" srcOrd="0" destOrd="0" presId="urn:microsoft.com/office/officeart/2008/layout/LinedList"/>
    <dgm:cxn modelId="{73627DDE-513A-4436-A1F6-AD7D0995DA53}" type="presOf" srcId="{216E3CAE-C3EB-4541-AE5C-7655A9E259F5}" destId="{9020AA9E-4C06-4529-A5CC-E9A53D4B7E6C}" srcOrd="0" destOrd="0" presId="urn:microsoft.com/office/officeart/2008/layout/LinedList"/>
    <dgm:cxn modelId="{7EC0C8E2-C480-4C08-A7E1-0335BFF4B23F}" srcId="{C18D176B-7266-4B15-B2E8-1D92B1D52E9F}" destId="{66B06B96-7D88-456E-BC4F-1E972A481A03}" srcOrd="1" destOrd="0" parTransId="{368EEB26-F6C1-440A-AAAA-530C6657DAEC}" sibTransId="{639C0E9A-4277-4B0A-96AE-8DC19FA84813}"/>
    <dgm:cxn modelId="{77D2663F-C9DB-4878-A3B7-9B253A8A3ED6}" type="presParOf" srcId="{9A6B2E1F-FE06-42C7-8A24-9246175F24B2}" destId="{F65CB9DE-7A87-4BB8-94CC-F91963257A38}" srcOrd="0" destOrd="0" presId="urn:microsoft.com/office/officeart/2008/layout/LinedList"/>
    <dgm:cxn modelId="{96032C51-9BD1-4646-9A68-ED41C82C5BF1}" type="presParOf" srcId="{9A6B2E1F-FE06-42C7-8A24-9246175F24B2}" destId="{AEA2BEF6-FC16-48E4-A26B-B49948997385}" srcOrd="1" destOrd="0" presId="urn:microsoft.com/office/officeart/2008/layout/LinedList"/>
    <dgm:cxn modelId="{64B3D09F-E599-4EF2-B40C-22DE94BF9A21}" type="presParOf" srcId="{AEA2BEF6-FC16-48E4-A26B-B49948997385}" destId="{9020AA9E-4C06-4529-A5CC-E9A53D4B7E6C}" srcOrd="0" destOrd="0" presId="urn:microsoft.com/office/officeart/2008/layout/LinedList"/>
    <dgm:cxn modelId="{6DE2933E-93DA-4041-930C-BF22C416C2B0}" type="presParOf" srcId="{AEA2BEF6-FC16-48E4-A26B-B49948997385}" destId="{89D3B61B-9BE2-44A0-AAB3-8AC94EF702BF}" srcOrd="1" destOrd="0" presId="urn:microsoft.com/office/officeart/2008/layout/LinedList"/>
    <dgm:cxn modelId="{49707239-5E52-48FF-B156-1D420523C676}" type="presParOf" srcId="{9A6B2E1F-FE06-42C7-8A24-9246175F24B2}" destId="{AB48CA06-8DD6-4A14-9052-80648341E2E8}" srcOrd="2" destOrd="0" presId="urn:microsoft.com/office/officeart/2008/layout/LinedList"/>
    <dgm:cxn modelId="{B1EA7F0A-67BB-43BF-B3C8-DD1B80BB7C95}" type="presParOf" srcId="{9A6B2E1F-FE06-42C7-8A24-9246175F24B2}" destId="{6CA078F8-0FC7-48F5-ADDA-19CEB1E8079D}" srcOrd="3" destOrd="0" presId="urn:microsoft.com/office/officeart/2008/layout/LinedList"/>
    <dgm:cxn modelId="{0856D78B-2A09-462A-94C7-346F569134BA}" type="presParOf" srcId="{6CA078F8-0FC7-48F5-ADDA-19CEB1E8079D}" destId="{3B267427-A399-4984-93A7-7FF72AEF4A40}" srcOrd="0" destOrd="0" presId="urn:microsoft.com/office/officeart/2008/layout/LinedList"/>
    <dgm:cxn modelId="{C6BBF238-798E-4987-8D79-65C03CD59B9E}" type="presParOf" srcId="{6CA078F8-0FC7-48F5-ADDA-19CEB1E8079D}" destId="{AE9DD43A-5C73-4227-B884-9770B31956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59AAF-A7BE-4028-908E-118A1931C2C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8D1A0-45FD-46CC-BF6F-692C15CD69F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highlight>
                <a:srgbClr val="FFFF00"/>
              </a:highlight>
            </a:rPr>
            <a:t>Elaborate on the questions you asked, describing what kinds of data you needed to answer them, and where you found it</a:t>
          </a:r>
        </a:p>
      </dsp:txBody>
      <dsp:txXfrm>
        <a:off x="0" y="0"/>
        <a:ext cx="6492875" cy="1276350"/>
      </dsp:txXfrm>
    </dsp:sp>
    <dsp:sp modelId="{BD26DC5D-EA59-41B2-9CF0-BD6FAB94CAD9}">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34BBF-42F8-4E38-B48F-5737892E67B7}">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 wanted to know whether we could find a trend in song metric analysis among songs that made it into the Billboard Top 100 and songs that did not.</a:t>
          </a:r>
        </a:p>
      </dsp:txBody>
      <dsp:txXfrm>
        <a:off x="0" y="1276350"/>
        <a:ext cx="6492875" cy="1276350"/>
      </dsp:txXfrm>
    </dsp:sp>
    <dsp:sp modelId="{98F40019-8B01-41AD-B434-F847F2BB0CB0}">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BD8A4-3432-485A-A191-520384760B6E}">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To answer this, we needed a list of all of the songs that have ever been on the Billboard Top 100 (pulled via Billboard) and the song metrics for all of these songs (provided by Spotify).</a:t>
          </a:r>
        </a:p>
      </dsp:txBody>
      <dsp:txXfrm>
        <a:off x="0" y="2552700"/>
        <a:ext cx="6492875" cy="1276350"/>
      </dsp:txXfrm>
    </dsp:sp>
    <dsp:sp modelId="{649A269D-46C0-4568-9011-4B946ED49421}">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6FC1C-691E-4C79-9849-8A8CE138FCE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Settled on using the Spotify API due to robustness and relatability of music. With 191M active monthly users and 87M paying subscribers as of Q3 2018 Earnings (Nov 1) Spotify owns a lot of music data!</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CB9DE-7A87-4BB8-94CC-F91963257A3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0AA9E-4C06-4529-A5CC-E9A53D4B7E6C}">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(Null) H</a:t>
          </a:r>
          <a:r>
            <a:rPr lang="en-US" sz="2900" kern="1200" baseline="-25000"/>
            <a:t>0</a:t>
          </a:r>
          <a:r>
            <a:rPr lang="en-US" sz="2900" kern="1200"/>
            <a:t> : There is no difference in Spotify song features between songs that have and have not been on the Billboard Hot 100 list since 1958.</a:t>
          </a:r>
        </a:p>
      </dsp:txBody>
      <dsp:txXfrm>
        <a:off x="0" y="0"/>
        <a:ext cx="6492875" cy="2552700"/>
      </dsp:txXfrm>
    </dsp:sp>
    <dsp:sp modelId="{AB48CA06-8DD6-4A14-9052-80648341E2E8}">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67427-A399-4984-93A7-7FF72AEF4A4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H</a:t>
          </a:r>
          <a:r>
            <a:rPr lang="en-US" sz="2900" kern="1200" baseline="-25000" dirty="0"/>
            <a:t>1</a:t>
          </a:r>
          <a:r>
            <a:rPr lang="en-US" sz="2900" kern="1200" dirty="0"/>
            <a:t> : There is a correlation between Spotify song metrics (Popularity, Danceability, Valence, etc.) on Billboard Top 100 over the past 60 years and songs that did not make the Billboard Top 100.</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27AE-0660-4767-9A13-59E3C8A2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0E022-848D-445D-A8EB-15BA461E1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2FE9B-148B-446D-A183-6F6C4C74C185}"/>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E89E66C0-7ADB-4AD7-8E21-C58533EB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1268-250D-4FAB-BE48-682A590A6F85}"/>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16485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F6E9-9342-42B1-A1D9-3A126113E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0B6E2-DE5A-4499-8ABE-06C2B2E8F0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379B3-8768-4295-A9A4-3892A0FCD063}"/>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558669FA-9FE0-4B24-A5A3-4E9F457A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22FD1-662E-45DF-ABF0-ECBEEE58E80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2261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DF99B-FF85-43D9-989E-1BAF95DAA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683E9E-8570-406C-9B0B-E6B33C25AB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F6FA9-6320-4728-BF9E-74574958E0FC}"/>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15B7B7BF-3694-471E-958C-27F7051C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08DFE-D063-474B-AB0F-0053EAC7EAB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64601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4C04-4E71-4767-A373-846350340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B0638-B0FB-404B-A3D0-B9BD285CD4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C08F2-CBC9-493E-AED4-8C56D1FEFBC5}"/>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AF494622-7FD0-48A2-8BA4-0B9047C89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2371-AECB-4C83-8D05-353250802BA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214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B29-4E7B-4ED1-B90B-C8692C30A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F2FAD-6F0B-4F6E-8E45-4C00BD11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7824F-73AD-4A53-848B-54711AD8C481}"/>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7E3D3221-7C75-4863-B677-DFA6C3463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74796-C29B-42BB-AD47-9F03293E8A44}"/>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6315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09A4-759D-4E95-A4E5-64DA67DCE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C4535-07FA-47E9-84EA-FE16FD051E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D8D59-57F6-4220-98CA-86F78B10E3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CE867-1590-40C7-BF79-4E0BDCAA8C5A}"/>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1A942B5D-7150-4E9A-ACF0-0CFF5F75A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27211-3575-4BF6-8022-C9401AB98B37}"/>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1862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00B4-A85C-4BAC-8F12-E7603960D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70E67-D342-49C4-8E6B-72DE40E8A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C3B95A-F6E1-4695-B5C8-65D0510B9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124-A484-4E2F-B436-73B1D15B1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95BA39-7C55-4F78-B9D9-9B1B4EBAFB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20DFC-20C2-451D-BE81-C31F5C3E62BF}"/>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8" name="Footer Placeholder 7">
            <a:extLst>
              <a:ext uri="{FF2B5EF4-FFF2-40B4-BE49-F238E27FC236}">
                <a16:creationId xmlns:a16="http://schemas.microsoft.com/office/drawing/2014/main" id="{54492C00-236F-4C03-BEB4-AF5C261F6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65346-8EA4-44A0-BDB0-C0712BABCBBE}"/>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280752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D26-5771-4532-84F4-704BA51BB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9751B-3EEA-4917-B841-8F98831E12BC}"/>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4" name="Footer Placeholder 3">
            <a:extLst>
              <a:ext uri="{FF2B5EF4-FFF2-40B4-BE49-F238E27FC236}">
                <a16:creationId xmlns:a16="http://schemas.microsoft.com/office/drawing/2014/main" id="{361D9443-2EE0-4713-A0E2-C37309DD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204D4-4476-4A80-8F3D-7E7D37692C66}"/>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7065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A3C28-432C-4EAD-83A5-26366CBA81D4}"/>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3" name="Footer Placeholder 2">
            <a:extLst>
              <a:ext uri="{FF2B5EF4-FFF2-40B4-BE49-F238E27FC236}">
                <a16:creationId xmlns:a16="http://schemas.microsoft.com/office/drawing/2014/main" id="{1253CFFA-AD02-47DE-A0D4-95E46E3A2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54D31-F758-4358-BF78-396ED245906A}"/>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98625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1D07-FCC0-45E9-885F-A6A2920B5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62D8F-105E-4CAE-8CF9-D62BAEC3C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7170D-7170-4F66-A532-733EDA6F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1FA6E-8B37-4D14-992F-FD2323C27838}"/>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92718A1D-0C6C-401C-84F4-11AB4B523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31B4-31AF-4A35-8DEB-717618C57071}"/>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262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108B-F95B-409A-9A3D-EF2A86EE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F62D2-7311-4C9B-83D8-703DE4292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DA6A16-05C6-4379-9D80-8FEACE11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BBFF6-B8E5-4C1D-AA30-461B9F5F4C31}"/>
              </a:ext>
            </a:extLst>
          </p:cNvPr>
          <p:cNvSpPr>
            <a:spLocks noGrp="1"/>
          </p:cNvSpPr>
          <p:nvPr>
            <p:ph type="dt" sz="half" idx="10"/>
          </p:nvPr>
        </p:nvSpPr>
        <p:spPr/>
        <p:txBody>
          <a:bodyPr/>
          <a:lstStyle/>
          <a:p>
            <a:fld id="{1D407EE2-FA20-47D0-ADA7-8CE70D8FF122}" type="datetimeFigureOut">
              <a:rPr lang="en-US" smtClean="0"/>
              <a:t>11/4/2018</a:t>
            </a:fld>
            <a:endParaRPr lang="en-US"/>
          </a:p>
        </p:txBody>
      </p:sp>
      <p:sp>
        <p:nvSpPr>
          <p:cNvPr id="6" name="Footer Placeholder 5">
            <a:extLst>
              <a:ext uri="{FF2B5EF4-FFF2-40B4-BE49-F238E27FC236}">
                <a16:creationId xmlns:a16="http://schemas.microsoft.com/office/drawing/2014/main" id="{680EC5E6-29DF-4D56-8760-38C70EAC7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8262F-C5F9-40E2-82B4-A0DDD1A7C9A0}"/>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6212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73025-4F09-421E-A7E1-83F87C392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EC39-B0C0-49EA-AD63-FB554A69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3B627-8B26-4188-B65F-7C2F86966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7EE2-FA20-47D0-ADA7-8CE70D8FF122}" type="datetimeFigureOut">
              <a:rPr lang="en-US" smtClean="0"/>
              <a:t>11/4/2018</a:t>
            </a:fld>
            <a:endParaRPr lang="en-US"/>
          </a:p>
        </p:txBody>
      </p:sp>
      <p:sp>
        <p:nvSpPr>
          <p:cNvPr id="5" name="Footer Placeholder 4">
            <a:extLst>
              <a:ext uri="{FF2B5EF4-FFF2-40B4-BE49-F238E27FC236}">
                <a16:creationId xmlns:a16="http://schemas.microsoft.com/office/drawing/2014/main" id="{4DE267E4-B69C-4FB4-B111-DA1BA3F80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30137-9CC6-4D4D-BC1B-6D0DBB2A0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D4B7F-89DB-4865-AFD8-8FBD51FF1C0E}" type="slidenum">
              <a:rPr lang="en-US" smtClean="0"/>
              <a:t>‹#›</a:t>
            </a:fld>
            <a:endParaRPr lang="en-US"/>
          </a:p>
        </p:txBody>
      </p:sp>
    </p:spTree>
    <p:extLst>
      <p:ext uri="{BB962C8B-B14F-4D97-AF65-F5344CB8AC3E}">
        <p14:creationId xmlns:p14="http://schemas.microsoft.com/office/powerpoint/2010/main" val="78078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2E1D-D21B-4322-9B4B-C894C4C04752}"/>
              </a:ext>
            </a:extLst>
          </p:cNvPr>
          <p:cNvSpPr>
            <a:spLocks noGrp="1"/>
          </p:cNvSpPr>
          <p:nvPr>
            <p:ph type="ctrTitle"/>
          </p:nvPr>
        </p:nvSpPr>
        <p:spPr>
          <a:xfrm>
            <a:off x="6746628" y="1783959"/>
            <a:ext cx="4645250" cy="2889114"/>
          </a:xfrm>
        </p:spPr>
        <p:txBody>
          <a:bodyPr anchor="b">
            <a:noAutofit/>
          </a:bodyPr>
          <a:lstStyle/>
          <a:p>
            <a:pPr algn="l"/>
            <a:br>
              <a:rPr lang="en-US" sz="4000" dirty="0">
                <a:solidFill>
                  <a:schemeClr val="bg1"/>
                </a:solidFill>
              </a:rPr>
            </a:br>
            <a:r>
              <a:rPr lang="en-US" sz="4000" dirty="0">
                <a:solidFill>
                  <a:schemeClr val="bg1"/>
                </a:solidFill>
              </a:rPr>
              <a:t>Song metric analysis</a:t>
            </a:r>
          </a:p>
        </p:txBody>
      </p:sp>
      <p:sp>
        <p:nvSpPr>
          <p:cNvPr id="3" name="Subtitle 2">
            <a:extLst>
              <a:ext uri="{FF2B5EF4-FFF2-40B4-BE49-F238E27FC236}">
                <a16:creationId xmlns:a16="http://schemas.microsoft.com/office/drawing/2014/main" id="{11FED7AE-6185-4A5F-8E65-780E093F7B92}"/>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William Nash</a:t>
            </a:r>
          </a:p>
          <a:p>
            <a:pPr algn="l"/>
            <a:r>
              <a:rPr lang="en-US" sz="1900">
                <a:solidFill>
                  <a:schemeClr val="bg1"/>
                </a:solidFill>
              </a:rPr>
              <a:t>Cody Braun</a:t>
            </a:r>
          </a:p>
          <a:p>
            <a:pPr algn="l"/>
            <a:r>
              <a:rPr lang="en-US" sz="1900">
                <a:solidFill>
                  <a:schemeClr val="bg1"/>
                </a:solidFill>
              </a:rPr>
              <a:t>Austen Manser</a:t>
            </a:r>
          </a:p>
        </p:txBody>
      </p:sp>
      <p:sp>
        <p:nvSpPr>
          <p:cNvPr id="16"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E6DC902-7DE8-4273-8CCE-4274ED5BC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899927"/>
            <a:ext cx="4047843" cy="1689974"/>
          </a:xfrm>
          <a:prstGeom prst="rect">
            <a:avLst/>
          </a:prstGeom>
        </p:spPr>
      </p:pic>
    </p:spTree>
    <p:extLst>
      <p:ext uri="{BB962C8B-B14F-4D97-AF65-F5344CB8AC3E}">
        <p14:creationId xmlns:p14="http://schemas.microsoft.com/office/powerpoint/2010/main" val="60184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5463-6C7C-4445-A0B3-30A621986985}"/>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F0DC98A-B65A-4737-B74F-4C78AA7D8728}"/>
              </a:ext>
            </a:extLst>
          </p:cNvPr>
          <p:cNvSpPr>
            <a:spLocks noGrp="1"/>
          </p:cNvSpPr>
          <p:nvPr>
            <p:ph idx="1"/>
          </p:nvPr>
        </p:nvSpPr>
        <p:spPr/>
        <p:txBody>
          <a:bodyPr>
            <a:normAutofit fontScale="85000" lnSpcReduction="20000"/>
          </a:bodyPr>
          <a:lstStyle/>
          <a:p>
            <a:pPr lvl="0"/>
            <a:r>
              <a:rPr lang="en-US" dirty="0"/>
              <a:t>Song metrics are created by Spotify and the algorithms are not publicly published.</a:t>
            </a:r>
          </a:p>
          <a:p>
            <a:pPr lvl="0"/>
            <a:r>
              <a:rPr lang="en-US" dirty="0"/>
              <a:t>Billboard Hot 100 criteria have changed since 1958.</a:t>
            </a:r>
          </a:p>
          <a:p>
            <a:pPr lvl="1"/>
            <a:r>
              <a:rPr lang="en-US" i="1" dirty="0"/>
              <a:t>Billboard</a:t>
            </a:r>
            <a:r>
              <a:rPr lang="en-US" dirty="0"/>
              <a:t> has (many times) changed its methodology and policies to give the most precise and accurate reflection of what is popular. A very basic example of this would be the ratio given to sales and airplay. During the Hot 100's early history, singles were the leading way by which people bought music. At times, when singles sales were robust, more weight was given to a song's retail points than to its radio airplay.</a:t>
            </a:r>
          </a:p>
          <a:p>
            <a:pPr lvl="0"/>
            <a:r>
              <a:rPr lang="en-US" dirty="0"/>
              <a:t>Songs that have “remastered” on Greatest Hits or re-release albums</a:t>
            </a:r>
          </a:p>
          <a:p>
            <a:pPr lvl="1"/>
            <a:r>
              <a:rPr lang="en-US" dirty="0"/>
              <a:t>Sound similar to the human ear, but the API returns slightly different song metrics.</a:t>
            </a:r>
          </a:p>
          <a:p>
            <a:pPr lvl="0"/>
            <a:endParaRPr lang="en-US" dirty="0"/>
          </a:p>
          <a:p>
            <a:r>
              <a:rPr lang="en-US" dirty="0"/>
              <a:t>Spotify does not have a universal formatting for Songs/Artists </a:t>
            </a:r>
          </a:p>
          <a:p>
            <a:endParaRPr lang="en-US" dirty="0"/>
          </a:p>
          <a:p>
            <a:r>
              <a:rPr lang="en-US" dirty="0"/>
              <a:t>Billboard Hot 100 list parsed down to 27,000 songs from </a:t>
            </a:r>
            <a:r>
              <a:rPr lang="en-US" dirty="0" err="1"/>
              <a:t>xxxx</a:t>
            </a:r>
            <a:r>
              <a:rPr lang="en-US" dirty="0"/>
              <a:t>.</a:t>
            </a:r>
          </a:p>
          <a:p>
            <a:endParaRPr lang="en-US" dirty="0"/>
          </a:p>
        </p:txBody>
      </p:sp>
    </p:spTree>
    <p:extLst>
      <p:ext uri="{BB962C8B-B14F-4D97-AF65-F5344CB8AC3E}">
        <p14:creationId xmlns:p14="http://schemas.microsoft.com/office/powerpoint/2010/main" val="178327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2C6FDF5-89F9-4FCD-A2A4-6E3AD451922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Questions &amp; Data</a:t>
            </a:r>
          </a:p>
        </p:txBody>
      </p:sp>
      <p:graphicFrame>
        <p:nvGraphicFramePr>
          <p:cNvPr id="5" name="Content Placeholder 2">
            <a:extLst>
              <a:ext uri="{FF2B5EF4-FFF2-40B4-BE49-F238E27FC236}">
                <a16:creationId xmlns:a16="http://schemas.microsoft.com/office/drawing/2014/main" id="{D52500F4-FB3D-4B38-B508-BBC15F69EB38}"/>
              </a:ext>
            </a:extLst>
          </p:cNvPr>
          <p:cNvGraphicFramePr>
            <a:graphicFrameLocks noGrp="1"/>
          </p:cNvGraphicFramePr>
          <p:nvPr>
            <p:ph idx="1"/>
            <p:extLst>
              <p:ext uri="{D42A27DB-BD31-4B8C-83A1-F6EECF244321}">
                <p14:modId xmlns:p14="http://schemas.microsoft.com/office/powerpoint/2010/main" val="219206586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1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3C97-BFA8-4D7F-8B94-F7DFF6454881}"/>
              </a:ext>
            </a:extLst>
          </p:cNvPr>
          <p:cNvSpPr>
            <a:spLocks noGrp="1"/>
          </p:cNvSpPr>
          <p:nvPr>
            <p:ph type="title"/>
          </p:nvPr>
        </p:nvSpPr>
        <p:spPr/>
        <p:txBody>
          <a:bodyPr/>
          <a:lstStyle/>
          <a:p>
            <a:r>
              <a:rPr lang="en-US" dirty="0"/>
              <a:t>Quick Summary</a:t>
            </a:r>
          </a:p>
        </p:txBody>
      </p:sp>
      <p:sp>
        <p:nvSpPr>
          <p:cNvPr id="3" name="Content Placeholder 2">
            <a:extLst>
              <a:ext uri="{FF2B5EF4-FFF2-40B4-BE49-F238E27FC236}">
                <a16:creationId xmlns:a16="http://schemas.microsoft.com/office/drawing/2014/main" id="{FDE26989-67B1-483F-A418-0468583A2059}"/>
              </a:ext>
            </a:extLst>
          </p:cNvPr>
          <p:cNvSpPr>
            <a:spLocks noGrp="1"/>
          </p:cNvSpPr>
          <p:nvPr>
            <p:ph idx="1"/>
          </p:nvPr>
        </p:nvSpPr>
        <p:spPr/>
        <p:txBody>
          <a:bodyPr>
            <a:normAutofit/>
          </a:bodyPr>
          <a:lstStyle/>
          <a:p>
            <a:r>
              <a:rPr lang="en-US" sz="2000" dirty="0">
                <a:highlight>
                  <a:srgbClr val="FFFF00"/>
                </a:highlight>
              </a:rPr>
              <a:t>Describe whether you were able to answer these questions to your satisfaction, and briefly summarize your findings</a:t>
            </a:r>
          </a:p>
        </p:txBody>
      </p:sp>
    </p:spTree>
    <p:extLst>
      <p:ext uri="{BB962C8B-B14F-4D97-AF65-F5344CB8AC3E}">
        <p14:creationId xmlns:p14="http://schemas.microsoft.com/office/powerpoint/2010/main" val="217033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B3A5E14-2841-41F3-A077-BDE638CFC94E}"/>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Hypothesis</a:t>
            </a:r>
          </a:p>
        </p:txBody>
      </p:sp>
      <p:graphicFrame>
        <p:nvGraphicFramePr>
          <p:cNvPr id="5" name="Content Placeholder 2">
            <a:extLst>
              <a:ext uri="{FF2B5EF4-FFF2-40B4-BE49-F238E27FC236}">
                <a16:creationId xmlns:a16="http://schemas.microsoft.com/office/drawing/2014/main" id="{B8E1B016-60A6-4D2C-BCBE-A142F130909A}"/>
              </a:ext>
            </a:extLst>
          </p:cNvPr>
          <p:cNvGraphicFramePr>
            <a:graphicFrameLocks noGrp="1"/>
          </p:cNvGraphicFramePr>
          <p:nvPr>
            <p:ph idx="1"/>
            <p:extLst>
              <p:ext uri="{D42A27DB-BD31-4B8C-83A1-F6EECF244321}">
                <p14:modId xmlns:p14="http://schemas.microsoft.com/office/powerpoint/2010/main" val="16273356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0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FE93-A9D8-41B2-9F0D-AA4B3FF7151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4CBE41B-B822-4DE7-8144-5981CD33FF0A}"/>
              </a:ext>
            </a:extLst>
          </p:cNvPr>
          <p:cNvSpPr>
            <a:spLocks noGrp="1"/>
          </p:cNvSpPr>
          <p:nvPr>
            <p:ph idx="1"/>
          </p:nvPr>
        </p:nvSpPr>
        <p:spPr/>
        <p:txBody>
          <a:bodyPr>
            <a:normAutofit fontScale="92500" lnSpcReduction="20000"/>
          </a:bodyPr>
          <a:lstStyle/>
          <a:p>
            <a:r>
              <a:rPr lang="en-US" dirty="0">
                <a:highlight>
                  <a:srgbClr val="FFFF00"/>
                </a:highlight>
              </a:rPr>
              <a:t>*Describe the exploration and cleanup process</a:t>
            </a:r>
          </a:p>
          <a:p>
            <a:pPr lvl="1"/>
            <a:r>
              <a:rPr lang="en-US" dirty="0"/>
              <a:t>Found wrappers for Billboard API and Spotify API (</a:t>
            </a:r>
            <a:r>
              <a:rPr lang="en-US" dirty="0" err="1"/>
              <a:t>Spotipy</a:t>
            </a:r>
            <a:r>
              <a:rPr lang="en-US" dirty="0"/>
              <a:t>).</a:t>
            </a:r>
          </a:p>
          <a:p>
            <a:r>
              <a:rPr lang="en-US" dirty="0"/>
              <a:t>  </a:t>
            </a:r>
            <a:r>
              <a:rPr lang="en-US" dirty="0">
                <a:highlight>
                  <a:srgbClr val="FFFF00"/>
                </a:highlight>
              </a:rPr>
              <a:t>* Discuss insights you had while exploring the data that you didn't anticipate</a:t>
            </a:r>
          </a:p>
          <a:p>
            <a:pPr lvl="1"/>
            <a:r>
              <a:rPr lang="en-US" dirty="0"/>
              <a:t>Spotify does not have a universal naming system</a:t>
            </a:r>
          </a:p>
          <a:p>
            <a:pPr lvl="2"/>
            <a:r>
              <a:rPr lang="en-US" dirty="0"/>
              <a:t>Workaround: Implementation of fuzzy matching and fuzzy ratio.</a:t>
            </a:r>
          </a:p>
          <a:p>
            <a:pPr lvl="1"/>
            <a:r>
              <a:rPr lang="en-US" dirty="0"/>
              <a:t>Not all the songs in the Spotify catalog are the originals. Some are remastered or greatest hits.</a:t>
            </a:r>
          </a:p>
          <a:p>
            <a:r>
              <a:rPr lang="en-US" dirty="0"/>
              <a:t>  * Discuss any problems that arose after exploring the data, and how you resolved them</a:t>
            </a:r>
          </a:p>
          <a:p>
            <a:pPr lvl="1"/>
            <a:r>
              <a:rPr lang="en-US" dirty="0"/>
              <a:t>Spotify API timing out when trying to request details of 27K songs. Had to break the retrieval process up into separate loops.</a:t>
            </a:r>
          </a:p>
          <a:p>
            <a:r>
              <a:rPr lang="en-US" dirty="0"/>
              <a:t> Billboard list was parsed down to 27,000 songs that were able to get results from the Spotify API.</a:t>
            </a:r>
          </a:p>
          <a:p>
            <a:pPr marL="0" indent="0">
              <a:buNone/>
            </a:pPr>
            <a:endParaRPr lang="en-US" dirty="0"/>
          </a:p>
        </p:txBody>
      </p:sp>
    </p:spTree>
    <p:extLst>
      <p:ext uri="{BB962C8B-B14F-4D97-AF65-F5344CB8AC3E}">
        <p14:creationId xmlns:p14="http://schemas.microsoft.com/office/powerpoint/2010/main" val="101208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7A8C-3483-4436-8948-4DF24ABFF2BC}"/>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B82C661-2E0B-4672-BBBA-3D1FF55CCCF0}"/>
              </a:ext>
            </a:extLst>
          </p:cNvPr>
          <p:cNvSpPr>
            <a:spLocks noGrp="1"/>
          </p:cNvSpPr>
          <p:nvPr>
            <p:ph idx="1"/>
          </p:nvPr>
        </p:nvSpPr>
        <p:spPr/>
        <p:txBody>
          <a:bodyPr/>
          <a:lstStyle/>
          <a:p>
            <a:r>
              <a:rPr lang="en-US" dirty="0">
                <a:highlight>
                  <a:srgbClr val="FFFF00"/>
                </a:highlight>
              </a:rPr>
              <a:t>* Present and discuss interesting figures developed during exploration, ideally with the help of </a:t>
            </a:r>
            <a:r>
              <a:rPr lang="en-US" dirty="0" err="1">
                <a:highlight>
                  <a:srgbClr val="FFFF00"/>
                </a:highlight>
              </a:rPr>
              <a:t>Jupyter</a:t>
            </a:r>
            <a:r>
              <a:rPr lang="en-US" dirty="0">
                <a:highlight>
                  <a:srgbClr val="FFFF00"/>
                </a:highlight>
              </a:rPr>
              <a:t> Notebook</a:t>
            </a:r>
            <a:r>
              <a:rPr lang="en-US" dirty="0"/>
              <a:t>.</a:t>
            </a:r>
          </a:p>
          <a:p>
            <a:endParaRPr lang="en-US" dirty="0"/>
          </a:p>
          <a:p>
            <a:endParaRPr lang="en-US" dirty="0"/>
          </a:p>
        </p:txBody>
      </p:sp>
    </p:spTree>
    <p:extLst>
      <p:ext uri="{BB962C8B-B14F-4D97-AF65-F5344CB8AC3E}">
        <p14:creationId xmlns:p14="http://schemas.microsoft.com/office/powerpoint/2010/main" val="17868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A364-E926-4586-BCAF-A6809E586FEC}"/>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EAD773B-C447-4C0C-B97C-6CF0564A2C49}"/>
              </a:ext>
            </a:extLst>
          </p:cNvPr>
          <p:cNvSpPr>
            <a:spLocks noGrp="1"/>
          </p:cNvSpPr>
          <p:nvPr>
            <p:ph idx="1"/>
          </p:nvPr>
        </p:nvSpPr>
        <p:spPr/>
        <p:txBody>
          <a:bodyPr/>
          <a:lstStyle/>
          <a:p>
            <a:r>
              <a:rPr lang="en-US" dirty="0"/>
              <a:t> </a:t>
            </a:r>
            <a:r>
              <a:rPr lang="en-US" sz="1600" dirty="0">
                <a:highlight>
                  <a:srgbClr val="FFFF00"/>
                </a:highlight>
              </a:rPr>
              <a:t>Discuss the steps you took to analyze the data and answer each question you asked in your proposal</a:t>
            </a:r>
          </a:p>
          <a:p>
            <a:endParaRPr lang="en-US" sz="1600" dirty="0"/>
          </a:p>
          <a:p>
            <a:endParaRPr lang="en-US" sz="1600" dirty="0"/>
          </a:p>
          <a:p>
            <a:endParaRPr lang="en-US" sz="1600" dirty="0"/>
          </a:p>
          <a:p>
            <a:endParaRPr lang="en-US" sz="1600" dirty="0"/>
          </a:p>
          <a:p>
            <a:r>
              <a:rPr lang="en-US" sz="1600" dirty="0">
                <a:highlight>
                  <a:srgbClr val="FFFF00"/>
                </a:highlight>
              </a:rPr>
              <a:t>Present and discuss interesting figures developed during analysis, ideally with the help of </a:t>
            </a:r>
            <a:r>
              <a:rPr lang="en-US" sz="1600" dirty="0" err="1">
                <a:highlight>
                  <a:srgbClr val="FFFF00"/>
                </a:highlight>
              </a:rPr>
              <a:t>Jupyter</a:t>
            </a:r>
            <a:r>
              <a:rPr lang="en-US" sz="1600" dirty="0">
                <a:highlight>
                  <a:srgbClr val="FFFF00"/>
                </a:highlight>
              </a:rPr>
              <a:t> Notebook</a:t>
            </a:r>
          </a:p>
        </p:txBody>
      </p:sp>
    </p:spTree>
    <p:extLst>
      <p:ext uri="{BB962C8B-B14F-4D97-AF65-F5344CB8AC3E}">
        <p14:creationId xmlns:p14="http://schemas.microsoft.com/office/powerpoint/2010/main" val="111193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4F9C-79F0-49E4-A40A-389F470F53E1}"/>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6890199-DF54-4CAF-874E-197A0DA468CC}"/>
              </a:ext>
            </a:extLst>
          </p:cNvPr>
          <p:cNvSpPr>
            <a:spLocks noGrp="1"/>
          </p:cNvSpPr>
          <p:nvPr>
            <p:ph idx="1"/>
          </p:nvPr>
        </p:nvSpPr>
        <p:spPr/>
        <p:txBody>
          <a:bodyPr>
            <a:normAutofit/>
          </a:bodyPr>
          <a:lstStyle/>
          <a:p>
            <a:r>
              <a:rPr lang="en-US" sz="2000" dirty="0">
                <a:highlight>
                  <a:srgbClr val="FFFF00"/>
                </a:highlight>
              </a:rPr>
              <a:t>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139636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72A-476D-4008-8882-23E33E245F7D}"/>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0699E73E-153C-4EE9-A84F-0E511E5C6FD9}"/>
              </a:ext>
            </a:extLst>
          </p:cNvPr>
          <p:cNvSpPr>
            <a:spLocks noGrp="1"/>
          </p:cNvSpPr>
          <p:nvPr>
            <p:ph idx="1"/>
          </p:nvPr>
        </p:nvSpPr>
        <p:spPr/>
        <p:txBody>
          <a:bodyPr>
            <a:normAutofit lnSpcReduction="10000"/>
          </a:bodyPr>
          <a:lstStyle/>
          <a:p>
            <a:r>
              <a:rPr lang="en-US" dirty="0"/>
              <a:t>We used fuzzy matching in order to match up the data from the Billboard Top 100 into the Spotify API.</a:t>
            </a:r>
          </a:p>
          <a:p>
            <a:pPr lvl="1"/>
            <a:r>
              <a:rPr lang="en-US" dirty="0"/>
              <a:t>Fuzzy matching is a method that provides an improved ability to process string-based matching queries to find matching phrases or sentences from a database.</a:t>
            </a:r>
          </a:p>
          <a:p>
            <a:pPr lvl="1"/>
            <a:r>
              <a:rPr lang="en-US" dirty="0"/>
              <a:t>Fuzzy ratio is based on </a:t>
            </a:r>
            <a:r>
              <a:rPr lang="en-US" b="1" dirty="0" err="1"/>
              <a:t>Levenshtein</a:t>
            </a:r>
            <a:r>
              <a:rPr lang="en-US" b="1" dirty="0"/>
              <a:t> distance</a:t>
            </a:r>
            <a:r>
              <a:rPr lang="en-US" dirty="0"/>
              <a:t> (LD) which is a measure of the similarity between two strings, which we will refer to as the source string (s) and the target string (t). The </a:t>
            </a:r>
            <a:r>
              <a:rPr lang="en-US" b="1" dirty="0"/>
              <a:t>distance</a:t>
            </a:r>
            <a:r>
              <a:rPr lang="en-US" dirty="0"/>
              <a:t> is the number of deletions, insertions, or substitutions required to transform s into t.</a:t>
            </a:r>
          </a:p>
          <a:p>
            <a:pPr lvl="1"/>
            <a:r>
              <a:rPr lang="en-US" dirty="0"/>
              <a:t>We used a fuzzy ratio threshold of 75 for our matching.</a:t>
            </a:r>
          </a:p>
          <a:p>
            <a:r>
              <a:rPr lang="en-US" dirty="0"/>
              <a:t>If there are two songs with an identical fuzzy ratio score, the first result was chosen.</a:t>
            </a:r>
          </a:p>
          <a:p>
            <a:endParaRPr lang="en-US" dirty="0"/>
          </a:p>
        </p:txBody>
      </p:sp>
    </p:spTree>
    <p:extLst>
      <p:ext uri="{BB962C8B-B14F-4D97-AF65-F5344CB8AC3E}">
        <p14:creationId xmlns:p14="http://schemas.microsoft.com/office/powerpoint/2010/main" val="79964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TotalTime>
  <Words>539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Song metric analysis</vt:lpstr>
      <vt:lpstr>Questions &amp; Data</vt:lpstr>
      <vt:lpstr>Quick Summary</vt:lpstr>
      <vt:lpstr>Hypothesis</vt:lpstr>
      <vt:lpstr>Data Cleanup &amp; Exploration</vt:lpstr>
      <vt:lpstr>Data Cleanup &amp; Exploration</vt:lpstr>
      <vt:lpstr>Data Analysis</vt:lpstr>
      <vt:lpstr>Findings</vt:lpstr>
      <vt:lpstr>Post Mortem</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Song metric analysis</dc:title>
  <dc:creator>Austen Manser</dc:creator>
  <cp:lastModifiedBy>Austen Manser</cp:lastModifiedBy>
  <cp:revision>9</cp:revision>
  <dcterms:created xsi:type="dcterms:W3CDTF">2018-11-06T01:49:05Z</dcterms:created>
  <dcterms:modified xsi:type="dcterms:W3CDTF">2018-11-07T18:04:46Z</dcterms:modified>
</cp:coreProperties>
</file>