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1" r:id="rId6"/>
    <p:sldId id="260"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04" d="100"/>
          <a:sy n="104" d="100"/>
        </p:scale>
        <p:origin x="79" y="4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D176B-7266-4B15-B2E8-1D92B1D52E9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16E3CAE-C3EB-4541-AE5C-7655A9E259F5}">
      <dgm:prSet/>
      <dgm:spPr/>
      <dgm:t>
        <a:bodyPr/>
        <a:lstStyle/>
        <a:p>
          <a:r>
            <a:rPr lang="en-US"/>
            <a:t>(Null) H</a:t>
          </a:r>
          <a:r>
            <a:rPr lang="en-US" baseline="-25000"/>
            <a:t>0</a:t>
          </a:r>
          <a:r>
            <a:rPr lang="en-US"/>
            <a:t> : There is no difference in Spotify song features between songs that have and have not been on the Billboard Hot 100 list since 1958.</a:t>
          </a:r>
        </a:p>
      </dgm:t>
    </dgm:pt>
    <dgm:pt modelId="{2432A11A-EC84-4CF4-8D1E-0420D4B7DF47}" type="parTrans" cxnId="{377BF760-B2B4-408B-9CF7-8ECFB8196A91}">
      <dgm:prSet/>
      <dgm:spPr/>
      <dgm:t>
        <a:bodyPr/>
        <a:lstStyle/>
        <a:p>
          <a:endParaRPr lang="en-US"/>
        </a:p>
      </dgm:t>
    </dgm:pt>
    <dgm:pt modelId="{3FA03BA8-90C2-4E2F-A54C-D7D4834B2BB1}" type="sibTrans" cxnId="{377BF760-B2B4-408B-9CF7-8ECFB8196A91}">
      <dgm:prSet/>
      <dgm:spPr/>
      <dgm:t>
        <a:bodyPr/>
        <a:lstStyle/>
        <a:p>
          <a:endParaRPr lang="en-US"/>
        </a:p>
      </dgm:t>
    </dgm:pt>
    <dgm:pt modelId="{66B06B96-7D88-456E-BC4F-1E972A481A03}">
      <dgm:prSet/>
      <dgm:spPr/>
      <dgm:t>
        <a:bodyPr/>
        <a:lstStyle/>
        <a:p>
          <a:r>
            <a:rPr lang="en-US"/>
            <a:t>H</a:t>
          </a:r>
          <a:r>
            <a:rPr lang="en-US" baseline="-25000"/>
            <a:t>1</a:t>
          </a:r>
          <a:r>
            <a:rPr lang="en-US"/>
            <a:t> : There is a correlation between Spotify song metrics (Popularity, Danceability, Valence, etc.) on Billboard Top 100 over the past 60 years and song that did not make the Billboard Top 100.</a:t>
          </a:r>
        </a:p>
      </dgm:t>
    </dgm:pt>
    <dgm:pt modelId="{368EEB26-F6C1-440A-AAAA-530C6657DAEC}" type="parTrans" cxnId="{7EC0C8E2-C480-4C08-A7E1-0335BFF4B23F}">
      <dgm:prSet/>
      <dgm:spPr/>
      <dgm:t>
        <a:bodyPr/>
        <a:lstStyle/>
        <a:p>
          <a:endParaRPr lang="en-US"/>
        </a:p>
      </dgm:t>
    </dgm:pt>
    <dgm:pt modelId="{639C0E9A-4277-4B0A-96AE-8DC19FA84813}" type="sibTrans" cxnId="{7EC0C8E2-C480-4C08-A7E1-0335BFF4B23F}">
      <dgm:prSet/>
      <dgm:spPr/>
      <dgm:t>
        <a:bodyPr/>
        <a:lstStyle/>
        <a:p>
          <a:endParaRPr lang="en-US"/>
        </a:p>
      </dgm:t>
    </dgm:pt>
    <dgm:pt modelId="{9A6B2E1F-FE06-42C7-8A24-9246175F24B2}" type="pres">
      <dgm:prSet presAssocID="{C18D176B-7266-4B15-B2E8-1D92B1D52E9F}" presName="vert0" presStyleCnt="0">
        <dgm:presLayoutVars>
          <dgm:dir/>
          <dgm:animOne val="branch"/>
          <dgm:animLvl val="lvl"/>
        </dgm:presLayoutVars>
      </dgm:prSet>
      <dgm:spPr/>
    </dgm:pt>
    <dgm:pt modelId="{F65CB9DE-7A87-4BB8-94CC-F91963257A38}" type="pres">
      <dgm:prSet presAssocID="{216E3CAE-C3EB-4541-AE5C-7655A9E259F5}" presName="thickLine" presStyleLbl="alignNode1" presStyleIdx="0" presStyleCnt="2"/>
      <dgm:spPr/>
    </dgm:pt>
    <dgm:pt modelId="{AEA2BEF6-FC16-48E4-A26B-B49948997385}" type="pres">
      <dgm:prSet presAssocID="{216E3CAE-C3EB-4541-AE5C-7655A9E259F5}" presName="horz1" presStyleCnt="0"/>
      <dgm:spPr/>
    </dgm:pt>
    <dgm:pt modelId="{9020AA9E-4C06-4529-A5CC-E9A53D4B7E6C}" type="pres">
      <dgm:prSet presAssocID="{216E3CAE-C3EB-4541-AE5C-7655A9E259F5}" presName="tx1" presStyleLbl="revTx" presStyleIdx="0" presStyleCnt="2"/>
      <dgm:spPr/>
    </dgm:pt>
    <dgm:pt modelId="{89D3B61B-9BE2-44A0-AAB3-8AC94EF702BF}" type="pres">
      <dgm:prSet presAssocID="{216E3CAE-C3EB-4541-AE5C-7655A9E259F5}" presName="vert1" presStyleCnt="0"/>
      <dgm:spPr/>
    </dgm:pt>
    <dgm:pt modelId="{AB48CA06-8DD6-4A14-9052-80648341E2E8}" type="pres">
      <dgm:prSet presAssocID="{66B06B96-7D88-456E-BC4F-1E972A481A03}" presName="thickLine" presStyleLbl="alignNode1" presStyleIdx="1" presStyleCnt="2"/>
      <dgm:spPr/>
    </dgm:pt>
    <dgm:pt modelId="{6CA078F8-0FC7-48F5-ADDA-19CEB1E8079D}" type="pres">
      <dgm:prSet presAssocID="{66B06B96-7D88-456E-BC4F-1E972A481A03}" presName="horz1" presStyleCnt="0"/>
      <dgm:spPr/>
    </dgm:pt>
    <dgm:pt modelId="{3B267427-A399-4984-93A7-7FF72AEF4A40}" type="pres">
      <dgm:prSet presAssocID="{66B06B96-7D88-456E-BC4F-1E972A481A03}" presName="tx1" presStyleLbl="revTx" presStyleIdx="1" presStyleCnt="2"/>
      <dgm:spPr/>
    </dgm:pt>
    <dgm:pt modelId="{AE9DD43A-5C73-4227-B884-9770B31956AA}" type="pres">
      <dgm:prSet presAssocID="{66B06B96-7D88-456E-BC4F-1E972A481A03}" presName="vert1" presStyleCnt="0"/>
      <dgm:spPr/>
    </dgm:pt>
  </dgm:ptLst>
  <dgm:cxnLst>
    <dgm:cxn modelId="{377BF760-B2B4-408B-9CF7-8ECFB8196A91}" srcId="{C18D176B-7266-4B15-B2E8-1D92B1D52E9F}" destId="{216E3CAE-C3EB-4541-AE5C-7655A9E259F5}" srcOrd="0" destOrd="0" parTransId="{2432A11A-EC84-4CF4-8D1E-0420D4B7DF47}" sibTransId="{3FA03BA8-90C2-4E2F-A54C-D7D4834B2BB1}"/>
    <dgm:cxn modelId="{01E00E8D-95CC-4CE6-A5F6-CDF2F7ED7838}" type="presOf" srcId="{C18D176B-7266-4B15-B2E8-1D92B1D52E9F}" destId="{9A6B2E1F-FE06-42C7-8A24-9246175F24B2}" srcOrd="0" destOrd="0" presId="urn:microsoft.com/office/officeart/2008/layout/LinedList"/>
    <dgm:cxn modelId="{F4CF9299-7700-46B0-BF4B-0770EBB8618E}" type="presOf" srcId="{66B06B96-7D88-456E-BC4F-1E972A481A03}" destId="{3B267427-A399-4984-93A7-7FF72AEF4A40}" srcOrd="0" destOrd="0" presId="urn:microsoft.com/office/officeart/2008/layout/LinedList"/>
    <dgm:cxn modelId="{73627DDE-513A-4436-A1F6-AD7D0995DA53}" type="presOf" srcId="{216E3CAE-C3EB-4541-AE5C-7655A9E259F5}" destId="{9020AA9E-4C06-4529-A5CC-E9A53D4B7E6C}" srcOrd="0" destOrd="0" presId="urn:microsoft.com/office/officeart/2008/layout/LinedList"/>
    <dgm:cxn modelId="{7EC0C8E2-C480-4C08-A7E1-0335BFF4B23F}" srcId="{C18D176B-7266-4B15-B2E8-1D92B1D52E9F}" destId="{66B06B96-7D88-456E-BC4F-1E972A481A03}" srcOrd="1" destOrd="0" parTransId="{368EEB26-F6C1-440A-AAAA-530C6657DAEC}" sibTransId="{639C0E9A-4277-4B0A-96AE-8DC19FA84813}"/>
    <dgm:cxn modelId="{77D2663F-C9DB-4878-A3B7-9B253A8A3ED6}" type="presParOf" srcId="{9A6B2E1F-FE06-42C7-8A24-9246175F24B2}" destId="{F65CB9DE-7A87-4BB8-94CC-F91963257A38}" srcOrd="0" destOrd="0" presId="urn:microsoft.com/office/officeart/2008/layout/LinedList"/>
    <dgm:cxn modelId="{96032C51-9BD1-4646-9A68-ED41C82C5BF1}" type="presParOf" srcId="{9A6B2E1F-FE06-42C7-8A24-9246175F24B2}" destId="{AEA2BEF6-FC16-48E4-A26B-B49948997385}" srcOrd="1" destOrd="0" presId="urn:microsoft.com/office/officeart/2008/layout/LinedList"/>
    <dgm:cxn modelId="{64B3D09F-E599-4EF2-B40C-22DE94BF9A21}" type="presParOf" srcId="{AEA2BEF6-FC16-48E4-A26B-B49948997385}" destId="{9020AA9E-4C06-4529-A5CC-E9A53D4B7E6C}" srcOrd="0" destOrd="0" presId="urn:microsoft.com/office/officeart/2008/layout/LinedList"/>
    <dgm:cxn modelId="{6DE2933E-93DA-4041-930C-BF22C416C2B0}" type="presParOf" srcId="{AEA2BEF6-FC16-48E4-A26B-B49948997385}" destId="{89D3B61B-9BE2-44A0-AAB3-8AC94EF702BF}" srcOrd="1" destOrd="0" presId="urn:microsoft.com/office/officeart/2008/layout/LinedList"/>
    <dgm:cxn modelId="{49707239-5E52-48FF-B156-1D420523C676}" type="presParOf" srcId="{9A6B2E1F-FE06-42C7-8A24-9246175F24B2}" destId="{AB48CA06-8DD6-4A14-9052-80648341E2E8}" srcOrd="2" destOrd="0" presId="urn:microsoft.com/office/officeart/2008/layout/LinedList"/>
    <dgm:cxn modelId="{B1EA7F0A-67BB-43BF-B3C8-DD1B80BB7C95}" type="presParOf" srcId="{9A6B2E1F-FE06-42C7-8A24-9246175F24B2}" destId="{6CA078F8-0FC7-48F5-ADDA-19CEB1E8079D}" srcOrd="3" destOrd="0" presId="urn:microsoft.com/office/officeart/2008/layout/LinedList"/>
    <dgm:cxn modelId="{0856D78B-2A09-462A-94C7-346F569134BA}" type="presParOf" srcId="{6CA078F8-0FC7-48F5-ADDA-19CEB1E8079D}" destId="{3B267427-A399-4984-93A7-7FF72AEF4A40}" srcOrd="0" destOrd="0" presId="urn:microsoft.com/office/officeart/2008/layout/LinedList"/>
    <dgm:cxn modelId="{C6BBF238-798E-4987-8D79-65C03CD59B9E}" type="presParOf" srcId="{6CA078F8-0FC7-48F5-ADDA-19CEB1E8079D}" destId="{AE9DD43A-5C73-4227-B884-9770B31956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CB9DE-7A87-4BB8-94CC-F91963257A38}">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20AA9E-4C06-4529-A5CC-E9A53D4B7E6C}">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(Null) H</a:t>
          </a:r>
          <a:r>
            <a:rPr lang="en-US" sz="3000" kern="1200" baseline="-25000"/>
            <a:t>0</a:t>
          </a:r>
          <a:r>
            <a:rPr lang="en-US" sz="3000" kern="1200"/>
            <a:t> : There is no difference in Spotify song features between songs that have and have not been on the Billboard Hot 100 list since 1958.</a:t>
          </a:r>
        </a:p>
      </dsp:txBody>
      <dsp:txXfrm>
        <a:off x="0" y="0"/>
        <a:ext cx="6492875" cy="2552700"/>
      </dsp:txXfrm>
    </dsp:sp>
    <dsp:sp modelId="{AB48CA06-8DD6-4A14-9052-80648341E2E8}">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67427-A399-4984-93A7-7FF72AEF4A40}">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H</a:t>
          </a:r>
          <a:r>
            <a:rPr lang="en-US" sz="3000" kern="1200" baseline="-25000"/>
            <a:t>1</a:t>
          </a:r>
          <a:r>
            <a:rPr lang="en-US" sz="3000" kern="1200"/>
            <a:t> : There is a correlation between Spotify song metrics (Popularity, Danceability, Valence, etc.) on Billboard Top 100 over the past 60 years and song that did not make the Billboard Top 100.</a:t>
          </a:r>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27AE-0660-4767-9A13-59E3C8A2E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C0E022-848D-445D-A8EB-15BA461E1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D2FE9B-148B-446D-A183-6F6C4C74C185}"/>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E89E66C0-7ADB-4AD7-8E21-C58533EB2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D1268-250D-4FAB-BE48-682A590A6F85}"/>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16485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F6E9-9342-42B1-A1D9-3A126113E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0B6E2-DE5A-4499-8ABE-06C2B2E8F0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379B3-8768-4295-A9A4-3892A0FCD063}"/>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558669FA-9FE0-4B24-A5A3-4E9F457AD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22FD1-662E-45DF-ABF0-ECBEEE58E80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322618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DF99B-FF85-43D9-989E-1BAF95DAAD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683E9E-8570-406C-9B0B-E6B33C25AB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F6FA9-6320-4728-BF9E-74574958E0FC}"/>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15B7B7BF-3694-471E-958C-27F7051C7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08DFE-D063-474B-AB0F-0053EAC7EAB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364601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4C04-4E71-4767-A373-846350340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0B0638-B0FB-404B-A3D0-B9BD285CD4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C08F2-CBC9-493E-AED4-8C56D1FEFBC5}"/>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AF494622-7FD0-48A2-8BA4-0B9047C89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22371-AECB-4C83-8D05-353250802BA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42148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B29-4E7B-4ED1-B90B-C8692C30A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1F2FAD-6F0B-4F6E-8E45-4C00BD11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7824F-73AD-4A53-848B-54711AD8C481}"/>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7E3D3221-7C75-4863-B677-DFA6C3463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74796-C29B-42BB-AD47-9F03293E8A44}"/>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86315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09A4-759D-4E95-A4E5-64DA67DCE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4C4535-07FA-47E9-84EA-FE16FD051E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AD8D59-57F6-4220-98CA-86F78B10E3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CCE867-1590-40C7-BF79-4E0BDCAA8C5A}"/>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6" name="Footer Placeholder 5">
            <a:extLst>
              <a:ext uri="{FF2B5EF4-FFF2-40B4-BE49-F238E27FC236}">
                <a16:creationId xmlns:a16="http://schemas.microsoft.com/office/drawing/2014/main" id="{1A942B5D-7150-4E9A-ACF0-0CFF5F75A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27211-3575-4BF6-8022-C9401AB98B37}"/>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418622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00B4-A85C-4BAC-8F12-E7603960D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70E67-D342-49C4-8E6B-72DE40E8A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C3B95A-F6E1-4695-B5C8-65D0510B92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63124-A484-4E2F-B436-73B1D15B1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95BA39-7C55-4F78-B9D9-9B1B4EBAFB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20DFC-20C2-451D-BE81-C31F5C3E62BF}"/>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8" name="Footer Placeholder 7">
            <a:extLst>
              <a:ext uri="{FF2B5EF4-FFF2-40B4-BE49-F238E27FC236}">
                <a16:creationId xmlns:a16="http://schemas.microsoft.com/office/drawing/2014/main" id="{54492C00-236F-4C03-BEB4-AF5C261F6A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765346-8EA4-44A0-BDB0-C0712BABCBBE}"/>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280752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FD26-5771-4532-84F4-704BA51BBD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29751B-3EEA-4917-B841-8F98831E12BC}"/>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4" name="Footer Placeholder 3">
            <a:extLst>
              <a:ext uri="{FF2B5EF4-FFF2-40B4-BE49-F238E27FC236}">
                <a16:creationId xmlns:a16="http://schemas.microsoft.com/office/drawing/2014/main" id="{361D9443-2EE0-4713-A0E2-C37309DDF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C204D4-4476-4A80-8F3D-7E7D37692C66}"/>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7065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A3C28-432C-4EAD-83A5-26366CBA81D4}"/>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3" name="Footer Placeholder 2">
            <a:extLst>
              <a:ext uri="{FF2B5EF4-FFF2-40B4-BE49-F238E27FC236}">
                <a16:creationId xmlns:a16="http://schemas.microsoft.com/office/drawing/2014/main" id="{1253CFFA-AD02-47DE-A0D4-95E46E3A2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954D31-F758-4358-BF78-396ED245906A}"/>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98625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1D07-FCC0-45E9-885F-A6A2920B5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62D8F-105E-4CAE-8CF9-D62BAEC3C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7170D-7170-4F66-A532-733EDA6FB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81FA6E-8B37-4D14-992F-FD2323C27838}"/>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6" name="Footer Placeholder 5">
            <a:extLst>
              <a:ext uri="{FF2B5EF4-FFF2-40B4-BE49-F238E27FC236}">
                <a16:creationId xmlns:a16="http://schemas.microsoft.com/office/drawing/2014/main" id="{92718A1D-0C6C-401C-84F4-11AB4B523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B31B4-31AF-4A35-8DEB-717618C57071}"/>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8262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108B-F95B-409A-9A3D-EF2A86EE7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BF62D2-7311-4C9B-83D8-703DE4292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DA6A16-05C6-4379-9D80-8FEACE112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8BBFF6-B8E5-4C1D-AA30-461B9F5F4C31}"/>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6" name="Footer Placeholder 5">
            <a:extLst>
              <a:ext uri="{FF2B5EF4-FFF2-40B4-BE49-F238E27FC236}">
                <a16:creationId xmlns:a16="http://schemas.microsoft.com/office/drawing/2014/main" id="{680EC5E6-29DF-4D56-8760-38C70EAC7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8262F-C5F9-40E2-82B4-A0DDD1A7C9A0}"/>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62128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73025-4F09-421E-A7E1-83F87C392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64EC39-B0C0-49EA-AD63-FB554A69D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3B627-8B26-4188-B65F-7C2F86966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4DE267E4-B69C-4FB4-B111-DA1BA3F80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A30137-9CC6-4D4D-BC1B-6D0DBB2A0B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D4B7F-89DB-4865-AFD8-8FBD51FF1C0E}" type="slidenum">
              <a:rPr lang="en-US" smtClean="0"/>
              <a:t>‹#›</a:t>
            </a:fld>
            <a:endParaRPr lang="en-US"/>
          </a:p>
        </p:txBody>
      </p:sp>
    </p:spTree>
    <p:extLst>
      <p:ext uri="{BB962C8B-B14F-4D97-AF65-F5344CB8AC3E}">
        <p14:creationId xmlns:p14="http://schemas.microsoft.com/office/powerpoint/2010/main" val="78078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82E1D-D21B-4322-9B4B-C894C4C04752}"/>
              </a:ext>
            </a:extLst>
          </p:cNvPr>
          <p:cNvSpPr>
            <a:spLocks noGrp="1"/>
          </p:cNvSpPr>
          <p:nvPr>
            <p:ph type="ctrTitle"/>
          </p:nvPr>
        </p:nvSpPr>
        <p:spPr>
          <a:xfrm>
            <a:off x="6746628" y="1783959"/>
            <a:ext cx="4645250" cy="2889114"/>
          </a:xfrm>
        </p:spPr>
        <p:txBody>
          <a:bodyPr anchor="b">
            <a:noAutofit/>
          </a:bodyPr>
          <a:lstStyle/>
          <a:p>
            <a:pPr algn="l"/>
            <a:br>
              <a:rPr lang="en-US" sz="4000" dirty="0">
                <a:solidFill>
                  <a:schemeClr val="bg1"/>
                </a:solidFill>
              </a:rPr>
            </a:br>
            <a:r>
              <a:rPr lang="en-US" sz="4000" dirty="0">
                <a:solidFill>
                  <a:schemeClr val="bg1"/>
                </a:solidFill>
              </a:rPr>
              <a:t>Song metric analysis</a:t>
            </a:r>
          </a:p>
        </p:txBody>
      </p:sp>
      <p:sp>
        <p:nvSpPr>
          <p:cNvPr id="3" name="Subtitle 2">
            <a:extLst>
              <a:ext uri="{FF2B5EF4-FFF2-40B4-BE49-F238E27FC236}">
                <a16:creationId xmlns:a16="http://schemas.microsoft.com/office/drawing/2014/main" id="{11FED7AE-6185-4A5F-8E65-780E093F7B92}"/>
              </a:ext>
            </a:extLst>
          </p:cNvPr>
          <p:cNvSpPr>
            <a:spLocks noGrp="1"/>
          </p:cNvSpPr>
          <p:nvPr>
            <p:ph type="subTitle" idx="1"/>
          </p:nvPr>
        </p:nvSpPr>
        <p:spPr>
          <a:xfrm>
            <a:off x="6746627" y="4750893"/>
            <a:ext cx="4645250" cy="1147863"/>
          </a:xfrm>
        </p:spPr>
        <p:txBody>
          <a:bodyPr anchor="t">
            <a:normAutofit/>
          </a:bodyPr>
          <a:lstStyle/>
          <a:p>
            <a:pPr algn="l"/>
            <a:r>
              <a:rPr lang="en-US" sz="1900">
                <a:solidFill>
                  <a:schemeClr val="bg1"/>
                </a:solidFill>
              </a:rPr>
              <a:t>William Nash</a:t>
            </a:r>
          </a:p>
          <a:p>
            <a:pPr algn="l"/>
            <a:r>
              <a:rPr lang="en-US" sz="1900">
                <a:solidFill>
                  <a:schemeClr val="bg1"/>
                </a:solidFill>
              </a:rPr>
              <a:t>Cody Braun</a:t>
            </a:r>
          </a:p>
          <a:p>
            <a:pPr algn="l"/>
            <a:r>
              <a:rPr lang="en-US" sz="1900">
                <a:solidFill>
                  <a:schemeClr val="bg1"/>
                </a:solidFill>
              </a:rPr>
              <a:t>Austen Manser</a:t>
            </a:r>
          </a:p>
        </p:txBody>
      </p:sp>
      <p:sp>
        <p:nvSpPr>
          <p:cNvPr id="16"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E6DC902-7DE8-4273-8CCE-4274ED5BC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1899927"/>
            <a:ext cx="4047843" cy="1689974"/>
          </a:xfrm>
          <a:prstGeom prst="rect">
            <a:avLst/>
          </a:prstGeom>
        </p:spPr>
      </p:pic>
    </p:spTree>
    <p:extLst>
      <p:ext uri="{BB962C8B-B14F-4D97-AF65-F5344CB8AC3E}">
        <p14:creationId xmlns:p14="http://schemas.microsoft.com/office/powerpoint/2010/main" val="60184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B3A5E14-2841-41F3-A077-BDE638CFC94E}"/>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Hypothesis</a:t>
            </a:r>
          </a:p>
        </p:txBody>
      </p:sp>
      <p:graphicFrame>
        <p:nvGraphicFramePr>
          <p:cNvPr id="5" name="Content Placeholder 2">
            <a:extLst>
              <a:ext uri="{FF2B5EF4-FFF2-40B4-BE49-F238E27FC236}">
                <a16:creationId xmlns:a16="http://schemas.microsoft.com/office/drawing/2014/main" id="{B8E1B016-60A6-4D2C-BCBE-A142F130909A}"/>
              </a:ext>
            </a:extLst>
          </p:cNvPr>
          <p:cNvGraphicFramePr>
            <a:graphicFrameLocks noGrp="1"/>
          </p:cNvGraphicFramePr>
          <p:nvPr>
            <p:ph idx="1"/>
            <p:extLst>
              <p:ext uri="{D42A27DB-BD31-4B8C-83A1-F6EECF244321}">
                <p14:modId xmlns:p14="http://schemas.microsoft.com/office/powerpoint/2010/main" val="39715423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07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FDF5-89F9-4FCD-A2A4-6E3AD4519229}"/>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082E2CB6-A140-475C-AD92-F877CE2A99AA}"/>
              </a:ext>
            </a:extLst>
          </p:cNvPr>
          <p:cNvSpPr>
            <a:spLocks noGrp="1"/>
          </p:cNvSpPr>
          <p:nvPr>
            <p:ph idx="1"/>
          </p:nvPr>
        </p:nvSpPr>
        <p:spPr/>
        <p:txBody>
          <a:bodyPr>
            <a:normAutofit/>
          </a:bodyPr>
          <a:lstStyle/>
          <a:p>
            <a:r>
              <a:rPr lang="en-US" dirty="0"/>
              <a:t> </a:t>
            </a:r>
            <a:r>
              <a:rPr lang="en-US" sz="1700" dirty="0"/>
              <a:t>Elaborate on the questions you asked, describing what kinds of data you needed to answer them, and where you found it</a:t>
            </a:r>
          </a:p>
          <a:p>
            <a:r>
              <a:rPr lang="en-US" dirty="0"/>
              <a:t>We wanted to know whether we could find a trend in song metric analysis among songs that made it into the Billboard Top 100 and songs that did not.</a:t>
            </a:r>
          </a:p>
          <a:p>
            <a:r>
              <a:rPr lang="en-US" dirty="0"/>
              <a:t>To answer this, we needed a list of all of the songs that have ever been on the Billboard Top 100 (pulled via Billboard API wrapper) and the song metrics for all of these songs (provided by the Spotify API).</a:t>
            </a:r>
          </a:p>
          <a:p>
            <a:r>
              <a:rPr lang="en-US" dirty="0"/>
              <a:t>*Settled on using the Spotify API due to robustness and relatability of music.</a:t>
            </a:r>
          </a:p>
        </p:txBody>
      </p:sp>
    </p:spTree>
    <p:extLst>
      <p:ext uri="{BB962C8B-B14F-4D97-AF65-F5344CB8AC3E}">
        <p14:creationId xmlns:p14="http://schemas.microsoft.com/office/powerpoint/2010/main" val="279321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FE93-A9D8-41B2-9F0D-AA4B3FF71513}"/>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C4CBE41B-B822-4DE7-8144-5981CD33FF0A}"/>
              </a:ext>
            </a:extLst>
          </p:cNvPr>
          <p:cNvSpPr>
            <a:spLocks noGrp="1"/>
          </p:cNvSpPr>
          <p:nvPr>
            <p:ph idx="1"/>
          </p:nvPr>
        </p:nvSpPr>
        <p:spPr/>
        <p:txBody>
          <a:bodyPr>
            <a:normAutofit fontScale="92500" lnSpcReduction="20000"/>
          </a:bodyPr>
          <a:lstStyle/>
          <a:p>
            <a:r>
              <a:rPr lang="en-US" dirty="0"/>
              <a:t>*Describe the exploration and cleanup process</a:t>
            </a:r>
          </a:p>
          <a:p>
            <a:endParaRPr lang="en-US" dirty="0"/>
          </a:p>
          <a:p>
            <a:r>
              <a:rPr lang="en-US" dirty="0"/>
              <a:t>  * Discuss insights you had while exploring the data that you didn't anticipate</a:t>
            </a:r>
          </a:p>
          <a:p>
            <a:pPr lvl="1"/>
            <a:r>
              <a:rPr lang="en-US" dirty="0"/>
              <a:t>Spotify does not have a universal naming system</a:t>
            </a:r>
          </a:p>
          <a:p>
            <a:pPr lvl="2"/>
            <a:r>
              <a:rPr lang="en-US" dirty="0"/>
              <a:t>Implementation of fuzzy matching and fuzzy ratio.</a:t>
            </a:r>
          </a:p>
          <a:p>
            <a:pPr lvl="1"/>
            <a:r>
              <a:rPr lang="en-US" dirty="0"/>
              <a:t>Not all the songs in the Spotify catalog are the originals. Some are remastered or greatest hits.</a:t>
            </a:r>
          </a:p>
          <a:p>
            <a:r>
              <a:rPr lang="en-US" dirty="0"/>
              <a:t>  * Discuss any problems that arose after exploring the data, and how you resolved them</a:t>
            </a:r>
          </a:p>
          <a:p>
            <a:endParaRPr lang="en-US" dirty="0"/>
          </a:p>
          <a:p>
            <a:r>
              <a:rPr lang="en-US" dirty="0"/>
              <a:t>  * Present and discuss interesting figures developed during exploration, ideally with the help of </a:t>
            </a:r>
            <a:r>
              <a:rPr lang="en-US" dirty="0" err="1"/>
              <a:t>Jupyter</a:t>
            </a:r>
            <a:r>
              <a:rPr lang="en-US" dirty="0"/>
              <a:t> Notebook</a:t>
            </a:r>
          </a:p>
        </p:txBody>
      </p:sp>
    </p:spTree>
    <p:extLst>
      <p:ext uri="{BB962C8B-B14F-4D97-AF65-F5344CB8AC3E}">
        <p14:creationId xmlns:p14="http://schemas.microsoft.com/office/powerpoint/2010/main" val="101208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A364-E926-4586-BCAF-A6809E586FEC}"/>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0EAD773B-C447-4C0C-B97C-6CF0564A2C49}"/>
              </a:ext>
            </a:extLst>
          </p:cNvPr>
          <p:cNvSpPr>
            <a:spLocks noGrp="1"/>
          </p:cNvSpPr>
          <p:nvPr>
            <p:ph idx="1"/>
          </p:nvPr>
        </p:nvSpPr>
        <p:spPr/>
        <p:txBody>
          <a:bodyPr/>
          <a:lstStyle/>
          <a:p>
            <a:r>
              <a:rPr lang="en-US" dirty="0"/>
              <a:t> </a:t>
            </a:r>
            <a:r>
              <a:rPr lang="en-US" sz="1600" dirty="0"/>
              <a:t>Discuss the steps you took to analyze the data and answer each question you asked in your proposal</a:t>
            </a:r>
          </a:p>
          <a:p>
            <a:endParaRPr lang="en-US" sz="1600" dirty="0"/>
          </a:p>
          <a:p>
            <a:endParaRPr lang="en-US" sz="1600" dirty="0"/>
          </a:p>
          <a:p>
            <a:endParaRPr lang="en-US" sz="1600" dirty="0"/>
          </a:p>
          <a:p>
            <a:endParaRPr lang="en-US" sz="1600" dirty="0"/>
          </a:p>
          <a:p>
            <a:r>
              <a:rPr lang="en-US" sz="1600" dirty="0"/>
              <a:t>Present and discuss interesting figures developed during analysis, ideally with the help of </a:t>
            </a:r>
            <a:r>
              <a:rPr lang="en-US" sz="1600" dirty="0" err="1"/>
              <a:t>Jupyter</a:t>
            </a:r>
            <a:r>
              <a:rPr lang="en-US" sz="1600" dirty="0"/>
              <a:t> Notebook</a:t>
            </a:r>
          </a:p>
        </p:txBody>
      </p:sp>
    </p:spTree>
    <p:extLst>
      <p:ext uri="{BB962C8B-B14F-4D97-AF65-F5344CB8AC3E}">
        <p14:creationId xmlns:p14="http://schemas.microsoft.com/office/powerpoint/2010/main" val="111193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4F9C-79F0-49E4-A40A-389F470F53E1}"/>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E6890199-DF54-4CAF-874E-197A0DA468CC}"/>
              </a:ext>
            </a:extLst>
          </p:cNvPr>
          <p:cNvSpPr>
            <a:spLocks noGrp="1"/>
          </p:cNvSpPr>
          <p:nvPr>
            <p:ph idx="1"/>
          </p:nvPr>
        </p:nvSpPr>
        <p:spPr/>
        <p:txBody>
          <a:bodyPr/>
          <a:lstStyle/>
          <a:p>
            <a:r>
              <a:rPr lang="en-US" dirty="0"/>
              <a:t>Discuss your findings. Did you find what you expected to find? If not, why not? What inferences or general conclusions can you draw from your analysis?</a:t>
            </a:r>
          </a:p>
        </p:txBody>
      </p:sp>
    </p:spTree>
    <p:extLst>
      <p:ext uri="{BB962C8B-B14F-4D97-AF65-F5344CB8AC3E}">
        <p14:creationId xmlns:p14="http://schemas.microsoft.com/office/powerpoint/2010/main" val="139636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72A-476D-4008-8882-23E33E245F7D}"/>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0699E73E-153C-4EE9-A84F-0E511E5C6FD9}"/>
              </a:ext>
            </a:extLst>
          </p:cNvPr>
          <p:cNvSpPr>
            <a:spLocks noGrp="1"/>
          </p:cNvSpPr>
          <p:nvPr>
            <p:ph idx="1"/>
          </p:nvPr>
        </p:nvSpPr>
        <p:spPr/>
        <p:txBody>
          <a:bodyPr>
            <a:normAutofit lnSpcReduction="10000"/>
          </a:bodyPr>
          <a:lstStyle/>
          <a:p>
            <a:r>
              <a:rPr lang="en-US" dirty="0"/>
              <a:t>We used fuzzy matching in order to match up the data from the Billboard Top 100 into the Spotify API.</a:t>
            </a:r>
          </a:p>
          <a:p>
            <a:pPr lvl="1"/>
            <a:r>
              <a:rPr lang="en-US" dirty="0"/>
              <a:t>Fuzzy matching is a method that provides an improved ability to process string-based matching queries to find matching phrases or sentences from a database.</a:t>
            </a:r>
          </a:p>
          <a:p>
            <a:pPr lvl="1"/>
            <a:r>
              <a:rPr lang="en-US" dirty="0"/>
              <a:t>Fuzzy ratio is based on </a:t>
            </a:r>
            <a:r>
              <a:rPr lang="en-US" b="1" dirty="0" err="1"/>
              <a:t>Levenshtein</a:t>
            </a:r>
            <a:r>
              <a:rPr lang="en-US" b="1" dirty="0"/>
              <a:t> distance</a:t>
            </a:r>
            <a:r>
              <a:rPr lang="en-US" dirty="0"/>
              <a:t> (LD) which is a measure of the similarity between two strings, which we will refer to as the source string (s) and the target string (t). The </a:t>
            </a:r>
            <a:r>
              <a:rPr lang="en-US" b="1" dirty="0"/>
              <a:t>distance</a:t>
            </a:r>
            <a:r>
              <a:rPr lang="en-US" dirty="0"/>
              <a:t> is the number of deletions, insertions, or substitutions required to transform s into t.</a:t>
            </a:r>
          </a:p>
          <a:p>
            <a:pPr lvl="1"/>
            <a:r>
              <a:rPr lang="en-US" dirty="0"/>
              <a:t>We used a fuzzy ratio threshold of 75 for our matching.</a:t>
            </a:r>
          </a:p>
          <a:p>
            <a:r>
              <a:rPr lang="en-US" dirty="0"/>
              <a:t>If there are two songs with an identical fuzzy ratio score, the first result was chosen.</a:t>
            </a:r>
          </a:p>
          <a:p>
            <a:endParaRPr lang="en-US" dirty="0"/>
          </a:p>
        </p:txBody>
      </p:sp>
    </p:spTree>
    <p:extLst>
      <p:ext uri="{BB962C8B-B14F-4D97-AF65-F5344CB8AC3E}">
        <p14:creationId xmlns:p14="http://schemas.microsoft.com/office/powerpoint/2010/main" val="79964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5463-6C7C-4445-A0B3-30A621986985}"/>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F0DC98A-B65A-4737-B74F-4C78AA7D8728}"/>
              </a:ext>
            </a:extLst>
          </p:cNvPr>
          <p:cNvSpPr>
            <a:spLocks noGrp="1"/>
          </p:cNvSpPr>
          <p:nvPr>
            <p:ph idx="1"/>
          </p:nvPr>
        </p:nvSpPr>
        <p:spPr/>
        <p:txBody>
          <a:bodyPr/>
          <a:lstStyle/>
          <a:p>
            <a:pPr lvl="0"/>
            <a:r>
              <a:rPr lang="en-US" dirty="0"/>
              <a:t>Song metrics are created by Spotify and the algorithms are not publicly published.</a:t>
            </a:r>
          </a:p>
          <a:p>
            <a:pPr lvl="1"/>
            <a:r>
              <a:rPr lang="en-US" dirty="0"/>
              <a:t>As of Q3 2018 Earnings (Nov 1) Spotify has 191M active monthly users and 87M paying subscribers.</a:t>
            </a:r>
          </a:p>
          <a:p>
            <a:pPr lvl="0"/>
            <a:endParaRPr lang="en-US" dirty="0"/>
          </a:p>
          <a:p>
            <a:pPr lvl="0"/>
            <a:r>
              <a:rPr lang="en-US" dirty="0"/>
              <a:t>Songs that have “remastered” on Greatest Hits or re-release albums</a:t>
            </a:r>
          </a:p>
          <a:p>
            <a:pPr lvl="1"/>
            <a:r>
              <a:rPr lang="en-US" dirty="0"/>
              <a:t>Sound similar to the human ear, but the API returns slightly different song metrics.</a:t>
            </a:r>
          </a:p>
          <a:p>
            <a:pPr lvl="0"/>
            <a:endParaRPr lang="en-US" dirty="0"/>
          </a:p>
          <a:p>
            <a:r>
              <a:rPr lang="en-US" dirty="0"/>
              <a:t>Spotify does not have a universal formatting for Songs/Artists </a:t>
            </a:r>
          </a:p>
        </p:txBody>
      </p:sp>
    </p:spTree>
    <p:extLst>
      <p:ext uri="{BB962C8B-B14F-4D97-AF65-F5344CB8AC3E}">
        <p14:creationId xmlns:p14="http://schemas.microsoft.com/office/powerpoint/2010/main" val="1783278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1869</TotalTime>
  <Words>487</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Song metric analysis</vt:lpstr>
      <vt:lpstr>Hypothesis</vt:lpstr>
      <vt:lpstr>Questions &amp; Data</vt:lpstr>
      <vt:lpstr>Data Cleanup &amp; Exploration</vt:lpstr>
      <vt:lpstr>Data Analysis</vt:lpstr>
      <vt:lpstr>Findings</vt:lpstr>
      <vt:lpstr>Post Mortem</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Song metric analysis</dc:title>
  <dc:creator>Austen Manser</dc:creator>
  <cp:lastModifiedBy>Austen Manser</cp:lastModifiedBy>
  <cp:revision>11</cp:revision>
  <dcterms:created xsi:type="dcterms:W3CDTF">2018-11-04T17:24:32Z</dcterms:created>
  <dcterms:modified xsi:type="dcterms:W3CDTF">2018-11-06T00:34:00Z</dcterms:modified>
</cp:coreProperties>
</file>