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 descr="medical bg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4825" y="1965325"/>
            <a:ext cx="8134350" cy="1470025"/>
          </a:xfrm>
        </p:spPr>
        <p:txBody>
          <a:bodyPr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GB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766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GB" altLang="zh-CN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6AE5BA-CB20-4C88-A13A-D80190B6B08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576E9-84F4-4BEC-B3A1-8A34415E9913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132300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44450"/>
            <a:ext cx="2232025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44450"/>
            <a:ext cx="6543675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35471-6011-4CC3-835F-EAF99C5F8458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826827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367BC-AD9F-4E19-94D5-3A03DEE8BF9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263030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B3E2-2A77-4F0F-A3D0-E91C923FA25F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510490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950" y="728663"/>
            <a:ext cx="4387850" cy="5221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28663"/>
            <a:ext cx="4387850" cy="5221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970B2-408F-43C1-9FC0-D7E41597301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298151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ADC56-B729-4523-891E-D1E1AC0C9FE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318302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1B0F8-7BF4-40C7-ACBE-71D10312D903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424379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EEF13-A6C4-4929-B1ED-223A2DD4213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44563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DC11D-6531-4242-9054-15DE34E25C22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643387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F3A0A-3633-49E3-9F38-87AE9C6F9D5F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864933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dical bg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28663"/>
            <a:ext cx="8928100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" y="63261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0275" y="6326188"/>
            <a:ext cx="4464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7663" y="6326188"/>
            <a:ext cx="24114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47D7A06B-1ABE-4013-BC96-09B9A9125678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44450"/>
            <a:ext cx="63357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6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26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76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6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6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计算机综合实验报告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韦福超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张振宁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甄显安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实验指导书中后面给出的协处理器编号有误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200684"/>
            <a:ext cx="5472608" cy="496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54" y="1182274"/>
            <a:ext cx="24955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09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特殊指令的处理</a:t>
            </a:r>
            <a:endParaRPr lang="en-US" altLang="zh-CN" dirty="0" smtClean="0"/>
          </a:p>
          <a:p>
            <a:r>
              <a:rPr lang="en-US" altLang="zh-CN" dirty="0" smtClean="0"/>
              <a:t>SB</a:t>
            </a:r>
            <a:r>
              <a:rPr lang="zh-CN" altLang="en-US" dirty="0" smtClean="0"/>
              <a:t>指令：先整个字读出，将对应字节写好后，写回存储器</a:t>
            </a:r>
            <a:endParaRPr lang="en-US" altLang="zh-CN" dirty="0" smtClean="0"/>
          </a:p>
          <a:p>
            <a:r>
              <a:rPr lang="en-US" altLang="zh-CN" dirty="0" smtClean="0"/>
              <a:t>TLBWI</a:t>
            </a:r>
            <a:r>
              <a:rPr lang="zh-CN" altLang="en-US" dirty="0" smtClean="0"/>
              <a:t>：根据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EntryHi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EntryLo0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EntryLo1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TLB</a:t>
            </a:r>
            <a:r>
              <a:rPr lang="zh-CN" altLang="en-US" dirty="0" smtClean="0"/>
              <a:t>表项进行操作</a:t>
            </a:r>
            <a:endParaRPr lang="en-US" altLang="zh-CN" dirty="0" smtClean="0"/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指令：</a:t>
            </a:r>
            <a:r>
              <a:rPr lang="en-US" altLang="zh-CN" dirty="0" smtClean="0"/>
              <a:t>26</a:t>
            </a:r>
            <a:r>
              <a:rPr lang="zh-CN" altLang="en-US" dirty="0" smtClean="0"/>
              <a:t>位立即数左移两位后，和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高四位一起作为目标地址值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8660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对指令的检查：</a:t>
            </a:r>
            <a:endParaRPr lang="en-US" altLang="zh-CN" dirty="0" smtClean="0"/>
          </a:p>
          <a:p>
            <a:r>
              <a:rPr lang="zh-CN" altLang="en-US" dirty="0" smtClean="0"/>
              <a:t>在用户态即</a:t>
            </a:r>
            <a:r>
              <a:rPr lang="en-US" altLang="zh-CN" dirty="0" smtClean="0"/>
              <a:t>Status(1)=‘</a:t>
            </a:r>
            <a:r>
              <a:rPr lang="en-US" altLang="zh-CN" dirty="0"/>
              <a:t>0</a:t>
            </a:r>
            <a:r>
              <a:rPr lang="en-US" altLang="zh-CN" dirty="0" smtClean="0"/>
              <a:t>’ &amp; Status(4)=‘1’,</a:t>
            </a:r>
            <a:r>
              <a:rPr lang="zh-CN" altLang="en-US" dirty="0" smtClean="0"/>
              <a:t>不能使用</a:t>
            </a:r>
            <a:r>
              <a:rPr lang="en-US" altLang="zh-CN" dirty="0" smtClean="0"/>
              <a:t>CP0</a:t>
            </a:r>
            <a:r>
              <a:rPr lang="zh-CN" altLang="en-US" dirty="0" smtClean="0"/>
              <a:t>的操作指令</a:t>
            </a:r>
            <a:r>
              <a:rPr lang="en-US" altLang="zh-CN" dirty="0" smtClean="0"/>
              <a:t>mfc0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mtc0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tlbwi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eret</a:t>
            </a:r>
            <a:endParaRPr lang="en-US" altLang="zh-CN" dirty="0" smtClean="0"/>
          </a:p>
          <a:p>
            <a:r>
              <a:rPr lang="zh-CN" altLang="en-US" dirty="0" smtClean="0"/>
              <a:t>对未知指令的检查，如果不能硬件不能识别这条指令，交由异常处理流程来做，事实上，异常处理中的</a:t>
            </a:r>
            <a:r>
              <a:rPr lang="en-US" altLang="zh-CN" dirty="0" err="1" smtClean="0"/>
              <a:t>RI_handler</a:t>
            </a:r>
            <a:r>
              <a:rPr lang="zh-CN" altLang="en-US" dirty="0" smtClean="0"/>
              <a:t>只对除法</a:t>
            </a:r>
            <a:r>
              <a:rPr lang="en-US" altLang="zh-CN" dirty="0" smtClean="0"/>
              <a:t>div</a:t>
            </a:r>
            <a:r>
              <a:rPr lang="zh-CN" altLang="en-US" dirty="0" smtClean="0"/>
              <a:t>进行识别处理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7535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对访存虚拟地址的检查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Vaddr</a:t>
            </a:r>
            <a:r>
              <a:rPr lang="zh-CN" altLang="en-US" dirty="0" smtClean="0"/>
              <a:t>结合来看，如果处于用户态，是无法访问高位的地址空间的；末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位非’</a:t>
            </a:r>
            <a:r>
              <a:rPr lang="en-US" altLang="zh-CN" dirty="0" smtClean="0"/>
              <a:t>00</a:t>
            </a:r>
            <a:r>
              <a:rPr lang="zh-CN" altLang="en-US" dirty="0" smtClean="0"/>
              <a:t>‘的</a:t>
            </a:r>
            <a:r>
              <a:rPr lang="en-US" altLang="zh-CN" dirty="0" err="1" smtClean="0"/>
              <a:t>Vaddr</a:t>
            </a:r>
            <a:r>
              <a:rPr lang="zh-CN" altLang="en-US" dirty="0" smtClean="0"/>
              <a:t>肯定是地址不对齐</a:t>
            </a:r>
            <a:endParaRPr lang="en-US" altLang="zh-CN" dirty="0" smtClean="0"/>
          </a:p>
          <a:p>
            <a:r>
              <a:rPr lang="zh-CN" altLang="en-US" dirty="0" smtClean="0"/>
              <a:t>接着交由</a:t>
            </a:r>
            <a:r>
              <a:rPr lang="en-US" altLang="zh-CN" dirty="0" smtClean="0"/>
              <a:t>TLB</a:t>
            </a:r>
            <a:r>
              <a:rPr lang="zh-CN" altLang="en-US" dirty="0" smtClean="0"/>
              <a:t>对地址进行翻译，到物理地址</a:t>
            </a:r>
            <a:r>
              <a:rPr lang="en-US" altLang="zh-CN" dirty="0" err="1" smtClean="0"/>
              <a:t>Paddr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Paddr</a:t>
            </a:r>
            <a:r>
              <a:rPr lang="zh-CN" altLang="en-US" dirty="0" smtClean="0"/>
              <a:t>按照之前的物理地址划分访问设备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0789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异常与中断的处理：</a:t>
            </a:r>
            <a:endParaRPr lang="en-US" altLang="zh-CN" dirty="0" smtClean="0"/>
          </a:p>
          <a:p>
            <a:r>
              <a:rPr lang="zh-CN" altLang="en-US" dirty="0"/>
              <a:t>跳</a:t>
            </a:r>
            <a:r>
              <a:rPr lang="zh-CN" altLang="en-US" dirty="0" smtClean="0"/>
              <a:t>到另外一个状态机，将异常原因写入</a:t>
            </a:r>
            <a:r>
              <a:rPr lang="en-US" altLang="zh-CN" dirty="0" smtClean="0"/>
              <a:t>Cause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Status(1)</a:t>
            </a:r>
            <a:r>
              <a:rPr lang="zh-CN" altLang="en-US" dirty="0" smtClean="0"/>
              <a:t>置‘</a:t>
            </a:r>
            <a:r>
              <a:rPr lang="en-US" altLang="zh-CN" dirty="0" smtClean="0"/>
              <a:t>1</a:t>
            </a:r>
            <a:r>
              <a:rPr lang="zh-CN" altLang="en-US" dirty="0" smtClean="0"/>
              <a:t>’，此时禁止时钟中断，然后</a:t>
            </a:r>
            <a:r>
              <a:rPr lang="zh-CN" altLang="en-US" dirty="0"/>
              <a:t>将</a:t>
            </a:r>
            <a:r>
              <a:rPr lang="en-US" altLang="zh-CN" dirty="0"/>
              <a:t>PC</a:t>
            </a:r>
            <a:r>
              <a:rPr lang="zh-CN" altLang="en-US" dirty="0"/>
              <a:t>赋给</a:t>
            </a:r>
            <a:r>
              <a:rPr lang="en-US" altLang="zh-CN" dirty="0"/>
              <a:t>EPC</a:t>
            </a:r>
            <a:r>
              <a:rPr lang="zh-CN" altLang="en-US" dirty="0"/>
              <a:t>，同时</a:t>
            </a:r>
            <a:r>
              <a:rPr lang="en-US" altLang="zh-CN" dirty="0"/>
              <a:t>PC</a:t>
            </a:r>
            <a:r>
              <a:rPr lang="zh-CN" altLang="en-US" dirty="0"/>
              <a:t>指向</a:t>
            </a:r>
            <a:r>
              <a:rPr lang="en-US" altLang="zh-CN" dirty="0" smtClean="0"/>
              <a:t>Ebase+0x180</a:t>
            </a:r>
          </a:p>
          <a:p>
            <a:r>
              <a:rPr lang="zh-CN" altLang="en-US" dirty="0" smtClean="0"/>
              <a:t>从异常返回时，将</a:t>
            </a:r>
            <a:r>
              <a:rPr lang="en-US" altLang="zh-CN" dirty="0" smtClean="0"/>
              <a:t>PC&lt;=EPC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Status(1)=‘0’</a:t>
            </a:r>
          </a:p>
          <a:p>
            <a:r>
              <a:rPr lang="zh-CN" altLang="en-US" dirty="0" smtClean="0"/>
              <a:t>实验中实际主要利用</a:t>
            </a:r>
            <a:r>
              <a:rPr lang="en-US" altLang="zh-CN" dirty="0" smtClean="0"/>
              <a:t>Status(1)</a:t>
            </a:r>
            <a:r>
              <a:rPr lang="zh-CN" altLang="en-US" dirty="0" smtClean="0"/>
              <a:t>来控制中断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368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的测试</a:t>
            </a:r>
            <a:endParaRPr lang="en-US" altLang="zh-CN" dirty="0" smtClean="0"/>
          </a:p>
          <a:p>
            <a:r>
              <a:rPr lang="zh-CN" altLang="en-US" dirty="0" smtClean="0"/>
              <a:t>为了免去</a:t>
            </a:r>
            <a:r>
              <a:rPr lang="en-US" altLang="zh-CN" dirty="0" err="1" smtClean="0"/>
              <a:t>tlb</a:t>
            </a:r>
            <a:r>
              <a:rPr lang="zh-CN" altLang="en-US" dirty="0" smtClean="0"/>
              <a:t>带来的麻烦，暂时禁用</a:t>
            </a:r>
            <a:r>
              <a:rPr lang="en-US" altLang="zh-CN" dirty="0" err="1" smtClean="0"/>
              <a:t>mmu</a:t>
            </a:r>
            <a:r>
              <a:rPr lang="zh-CN" altLang="en-US" dirty="0" smtClean="0"/>
              <a:t>，并将地址的</a:t>
            </a:r>
            <a:r>
              <a:rPr lang="en-US" altLang="zh-CN" dirty="0" err="1" smtClean="0"/>
              <a:t>flag_writable</a:t>
            </a:r>
            <a:r>
              <a:rPr lang="zh-CN" altLang="en-US" dirty="0" smtClean="0"/>
              <a:t>标志全置‘</a:t>
            </a:r>
            <a:r>
              <a:rPr lang="en-US" altLang="zh-CN" dirty="0" smtClean="0"/>
              <a:t>1</a:t>
            </a:r>
            <a:r>
              <a:rPr lang="zh-CN" altLang="en-US" dirty="0" smtClean="0"/>
              <a:t>’，意为始终可写。</a:t>
            </a:r>
            <a:endParaRPr lang="en-US" altLang="zh-CN" dirty="0" smtClean="0"/>
          </a:p>
          <a:p>
            <a:r>
              <a:rPr lang="zh-CN" altLang="en-US" dirty="0" smtClean="0"/>
              <a:t>逐条指令测试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1387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最后，移植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操作系统，进行更进一步的测试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82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编译器：</a:t>
            </a:r>
            <a:endParaRPr lang="en-US" altLang="zh-CN" dirty="0" smtClean="0"/>
          </a:p>
          <a:p>
            <a:r>
              <a:rPr lang="zh-CN" altLang="en-US" dirty="0"/>
              <a:t>时间</a:t>
            </a:r>
            <a:r>
              <a:rPr lang="zh-CN" altLang="en-US" dirty="0" smtClean="0"/>
              <a:t>有限，基本采纳原框架，采用活跃变量分析，尽可能少对框架改动</a:t>
            </a:r>
            <a:endParaRPr lang="en-US" altLang="zh-CN" dirty="0" smtClean="0"/>
          </a:p>
          <a:p>
            <a:r>
              <a:rPr lang="zh-CN" altLang="en-US" dirty="0" smtClean="0"/>
              <a:t>一些不支持的指令：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sub</a:t>
            </a:r>
            <a:r>
              <a:rPr lang="zh-CN" altLang="en-US" dirty="0" smtClean="0"/>
              <a:t>需要用</a:t>
            </a:r>
            <a:r>
              <a:rPr lang="en-US" altLang="zh-CN" dirty="0" err="1" smtClean="0"/>
              <a:t>addu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subu</a:t>
            </a:r>
            <a:r>
              <a:rPr lang="zh-CN" altLang="en-US" dirty="0" smtClean="0"/>
              <a:t>替换，</a:t>
            </a:r>
            <a:r>
              <a:rPr lang="en-US" altLang="zh-CN" dirty="0" smtClean="0"/>
              <a:t>rem</a:t>
            </a:r>
            <a:r>
              <a:rPr lang="zh-CN" altLang="en-US" dirty="0" smtClean="0"/>
              <a:t>用</a:t>
            </a:r>
            <a:r>
              <a:rPr lang="en-US" altLang="zh-CN" dirty="0" smtClean="0"/>
              <a:t>div</a:t>
            </a:r>
            <a:r>
              <a:rPr lang="zh-CN" altLang="en-US" dirty="0" smtClean="0"/>
              <a:t>进行替换，最后通过异常处理来执行</a:t>
            </a:r>
            <a:endParaRPr lang="en-US" altLang="zh-CN" dirty="0" smtClean="0"/>
          </a:p>
          <a:p>
            <a:r>
              <a:rPr lang="zh-CN" altLang="en-US" dirty="0" smtClean="0"/>
              <a:t>为了和目标平台结合，参数采用前四个写入</a:t>
            </a:r>
            <a:r>
              <a:rPr lang="en-US" altLang="zh-CN" dirty="0" smtClean="0"/>
              <a:t>a0~a3</a:t>
            </a:r>
            <a:r>
              <a:rPr lang="zh-CN" altLang="en-US" dirty="0" smtClean="0"/>
              <a:t>，并且也全部压入栈中</a:t>
            </a:r>
            <a:endParaRPr lang="en-US" altLang="zh-CN" dirty="0" smtClean="0"/>
          </a:p>
          <a:p>
            <a:r>
              <a:rPr lang="zh-CN" altLang="en-US" dirty="0" smtClean="0"/>
              <a:t>操作系统要求函数需有返回值，因此即便返回值为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，也返回</a:t>
            </a:r>
            <a:r>
              <a:rPr lang="en-US" altLang="zh-CN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65423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库函数的实现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Alloc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PrintInt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PrintBool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PrintString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ReadInteger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ReadLine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StringEqual</a:t>
            </a:r>
            <a:endParaRPr lang="en-US" altLang="zh-CN" dirty="0" smtClean="0"/>
          </a:p>
          <a:p>
            <a:r>
              <a:rPr lang="en-US" altLang="zh-CN" dirty="0" smtClean="0"/>
              <a:t>_Halt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070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866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主要完成工作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多周期</a:t>
            </a:r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的实现，支持</a:t>
            </a:r>
            <a:r>
              <a:rPr lang="en-US" altLang="zh-CN" dirty="0" smtClean="0">
                <a:ea typeface="宋体" panose="02010600030101010101" pitchFamily="2" charset="-122"/>
              </a:rPr>
              <a:t>MIPS32</a:t>
            </a:r>
            <a:r>
              <a:rPr lang="zh-CN" altLang="en-US" dirty="0" smtClean="0">
                <a:ea typeface="宋体" panose="02010600030101010101" pitchFamily="2" charset="-122"/>
              </a:rPr>
              <a:t>指令集中的</a:t>
            </a:r>
            <a:r>
              <a:rPr lang="en-US" altLang="zh-CN" dirty="0" smtClean="0">
                <a:ea typeface="宋体" panose="02010600030101010101" pitchFamily="2" charset="-122"/>
              </a:rPr>
              <a:t>47</a:t>
            </a:r>
            <a:r>
              <a:rPr lang="zh-CN" altLang="en-US" dirty="0" smtClean="0">
                <a:ea typeface="宋体" panose="02010600030101010101" pitchFamily="2" charset="-122"/>
              </a:rPr>
              <a:t>条常用指令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dirty="0" err="1" smtClean="0">
                <a:ea typeface="宋体" panose="02010600030101010101" pitchFamily="2" charset="-122"/>
              </a:rPr>
              <a:t>Ucore</a:t>
            </a:r>
            <a:r>
              <a:rPr lang="zh-CN" altLang="en-US" dirty="0" smtClean="0">
                <a:ea typeface="宋体" panose="02010600030101010101" pitchFamily="2" charset="-122"/>
              </a:rPr>
              <a:t>的移植，因时间有限，直接采用往届改好的</a:t>
            </a:r>
            <a:r>
              <a:rPr lang="en-US" altLang="zh-CN" dirty="0" err="1" smtClean="0">
                <a:ea typeface="宋体" panose="02010600030101010101" pitchFamily="2" charset="-122"/>
              </a:rPr>
              <a:t>ucore</a:t>
            </a:r>
            <a:r>
              <a:rPr lang="zh-CN" altLang="en-US" dirty="0" smtClean="0">
                <a:ea typeface="宋体" panose="02010600030101010101" pitchFamily="2" charset="-122"/>
              </a:rPr>
              <a:t>对</a:t>
            </a:r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r>
              <a:rPr lang="zh-CN" altLang="en-US" dirty="0" smtClean="0">
                <a:ea typeface="宋体" panose="02010600030101010101" pitchFamily="2" charset="-122"/>
              </a:rPr>
              <a:t>进行测试，</a:t>
            </a:r>
            <a:r>
              <a:rPr lang="en-US" altLang="zh-CN" dirty="0" smtClean="0">
                <a:ea typeface="宋体" panose="02010600030101010101" pitchFamily="2" charset="-122"/>
              </a:rPr>
              <a:t>lab1~lab8</a:t>
            </a:r>
            <a:r>
              <a:rPr lang="zh-CN" altLang="en-US" dirty="0" smtClean="0">
                <a:ea typeface="宋体" panose="02010600030101010101" pitchFamily="2" charset="-122"/>
              </a:rPr>
              <a:t>通过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r>
              <a:rPr lang="en-US" altLang="zh-CN" dirty="0" smtClean="0">
                <a:ea typeface="宋体" panose="02010600030101010101" pitchFamily="2" charset="-122"/>
              </a:rPr>
              <a:t>C0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decaf</a:t>
            </a:r>
            <a:r>
              <a:rPr lang="zh-CN" altLang="en-US" smtClean="0">
                <a:ea typeface="宋体" panose="02010600030101010101" pitchFamily="2" charset="-122"/>
              </a:rPr>
              <a:t>两款编译器</a:t>
            </a:r>
            <a:r>
              <a:rPr lang="zh-CN" altLang="en-US" dirty="0" smtClean="0">
                <a:ea typeface="宋体" panose="02010600030101010101" pitchFamily="2" charset="-122"/>
              </a:rPr>
              <a:t>后端，将</a:t>
            </a:r>
            <a:r>
              <a:rPr lang="en-US" altLang="zh-CN" dirty="0" smtClean="0">
                <a:ea typeface="宋体" panose="02010600030101010101" pitchFamily="2" charset="-122"/>
              </a:rPr>
              <a:t>decaf</a:t>
            </a:r>
            <a:r>
              <a:rPr lang="zh-CN" altLang="en-US" dirty="0" smtClean="0">
                <a:ea typeface="宋体" panose="02010600030101010101" pitchFamily="2" charset="-122"/>
              </a:rPr>
              <a:t>语言编写的程序编译成</a:t>
            </a:r>
            <a:r>
              <a:rPr lang="en-US" altLang="zh-CN" dirty="0" smtClean="0">
                <a:ea typeface="宋体" panose="02010600030101010101" pitchFamily="2" charset="-122"/>
              </a:rPr>
              <a:t>MIPS32</a:t>
            </a:r>
            <a:r>
              <a:rPr lang="zh-CN" altLang="en-US" dirty="0" smtClean="0">
                <a:ea typeface="宋体" panose="02010600030101010101" pitchFamily="2" charset="-122"/>
              </a:rPr>
              <a:t>汇编代码，使用交叉编译器转化为目标代码，最终由操作系统调度，在</a:t>
            </a:r>
            <a:r>
              <a:rPr lang="en-US" altLang="zh-CN" dirty="0" err="1" smtClean="0">
                <a:ea typeface="宋体" panose="02010600030101010101" pitchFamily="2" charset="-122"/>
              </a:rPr>
              <a:t>Thinpad</a:t>
            </a:r>
            <a:r>
              <a:rPr lang="zh-CN" altLang="en-US" dirty="0" smtClean="0">
                <a:ea typeface="宋体" panose="02010600030101010101" pitchFamily="2" charset="-122"/>
              </a:rPr>
              <a:t>教学机上正常运行所有测试程序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部分：数据通路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31563"/>
            <a:ext cx="7992888" cy="4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3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多周期，简单划分为取指、译码、执行、访存、写回五个阶段，另加异常处理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个状态。除</a:t>
            </a:r>
            <a:r>
              <a:rPr lang="en-US" altLang="zh-CN" dirty="0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LBU</a:t>
            </a:r>
            <a:r>
              <a:rPr lang="zh-CN" altLang="en-US" dirty="0" smtClean="0"/>
              <a:t>及异常处理以外，其余指令在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个周期完成，</a:t>
            </a:r>
            <a:r>
              <a:rPr lang="en-US" altLang="zh-CN" dirty="0" smtClean="0"/>
              <a:t>NOP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个周期完成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控制器和访存控制部件采用不同的时钟，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通过信号控制访存的发生，访存部件反馈信号，告诉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是否能继续运行到下一个状态，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时钟频率有望达到最高频</a:t>
            </a:r>
            <a:endParaRPr lang="en-US" altLang="zh-CN" dirty="0" smtClean="0"/>
          </a:p>
          <a:p>
            <a:r>
              <a:rPr lang="zh-CN" altLang="en-US" dirty="0" smtClean="0"/>
              <a:t>但不知何故，最后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25M</a:t>
            </a:r>
            <a:r>
              <a:rPr lang="zh-CN" altLang="en-US" dirty="0" smtClean="0"/>
              <a:t>就出现错误了，为了稳定，不得不暂时降至</a:t>
            </a:r>
            <a:r>
              <a:rPr lang="en-US" altLang="zh-CN" dirty="0" smtClean="0"/>
              <a:t>11.09M</a:t>
            </a:r>
            <a:r>
              <a:rPr lang="zh-CN" altLang="en-US" dirty="0" smtClean="0"/>
              <a:t>，这样主频与访存的频率就一样了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8672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部件：</a:t>
            </a:r>
            <a:endParaRPr lang="en-US" altLang="zh-CN" dirty="0" smtClean="0"/>
          </a:p>
          <a:p>
            <a:r>
              <a:rPr lang="en-US" altLang="zh-CN" dirty="0"/>
              <a:t>Controller</a:t>
            </a:r>
            <a:r>
              <a:rPr lang="zh-CN" altLang="en-US" dirty="0"/>
              <a:t>：控制器，负责读取指令以及状态寄存器产生控制信号，回传给顶层模块</a:t>
            </a:r>
            <a:endParaRPr lang="en-US" altLang="zh-CN" dirty="0"/>
          </a:p>
          <a:p>
            <a:r>
              <a:rPr lang="en-US" altLang="zh-CN" dirty="0"/>
              <a:t>ALU</a:t>
            </a:r>
          </a:p>
          <a:p>
            <a:r>
              <a:rPr lang="en-US" altLang="zh-CN" dirty="0"/>
              <a:t>MUL</a:t>
            </a:r>
            <a:r>
              <a:rPr lang="zh-CN" altLang="en-US" dirty="0"/>
              <a:t>：</a:t>
            </a:r>
            <a:r>
              <a:rPr lang="zh-CN" altLang="en-US" strike="sngStrike" dirty="0"/>
              <a:t>采用</a:t>
            </a:r>
            <a:r>
              <a:rPr lang="en-US" altLang="zh-CN" strike="sngStrike" dirty="0"/>
              <a:t>booth</a:t>
            </a:r>
            <a:r>
              <a:rPr lang="zh-CN" altLang="en-US" strike="sngStrike" dirty="0"/>
              <a:t>算法，实现乘法，需</a:t>
            </a:r>
            <a:r>
              <a:rPr lang="en-US" altLang="zh-CN" strike="sngStrike" dirty="0"/>
              <a:t>64</a:t>
            </a:r>
            <a:r>
              <a:rPr lang="zh-CN" altLang="en-US" strike="sngStrike" dirty="0"/>
              <a:t>个</a:t>
            </a:r>
            <a:r>
              <a:rPr lang="en-US" altLang="zh-CN" strike="sngStrike" dirty="0" err="1" smtClean="0"/>
              <a:t>clk</a:t>
            </a:r>
            <a:r>
              <a:rPr lang="zh-CN" altLang="en-US" strike="sngStrike" dirty="0" smtClean="0"/>
              <a:t>，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ISE</a:t>
            </a:r>
            <a:r>
              <a:rPr lang="zh-CN" altLang="en-US" dirty="0" smtClean="0"/>
              <a:t>内置乘法器</a:t>
            </a:r>
            <a:endParaRPr lang="en-US" altLang="zh-CN" strike="sngStrike" dirty="0"/>
          </a:p>
          <a:p>
            <a:r>
              <a:rPr lang="en-US" altLang="zh-CN" dirty="0" err="1"/>
              <a:t>RegistersFile</a:t>
            </a:r>
            <a:r>
              <a:rPr lang="zh-CN" altLang="en-US" dirty="0"/>
              <a:t>：寄存器堆</a:t>
            </a:r>
            <a:endParaRPr lang="en-US" altLang="zh-CN" dirty="0"/>
          </a:p>
          <a:p>
            <a:r>
              <a:rPr lang="en-US" altLang="zh-CN" dirty="0" err="1"/>
              <a:t>mm_manager</a:t>
            </a:r>
            <a:r>
              <a:rPr lang="en-US" altLang="zh-CN" dirty="0"/>
              <a:t>:</a:t>
            </a:r>
            <a:r>
              <a:rPr lang="zh-CN" altLang="en-US" dirty="0"/>
              <a:t>访存管理，下辖</a:t>
            </a:r>
            <a:r>
              <a:rPr lang="en-US" altLang="zh-CN" dirty="0"/>
              <a:t>5</a:t>
            </a:r>
            <a:r>
              <a:rPr lang="zh-CN" altLang="en-US" dirty="0"/>
              <a:t>个设备：片上</a:t>
            </a:r>
            <a:r>
              <a:rPr lang="en-US" altLang="zh-CN" dirty="0"/>
              <a:t>Rom</a:t>
            </a:r>
            <a:r>
              <a:rPr lang="zh-CN" altLang="en-US" dirty="0"/>
              <a:t>，</a:t>
            </a:r>
            <a:r>
              <a:rPr lang="en-US" altLang="zh-CN" dirty="0"/>
              <a:t>Ram1</a:t>
            </a:r>
            <a:r>
              <a:rPr lang="zh-CN" altLang="en-US" dirty="0"/>
              <a:t>，</a:t>
            </a:r>
            <a:r>
              <a:rPr lang="en-US" altLang="zh-CN" dirty="0"/>
              <a:t>Ram2</a:t>
            </a:r>
            <a:r>
              <a:rPr lang="zh-CN" altLang="en-US" dirty="0"/>
              <a:t>，</a:t>
            </a:r>
            <a:r>
              <a:rPr lang="en-US" altLang="zh-CN" dirty="0"/>
              <a:t>Flash</a:t>
            </a:r>
            <a:r>
              <a:rPr lang="zh-CN" altLang="en-US" dirty="0"/>
              <a:t>，串口。内置</a:t>
            </a:r>
            <a:r>
              <a:rPr lang="en-US" altLang="zh-CN" dirty="0"/>
              <a:t>TLB</a:t>
            </a:r>
            <a:r>
              <a:rPr lang="zh-CN" altLang="en-US" dirty="0"/>
              <a:t>，实现</a:t>
            </a:r>
            <a:r>
              <a:rPr lang="en-US" altLang="zh-CN" dirty="0" err="1"/>
              <a:t>mmu</a:t>
            </a:r>
            <a:r>
              <a:rPr lang="zh-CN" altLang="en-US" dirty="0"/>
              <a:t>的工作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0010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mm_manager</a:t>
            </a:r>
            <a:r>
              <a:rPr lang="en-US" altLang="zh-CN" dirty="0" smtClean="0"/>
              <a:t>:</a:t>
            </a:r>
            <a:r>
              <a:rPr lang="zh-CN" altLang="en-US" dirty="0" smtClean="0"/>
              <a:t>地址及设备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35678"/>
              </p:ext>
            </p:extLst>
          </p:nvPr>
        </p:nvGraphicFramePr>
        <p:xfrm>
          <a:off x="107952" y="1397000"/>
          <a:ext cx="892809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016"/>
                <a:gridCol w="1488016"/>
                <a:gridCol w="1488016"/>
                <a:gridCol w="1488016"/>
                <a:gridCol w="1488016"/>
                <a:gridCol w="14880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虚拟地址范围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MMU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物理地址范围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kuseg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0x00000000-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7FFFFFFF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内核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kseg0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0x80000000-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9FFFFFFF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0x00000000-0x1FFFFFFF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kseg1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0xA0000000-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BFFFFFFF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0x00000000-0x1FFFFFFF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kseg2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0xC0000000-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FFFFFFFF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208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280213"/>
              </p:ext>
            </p:extLst>
          </p:nvPr>
        </p:nvGraphicFramePr>
        <p:xfrm>
          <a:off x="107950" y="728663"/>
          <a:ext cx="8928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050"/>
                <a:gridCol w="44640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物理地址范围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片上</a:t>
                      </a:r>
                      <a:r>
                        <a:rPr lang="en-US" altLang="zh-CN" dirty="0" smtClean="0"/>
                        <a:t>ROM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0x1FC00000-0x1FC00FFF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0x00000000-0x003FFFFF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0x00400000-0x007FFFFF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0x1E000000-0x1EFFFFFF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串口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0x1FD003F8-0x1FD003FC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9718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Rom:</a:t>
            </a:r>
            <a:r>
              <a:rPr lang="zh-CN" altLang="en-US" dirty="0"/>
              <a:t>存放</a:t>
            </a:r>
            <a:r>
              <a:rPr lang="en-US" altLang="zh-CN" dirty="0"/>
              <a:t>bootloader</a:t>
            </a:r>
          </a:p>
          <a:p>
            <a:r>
              <a:rPr lang="en-US" altLang="zh-CN" dirty="0"/>
              <a:t>Device_Ram1</a:t>
            </a:r>
          </a:p>
          <a:p>
            <a:r>
              <a:rPr lang="en-US" altLang="zh-CN" dirty="0"/>
              <a:t>Device_Ram2</a:t>
            </a:r>
          </a:p>
          <a:p>
            <a:r>
              <a:rPr lang="en-US" altLang="zh-CN" dirty="0" err="1"/>
              <a:t>Device_Flash</a:t>
            </a:r>
            <a:r>
              <a:rPr lang="en-US" altLang="zh-CN" dirty="0"/>
              <a:t>:</a:t>
            </a:r>
            <a:r>
              <a:rPr lang="zh-CN" altLang="en-US" dirty="0"/>
              <a:t>存放</a:t>
            </a:r>
            <a:r>
              <a:rPr lang="en-US" altLang="zh-CN" dirty="0" err="1"/>
              <a:t>ucore</a:t>
            </a:r>
            <a:endParaRPr lang="en-US" altLang="zh-CN" dirty="0"/>
          </a:p>
          <a:p>
            <a:r>
              <a:rPr lang="en-US" altLang="zh-CN" dirty="0" err="1"/>
              <a:t>Device_COM</a:t>
            </a:r>
            <a:r>
              <a:rPr lang="zh-CN" altLang="en-US" dirty="0"/>
              <a:t>：串口</a:t>
            </a:r>
            <a:r>
              <a:rPr lang="en-US" altLang="zh-CN" dirty="0"/>
              <a:t>1</a:t>
            </a:r>
            <a:r>
              <a:rPr lang="zh-CN" altLang="en-US" dirty="0"/>
              <a:t>：数据；串口</a:t>
            </a:r>
            <a:r>
              <a:rPr lang="en-US" altLang="zh-CN" dirty="0"/>
              <a:t>2</a:t>
            </a:r>
            <a:r>
              <a:rPr lang="zh-CN" altLang="en-US" dirty="0"/>
              <a:t>：状态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7628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CP0</a:t>
            </a:r>
            <a:r>
              <a:rPr lang="zh-CN" altLang="en-US" dirty="0" smtClean="0"/>
              <a:t>协处理器：只实现</a:t>
            </a:r>
            <a:r>
              <a:rPr lang="zh-CN" altLang="en-US" smtClean="0"/>
              <a:t>必要</a:t>
            </a:r>
            <a:r>
              <a:rPr lang="zh-CN" altLang="en-US" smtClean="0"/>
              <a:t>的以下</a:t>
            </a:r>
            <a:r>
              <a:rPr lang="zh-CN" altLang="en-US" dirty="0" smtClean="0"/>
              <a:t>几种</a:t>
            </a:r>
            <a:endParaRPr lang="en-US" altLang="zh-CN" dirty="0" smtClean="0"/>
          </a:p>
          <a:p>
            <a:r>
              <a:rPr lang="en-US" altLang="zh-CN" dirty="0" smtClean="0"/>
              <a:t>Status:</a:t>
            </a:r>
            <a:r>
              <a:rPr lang="zh-CN" altLang="en-US" dirty="0" smtClean="0"/>
              <a:t>控制中断、异常的状态，实验中只涉及其中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</a:t>
            </a:r>
            <a:endParaRPr lang="en-US" altLang="zh-CN" dirty="0"/>
          </a:p>
          <a:p>
            <a:r>
              <a:rPr lang="en-US" altLang="zh-CN" dirty="0" smtClean="0"/>
              <a:t>Index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TLB</a:t>
            </a:r>
            <a:endParaRPr lang="en-US" altLang="zh-CN" dirty="0"/>
          </a:p>
          <a:p>
            <a:r>
              <a:rPr lang="en-US" altLang="zh-CN" dirty="0" smtClean="0"/>
              <a:t>EntryLo0:TLB</a:t>
            </a:r>
            <a:endParaRPr lang="en-US" altLang="zh-CN" dirty="0"/>
          </a:p>
          <a:p>
            <a:r>
              <a:rPr lang="en-US" altLang="zh-CN" dirty="0" smtClean="0"/>
              <a:t>EntryLo1:TLB</a:t>
            </a:r>
            <a:endParaRPr lang="en-US" altLang="zh-CN" dirty="0"/>
          </a:p>
          <a:p>
            <a:r>
              <a:rPr lang="en-US" altLang="zh-CN" dirty="0" err="1" smtClean="0"/>
              <a:t>EntryHi:TLB</a:t>
            </a:r>
            <a:endParaRPr lang="en-US" altLang="zh-CN" dirty="0"/>
          </a:p>
          <a:p>
            <a:r>
              <a:rPr lang="en-US" altLang="zh-CN" dirty="0" err="1" smtClean="0"/>
              <a:t>BadVAddr</a:t>
            </a:r>
            <a:r>
              <a:rPr lang="en-US" altLang="zh-CN" dirty="0" smtClean="0"/>
              <a:t>:</a:t>
            </a:r>
            <a:r>
              <a:rPr lang="zh-CN" altLang="en-US" dirty="0" smtClean="0"/>
              <a:t>异常及中断相关</a:t>
            </a:r>
            <a:endParaRPr lang="en-US" altLang="zh-CN" dirty="0"/>
          </a:p>
          <a:p>
            <a:r>
              <a:rPr lang="en-US" altLang="zh-CN" dirty="0" smtClean="0"/>
              <a:t>Count</a:t>
            </a:r>
            <a:r>
              <a:rPr lang="zh-CN" altLang="en-US" dirty="0" smtClean="0"/>
              <a:t>：与片内时钟相关</a:t>
            </a:r>
            <a:endParaRPr lang="en-US" altLang="zh-CN" dirty="0"/>
          </a:p>
          <a:p>
            <a:r>
              <a:rPr lang="en-US" altLang="zh-CN" dirty="0" smtClean="0"/>
              <a:t>Compare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构成很好的时钟中断控制器</a:t>
            </a:r>
            <a:endParaRPr lang="en-US" altLang="zh-CN" dirty="0"/>
          </a:p>
          <a:p>
            <a:r>
              <a:rPr lang="en-US" altLang="zh-CN" dirty="0" smtClean="0"/>
              <a:t>Cause</a:t>
            </a:r>
            <a:r>
              <a:rPr lang="zh-CN" altLang="en-US" dirty="0" smtClean="0"/>
              <a:t>：异常的种类：实验中只涉及其低位</a:t>
            </a:r>
            <a:endParaRPr lang="en-US" altLang="zh-CN" dirty="0"/>
          </a:p>
          <a:p>
            <a:r>
              <a:rPr lang="en-US" altLang="zh-CN" dirty="0" smtClean="0"/>
              <a:t>EPC</a:t>
            </a:r>
            <a:r>
              <a:rPr lang="zh-CN" altLang="en-US" dirty="0" smtClean="0"/>
              <a:t>：异常返回的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值，要根据异常或中断发生的位置区分</a:t>
            </a:r>
            <a:endParaRPr lang="en-US" altLang="zh-CN" dirty="0"/>
          </a:p>
          <a:p>
            <a:r>
              <a:rPr lang="en-US" altLang="zh-CN" dirty="0" err="1" smtClean="0"/>
              <a:t>Ebase</a:t>
            </a:r>
            <a:r>
              <a:rPr lang="zh-CN" altLang="en-US" dirty="0" smtClean="0"/>
              <a:t>：异常处理流程基址，一般为</a:t>
            </a:r>
            <a:r>
              <a:rPr lang="en-US" altLang="zh-CN" dirty="0" smtClean="0"/>
              <a:t>0x80000000</a:t>
            </a:r>
          </a:p>
        </p:txBody>
      </p:sp>
    </p:spTree>
    <p:extLst>
      <p:ext uri="{BB962C8B-B14F-4D97-AF65-F5344CB8AC3E}">
        <p14:creationId xmlns:p14="http://schemas.microsoft.com/office/powerpoint/2010/main" val="7048349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eneric medical background">
  <a:themeElements>
    <a:clrScheme name="Generic medical background 13">
      <a:dk1>
        <a:srgbClr val="000000"/>
      </a:dk1>
      <a:lt1>
        <a:srgbClr val="FFFFFF"/>
      </a:lt1>
      <a:dk2>
        <a:srgbClr val="FFFFFF"/>
      </a:dk2>
      <a:lt2>
        <a:srgbClr val="5F5F5F"/>
      </a:lt2>
      <a:accent1>
        <a:srgbClr val="036B13"/>
      </a:accent1>
      <a:accent2>
        <a:srgbClr val="97BB98"/>
      </a:accent2>
      <a:accent3>
        <a:srgbClr val="FFFFFF"/>
      </a:accent3>
      <a:accent4>
        <a:srgbClr val="000000"/>
      </a:accent4>
      <a:accent5>
        <a:srgbClr val="AABAAA"/>
      </a:accent5>
      <a:accent6>
        <a:srgbClr val="88A989"/>
      </a:accent6>
      <a:hlink>
        <a:srgbClr val="C0C0C0"/>
      </a:hlink>
      <a:folHlink>
        <a:srgbClr val="004800"/>
      </a:folHlink>
    </a:clrScheme>
    <a:fontScheme name="Generic medical backgrou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Generic medical 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medical 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medical 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medical 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medical 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medical 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medical 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medical 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medical 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medical 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medical 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medical 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medical background 13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036B13"/>
        </a:accent1>
        <a:accent2>
          <a:srgbClr val="97BB98"/>
        </a:accent2>
        <a:accent3>
          <a:srgbClr val="FFFFFF"/>
        </a:accent3>
        <a:accent4>
          <a:srgbClr val="000000"/>
        </a:accent4>
        <a:accent5>
          <a:srgbClr val="AABAAA"/>
        </a:accent5>
        <a:accent6>
          <a:srgbClr val="88A989"/>
        </a:accent6>
        <a:hlink>
          <a:srgbClr val="C0C0C0"/>
        </a:hlink>
        <a:folHlink>
          <a:srgbClr val="004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generic-medical</Template>
  <TotalTime>113</TotalTime>
  <Words>890</Words>
  <Application>Microsoft Office PowerPoint</Application>
  <PresentationFormat>全屏显示(4:3)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黑体</vt:lpstr>
      <vt:lpstr>宋体</vt:lpstr>
      <vt:lpstr>Arial</vt:lpstr>
      <vt:lpstr>Generic medical background</vt:lpstr>
      <vt:lpstr>计算机综合实验报告</vt:lpstr>
      <vt:lpstr>主要完成工作</vt:lpstr>
      <vt:lpstr>CPU部分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text here</dc:title>
  <dc:creator>Lenny zhang</dc:creator>
  <cp:lastModifiedBy>lx</cp:lastModifiedBy>
  <cp:revision>129</cp:revision>
  <dcterms:created xsi:type="dcterms:W3CDTF">2015-08-04T23:33:51Z</dcterms:created>
  <dcterms:modified xsi:type="dcterms:W3CDTF">2015-08-05T13:49:53Z</dcterms:modified>
</cp:coreProperties>
</file>