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9144000" cx="5144400"/>
  <p:notesSz cx="6858000" cy="9144000"/>
  <p:embeddedFontLs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747775"/>
          </p15:clr>
        </p15:guide>
        <p15:guide id="2" pos="175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142DC2-98B7-4783-9FE9-E759D863F0C4}">
  <a:tblStyle styleId="{60142DC2-98B7-4783-9FE9-E759D863F0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17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4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Mono-bold.fntdata"/><Relationship Id="rId16" Type="http://schemas.openxmlformats.org/officeDocument/2006/relationships/slide" Target="slides/slide10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a0c3f35e3_17_0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" name="Google Shape;52;g2fa0c3f35e3_17_0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g2fa0c3f35e3_17_0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a0c3f35e3_17_355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6" name="Google Shape;306;g2fa0c3f35e3_17_355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g2fa0c3f35e3_17_355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fa0c3f35e3_17_450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2" name="Google Shape;402;g2fa0c3f35e3_17_450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g2fa0c3f35e3_17_450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fa0c3f35e3_17_544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6" name="Google Shape;496;g2fa0c3f35e3_17_544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Google Shape;497;g2fa0c3f35e3_17_544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fa0c3f35e3_17_638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4" name="Google Shape;594;g2fa0c3f35e3_17_638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Google Shape;595;g2fa0c3f35e3_17_638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fa0c3f35e3_17_732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9" name="Google Shape;689;g2fa0c3f35e3_17_732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0" name="Google Shape;690;g2fa0c3f35e3_17_732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fa0c3f35e3_17_826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4" name="Google Shape;784;g2fa0c3f35e3_17_826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g2fa0c3f35e3_17_826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0aeb1c8aaf_0_677:notes"/>
          <p:cNvSpPr txBox="1"/>
          <p:nvPr/>
        </p:nvSpPr>
        <p:spPr>
          <a:xfrm>
            <a:off x="3883899" y="8684983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9" name="Google Shape;879;g30aeb1c8aaf_0_677:notes"/>
          <p:cNvSpPr/>
          <p:nvPr>
            <p:ph idx="2" type="sldImg"/>
          </p:nvPr>
        </p:nvSpPr>
        <p:spPr>
          <a:xfrm>
            <a:off x="2365810" y="685618"/>
            <a:ext cx="2126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0" name="Google Shape;880;g30aeb1c8aaf_0_677:notes"/>
          <p:cNvSpPr txBox="1"/>
          <p:nvPr>
            <p:ph idx="1" type="body"/>
          </p:nvPr>
        </p:nvSpPr>
        <p:spPr>
          <a:xfrm>
            <a:off x="685962" y="4343222"/>
            <a:ext cx="54861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fa0c3f35e3_17_920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4" name="Google Shape;974;g2fa0c3f35e3_17_920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5" name="Google Shape;975;g2fa0c3f35e3_17_920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fa0c3f35e3_17_983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41" name="Google Shape;1041;g2fa0c3f35e3_17_983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2" name="Google Shape;1042;g2fa0c3f35e3_17_983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fa0c3f35e3_17_1024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75" name="Google Shape;1075;g2fa0c3f35e3_17_1024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6" name="Google Shape;1076;g2fa0c3f35e3_17_1024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a0c3f35e3_17_37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" name="Google Shape;88;g2fa0c3f35e3_17_37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g2fa0c3f35e3_17_37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fa0c3f35e3_17_1071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12" name="Google Shape;1112;g2fa0c3f35e3_17_1071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3" name="Google Shape;1113;g2fa0c3f35e3_17_1071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2fa0c3f35e3_17_1114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4" name="Google Shape;1144;g2fa0c3f35e3_17_1114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5" name="Google Shape;1145;g2fa0c3f35e3_17_1114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fa0c3f35e3_17_1163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4" name="Google Shape;1194;g2fa0c3f35e3_17_1163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5" name="Google Shape;1195;g2fa0c3f35e3_17_1163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2fa0c3f35e3_17_1211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3" name="Google Shape;1243;g2fa0c3f35e3_17_1211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4" name="Google Shape;1244;g2fa0c3f35e3_17_1211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30b5c130f73_0_64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30b5c130f7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30b5c130f73_0_55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30b5c130f7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30b5c130f73_0_73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30b5c130f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30b5c130f73_0_84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30b5c130f7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30b5c130f73_0_91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30b5c130f7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30b5c130f73_0_98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30b5c130f7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a0c3f35e3_17_89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" name="Google Shape;141;g2fa0c3f35e3_17_89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2fa0c3f35e3_17_89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30b5c130f73_0_115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30b5c130f7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2fa0c3f35e3_17_237:notes"/>
          <p:cNvSpPr txBox="1"/>
          <p:nvPr/>
        </p:nvSpPr>
        <p:spPr>
          <a:xfrm>
            <a:off x="3883899" y="8684983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4" name="Google Shape;1364;g2fa0c3f35e3_17_237:notes"/>
          <p:cNvSpPr/>
          <p:nvPr>
            <p:ph idx="2" type="sldImg"/>
          </p:nvPr>
        </p:nvSpPr>
        <p:spPr>
          <a:xfrm>
            <a:off x="2365810" y="685618"/>
            <a:ext cx="2126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5" name="Google Shape;1365;g2fa0c3f35e3_17_237:notes"/>
          <p:cNvSpPr txBox="1"/>
          <p:nvPr>
            <p:ph idx="1" type="body"/>
          </p:nvPr>
        </p:nvSpPr>
        <p:spPr>
          <a:xfrm>
            <a:off x="685962" y="4343222"/>
            <a:ext cx="54861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a0c3f35e3_17_134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1" name="Google Shape;181;g2fa0c3f35e3_17_134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g2fa0c3f35e3_17_134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a0c3f35e3_17_206:notes"/>
          <p:cNvSpPr txBox="1"/>
          <p:nvPr/>
        </p:nvSpPr>
        <p:spPr>
          <a:xfrm>
            <a:off x="3883899" y="8684983"/>
            <a:ext cx="2972503" cy="45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0" name="Google Shape;230;g2fa0c3f35e3_17_206:notes"/>
          <p:cNvSpPr/>
          <p:nvPr>
            <p:ph idx="2" type="sldImg"/>
          </p:nvPr>
        </p:nvSpPr>
        <p:spPr>
          <a:xfrm>
            <a:off x="2365810" y="685618"/>
            <a:ext cx="2126392" cy="34295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g2fa0c3f35e3_17_206:notes"/>
          <p:cNvSpPr txBox="1"/>
          <p:nvPr>
            <p:ph idx="1" type="body"/>
          </p:nvPr>
        </p:nvSpPr>
        <p:spPr>
          <a:xfrm>
            <a:off x="685962" y="4343222"/>
            <a:ext cx="5486088" cy="4115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a0c70fe7d_0_199:notes"/>
          <p:cNvSpPr txBox="1"/>
          <p:nvPr/>
        </p:nvSpPr>
        <p:spPr>
          <a:xfrm>
            <a:off x="3883899" y="8684983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5" name="Google Shape;255;g2fa0c70fe7d_0_199:notes"/>
          <p:cNvSpPr/>
          <p:nvPr>
            <p:ph idx="2" type="sldImg"/>
          </p:nvPr>
        </p:nvSpPr>
        <p:spPr>
          <a:xfrm>
            <a:off x="2365810" y="685618"/>
            <a:ext cx="2126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g2fa0c70fe7d_0_199:notes"/>
          <p:cNvSpPr txBox="1"/>
          <p:nvPr>
            <p:ph idx="1" type="body"/>
          </p:nvPr>
        </p:nvSpPr>
        <p:spPr>
          <a:xfrm>
            <a:off x="685962" y="4343222"/>
            <a:ext cx="54861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fa0c70fe7d_0_227:notes"/>
          <p:cNvSpPr txBox="1"/>
          <p:nvPr/>
        </p:nvSpPr>
        <p:spPr>
          <a:xfrm>
            <a:off x="3883899" y="8684983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0" name="Google Shape;270;g2fa0c70fe7d_0_227:notes"/>
          <p:cNvSpPr/>
          <p:nvPr>
            <p:ph idx="2" type="sldImg"/>
          </p:nvPr>
        </p:nvSpPr>
        <p:spPr>
          <a:xfrm>
            <a:off x="2365810" y="685618"/>
            <a:ext cx="2126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g2fa0c70fe7d_0_227:notes"/>
          <p:cNvSpPr txBox="1"/>
          <p:nvPr>
            <p:ph idx="1" type="body"/>
          </p:nvPr>
        </p:nvSpPr>
        <p:spPr>
          <a:xfrm>
            <a:off x="685962" y="4343222"/>
            <a:ext cx="54861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a0c70fe7d_0_242:notes"/>
          <p:cNvSpPr txBox="1"/>
          <p:nvPr/>
        </p:nvSpPr>
        <p:spPr>
          <a:xfrm>
            <a:off x="3883899" y="8684983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4" name="Google Shape;284;g2fa0c70fe7d_0_242:notes"/>
          <p:cNvSpPr/>
          <p:nvPr>
            <p:ph idx="2" type="sldImg"/>
          </p:nvPr>
        </p:nvSpPr>
        <p:spPr>
          <a:xfrm>
            <a:off x="2365810" y="685618"/>
            <a:ext cx="2126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2fa0c70fe7d_0_242:notes"/>
          <p:cNvSpPr txBox="1"/>
          <p:nvPr>
            <p:ph idx="1" type="body"/>
          </p:nvPr>
        </p:nvSpPr>
        <p:spPr>
          <a:xfrm>
            <a:off x="685962" y="4343222"/>
            <a:ext cx="54861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fa0c70fe7d_0_258:notes"/>
          <p:cNvSpPr txBox="1"/>
          <p:nvPr/>
        </p:nvSpPr>
        <p:spPr>
          <a:xfrm>
            <a:off x="3883899" y="8684983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" sz="1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g2fa0c70fe7d_0_258:notes"/>
          <p:cNvSpPr/>
          <p:nvPr>
            <p:ph idx="2" type="sldImg"/>
          </p:nvPr>
        </p:nvSpPr>
        <p:spPr>
          <a:xfrm>
            <a:off x="2365810" y="685618"/>
            <a:ext cx="2126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2fa0c70fe7d_0_258:notes"/>
          <p:cNvSpPr txBox="1"/>
          <p:nvPr>
            <p:ph idx="1" type="body"/>
          </p:nvPr>
        </p:nvSpPr>
        <p:spPr>
          <a:xfrm>
            <a:off x="685962" y="4343222"/>
            <a:ext cx="54861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5367" y="1323689"/>
            <a:ext cx="47937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75362" y="5038444"/>
            <a:ext cx="47937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75362" y="1966444"/>
            <a:ext cx="47937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5362" y="5603956"/>
            <a:ext cx="47937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5362" y="3823733"/>
            <a:ext cx="47937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362" y="2048844"/>
            <a:ext cx="47937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75362" y="2048844"/>
            <a:ext cx="22503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718701" y="2048844"/>
            <a:ext cx="22503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75362" y="987733"/>
            <a:ext cx="15798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75362" y="2470400"/>
            <a:ext cx="15798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75814" y="800267"/>
            <a:ext cx="35826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572200" y="-222"/>
            <a:ext cx="2572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49370" y="2192311"/>
            <a:ext cx="22758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49370" y="4983244"/>
            <a:ext cx="22758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778955" y="1287244"/>
            <a:ext cx="21588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75362" y="7521022"/>
            <a:ext cx="33750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5362" y="2048844"/>
            <a:ext cx="47937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52397" y="1884485"/>
            <a:ext cx="5039607" cy="1620715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Times New Roman"/>
              <a:buNone/>
            </a:pPr>
            <a:r>
              <a:rPr b="1" i="0" lang="en" sz="3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Corporation On The Move</a:t>
            </a:r>
            <a:endParaRPr sz="11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Times New Roman"/>
              <a:buNone/>
            </a:pPr>
            <a:r>
              <a:rPr b="1" i="0" lang="en" sz="3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Core competency building through diversification</a:t>
            </a:r>
            <a:r>
              <a:rPr b="1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endParaRPr sz="110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5144400" cy="4220308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7" name="Google Shape;57;p13"/>
          <p:cNvSpPr txBox="1"/>
          <p:nvPr/>
        </p:nvSpPr>
        <p:spPr>
          <a:xfrm flipH="1" rot="10800000">
            <a:off x="0" y="4775688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8" name="Google Shape;58;p13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42960" y="1430215"/>
            <a:ext cx="4697837" cy="1077057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mes New Roman"/>
              <a:buNone/>
            </a:pPr>
            <a:r>
              <a:rPr b="1" i="0" lang="en" sz="23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 DESIGN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mes New Roman"/>
              <a:buNone/>
            </a:pPr>
            <a:r>
              <a:rPr b="1" i="0" lang="en" sz="23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  PROJECT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00120" y="3798277"/>
            <a:ext cx="171480" cy="53457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00120" y="0"/>
            <a:ext cx="171480" cy="42203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475152" y="4771292"/>
            <a:ext cx="171480" cy="211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132192" y="4771292"/>
            <a:ext cx="171480" cy="211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789232" y="4771292"/>
            <a:ext cx="171480" cy="211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446272" y="4771292"/>
            <a:ext cx="171480" cy="211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818112" y="4771292"/>
            <a:ext cx="171480" cy="211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03312" y="4771292"/>
            <a:ext cx="171480" cy="211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760352" y="4771292"/>
            <a:ext cx="171480" cy="211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74432" y="4771292"/>
            <a:ext cx="171480" cy="211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731472" y="4771292"/>
            <a:ext cx="171480" cy="211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388512" y="4771292"/>
            <a:ext cx="171480" cy="211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045552" y="4771292"/>
            <a:ext cx="171480" cy="211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417392" y="4771292"/>
            <a:ext cx="171480" cy="211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702592" y="4771292"/>
            <a:ext cx="171480" cy="211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00120" y="4771292"/>
            <a:ext cx="171480" cy="211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05984" y="4771292"/>
            <a:ext cx="171480" cy="211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0" y="281354"/>
            <a:ext cx="5144400" cy="211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 rot="10800000">
            <a:off x="4744280" y="3200400"/>
            <a:ext cx="40012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rot="10800000">
            <a:off x="4744280" y="3341077"/>
            <a:ext cx="40012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 rot="10800000">
            <a:off x="4744280" y="3481754"/>
            <a:ext cx="40012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rot="10800000">
            <a:off x="4744280" y="3622431"/>
            <a:ext cx="40012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 rot="10800000">
            <a:off x="4744280" y="3763108"/>
            <a:ext cx="40012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 rot="10800000">
            <a:off x="4744280" y="3903785"/>
            <a:ext cx="40012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/>
          <p:nvPr/>
        </p:nvCxnSpPr>
        <p:spPr>
          <a:xfrm rot="10800000">
            <a:off x="4744280" y="4044462"/>
            <a:ext cx="40012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" name="Google Shape;85;p13"/>
          <p:cNvSpPr txBox="1"/>
          <p:nvPr/>
        </p:nvSpPr>
        <p:spPr>
          <a:xfrm>
            <a:off x="1374222" y="5502519"/>
            <a:ext cx="2301880" cy="3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-"/>
            </a:pPr>
            <a:r>
              <a:rPr b="1" i="0" lang="en" sz="16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업무 분석서 양식 예제 –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 txBox="1"/>
          <p:nvPr/>
        </p:nvSpPr>
        <p:spPr>
          <a:xfrm>
            <a:off x="153263" y="3839709"/>
            <a:ext cx="4801500" cy="536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245312" y="589085"/>
            <a:ext cx="31842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500"/>
              <a:buFont typeface="Dotum"/>
              <a:buNone/>
            </a:pPr>
            <a:r>
              <a:t/>
            </a:r>
            <a:endParaRPr sz="1100"/>
          </a:p>
        </p:txBody>
      </p:sp>
      <p:sp>
        <p:nvSpPr>
          <p:cNvPr id="311" name="Google Shape;311;p22"/>
          <p:cNvSpPr txBox="1"/>
          <p:nvPr/>
        </p:nvSpPr>
        <p:spPr>
          <a:xfrm>
            <a:off x="171480" y="1402373"/>
            <a:ext cx="4801500" cy="536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245312" y="1543050"/>
            <a:ext cx="514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관계</a:t>
            </a:r>
            <a:endParaRPr sz="1100"/>
          </a:p>
        </p:txBody>
      </p:sp>
      <p:cxnSp>
        <p:nvCxnSpPr>
          <p:cNvPr id="313" name="Google Shape;313;p22"/>
          <p:cNvCxnSpPr/>
          <p:nvPr/>
        </p:nvCxnSpPr>
        <p:spPr>
          <a:xfrm>
            <a:off x="171480" y="1932842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4" name="Google Shape;314;p22"/>
          <p:cNvCxnSpPr/>
          <p:nvPr/>
        </p:nvCxnSpPr>
        <p:spPr>
          <a:xfrm>
            <a:off x="3422455" y="1683726"/>
            <a:ext cx="12003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5" name="Google Shape;315;p22"/>
          <p:cNvSpPr txBox="1"/>
          <p:nvPr/>
        </p:nvSpPr>
        <p:spPr>
          <a:xfrm>
            <a:off x="1184879" y="1543050"/>
            <a:ext cx="91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  계  정  의</a:t>
            </a:r>
            <a:endParaRPr sz="1100"/>
          </a:p>
        </p:txBody>
      </p:sp>
      <p:sp>
        <p:nvSpPr>
          <p:cNvPr id="316" name="Google Shape;316;p22"/>
          <p:cNvSpPr txBox="1"/>
          <p:nvPr/>
        </p:nvSpPr>
        <p:spPr>
          <a:xfrm>
            <a:off x="2311407" y="1463919"/>
            <a:ext cx="85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</a:t>
            </a:r>
            <a:endParaRPr sz="1100"/>
          </a:p>
          <a:p>
            <a:pPr indent="-368300" lvl="0" marL="3683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엔터티</a:t>
            </a:r>
            <a:endParaRPr sz="1100"/>
          </a:p>
        </p:txBody>
      </p:sp>
      <p:sp>
        <p:nvSpPr>
          <p:cNvPr id="317" name="Google Shape;317;p22"/>
          <p:cNvSpPr txBox="1"/>
          <p:nvPr/>
        </p:nvSpPr>
        <p:spPr>
          <a:xfrm>
            <a:off x="2972320" y="1540119"/>
            <a:ext cx="571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선택성</a:t>
            </a:r>
            <a:endParaRPr sz="1100"/>
          </a:p>
        </p:txBody>
      </p:sp>
      <p:sp>
        <p:nvSpPr>
          <p:cNvPr id="318" name="Google Shape;318;p22"/>
          <p:cNvSpPr txBox="1"/>
          <p:nvPr/>
        </p:nvSpPr>
        <p:spPr>
          <a:xfrm>
            <a:off x="3439127" y="1689588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최대</a:t>
            </a:r>
            <a:endParaRPr sz="1000"/>
          </a:p>
        </p:txBody>
      </p:sp>
      <p:sp>
        <p:nvSpPr>
          <p:cNvPr id="319" name="Google Shape;319;p22"/>
          <p:cNvSpPr txBox="1"/>
          <p:nvPr/>
        </p:nvSpPr>
        <p:spPr>
          <a:xfrm>
            <a:off x="3830910" y="1689588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최소</a:t>
            </a:r>
            <a:endParaRPr sz="1000"/>
          </a:p>
        </p:txBody>
      </p:sp>
      <p:sp>
        <p:nvSpPr>
          <p:cNvPr id="320" name="Google Shape;320;p22"/>
          <p:cNvSpPr txBox="1"/>
          <p:nvPr/>
        </p:nvSpPr>
        <p:spPr>
          <a:xfrm>
            <a:off x="4231030" y="1688123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평균</a:t>
            </a:r>
            <a:endParaRPr sz="1000"/>
          </a:p>
        </p:txBody>
      </p:sp>
      <p:sp>
        <p:nvSpPr>
          <p:cNvPr id="321" name="Google Shape;321;p22"/>
          <p:cNvSpPr txBox="1"/>
          <p:nvPr/>
        </p:nvSpPr>
        <p:spPr>
          <a:xfrm>
            <a:off x="3649904" y="1402373"/>
            <a:ext cx="7431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카디날리티</a:t>
            </a:r>
            <a:endParaRPr sz="1000"/>
          </a:p>
        </p:txBody>
      </p:sp>
      <p:sp>
        <p:nvSpPr>
          <p:cNvPr id="322" name="Google Shape;322;p22"/>
          <p:cNvSpPr txBox="1"/>
          <p:nvPr/>
        </p:nvSpPr>
        <p:spPr>
          <a:xfrm>
            <a:off x="4614479" y="1543050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비고</a:t>
            </a:r>
            <a:endParaRPr sz="1000"/>
          </a:p>
        </p:txBody>
      </p:sp>
      <p:cxnSp>
        <p:nvCxnSpPr>
          <p:cNvPr id="323" name="Google Shape;323;p22"/>
          <p:cNvCxnSpPr/>
          <p:nvPr/>
        </p:nvCxnSpPr>
        <p:spPr>
          <a:xfrm>
            <a:off x="171480" y="2457450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" name="Google Shape;324;p22"/>
          <p:cNvCxnSpPr/>
          <p:nvPr/>
        </p:nvCxnSpPr>
        <p:spPr>
          <a:xfrm>
            <a:off x="171480" y="1402373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25" name="Google Shape;325;p22"/>
          <p:cNvGrpSpPr/>
          <p:nvPr/>
        </p:nvGrpSpPr>
        <p:grpSpPr>
          <a:xfrm>
            <a:off x="3822575" y="1672003"/>
            <a:ext cx="400120" cy="1348154"/>
            <a:chOff x="3210" y="1096"/>
            <a:chExt cx="336" cy="1928"/>
          </a:xfrm>
        </p:grpSpPr>
        <p:cxnSp>
          <p:nvCxnSpPr>
            <p:cNvPr id="326" name="Google Shape;326;p22"/>
            <p:cNvCxnSpPr/>
            <p:nvPr/>
          </p:nvCxnSpPr>
          <p:spPr>
            <a:xfrm>
              <a:off x="3546" y="1096"/>
              <a:ext cx="0" cy="1928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22"/>
            <p:cNvCxnSpPr/>
            <p:nvPr/>
          </p:nvCxnSpPr>
          <p:spPr>
            <a:xfrm>
              <a:off x="3210" y="1096"/>
              <a:ext cx="0" cy="1928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28" name="Google Shape;328;p22"/>
          <p:cNvGrpSpPr/>
          <p:nvPr/>
        </p:nvGrpSpPr>
        <p:grpSpPr>
          <a:xfrm>
            <a:off x="171480" y="1400908"/>
            <a:ext cx="4793104" cy="1619250"/>
            <a:chOff x="144" y="911"/>
            <a:chExt cx="4025" cy="2113"/>
          </a:xfrm>
        </p:grpSpPr>
        <p:cxnSp>
          <p:nvCxnSpPr>
            <p:cNvPr id="329" name="Google Shape;329;p22"/>
            <p:cNvCxnSpPr/>
            <p:nvPr/>
          </p:nvCxnSpPr>
          <p:spPr>
            <a:xfrm>
              <a:off x="645" y="911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0" name="Google Shape;330;p22"/>
            <p:cNvCxnSpPr/>
            <p:nvPr/>
          </p:nvCxnSpPr>
          <p:spPr>
            <a:xfrm>
              <a:off x="2064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1" name="Google Shape;331;p22"/>
            <p:cNvCxnSpPr/>
            <p:nvPr/>
          </p:nvCxnSpPr>
          <p:spPr>
            <a:xfrm>
              <a:off x="2503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2" name="Google Shape;332;p22"/>
            <p:cNvCxnSpPr/>
            <p:nvPr/>
          </p:nvCxnSpPr>
          <p:spPr>
            <a:xfrm>
              <a:off x="3882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3" name="Google Shape;333;p22"/>
            <p:cNvCxnSpPr/>
            <p:nvPr/>
          </p:nvCxnSpPr>
          <p:spPr>
            <a:xfrm>
              <a:off x="2874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4" name="Google Shape;334;p22"/>
            <p:cNvCxnSpPr/>
            <p:nvPr/>
          </p:nvCxnSpPr>
          <p:spPr>
            <a:xfrm>
              <a:off x="144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5" name="Google Shape;335;p22"/>
            <p:cNvCxnSpPr/>
            <p:nvPr/>
          </p:nvCxnSpPr>
          <p:spPr>
            <a:xfrm>
              <a:off x="4169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336" name="Google Shape;336;p22"/>
          <p:cNvCxnSpPr/>
          <p:nvPr/>
        </p:nvCxnSpPr>
        <p:spPr>
          <a:xfrm>
            <a:off x="171480" y="3020157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7" name="Google Shape;337;p22"/>
          <p:cNvSpPr txBox="1"/>
          <p:nvPr/>
        </p:nvSpPr>
        <p:spPr>
          <a:xfrm>
            <a:off x="2543620" y="2011973"/>
            <a:ext cx="5145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회원-구독</a:t>
            </a:r>
            <a:endParaRPr sz="1100"/>
          </a:p>
        </p:txBody>
      </p:sp>
      <p:sp>
        <p:nvSpPr>
          <p:cNvPr id="338" name="Google Shape;338;p22"/>
          <p:cNvSpPr txBox="1"/>
          <p:nvPr/>
        </p:nvSpPr>
        <p:spPr>
          <a:xfrm>
            <a:off x="171480" y="2074985"/>
            <a:ext cx="61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포함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된다.</a:t>
            </a:r>
            <a:endParaRPr sz="1000"/>
          </a:p>
        </p:txBody>
      </p:sp>
      <p:sp>
        <p:nvSpPr>
          <p:cNvPr id="339" name="Google Shape;339;p22"/>
          <p:cNvSpPr txBox="1"/>
          <p:nvPr/>
        </p:nvSpPr>
        <p:spPr>
          <a:xfrm>
            <a:off x="171480" y="2614246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포함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한다</a:t>
            </a:r>
            <a:endParaRPr sz="1000"/>
          </a:p>
        </p:txBody>
      </p:sp>
      <p:sp>
        <p:nvSpPr>
          <p:cNvPr id="340" name="Google Shape;340;p22"/>
          <p:cNvSpPr txBox="1"/>
          <p:nvPr/>
        </p:nvSpPr>
        <p:spPr>
          <a:xfrm>
            <a:off x="809767" y="2026626"/>
            <a:ext cx="1590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 회원은  하나의 회원에 속한다.</a:t>
            </a:r>
            <a:endParaRPr sz="1100"/>
          </a:p>
        </p:txBody>
      </p:sp>
      <p:sp>
        <p:nvSpPr>
          <p:cNvPr id="341" name="Google Shape;341;p22"/>
          <p:cNvSpPr txBox="1"/>
          <p:nvPr/>
        </p:nvSpPr>
        <p:spPr>
          <a:xfrm>
            <a:off x="796690" y="2408217"/>
            <a:ext cx="1590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rtl="0" algn="l"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b="1" sz="9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하나의 구독은 여러 회원들을를 포함한다.</a:t>
            </a:r>
            <a:endParaRPr sz="1100"/>
          </a:p>
        </p:txBody>
      </p:sp>
      <p:sp>
        <p:nvSpPr>
          <p:cNvPr id="342" name="Google Shape;342;p22"/>
          <p:cNvSpPr txBox="1"/>
          <p:nvPr/>
        </p:nvSpPr>
        <p:spPr>
          <a:xfrm>
            <a:off x="2543620" y="2542442"/>
            <a:ext cx="5145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구독-회원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43" name="Google Shape;343;p22"/>
          <p:cNvSpPr txBox="1"/>
          <p:nvPr/>
        </p:nvSpPr>
        <p:spPr>
          <a:xfrm>
            <a:off x="3019953" y="2113085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344" name="Google Shape;344;p22"/>
          <p:cNvSpPr txBox="1"/>
          <p:nvPr/>
        </p:nvSpPr>
        <p:spPr>
          <a:xfrm>
            <a:off x="3019953" y="26523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345" name="Google Shape;345;p22"/>
          <p:cNvSpPr txBox="1"/>
          <p:nvPr/>
        </p:nvSpPr>
        <p:spPr>
          <a:xfrm>
            <a:off x="3496287" y="2113085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346" name="Google Shape;346;p22"/>
          <p:cNvSpPr txBox="1"/>
          <p:nvPr/>
        </p:nvSpPr>
        <p:spPr>
          <a:xfrm>
            <a:off x="3924987" y="211748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347" name="Google Shape;347;p22"/>
          <p:cNvSpPr txBox="1"/>
          <p:nvPr/>
        </p:nvSpPr>
        <p:spPr>
          <a:xfrm>
            <a:off x="4325107" y="211748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348" name="Google Shape;348;p22"/>
          <p:cNvSpPr txBox="1"/>
          <p:nvPr/>
        </p:nvSpPr>
        <p:spPr>
          <a:xfrm>
            <a:off x="3496287" y="26523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50</a:t>
            </a:r>
            <a:endParaRPr sz="1100"/>
          </a:p>
        </p:txBody>
      </p:sp>
      <p:sp>
        <p:nvSpPr>
          <p:cNvPr id="349" name="Google Shape;349;p22"/>
          <p:cNvSpPr txBox="1"/>
          <p:nvPr/>
        </p:nvSpPr>
        <p:spPr>
          <a:xfrm>
            <a:off x="3905933" y="264501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350" name="Google Shape;350;p22"/>
          <p:cNvSpPr txBox="1"/>
          <p:nvPr/>
        </p:nvSpPr>
        <p:spPr>
          <a:xfrm>
            <a:off x="4287000" y="264501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20</a:t>
            </a:r>
            <a:endParaRPr sz="1100"/>
          </a:p>
        </p:txBody>
      </p:sp>
      <p:sp>
        <p:nvSpPr>
          <p:cNvPr id="351" name="Google Shape;351;p22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 flipH="1" rot="10800000">
            <a:off x="0" y="266700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4132192" y="8610600"/>
            <a:ext cx="955048" cy="281354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관계정의서</a:t>
            </a:r>
            <a:endParaRPr sz="1100"/>
          </a:p>
        </p:txBody>
      </p:sp>
      <p:sp>
        <p:nvSpPr>
          <p:cNvPr id="354" name="Google Shape;354;p22"/>
          <p:cNvSpPr txBox="1"/>
          <p:nvPr/>
        </p:nvSpPr>
        <p:spPr>
          <a:xfrm>
            <a:off x="171480" y="978877"/>
            <a:ext cx="971700" cy="2439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ulim"/>
              <a:buNone/>
            </a:pP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1.회원 - 구독 </a:t>
            </a:r>
            <a:endParaRPr sz="1100"/>
          </a:p>
        </p:txBody>
      </p:sp>
      <p:grpSp>
        <p:nvGrpSpPr>
          <p:cNvPr id="355" name="Google Shape;355;p22"/>
          <p:cNvGrpSpPr/>
          <p:nvPr/>
        </p:nvGrpSpPr>
        <p:grpSpPr>
          <a:xfrm>
            <a:off x="1633823" y="140677"/>
            <a:ext cx="1886280" cy="436685"/>
            <a:chOff x="671" y="748"/>
            <a:chExt cx="1225" cy="298"/>
          </a:xfrm>
        </p:grpSpPr>
        <p:sp>
          <p:nvSpPr>
            <p:cNvPr id="356" name="Google Shape;356;p22"/>
            <p:cNvSpPr txBox="1"/>
            <p:nvPr/>
          </p:nvSpPr>
          <p:spPr>
            <a:xfrm>
              <a:off x="745" y="815"/>
              <a:ext cx="1151" cy="231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57" name="Google Shape;357;p22"/>
            <p:cNvSpPr txBox="1"/>
            <p:nvPr/>
          </p:nvSpPr>
          <p:spPr>
            <a:xfrm>
              <a:off x="671" y="748"/>
              <a:ext cx="1150" cy="23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관계 정의서</a:t>
              </a:r>
              <a:endParaRPr sz="1100"/>
            </a:p>
          </p:txBody>
        </p:sp>
      </p:grpSp>
      <p:sp>
        <p:nvSpPr>
          <p:cNvPr id="358" name="Google Shape;358;p22"/>
          <p:cNvSpPr/>
          <p:nvPr/>
        </p:nvSpPr>
        <p:spPr>
          <a:xfrm>
            <a:off x="57160" y="8002465"/>
            <a:ext cx="457280" cy="6330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2749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92506"/>
                </a:lnTo>
                <a:lnTo>
                  <a:pt x="93750" y="92506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7810"/>
                </a:ln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</a:path>
              <a:path extrusionOk="0" fill="darkenLess" h="120000" w="120000">
                <a:moveTo>
                  <a:pt x="88125" y="47810"/>
                </a:move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  <a:moveTo>
                  <a:pt x="26250" y="60000"/>
                </a:moveTo>
                <a:lnTo>
                  <a:pt x="26250" y="92506"/>
                </a:lnTo>
                <a:lnTo>
                  <a:pt x="54375" y="92506"/>
                </a:ln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  <a:lnTo>
                  <a:pt x="93750" y="92506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2749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76253"/>
                </a:moveTo>
                <a:lnTo>
                  <a:pt x="65625" y="76253"/>
                </a:lnTo>
                <a:lnTo>
                  <a:pt x="65625" y="92506"/>
                </a:lnTo>
                <a:lnTo>
                  <a:pt x="54375" y="92506"/>
                </a:lnTo>
                <a:close/>
              </a:path>
              <a:path extrusionOk="0" fill="none" h="120000" w="120000">
                <a:moveTo>
                  <a:pt x="60000" y="27494"/>
                </a:moveTo>
                <a:lnTo>
                  <a:pt x="76875" y="39684"/>
                </a:lnTo>
                <a:lnTo>
                  <a:pt x="76875" y="31558"/>
                </a:lnTo>
                <a:lnTo>
                  <a:pt x="88125" y="31558"/>
                </a:lnTo>
                <a:lnTo>
                  <a:pt x="88125" y="47810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92506"/>
                </a:lnTo>
                <a:lnTo>
                  <a:pt x="26250" y="92506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9684"/>
                </a:moveTo>
                <a:lnTo>
                  <a:pt x="88125" y="47810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92506"/>
                </a:move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4687120" y="8159262"/>
            <a:ext cx="400120" cy="4220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664"/>
                </a:lnTo>
                <a:lnTo>
                  <a:pt x="15000" y="1733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231287" y="3961262"/>
            <a:ext cx="514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관계</a:t>
            </a:r>
            <a:endParaRPr sz="1100"/>
          </a:p>
        </p:txBody>
      </p:sp>
      <p:cxnSp>
        <p:nvCxnSpPr>
          <p:cNvPr id="361" name="Google Shape;361;p22"/>
          <p:cNvCxnSpPr/>
          <p:nvPr/>
        </p:nvCxnSpPr>
        <p:spPr>
          <a:xfrm>
            <a:off x="157455" y="4351054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2" name="Google Shape;362;p22"/>
          <p:cNvCxnSpPr/>
          <p:nvPr/>
        </p:nvCxnSpPr>
        <p:spPr>
          <a:xfrm>
            <a:off x="3408430" y="4101939"/>
            <a:ext cx="12003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3" name="Google Shape;363;p22"/>
          <p:cNvSpPr txBox="1"/>
          <p:nvPr/>
        </p:nvSpPr>
        <p:spPr>
          <a:xfrm>
            <a:off x="1170854" y="3961262"/>
            <a:ext cx="91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  계  정  의</a:t>
            </a:r>
            <a:endParaRPr sz="1100"/>
          </a:p>
        </p:txBody>
      </p:sp>
      <p:sp>
        <p:nvSpPr>
          <p:cNvPr id="364" name="Google Shape;364;p22"/>
          <p:cNvSpPr txBox="1"/>
          <p:nvPr/>
        </p:nvSpPr>
        <p:spPr>
          <a:xfrm>
            <a:off x="2297382" y="3882131"/>
            <a:ext cx="85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</a:t>
            </a:r>
            <a:endParaRPr sz="1100"/>
          </a:p>
          <a:p>
            <a:pPr indent="-368300" lvl="0" marL="3683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엔터티</a:t>
            </a:r>
            <a:endParaRPr sz="1100"/>
          </a:p>
        </p:txBody>
      </p:sp>
      <p:sp>
        <p:nvSpPr>
          <p:cNvPr id="365" name="Google Shape;365;p22"/>
          <p:cNvSpPr txBox="1"/>
          <p:nvPr/>
        </p:nvSpPr>
        <p:spPr>
          <a:xfrm>
            <a:off x="2958295" y="3958331"/>
            <a:ext cx="571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선택성</a:t>
            </a:r>
            <a:endParaRPr sz="1100"/>
          </a:p>
        </p:txBody>
      </p:sp>
      <p:sp>
        <p:nvSpPr>
          <p:cNvPr id="366" name="Google Shape;366;p22"/>
          <p:cNvSpPr txBox="1"/>
          <p:nvPr/>
        </p:nvSpPr>
        <p:spPr>
          <a:xfrm>
            <a:off x="3425102" y="4107801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최대</a:t>
            </a:r>
            <a:endParaRPr sz="1000"/>
          </a:p>
        </p:txBody>
      </p:sp>
      <p:sp>
        <p:nvSpPr>
          <p:cNvPr id="367" name="Google Shape;367;p22"/>
          <p:cNvSpPr txBox="1"/>
          <p:nvPr/>
        </p:nvSpPr>
        <p:spPr>
          <a:xfrm>
            <a:off x="3816885" y="4107801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최소</a:t>
            </a:r>
            <a:endParaRPr sz="1000"/>
          </a:p>
        </p:txBody>
      </p:sp>
      <p:sp>
        <p:nvSpPr>
          <p:cNvPr id="368" name="Google Shape;368;p22"/>
          <p:cNvSpPr txBox="1"/>
          <p:nvPr/>
        </p:nvSpPr>
        <p:spPr>
          <a:xfrm>
            <a:off x="4217005" y="4106336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평균</a:t>
            </a:r>
            <a:endParaRPr sz="1000"/>
          </a:p>
        </p:txBody>
      </p:sp>
      <p:sp>
        <p:nvSpPr>
          <p:cNvPr id="369" name="Google Shape;369;p22"/>
          <p:cNvSpPr txBox="1"/>
          <p:nvPr/>
        </p:nvSpPr>
        <p:spPr>
          <a:xfrm>
            <a:off x="3635879" y="3820585"/>
            <a:ext cx="7431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카디날리티</a:t>
            </a:r>
            <a:endParaRPr sz="1000"/>
          </a:p>
        </p:txBody>
      </p:sp>
      <p:sp>
        <p:nvSpPr>
          <p:cNvPr id="370" name="Google Shape;370;p22"/>
          <p:cNvSpPr txBox="1"/>
          <p:nvPr/>
        </p:nvSpPr>
        <p:spPr>
          <a:xfrm>
            <a:off x="4600454" y="3961262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비고</a:t>
            </a:r>
            <a:endParaRPr sz="1000"/>
          </a:p>
        </p:txBody>
      </p:sp>
      <p:cxnSp>
        <p:nvCxnSpPr>
          <p:cNvPr id="371" name="Google Shape;371;p22"/>
          <p:cNvCxnSpPr/>
          <p:nvPr/>
        </p:nvCxnSpPr>
        <p:spPr>
          <a:xfrm>
            <a:off x="157455" y="4875662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2" name="Google Shape;372;p22"/>
          <p:cNvCxnSpPr/>
          <p:nvPr/>
        </p:nvCxnSpPr>
        <p:spPr>
          <a:xfrm>
            <a:off x="157455" y="3834635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73" name="Google Shape;373;p22"/>
          <p:cNvGrpSpPr/>
          <p:nvPr/>
        </p:nvGrpSpPr>
        <p:grpSpPr>
          <a:xfrm>
            <a:off x="3808550" y="4090216"/>
            <a:ext cx="400120" cy="1258650"/>
            <a:chOff x="3210" y="1096"/>
            <a:chExt cx="336" cy="1800"/>
          </a:xfrm>
        </p:grpSpPr>
        <p:cxnSp>
          <p:nvCxnSpPr>
            <p:cNvPr id="374" name="Google Shape;374;p22"/>
            <p:cNvCxnSpPr/>
            <p:nvPr/>
          </p:nvCxnSpPr>
          <p:spPr>
            <a:xfrm>
              <a:off x="3546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5" name="Google Shape;375;p22"/>
            <p:cNvCxnSpPr/>
            <p:nvPr/>
          </p:nvCxnSpPr>
          <p:spPr>
            <a:xfrm>
              <a:off x="3210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76" name="Google Shape;376;p22"/>
          <p:cNvGrpSpPr/>
          <p:nvPr/>
        </p:nvGrpSpPr>
        <p:grpSpPr>
          <a:xfrm>
            <a:off x="157455" y="3819120"/>
            <a:ext cx="4793104" cy="1610820"/>
            <a:chOff x="144" y="911"/>
            <a:chExt cx="4025" cy="2102"/>
          </a:xfrm>
        </p:grpSpPr>
        <p:cxnSp>
          <p:nvCxnSpPr>
            <p:cNvPr id="377" name="Google Shape;377;p22"/>
            <p:cNvCxnSpPr/>
            <p:nvPr/>
          </p:nvCxnSpPr>
          <p:spPr>
            <a:xfrm>
              <a:off x="645" y="911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8" name="Google Shape;378;p22"/>
            <p:cNvCxnSpPr/>
            <p:nvPr/>
          </p:nvCxnSpPr>
          <p:spPr>
            <a:xfrm>
              <a:off x="206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9" name="Google Shape;379;p22"/>
            <p:cNvCxnSpPr/>
            <p:nvPr/>
          </p:nvCxnSpPr>
          <p:spPr>
            <a:xfrm>
              <a:off x="2503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0" name="Google Shape;380;p22"/>
            <p:cNvCxnSpPr/>
            <p:nvPr/>
          </p:nvCxnSpPr>
          <p:spPr>
            <a:xfrm>
              <a:off x="3882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1" name="Google Shape;381;p22"/>
            <p:cNvCxnSpPr/>
            <p:nvPr/>
          </p:nvCxnSpPr>
          <p:spPr>
            <a:xfrm>
              <a:off x="287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2" name="Google Shape;382;p22"/>
            <p:cNvCxnSpPr/>
            <p:nvPr/>
          </p:nvCxnSpPr>
          <p:spPr>
            <a:xfrm>
              <a:off x="14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3" name="Google Shape;383;p22"/>
            <p:cNvCxnSpPr/>
            <p:nvPr/>
          </p:nvCxnSpPr>
          <p:spPr>
            <a:xfrm>
              <a:off x="4169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384" name="Google Shape;384;p22"/>
          <p:cNvCxnSpPr/>
          <p:nvPr/>
        </p:nvCxnSpPr>
        <p:spPr>
          <a:xfrm>
            <a:off x="157455" y="5438370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5" name="Google Shape;385;p22"/>
          <p:cNvSpPr txBox="1"/>
          <p:nvPr/>
        </p:nvSpPr>
        <p:spPr>
          <a:xfrm>
            <a:off x="2529595" y="4430185"/>
            <a:ext cx="5145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그룹-구독</a:t>
            </a:r>
            <a:endParaRPr sz="1100"/>
          </a:p>
        </p:txBody>
      </p:sp>
      <p:sp>
        <p:nvSpPr>
          <p:cNvPr id="386" name="Google Shape;386;p22"/>
          <p:cNvSpPr txBox="1"/>
          <p:nvPr/>
        </p:nvSpPr>
        <p:spPr>
          <a:xfrm>
            <a:off x="157455" y="4493197"/>
            <a:ext cx="61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포함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된다.</a:t>
            </a:r>
            <a:endParaRPr sz="1000"/>
          </a:p>
        </p:txBody>
      </p:sp>
      <p:sp>
        <p:nvSpPr>
          <p:cNvPr id="387" name="Google Shape;387;p22"/>
          <p:cNvSpPr txBox="1"/>
          <p:nvPr/>
        </p:nvSpPr>
        <p:spPr>
          <a:xfrm>
            <a:off x="157455" y="5032459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포함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한다</a:t>
            </a:r>
            <a:endParaRPr sz="1000"/>
          </a:p>
        </p:txBody>
      </p:sp>
      <p:sp>
        <p:nvSpPr>
          <p:cNvPr id="388" name="Google Shape;388;p22"/>
          <p:cNvSpPr txBox="1"/>
          <p:nvPr/>
        </p:nvSpPr>
        <p:spPr>
          <a:xfrm>
            <a:off x="795742" y="4444839"/>
            <a:ext cx="1590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 그룹은 하나의 구독에 속함</a:t>
            </a:r>
            <a:endParaRPr sz="1100"/>
          </a:p>
        </p:txBody>
      </p:sp>
      <p:sp>
        <p:nvSpPr>
          <p:cNvPr id="389" name="Google Shape;389;p22"/>
          <p:cNvSpPr txBox="1"/>
          <p:nvPr/>
        </p:nvSpPr>
        <p:spPr>
          <a:xfrm>
            <a:off x="782665" y="4826429"/>
            <a:ext cx="1590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rtl="0" algn="l"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b="1" sz="9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하나의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구독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은  여러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그룹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를 포함한다.</a:t>
            </a:r>
            <a:endParaRPr sz="1100"/>
          </a:p>
        </p:txBody>
      </p:sp>
      <p:sp>
        <p:nvSpPr>
          <p:cNvPr id="390" name="Google Shape;390;p22"/>
          <p:cNvSpPr txBox="1"/>
          <p:nvPr/>
        </p:nvSpPr>
        <p:spPr>
          <a:xfrm>
            <a:off x="2529595" y="4960654"/>
            <a:ext cx="5145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구독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-그룹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3005928" y="4531297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392" name="Google Shape;392;p22"/>
          <p:cNvSpPr txBox="1"/>
          <p:nvPr/>
        </p:nvSpPr>
        <p:spPr>
          <a:xfrm>
            <a:off x="3005928" y="507055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393" name="Google Shape;393;p22"/>
          <p:cNvSpPr txBox="1"/>
          <p:nvPr/>
        </p:nvSpPr>
        <p:spPr>
          <a:xfrm>
            <a:off x="3482262" y="4531297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394" name="Google Shape;394;p22"/>
          <p:cNvSpPr txBox="1"/>
          <p:nvPr/>
        </p:nvSpPr>
        <p:spPr>
          <a:xfrm>
            <a:off x="3910962" y="4535693"/>
            <a:ext cx="5145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395" name="Google Shape;395;p22"/>
          <p:cNvSpPr txBox="1"/>
          <p:nvPr/>
        </p:nvSpPr>
        <p:spPr>
          <a:xfrm>
            <a:off x="4311082" y="4535693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396" name="Google Shape;396;p22"/>
          <p:cNvSpPr txBox="1"/>
          <p:nvPr/>
        </p:nvSpPr>
        <p:spPr>
          <a:xfrm>
            <a:off x="3482262" y="507055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50</a:t>
            </a:r>
            <a:endParaRPr sz="1100"/>
          </a:p>
        </p:txBody>
      </p:sp>
      <p:sp>
        <p:nvSpPr>
          <p:cNvPr id="397" name="Google Shape;397;p22"/>
          <p:cNvSpPr txBox="1"/>
          <p:nvPr/>
        </p:nvSpPr>
        <p:spPr>
          <a:xfrm>
            <a:off x="3891908" y="5063231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398" name="Google Shape;398;p22"/>
          <p:cNvSpPr txBox="1"/>
          <p:nvPr/>
        </p:nvSpPr>
        <p:spPr>
          <a:xfrm>
            <a:off x="4272975" y="5063231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20</a:t>
            </a:r>
            <a:endParaRPr sz="1100"/>
          </a:p>
        </p:txBody>
      </p:sp>
      <p:sp>
        <p:nvSpPr>
          <p:cNvPr id="399" name="Google Shape;399;p22"/>
          <p:cNvSpPr txBox="1"/>
          <p:nvPr/>
        </p:nvSpPr>
        <p:spPr>
          <a:xfrm>
            <a:off x="157455" y="3397089"/>
            <a:ext cx="971700" cy="2439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ulim"/>
              <a:buNone/>
            </a:pP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2.구독-그룹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 flipH="1" rot="10800000">
            <a:off x="0" y="266700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4132192" y="8610600"/>
            <a:ext cx="955048" cy="281354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관계정의서</a:t>
            </a:r>
            <a:endParaRPr sz="1100"/>
          </a:p>
        </p:txBody>
      </p:sp>
      <p:grpSp>
        <p:nvGrpSpPr>
          <p:cNvPr id="408" name="Google Shape;408;p23"/>
          <p:cNvGrpSpPr/>
          <p:nvPr/>
        </p:nvGrpSpPr>
        <p:grpSpPr>
          <a:xfrm>
            <a:off x="1633823" y="140677"/>
            <a:ext cx="1886280" cy="436685"/>
            <a:chOff x="671" y="748"/>
            <a:chExt cx="1225" cy="298"/>
          </a:xfrm>
        </p:grpSpPr>
        <p:sp>
          <p:nvSpPr>
            <p:cNvPr id="409" name="Google Shape;409;p23"/>
            <p:cNvSpPr txBox="1"/>
            <p:nvPr/>
          </p:nvSpPr>
          <p:spPr>
            <a:xfrm>
              <a:off x="745" y="815"/>
              <a:ext cx="1151" cy="231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10" name="Google Shape;410;p23"/>
            <p:cNvSpPr txBox="1"/>
            <p:nvPr/>
          </p:nvSpPr>
          <p:spPr>
            <a:xfrm>
              <a:off x="671" y="748"/>
              <a:ext cx="1150" cy="23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관계 정의서</a:t>
              </a:r>
              <a:endParaRPr sz="1100"/>
            </a:p>
          </p:txBody>
        </p:sp>
      </p:grpSp>
      <p:sp>
        <p:nvSpPr>
          <p:cNvPr id="411" name="Google Shape;411;p23"/>
          <p:cNvSpPr/>
          <p:nvPr/>
        </p:nvSpPr>
        <p:spPr>
          <a:xfrm>
            <a:off x="57160" y="8002465"/>
            <a:ext cx="457280" cy="6330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2749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92506"/>
                </a:lnTo>
                <a:lnTo>
                  <a:pt x="93750" y="92506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7810"/>
                </a:ln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</a:path>
              <a:path extrusionOk="0" fill="darkenLess" h="120000" w="120000">
                <a:moveTo>
                  <a:pt x="88125" y="47810"/>
                </a:move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  <a:moveTo>
                  <a:pt x="26250" y="60000"/>
                </a:moveTo>
                <a:lnTo>
                  <a:pt x="26250" y="92506"/>
                </a:lnTo>
                <a:lnTo>
                  <a:pt x="54375" y="92506"/>
                </a:ln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  <a:lnTo>
                  <a:pt x="93750" y="92506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2749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76253"/>
                </a:moveTo>
                <a:lnTo>
                  <a:pt x="65625" y="76253"/>
                </a:lnTo>
                <a:lnTo>
                  <a:pt x="65625" y="92506"/>
                </a:lnTo>
                <a:lnTo>
                  <a:pt x="54375" y="92506"/>
                </a:lnTo>
                <a:close/>
              </a:path>
              <a:path extrusionOk="0" fill="none" h="120000" w="120000">
                <a:moveTo>
                  <a:pt x="60000" y="27494"/>
                </a:moveTo>
                <a:lnTo>
                  <a:pt x="76875" y="39684"/>
                </a:lnTo>
                <a:lnTo>
                  <a:pt x="76875" y="31558"/>
                </a:lnTo>
                <a:lnTo>
                  <a:pt x="88125" y="31558"/>
                </a:lnTo>
                <a:lnTo>
                  <a:pt x="88125" y="47810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92506"/>
                </a:lnTo>
                <a:lnTo>
                  <a:pt x="26250" y="92506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9684"/>
                </a:moveTo>
                <a:lnTo>
                  <a:pt x="88125" y="47810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92506"/>
                </a:move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4687120" y="8159262"/>
            <a:ext cx="400120" cy="4220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664"/>
                </a:lnTo>
                <a:lnTo>
                  <a:pt x="15000" y="1733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165792" y="3884773"/>
            <a:ext cx="4801500" cy="536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239624" y="4025450"/>
            <a:ext cx="514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관계명</a:t>
            </a:r>
            <a:endParaRPr sz="1100"/>
          </a:p>
        </p:txBody>
      </p:sp>
      <p:cxnSp>
        <p:nvCxnSpPr>
          <p:cNvPr id="415" name="Google Shape;415;p23"/>
          <p:cNvCxnSpPr/>
          <p:nvPr/>
        </p:nvCxnSpPr>
        <p:spPr>
          <a:xfrm>
            <a:off x="165792" y="4415242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6" name="Google Shape;416;p23"/>
          <p:cNvCxnSpPr/>
          <p:nvPr/>
        </p:nvCxnSpPr>
        <p:spPr>
          <a:xfrm>
            <a:off x="3416768" y="4166126"/>
            <a:ext cx="12003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7" name="Google Shape;417;p23"/>
          <p:cNvSpPr txBox="1"/>
          <p:nvPr/>
        </p:nvSpPr>
        <p:spPr>
          <a:xfrm>
            <a:off x="1179191" y="4025450"/>
            <a:ext cx="91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  계  정  의</a:t>
            </a:r>
            <a:endParaRPr sz="1100"/>
          </a:p>
        </p:txBody>
      </p:sp>
      <p:sp>
        <p:nvSpPr>
          <p:cNvPr id="418" name="Google Shape;418;p23"/>
          <p:cNvSpPr txBox="1"/>
          <p:nvPr/>
        </p:nvSpPr>
        <p:spPr>
          <a:xfrm>
            <a:off x="2305720" y="3946319"/>
            <a:ext cx="85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</a:t>
            </a:r>
            <a:endParaRPr sz="1100"/>
          </a:p>
          <a:p>
            <a:pPr indent="-368300" lvl="0" marL="3683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엔터티</a:t>
            </a:r>
            <a:endParaRPr sz="1100"/>
          </a:p>
        </p:txBody>
      </p:sp>
      <p:sp>
        <p:nvSpPr>
          <p:cNvPr id="419" name="Google Shape;419;p23"/>
          <p:cNvSpPr txBox="1"/>
          <p:nvPr/>
        </p:nvSpPr>
        <p:spPr>
          <a:xfrm>
            <a:off x="2966633" y="4022519"/>
            <a:ext cx="571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선택성</a:t>
            </a:r>
            <a:endParaRPr sz="1100"/>
          </a:p>
        </p:txBody>
      </p:sp>
      <p:sp>
        <p:nvSpPr>
          <p:cNvPr id="420" name="Google Shape;420;p23"/>
          <p:cNvSpPr txBox="1"/>
          <p:nvPr/>
        </p:nvSpPr>
        <p:spPr>
          <a:xfrm>
            <a:off x="3433439" y="4171988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최대</a:t>
            </a:r>
            <a:endParaRPr sz="1000"/>
          </a:p>
        </p:txBody>
      </p:sp>
      <p:sp>
        <p:nvSpPr>
          <p:cNvPr id="421" name="Google Shape;421;p23"/>
          <p:cNvSpPr txBox="1"/>
          <p:nvPr/>
        </p:nvSpPr>
        <p:spPr>
          <a:xfrm>
            <a:off x="3825223" y="4171988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최소</a:t>
            </a:r>
            <a:endParaRPr sz="1000"/>
          </a:p>
        </p:txBody>
      </p:sp>
      <p:sp>
        <p:nvSpPr>
          <p:cNvPr id="422" name="Google Shape;422;p23"/>
          <p:cNvSpPr txBox="1"/>
          <p:nvPr/>
        </p:nvSpPr>
        <p:spPr>
          <a:xfrm>
            <a:off x="3644216" y="3884773"/>
            <a:ext cx="7431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카디날리티</a:t>
            </a:r>
            <a:endParaRPr sz="1000"/>
          </a:p>
        </p:txBody>
      </p:sp>
      <p:cxnSp>
        <p:nvCxnSpPr>
          <p:cNvPr id="423" name="Google Shape;423;p23"/>
          <p:cNvCxnSpPr/>
          <p:nvPr/>
        </p:nvCxnSpPr>
        <p:spPr>
          <a:xfrm>
            <a:off x="165792" y="4939850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4" name="Google Shape;424;p23"/>
          <p:cNvCxnSpPr/>
          <p:nvPr/>
        </p:nvCxnSpPr>
        <p:spPr>
          <a:xfrm>
            <a:off x="165792" y="3856673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25" name="Google Shape;425;p23"/>
          <p:cNvGrpSpPr/>
          <p:nvPr/>
        </p:nvGrpSpPr>
        <p:grpSpPr>
          <a:xfrm>
            <a:off x="3816887" y="4154403"/>
            <a:ext cx="400120" cy="1258650"/>
            <a:chOff x="3210" y="1096"/>
            <a:chExt cx="336" cy="1800"/>
          </a:xfrm>
        </p:grpSpPr>
        <p:cxnSp>
          <p:nvCxnSpPr>
            <p:cNvPr id="426" name="Google Shape;426;p23"/>
            <p:cNvCxnSpPr/>
            <p:nvPr/>
          </p:nvCxnSpPr>
          <p:spPr>
            <a:xfrm>
              <a:off x="3546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7" name="Google Shape;427;p23"/>
            <p:cNvCxnSpPr/>
            <p:nvPr/>
          </p:nvCxnSpPr>
          <p:spPr>
            <a:xfrm>
              <a:off x="3210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28" name="Google Shape;428;p23"/>
          <p:cNvGrpSpPr/>
          <p:nvPr/>
        </p:nvGrpSpPr>
        <p:grpSpPr>
          <a:xfrm>
            <a:off x="165792" y="3883308"/>
            <a:ext cx="4793104" cy="1610820"/>
            <a:chOff x="144" y="911"/>
            <a:chExt cx="4025" cy="2102"/>
          </a:xfrm>
        </p:grpSpPr>
        <p:cxnSp>
          <p:nvCxnSpPr>
            <p:cNvPr id="429" name="Google Shape;429;p23"/>
            <p:cNvCxnSpPr/>
            <p:nvPr/>
          </p:nvCxnSpPr>
          <p:spPr>
            <a:xfrm>
              <a:off x="645" y="911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0" name="Google Shape;430;p23"/>
            <p:cNvCxnSpPr/>
            <p:nvPr/>
          </p:nvCxnSpPr>
          <p:spPr>
            <a:xfrm>
              <a:off x="206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1" name="Google Shape;431;p23"/>
            <p:cNvCxnSpPr/>
            <p:nvPr/>
          </p:nvCxnSpPr>
          <p:spPr>
            <a:xfrm>
              <a:off x="2503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2" name="Google Shape;432;p23"/>
            <p:cNvCxnSpPr/>
            <p:nvPr/>
          </p:nvCxnSpPr>
          <p:spPr>
            <a:xfrm>
              <a:off x="3882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3" name="Google Shape;433;p23"/>
            <p:cNvCxnSpPr/>
            <p:nvPr/>
          </p:nvCxnSpPr>
          <p:spPr>
            <a:xfrm>
              <a:off x="287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4" name="Google Shape;434;p23"/>
            <p:cNvCxnSpPr/>
            <p:nvPr/>
          </p:nvCxnSpPr>
          <p:spPr>
            <a:xfrm>
              <a:off x="14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5" name="Google Shape;435;p23"/>
            <p:cNvCxnSpPr/>
            <p:nvPr/>
          </p:nvCxnSpPr>
          <p:spPr>
            <a:xfrm>
              <a:off x="4169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36" name="Google Shape;436;p23"/>
          <p:cNvCxnSpPr/>
          <p:nvPr/>
        </p:nvCxnSpPr>
        <p:spPr>
          <a:xfrm>
            <a:off x="165792" y="5502557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7" name="Google Shape;437;p23"/>
          <p:cNvSpPr txBox="1"/>
          <p:nvPr/>
        </p:nvSpPr>
        <p:spPr>
          <a:xfrm>
            <a:off x="2537933" y="4494373"/>
            <a:ext cx="514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리뷰-컨텐츠</a:t>
            </a:r>
            <a:endParaRPr sz="1100"/>
          </a:p>
        </p:txBody>
      </p:sp>
      <p:sp>
        <p:nvSpPr>
          <p:cNvPr id="438" name="Google Shape;438;p23"/>
          <p:cNvSpPr txBox="1"/>
          <p:nvPr/>
        </p:nvSpPr>
        <p:spPr>
          <a:xfrm>
            <a:off x="165793" y="4557385"/>
            <a:ext cx="61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포함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된다.</a:t>
            </a:r>
            <a:endParaRPr sz="1000"/>
          </a:p>
        </p:txBody>
      </p:sp>
      <p:sp>
        <p:nvSpPr>
          <p:cNvPr id="439" name="Google Shape;439;p23"/>
          <p:cNvSpPr txBox="1"/>
          <p:nvPr/>
        </p:nvSpPr>
        <p:spPr>
          <a:xfrm>
            <a:off x="165793" y="5096646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포함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한다</a:t>
            </a:r>
            <a:endParaRPr sz="1000"/>
          </a:p>
        </p:txBody>
      </p:sp>
      <p:sp>
        <p:nvSpPr>
          <p:cNvPr id="440" name="Google Shape;440;p23"/>
          <p:cNvSpPr txBox="1"/>
          <p:nvPr/>
        </p:nvSpPr>
        <p:spPr>
          <a:xfrm>
            <a:off x="804079" y="4509026"/>
            <a:ext cx="1590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하나의 리뷰는  하나의 콘텐츠 정보을 가지고 있다.</a:t>
            </a:r>
            <a:endParaRPr sz="1100"/>
          </a:p>
        </p:txBody>
      </p:sp>
      <p:sp>
        <p:nvSpPr>
          <p:cNvPr id="441" name="Google Shape;441;p23"/>
          <p:cNvSpPr txBox="1"/>
          <p:nvPr/>
        </p:nvSpPr>
        <p:spPr>
          <a:xfrm>
            <a:off x="791002" y="4890617"/>
            <a:ext cx="15909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b="1" sz="9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컨텐츠정보는 때때로 여러개의 리뷰를 가지고 있다.</a:t>
            </a:r>
            <a:endParaRPr b="1" sz="9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2537933" y="5024842"/>
            <a:ext cx="514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컨텐츠-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리뷰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43" name="Google Shape;443;p23"/>
          <p:cNvSpPr txBox="1"/>
          <p:nvPr/>
        </p:nvSpPr>
        <p:spPr>
          <a:xfrm>
            <a:off x="3014266" y="4595485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444" name="Google Shape;444;p23"/>
          <p:cNvSpPr txBox="1"/>
          <p:nvPr/>
        </p:nvSpPr>
        <p:spPr>
          <a:xfrm>
            <a:off x="3014266" y="51347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445" name="Google Shape;445;p23"/>
          <p:cNvSpPr txBox="1"/>
          <p:nvPr/>
        </p:nvSpPr>
        <p:spPr>
          <a:xfrm>
            <a:off x="3490599" y="4595485"/>
            <a:ext cx="5145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	</a:t>
            </a:r>
            <a:endParaRPr sz="1100"/>
          </a:p>
        </p:txBody>
      </p:sp>
      <p:sp>
        <p:nvSpPr>
          <p:cNvPr id="446" name="Google Shape;446;p23"/>
          <p:cNvSpPr txBox="1"/>
          <p:nvPr/>
        </p:nvSpPr>
        <p:spPr>
          <a:xfrm>
            <a:off x="3788899" y="4603093"/>
            <a:ext cx="5145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47" name="Google Shape;447;p23"/>
          <p:cNvSpPr txBox="1"/>
          <p:nvPr/>
        </p:nvSpPr>
        <p:spPr>
          <a:xfrm>
            <a:off x="3490599" y="51347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50</a:t>
            </a:r>
            <a:endParaRPr sz="1100"/>
          </a:p>
        </p:txBody>
      </p:sp>
      <p:sp>
        <p:nvSpPr>
          <p:cNvPr id="448" name="Google Shape;448;p23"/>
          <p:cNvSpPr txBox="1"/>
          <p:nvPr/>
        </p:nvSpPr>
        <p:spPr>
          <a:xfrm>
            <a:off x="3900246" y="512741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449" name="Google Shape;449;p23"/>
          <p:cNvSpPr txBox="1"/>
          <p:nvPr/>
        </p:nvSpPr>
        <p:spPr>
          <a:xfrm>
            <a:off x="165793" y="3461277"/>
            <a:ext cx="971700" cy="4131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ulim"/>
              <a:buNone/>
            </a:pP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리뷰-컨텐츠 정보</a:t>
            </a:r>
            <a:endParaRPr sz="1100"/>
          </a:p>
        </p:txBody>
      </p:sp>
      <p:sp>
        <p:nvSpPr>
          <p:cNvPr id="450" name="Google Shape;450;p23"/>
          <p:cNvSpPr txBox="1"/>
          <p:nvPr/>
        </p:nvSpPr>
        <p:spPr>
          <a:xfrm>
            <a:off x="186630" y="1365410"/>
            <a:ext cx="4801500" cy="536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260462" y="1506087"/>
            <a:ext cx="514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관계명</a:t>
            </a:r>
            <a:endParaRPr sz="1100"/>
          </a:p>
        </p:txBody>
      </p:sp>
      <p:cxnSp>
        <p:nvCxnSpPr>
          <p:cNvPr id="452" name="Google Shape;452;p23"/>
          <p:cNvCxnSpPr/>
          <p:nvPr/>
        </p:nvCxnSpPr>
        <p:spPr>
          <a:xfrm>
            <a:off x="186630" y="1895879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23"/>
          <p:cNvCxnSpPr/>
          <p:nvPr/>
        </p:nvCxnSpPr>
        <p:spPr>
          <a:xfrm>
            <a:off x="3437605" y="1646764"/>
            <a:ext cx="12003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4" name="Google Shape;454;p23"/>
          <p:cNvSpPr txBox="1"/>
          <p:nvPr/>
        </p:nvSpPr>
        <p:spPr>
          <a:xfrm>
            <a:off x="1200029" y="1506087"/>
            <a:ext cx="91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  계  정  의</a:t>
            </a:r>
            <a:endParaRPr sz="1100"/>
          </a:p>
        </p:txBody>
      </p:sp>
      <p:sp>
        <p:nvSpPr>
          <p:cNvPr id="455" name="Google Shape;455;p23"/>
          <p:cNvSpPr txBox="1"/>
          <p:nvPr/>
        </p:nvSpPr>
        <p:spPr>
          <a:xfrm>
            <a:off x="2326557" y="1426956"/>
            <a:ext cx="85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</a:t>
            </a:r>
            <a:endParaRPr sz="1100"/>
          </a:p>
          <a:p>
            <a:pPr indent="-368300" lvl="0" marL="3683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엔터티</a:t>
            </a:r>
            <a:endParaRPr sz="1100"/>
          </a:p>
        </p:txBody>
      </p:sp>
      <p:sp>
        <p:nvSpPr>
          <p:cNvPr id="456" name="Google Shape;456;p23"/>
          <p:cNvSpPr txBox="1"/>
          <p:nvPr/>
        </p:nvSpPr>
        <p:spPr>
          <a:xfrm>
            <a:off x="2987470" y="1503156"/>
            <a:ext cx="571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선택성</a:t>
            </a:r>
            <a:endParaRPr sz="1100"/>
          </a:p>
        </p:txBody>
      </p:sp>
      <p:sp>
        <p:nvSpPr>
          <p:cNvPr id="457" name="Google Shape;457;p23"/>
          <p:cNvSpPr txBox="1"/>
          <p:nvPr/>
        </p:nvSpPr>
        <p:spPr>
          <a:xfrm>
            <a:off x="3454277" y="1652626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최대</a:t>
            </a:r>
            <a:endParaRPr sz="1000"/>
          </a:p>
        </p:txBody>
      </p:sp>
      <p:sp>
        <p:nvSpPr>
          <p:cNvPr id="458" name="Google Shape;458;p23"/>
          <p:cNvSpPr txBox="1"/>
          <p:nvPr/>
        </p:nvSpPr>
        <p:spPr>
          <a:xfrm>
            <a:off x="3846060" y="1652626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최소</a:t>
            </a:r>
            <a:endParaRPr sz="1000"/>
          </a:p>
        </p:txBody>
      </p:sp>
      <p:sp>
        <p:nvSpPr>
          <p:cNvPr id="459" name="Google Shape;459;p23"/>
          <p:cNvSpPr txBox="1"/>
          <p:nvPr/>
        </p:nvSpPr>
        <p:spPr>
          <a:xfrm>
            <a:off x="3665054" y="1365410"/>
            <a:ext cx="7431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카디날리티</a:t>
            </a:r>
            <a:endParaRPr sz="1000"/>
          </a:p>
        </p:txBody>
      </p:sp>
      <p:cxnSp>
        <p:nvCxnSpPr>
          <p:cNvPr id="460" name="Google Shape;460;p23"/>
          <p:cNvCxnSpPr/>
          <p:nvPr/>
        </p:nvCxnSpPr>
        <p:spPr>
          <a:xfrm>
            <a:off x="186630" y="2420487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1" name="Google Shape;461;p23"/>
          <p:cNvCxnSpPr/>
          <p:nvPr/>
        </p:nvCxnSpPr>
        <p:spPr>
          <a:xfrm>
            <a:off x="186630" y="1365410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62" name="Google Shape;462;p23"/>
          <p:cNvGrpSpPr/>
          <p:nvPr/>
        </p:nvGrpSpPr>
        <p:grpSpPr>
          <a:xfrm>
            <a:off x="3837725" y="1635041"/>
            <a:ext cx="400120" cy="1258650"/>
            <a:chOff x="3210" y="1096"/>
            <a:chExt cx="336" cy="1800"/>
          </a:xfrm>
        </p:grpSpPr>
        <p:cxnSp>
          <p:nvCxnSpPr>
            <p:cNvPr id="463" name="Google Shape;463;p23"/>
            <p:cNvCxnSpPr/>
            <p:nvPr/>
          </p:nvCxnSpPr>
          <p:spPr>
            <a:xfrm>
              <a:off x="3546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" name="Google Shape;464;p23"/>
            <p:cNvCxnSpPr/>
            <p:nvPr/>
          </p:nvCxnSpPr>
          <p:spPr>
            <a:xfrm>
              <a:off x="3210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65" name="Google Shape;465;p23"/>
          <p:cNvGrpSpPr/>
          <p:nvPr/>
        </p:nvGrpSpPr>
        <p:grpSpPr>
          <a:xfrm>
            <a:off x="186630" y="1363945"/>
            <a:ext cx="4793104" cy="1610820"/>
            <a:chOff x="144" y="911"/>
            <a:chExt cx="4025" cy="2102"/>
          </a:xfrm>
        </p:grpSpPr>
        <p:cxnSp>
          <p:nvCxnSpPr>
            <p:cNvPr id="466" name="Google Shape;466;p23"/>
            <p:cNvCxnSpPr/>
            <p:nvPr/>
          </p:nvCxnSpPr>
          <p:spPr>
            <a:xfrm>
              <a:off x="645" y="911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7" name="Google Shape;467;p23"/>
            <p:cNvCxnSpPr/>
            <p:nvPr/>
          </p:nvCxnSpPr>
          <p:spPr>
            <a:xfrm>
              <a:off x="206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8" name="Google Shape;468;p23"/>
            <p:cNvCxnSpPr/>
            <p:nvPr/>
          </p:nvCxnSpPr>
          <p:spPr>
            <a:xfrm>
              <a:off x="2503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9" name="Google Shape;469;p23"/>
            <p:cNvCxnSpPr/>
            <p:nvPr/>
          </p:nvCxnSpPr>
          <p:spPr>
            <a:xfrm>
              <a:off x="3882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0" name="Google Shape;470;p23"/>
            <p:cNvCxnSpPr/>
            <p:nvPr/>
          </p:nvCxnSpPr>
          <p:spPr>
            <a:xfrm>
              <a:off x="287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1" name="Google Shape;471;p23"/>
            <p:cNvCxnSpPr/>
            <p:nvPr/>
          </p:nvCxnSpPr>
          <p:spPr>
            <a:xfrm>
              <a:off x="14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2" name="Google Shape;472;p23"/>
            <p:cNvCxnSpPr/>
            <p:nvPr/>
          </p:nvCxnSpPr>
          <p:spPr>
            <a:xfrm>
              <a:off x="4169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73" name="Google Shape;473;p23"/>
          <p:cNvCxnSpPr/>
          <p:nvPr/>
        </p:nvCxnSpPr>
        <p:spPr>
          <a:xfrm>
            <a:off x="186630" y="2983195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4" name="Google Shape;474;p23"/>
          <p:cNvSpPr txBox="1"/>
          <p:nvPr/>
        </p:nvSpPr>
        <p:spPr>
          <a:xfrm>
            <a:off x="2558770" y="1975010"/>
            <a:ext cx="5145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회원-리뷰</a:t>
            </a:r>
            <a:endParaRPr sz="1100"/>
          </a:p>
        </p:txBody>
      </p:sp>
      <p:sp>
        <p:nvSpPr>
          <p:cNvPr id="475" name="Google Shape;475;p23"/>
          <p:cNvSpPr txBox="1"/>
          <p:nvPr/>
        </p:nvSpPr>
        <p:spPr>
          <a:xfrm>
            <a:off x="186630" y="2038022"/>
            <a:ext cx="619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포함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한다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.</a:t>
            </a:r>
            <a:endParaRPr sz="1000"/>
          </a:p>
        </p:txBody>
      </p:sp>
      <p:sp>
        <p:nvSpPr>
          <p:cNvPr id="476" name="Google Shape;476;p23"/>
          <p:cNvSpPr txBox="1"/>
          <p:nvPr/>
        </p:nvSpPr>
        <p:spPr>
          <a:xfrm>
            <a:off x="186630" y="2577284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포함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된다</a:t>
            </a:r>
            <a:endParaRPr sz="1000"/>
          </a:p>
        </p:txBody>
      </p:sp>
      <p:sp>
        <p:nvSpPr>
          <p:cNvPr id="477" name="Google Shape;477;p23"/>
          <p:cNvSpPr txBox="1"/>
          <p:nvPr/>
        </p:nvSpPr>
        <p:spPr>
          <a:xfrm>
            <a:off x="824917" y="1989664"/>
            <a:ext cx="1590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하나의 회원은 여러 리뷰를 가지고 있다.</a:t>
            </a:r>
            <a:endParaRPr sz="1100"/>
          </a:p>
        </p:txBody>
      </p:sp>
      <p:sp>
        <p:nvSpPr>
          <p:cNvPr id="478" name="Google Shape;478;p23"/>
          <p:cNvSpPr txBox="1"/>
          <p:nvPr/>
        </p:nvSpPr>
        <p:spPr>
          <a:xfrm>
            <a:off x="811840" y="2371254"/>
            <a:ext cx="1590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rtl="0" algn="l"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b="1" sz="9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하나의 리뷰는 하나의 회원을 가지고 있다.</a:t>
            </a:r>
            <a:endParaRPr sz="1100"/>
          </a:p>
        </p:txBody>
      </p:sp>
      <p:sp>
        <p:nvSpPr>
          <p:cNvPr id="479" name="Google Shape;479;p23"/>
          <p:cNvSpPr txBox="1"/>
          <p:nvPr/>
        </p:nvSpPr>
        <p:spPr>
          <a:xfrm>
            <a:off x="2558770" y="2505479"/>
            <a:ext cx="5145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리뷰-회원</a:t>
            </a:r>
            <a:endParaRPr/>
          </a:p>
        </p:txBody>
      </p:sp>
      <p:sp>
        <p:nvSpPr>
          <p:cNvPr id="480" name="Google Shape;480;p23"/>
          <p:cNvSpPr txBox="1"/>
          <p:nvPr/>
        </p:nvSpPr>
        <p:spPr>
          <a:xfrm>
            <a:off x="3035103" y="2076122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481" name="Google Shape;481;p23"/>
          <p:cNvSpPr txBox="1"/>
          <p:nvPr/>
        </p:nvSpPr>
        <p:spPr>
          <a:xfrm>
            <a:off x="4246253" y="1680121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평균</a:t>
            </a:r>
            <a:endParaRPr sz="1100"/>
          </a:p>
        </p:txBody>
      </p:sp>
      <p:sp>
        <p:nvSpPr>
          <p:cNvPr id="482" name="Google Shape;482;p23"/>
          <p:cNvSpPr txBox="1"/>
          <p:nvPr/>
        </p:nvSpPr>
        <p:spPr>
          <a:xfrm>
            <a:off x="3511437" y="2076122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50</a:t>
            </a:r>
            <a:endParaRPr sz="1100"/>
          </a:p>
        </p:txBody>
      </p:sp>
      <p:sp>
        <p:nvSpPr>
          <p:cNvPr id="483" name="Google Shape;483;p23"/>
          <p:cNvSpPr txBox="1"/>
          <p:nvPr/>
        </p:nvSpPr>
        <p:spPr>
          <a:xfrm>
            <a:off x="3940137" y="2080518"/>
            <a:ext cx="5145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84" name="Google Shape;484;p23"/>
          <p:cNvSpPr txBox="1"/>
          <p:nvPr/>
        </p:nvSpPr>
        <p:spPr>
          <a:xfrm>
            <a:off x="3511437" y="2615384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485" name="Google Shape;485;p23"/>
          <p:cNvSpPr txBox="1"/>
          <p:nvPr/>
        </p:nvSpPr>
        <p:spPr>
          <a:xfrm>
            <a:off x="3921083" y="260805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486" name="Google Shape;486;p23"/>
          <p:cNvSpPr txBox="1"/>
          <p:nvPr/>
        </p:nvSpPr>
        <p:spPr>
          <a:xfrm>
            <a:off x="186630" y="941914"/>
            <a:ext cx="971700" cy="2439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ulim"/>
              <a:buNone/>
            </a:pP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회원-리뷰</a:t>
            </a:r>
            <a:endParaRPr sz="1100"/>
          </a:p>
        </p:txBody>
      </p:sp>
      <p:sp>
        <p:nvSpPr>
          <p:cNvPr id="487" name="Google Shape;487;p23"/>
          <p:cNvSpPr txBox="1"/>
          <p:nvPr/>
        </p:nvSpPr>
        <p:spPr>
          <a:xfrm>
            <a:off x="4284357" y="2084568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20</a:t>
            </a:r>
            <a:endParaRPr sz="1100"/>
          </a:p>
        </p:txBody>
      </p:sp>
      <p:sp>
        <p:nvSpPr>
          <p:cNvPr id="488" name="Google Shape;488;p23"/>
          <p:cNvSpPr txBox="1"/>
          <p:nvPr/>
        </p:nvSpPr>
        <p:spPr>
          <a:xfrm>
            <a:off x="4246250" y="261210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489" name="Google Shape;489;p23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368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평균</a:t>
            </a:r>
            <a:endParaRPr/>
          </a:p>
        </p:txBody>
      </p:sp>
      <p:sp>
        <p:nvSpPr>
          <p:cNvPr id="490" name="Google Shape;490;p23"/>
          <p:cNvSpPr txBox="1"/>
          <p:nvPr/>
        </p:nvSpPr>
        <p:spPr>
          <a:xfrm>
            <a:off x="4148078" y="42771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평균</a:t>
            </a:r>
            <a:endParaRPr sz="1100"/>
          </a:p>
        </p:txBody>
      </p:sp>
      <p:sp>
        <p:nvSpPr>
          <p:cNvPr id="491" name="Google Shape;491;p23"/>
          <p:cNvSpPr txBox="1"/>
          <p:nvPr/>
        </p:nvSpPr>
        <p:spPr>
          <a:xfrm>
            <a:off x="4148082" y="4571218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     1</a:t>
            </a:r>
            <a:endParaRPr sz="1100"/>
          </a:p>
        </p:txBody>
      </p:sp>
      <p:sp>
        <p:nvSpPr>
          <p:cNvPr id="492" name="Google Shape;492;p23"/>
          <p:cNvSpPr txBox="1"/>
          <p:nvPr/>
        </p:nvSpPr>
        <p:spPr>
          <a:xfrm>
            <a:off x="4161150" y="513000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20</a:t>
            </a:r>
            <a:endParaRPr sz="1100"/>
          </a:p>
        </p:txBody>
      </p:sp>
      <p:sp>
        <p:nvSpPr>
          <p:cNvPr id="493" name="Google Shape;493;p23"/>
          <p:cNvSpPr txBox="1"/>
          <p:nvPr/>
        </p:nvSpPr>
        <p:spPr>
          <a:xfrm>
            <a:off x="3067241" y="2610647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4"/>
          <p:cNvSpPr txBox="1"/>
          <p:nvPr/>
        </p:nvSpPr>
        <p:spPr>
          <a:xfrm>
            <a:off x="171480" y="1478573"/>
            <a:ext cx="4801440" cy="537796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0" name="Google Shape;500;p24"/>
          <p:cNvSpPr txBox="1"/>
          <p:nvPr/>
        </p:nvSpPr>
        <p:spPr>
          <a:xfrm>
            <a:off x="245312" y="1619250"/>
            <a:ext cx="514440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관계명</a:t>
            </a:r>
            <a:endParaRPr sz="1100"/>
          </a:p>
        </p:txBody>
      </p:sp>
      <p:cxnSp>
        <p:nvCxnSpPr>
          <p:cNvPr id="501" name="Google Shape;501;p24"/>
          <p:cNvCxnSpPr/>
          <p:nvPr/>
        </p:nvCxnSpPr>
        <p:spPr>
          <a:xfrm>
            <a:off x="171480" y="2009042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2" name="Google Shape;502;p24"/>
          <p:cNvCxnSpPr/>
          <p:nvPr/>
        </p:nvCxnSpPr>
        <p:spPr>
          <a:xfrm>
            <a:off x="3422455" y="1759926"/>
            <a:ext cx="120036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3" name="Google Shape;503;p24"/>
          <p:cNvSpPr txBox="1"/>
          <p:nvPr/>
        </p:nvSpPr>
        <p:spPr>
          <a:xfrm>
            <a:off x="1184879" y="1619250"/>
            <a:ext cx="914560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  계  정  의</a:t>
            </a:r>
            <a:endParaRPr sz="1100"/>
          </a:p>
        </p:txBody>
      </p:sp>
      <p:sp>
        <p:nvSpPr>
          <p:cNvPr id="504" name="Google Shape;504;p24"/>
          <p:cNvSpPr txBox="1"/>
          <p:nvPr/>
        </p:nvSpPr>
        <p:spPr>
          <a:xfrm>
            <a:off x="2311407" y="1540119"/>
            <a:ext cx="857400" cy="439615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</a:t>
            </a:r>
            <a:endParaRPr sz="1100"/>
          </a:p>
          <a:p>
            <a:pPr indent="-368300" lvl="0" marL="3683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엔터티</a:t>
            </a:r>
            <a:endParaRPr sz="1100"/>
          </a:p>
        </p:txBody>
      </p:sp>
      <p:sp>
        <p:nvSpPr>
          <p:cNvPr id="505" name="Google Shape;505;p24"/>
          <p:cNvSpPr txBox="1"/>
          <p:nvPr/>
        </p:nvSpPr>
        <p:spPr>
          <a:xfrm>
            <a:off x="2972320" y="1616319"/>
            <a:ext cx="571600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선택성</a:t>
            </a:r>
            <a:endParaRPr sz="1100"/>
          </a:p>
        </p:txBody>
      </p:sp>
      <p:sp>
        <p:nvSpPr>
          <p:cNvPr id="506" name="Google Shape;506;p24"/>
          <p:cNvSpPr txBox="1"/>
          <p:nvPr/>
        </p:nvSpPr>
        <p:spPr>
          <a:xfrm>
            <a:off x="3439127" y="1765788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최대</a:t>
            </a:r>
            <a:endParaRPr sz="1000"/>
          </a:p>
        </p:txBody>
      </p:sp>
      <p:sp>
        <p:nvSpPr>
          <p:cNvPr id="507" name="Google Shape;507;p24"/>
          <p:cNvSpPr txBox="1"/>
          <p:nvPr/>
        </p:nvSpPr>
        <p:spPr>
          <a:xfrm>
            <a:off x="4231030" y="1764323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평균</a:t>
            </a:r>
            <a:endParaRPr sz="1000"/>
          </a:p>
        </p:txBody>
      </p:sp>
      <p:sp>
        <p:nvSpPr>
          <p:cNvPr id="508" name="Google Shape;508;p24"/>
          <p:cNvSpPr txBox="1"/>
          <p:nvPr/>
        </p:nvSpPr>
        <p:spPr>
          <a:xfrm>
            <a:off x="3649904" y="1478573"/>
            <a:ext cx="7431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카디날리티</a:t>
            </a:r>
            <a:endParaRPr sz="1000"/>
          </a:p>
        </p:txBody>
      </p:sp>
      <p:sp>
        <p:nvSpPr>
          <p:cNvPr id="509" name="Google Shape;509;p24"/>
          <p:cNvSpPr txBox="1"/>
          <p:nvPr/>
        </p:nvSpPr>
        <p:spPr>
          <a:xfrm>
            <a:off x="4614479" y="1619250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비고</a:t>
            </a:r>
            <a:endParaRPr sz="1000"/>
          </a:p>
        </p:txBody>
      </p:sp>
      <p:cxnSp>
        <p:nvCxnSpPr>
          <p:cNvPr id="510" name="Google Shape;510;p24"/>
          <p:cNvCxnSpPr/>
          <p:nvPr/>
        </p:nvCxnSpPr>
        <p:spPr>
          <a:xfrm>
            <a:off x="171480" y="2533650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1" name="Google Shape;511;p24"/>
          <p:cNvCxnSpPr/>
          <p:nvPr/>
        </p:nvCxnSpPr>
        <p:spPr>
          <a:xfrm>
            <a:off x="171480" y="1478573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12" name="Google Shape;512;p24"/>
          <p:cNvGrpSpPr/>
          <p:nvPr/>
        </p:nvGrpSpPr>
        <p:grpSpPr>
          <a:xfrm>
            <a:off x="3822575" y="1748203"/>
            <a:ext cx="400120" cy="1348154"/>
            <a:chOff x="3210" y="1096"/>
            <a:chExt cx="336" cy="1928"/>
          </a:xfrm>
        </p:grpSpPr>
        <p:cxnSp>
          <p:nvCxnSpPr>
            <p:cNvPr id="513" name="Google Shape;513;p24"/>
            <p:cNvCxnSpPr/>
            <p:nvPr/>
          </p:nvCxnSpPr>
          <p:spPr>
            <a:xfrm>
              <a:off x="3546" y="1096"/>
              <a:ext cx="0" cy="1928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4" name="Google Shape;514;p24"/>
            <p:cNvCxnSpPr/>
            <p:nvPr/>
          </p:nvCxnSpPr>
          <p:spPr>
            <a:xfrm>
              <a:off x="3210" y="1096"/>
              <a:ext cx="0" cy="1928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15" name="Google Shape;515;p24"/>
          <p:cNvGrpSpPr/>
          <p:nvPr/>
        </p:nvGrpSpPr>
        <p:grpSpPr>
          <a:xfrm>
            <a:off x="171480" y="1477108"/>
            <a:ext cx="4793104" cy="1619250"/>
            <a:chOff x="144" y="911"/>
            <a:chExt cx="4025" cy="2113"/>
          </a:xfrm>
        </p:grpSpPr>
        <p:cxnSp>
          <p:nvCxnSpPr>
            <p:cNvPr id="516" name="Google Shape;516;p24"/>
            <p:cNvCxnSpPr/>
            <p:nvPr/>
          </p:nvCxnSpPr>
          <p:spPr>
            <a:xfrm>
              <a:off x="645" y="911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7" name="Google Shape;517;p24"/>
            <p:cNvCxnSpPr/>
            <p:nvPr/>
          </p:nvCxnSpPr>
          <p:spPr>
            <a:xfrm>
              <a:off x="2064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8" name="Google Shape;518;p24"/>
            <p:cNvCxnSpPr/>
            <p:nvPr/>
          </p:nvCxnSpPr>
          <p:spPr>
            <a:xfrm>
              <a:off x="2503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9" name="Google Shape;519;p24"/>
            <p:cNvCxnSpPr/>
            <p:nvPr/>
          </p:nvCxnSpPr>
          <p:spPr>
            <a:xfrm>
              <a:off x="3882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0" name="Google Shape;520;p24"/>
            <p:cNvCxnSpPr/>
            <p:nvPr/>
          </p:nvCxnSpPr>
          <p:spPr>
            <a:xfrm>
              <a:off x="2874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1" name="Google Shape;521;p24"/>
            <p:cNvCxnSpPr/>
            <p:nvPr/>
          </p:nvCxnSpPr>
          <p:spPr>
            <a:xfrm>
              <a:off x="144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2" name="Google Shape;522;p24"/>
            <p:cNvCxnSpPr/>
            <p:nvPr/>
          </p:nvCxnSpPr>
          <p:spPr>
            <a:xfrm>
              <a:off x="4169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23" name="Google Shape;523;p24"/>
          <p:cNvCxnSpPr/>
          <p:nvPr/>
        </p:nvCxnSpPr>
        <p:spPr>
          <a:xfrm>
            <a:off x="171480" y="3096357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4" name="Google Shape;524;p24"/>
          <p:cNvSpPr txBox="1"/>
          <p:nvPr/>
        </p:nvSpPr>
        <p:spPr>
          <a:xfrm>
            <a:off x="2515040" y="2088173"/>
            <a:ext cx="514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컨텐츠정보-시리즈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25" name="Google Shape;525;p24"/>
          <p:cNvSpPr txBox="1"/>
          <p:nvPr/>
        </p:nvSpPr>
        <p:spPr>
          <a:xfrm>
            <a:off x="171480" y="2151185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해당한다</a:t>
            </a:r>
            <a:endParaRPr sz="1000"/>
          </a:p>
        </p:txBody>
      </p:sp>
      <p:sp>
        <p:nvSpPr>
          <p:cNvPr id="526" name="Google Shape;526;p24"/>
          <p:cNvSpPr txBox="1"/>
          <p:nvPr/>
        </p:nvSpPr>
        <p:spPr>
          <a:xfrm>
            <a:off x="171480" y="2690446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된다</a:t>
            </a:r>
            <a:endParaRPr sz="1000"/>
          </a:p>
        </p:txBody>
      </p:sp>
      <p:sp>
        <p:nvSpPr>
          <p:cNvPr id="527" name="Google Shape;527;p24"/>
          <p:cNvSpPr txBox="1"/>
          <p:nvPr/>
        </p:nvSpPr>
        <p:spPr>
          <a:xfrm>
            <a:off x="809767" y="2102826"/>
            <a:ext cx="159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 정보는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 하나 이상의 시리즈들을  가지고 있다. </a:t>
            </a:r>
            <a:endParaRPr sz="1000"/>
          </a:p>
        </p:txBody>
      </p:sp>
      <p:sp>
        <p:nvSpPr>
          <p:cNvPr id="528" name="Google Shape;528;p24"/>
          <p:cNvSpPr txBox="1"/>
          <p:nvPr/>
        </p:nvSpPr>
        <p:spPr>
          <a:xfrm>
            <a:off x="800240" y="2618642"/>
            <a:ext cx="159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시리즈는 하나의 컨텐츠 정보를 가지고 있다. </a:t>
            </a:r>
            <a:endParaRPr sz="1000"/>
          </a:p>
        </p:txBody>
      </p:sp>
      <p:sp>
        <p:nvSpPr>
          <p:cNvPr id="529" name="Google Shape;529;p24"/>
          <p:cNvSpPr txBox="1"/>
          <p:nvPr/>
        </p:nvSpPr>
        <p:spPr>
          <a:xfrm>
            <a:off x="2515040" y="2618642"/>
            <a:ext cx="514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시리즈-컨텐츠정보</a:t>
            </a:r>
            <a:endParaRPr b="1" sz="6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30" name="Google Shape;530;p24"/>
          <p:cNvSpPr txBox="1"/>
          <p:nvPr/>
        </p:nvSpPr>
        <p:spPr>
          <a:xfrm>
            <a:off x="3019953" y="2189285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531" name="Google Shape;531;p24"/>
          <p:cNvSpPr txBox="1"/>
          <p:nvPr/>
        </p:nvSpPr>
        <p:spPr>
          <a:xfrm>
            <a:off x="3019953" y="27285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필수</a:t>
            </a:r>
            <a:endParaRPr sz="1100"/>
          </a:p>
        </p:txBody>
      </p:sp>
      <p:sp>
        <p:nvSpPr>
          <p:cNvPr id="532" name="Google Shape;532;p24"/>
          <p:cNvSpPr txBox="1"/>
          <p:nvPr/>
        </p:nvSpPr>
        <p:spPr>
          <a:xfrm>
            <a:off x="3496287" y="2189285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50</a:t>
            </a:r>
            <a:endParaRPr sz="1100"/>
          </a:p>
        </p:txBody>
      </p:sp>
      <p:sp>
        <p:nvSpPr>
          <p:cNvPr id="533" name="Google Shape;533;p24"/>
          <p:cNvSpPr txBox="1"/>
          <p:nvPr/>
        </p:nvSpPr>
        <p:spPr>
          <a:xfrm>
            <a:off x="3924987" y="219368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534" name="Google Shape;534;p24"/>
          <p:cNvSpPr txBox="1"/>
          <p:nvPr/>
        </p:nvSpPr>
        <p:spPr>
          <a:xfrm>
            <a:off x="4325107" y="219368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20</a:t>
            </a:r>
            <a:endParaRPr sz="1100"/>
          </a:p>
        </p:txBody>
      </p:sp>
      <p:sp>
        <p:nvSpPr>
          <p:cNvPr id="535" name="Google Shape;535;p24"/>
          <p:cNvSpPr txBox="1"/>
          <p:nvPr/>
        </p:nvSpPr>
        <p:spPr>
          <a:xfrm>
            <a:off x="3496287" y="2728546"/>
            <a:ext cx="514440" cy="203688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536" name="Google Shape;536;p24"/>
          <p:cNvSpPr txBox="1"/>
          <p:nvPr/>
        </p:nvSpPr>
        <p:spPr>
          <a:xfrm>
            <a:off x="3905933" y="2721219"/>
            <a:ext cx="514440" cy="203688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537" name="Google Shape;537;p24"/>
          <p:cNvSpPr txBox="1"/>
          <p:nvPr/>
        </p:nvSpPr>
        <p:spPr>
          <a:xfrm>
            <a:off x="4344160" y="2721219"/>
            <a:ext cx="514440" cy="203688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538" name="Google Shape;538;p24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9" name="Google Shape;539;p24"/>
          <p:cNvSpPr txBox="1"/>
          <p:nvPr/>
        </p:nvSpPr>
        <p:spPr>
          <a:xfrm flipH="1" rot="10800000">
            <a:off x="0" y="266700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40" name="Google Shape;540;p24"/>
          <p:cNvSpPr txBox="1"/>
          <p:nvPr/>
        </p:nvSpPr>
        <p:spPr>
          <a:xfrm>
            <a:off x="4132192" y="8610600"/>
            <a:ext cx="955048" cy="281354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관계정의서</a:t>
            </a:r>
            <a:endParaRPr sz="1100"/>
          </a:p>
        </p:txBody>
      </p:sp>
      <p:sp>
        <p:nvSpPr>
          <p:cNvPr id="541" name="Google Shape;541;p24"/>
          <p:cNvSpPr txBox="1"/>
          <p:nvPr/>
        </p:nvSpPr>
        <p:spPr>
          <a:xfrm>
            <a:off x="167282" y="4173352"/>
            <a:ext cx="4801500" cy="536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42" name="Google Shape;542;p24"/>
          <p:cNvSpPr txBox="1"/>
          <p:nvPr/>
        </p:nvSpPr>
        <p:spPr>
          <a:xfrm>
            <a:off x="241114" y="4314029"/>
            <a:ext cx="514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관계명</a:t>
            </a:r>
            <a:endParaRPr sz="1100"/>
          </a:p>
        </p:txBody>
      </p:sp>
      <p:cxnSp>
        <p:nvCxnSpPr>
          <p:cNvPr id="543" name="Google Shape;543;p24"/>
          <p:cNvCxnSpPr/>
          <p:nvPr/>
        </p:nvCxnSpPr>
        <p:spPr>
          <a:xfrm>
            <a:off x="167282" y="4703822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4" name="Google Shape;544;p24"/>
          <p:cNvCxnSpPr/>
          <p:nvPr/>
        </p:nvCxnSpPr>
        <p:spPr>
          <a:xfrm>
            <a:off x="3418257" y="4454706"/>
            <a:ext cx="12003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5" name="Google Shape;545;p24"/>
          <p:cNvSpPr txBox="1"/>
          <p:nvPr/>
        </p:nvSpPr>
        <p:spPr>
          <a:xfrm>
            <a:off x="1180682" y="4314029"/>
            <a:ext cx="91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  계  정  의</a:t>
            </a:r>
            <a:endParaRPr sz="1100"/>
          </a:p>
        </p:txBody>
      </p:sp>
      <p:sp>
        <p:nvSpPr>
          <p:cNvPr id="546" name="Google Shape;546;p24"/>
          <p:cNvSpPr txBox="1"/>
          <p:nvPr/>
        </p:nvSpPr>
        <p:spPr>
          <a:xfrm>
            <a:off x="2307210" y="4234899"/>
            <a:ext cx="85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</a:t>
            </a:r>
            <a:endParaRPr sz="1100"/>
          </a:p>
          <a:p>
            <a:pPr indent="-368300" lvl="0" marL="3683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엔터티</a:t>
            </a:r>
            <a:endParaRPr sz="1100"/>
          </a:p>
        </p:txBody>
      </p:sp>
      <p:sp>
        <p:nvSpPr>
          <p:cNvPr id="547" name="Google Shape;547;p24"/>
          <p:cNvSpPr txBox="1"/>
          <p:nvPr/>
        </p:nvSpPr>
        <p:spPr>
          <a:xfrm>
            <a:off x="2968122" y="4311099"/>
            <a:ext cx="571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선택성</a:t>
            </a:r>
            <a:endParaRPr sz="1100"/>
          </a:p>
        </p:txBody>
      </p:sp>
      <p:sp>
        <p:nvSpPr>
          <p:cNvPr id="548" name="Google Shape;548;p24"/>
          <p:cNvSpPr txBox="1"/>
          <p:nvPr/>
        </p:nvSpPr>
        <p:spPr>
          <a:xfrm>
            <a:off x="3434929" y="4460568"/>
            <a:ext cx="4002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8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최대</a:t>
            </a:r>
            <a:endParaRPr sz="900"/>
          </a:p>
        </p:txBody>
      </p:sp>
      <p:sp>
        <p:nvSpPr>
          <p:cNvPr id="549" name="Google Shape;549;p24"/>
          <p:cNvSpPr txBox="1"/>
          <p:nvPr/>
        </p:nvSpPr>
        <p:spPr>
          <a:xfrm>
            <a:off x="3817150" y="4337464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sz="900"/>
          </a:p>
        </p:txBody>
      </p:sp>
      <p:sp>
        <p:nvSpPr>
          <p:cNvPr id="550" name="Google Shape;550;p24"/>
          <p:cNvSpPr txBox="1"/>
          <p:nvPr/>
        </p:nvSpPr>
        <p:spPr>
          <a:xfrm>
            <a:off x="4226833" y="4459103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평균</a:t>
            </a:r>
            <a:endParaRPr sz="1000"/>
          </a:p>
        </p:txBody>
      </p:sp>
      <p:sp>
        <p:nvSpPr>
          <p:cNvPr id="551" name="Google Shape;551;p24"/>
          <p:cNvSpPr txBox="1"/>
          <p:nvPr/>
        </p:nvSpPr>
        <p:spPr>
          <a:xfrm>
            <a:off x="3645707" y="4173352"/>
            <a:ext cx="7431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카디날리티</a:t>
            </a:r>
            <a:endParaRPr sz="1000"/>
          </a:p>
        </p:txBody>
      </p:sp>
      <p:sp>
        <p:nvSpPr>
          <p:cNvPr id="552" name="Google Shape;552;p24"/>
          <p:cNvSpPr txBox="1"/>
          <p:nvPr/>
        </p:nvSpPr>
        <p:spPr>
          <a:xfrm>
            <a:off x="4610907" y="4714142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비고</a:t>
            </a:r>
            <a:endParaRPr sz="1000"/>
          </a:p>
        </p:txBody>
      </p:sp>
      <p:cxnSp>
        <p:nvCxnSpPr>
          <p:cNvPr id="553" name="Google Shape;553;p24"/>
          <p:cNvCxnSpPr/>
          <p:nvPr/>
        </p:nvCxnSpPr>
        <p:spPr>
          <a:xfrm>
            <a:off x="167282" y="5228429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4" name="Google Shape;554;p24"/>
          <p:cNvCxnSpPr/>
          <p:nvPr/>
        </p:nvCxnSpPr>
        <p:spPr>
          <a:xfrm>
            <a:off x="167282" y="4173352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55" name="Google Shape;555;p24"/>
          <p:cNvGrpSpPr/>
          <p:nvPr/>
        </p:nvGrpSpPr>
        <p:grpSpPr>
          <a:xfrm>
            <a:off x="3818377" y="4442983"/>
            <a:ext cx="400120" cy="1348154"/>
            <a:chOff x="3210" y="1096"/>
            <a:chExt cx="336" cy="1928"/>
          </a:xfrm>
        </p:grpSpPr>
        <p:cxnSp>
          <p:nvCxnSpPr>
            <p:cNvPr id="556" name="Google Shape;556;p24"/>
            <p:cNvCxnSpPr/>
            <p:nvPr/>
          </p:nvCxnSpPr>
          <p:spPr>
            <a:xfrm>
              <a:off x="3546" y="1096"/>
              <a:ext cx="0" cy="1928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7" name="Google Shape;557;p24"/>
            <p:cNvCxnSpPr/>
            <p:nvPr/>
          </p:nvCxnSpPr>
          <p:spPr>
            <a:xfrm>
              <a:off x="3210" y="1096"/>
              <a:ext cx="0" cy="1928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58" name="Google Shape;558;p24"/>
          <p:cNvGrpSpPr/>
          <p:nvPr/>
        </p:nvGrpSpPr>
        <p:grpSpPr>
          <a:xfrm>
            <a:off x="167282" y="4171888"/>
            <a:ext cx="4793104" cy="1619250"/>
            <a:chOff x="144" y="911"/>
            <a:chExt cx="4025" cy="2113"/>
          </a:xfrm>
        </p:grpSpPr>
        <p:cxnSp>
          <p:nvCxnSpPr>
            <p:cNvPr id="559" name="Google Shape;559;p24"/>
            <p:cNvCxnSpPr/>
            <p:nvPr/>
          </p:nvCxnSpPr>
          <p:spPr>
            <a:xfrm>
              <a:off x="645" y="911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0" name="Google Shape;560;p24"/>
            <p:cNvCxnSpPr/>
            <p:nvPr/>
          </p:nvCxnSpPr>
          <p:spPr>
            <a:xfrm>
              <a:off x="2064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1" name="Google Shape;561;p24"/>
            <p:cNvCxnSpPr/>
            <p:nvPr/>
          </p:nvCxnSpPr>
          <p:spPr>
            <a:xfrm>
              <a:off x="2503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2" name="Google Shape;562;p24"/>
            <p:cNvCxnSpPr/>
            <p:nvPr/>
          </p:nvCxnSpPr>
          <p:spPr>
            <a:xfrm>
              <a:off x="3882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3" name="Google Shape;563;p24"/>
            <p:cNvCxnSpPr/>
            <p:nvPr/>
          </p:nvCxnSpPr>
          <p:spPr>
            <a:xfrm>
              <a:off x="2874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4" name="Google Shape;564;p24"/>
            <p:cNvCxnSpPr/>
            <p:nvPr/>
          </p:nvCxnSpPr>
          <p:spPr>
            <a:xfrm>
              <a:off x="144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5" name="Google Shape;565;p24"/>
            <p:cNvCxnSpPr/>
            <p:nvPr/>
          </p:nvCxnSpPr>
          <p:spPr>
            <a:xfrm>
              <a:off x="4169" y="913"/>
              <a:ext cx="0" cy="2111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66" name="Google Shape;566;p24"/>
          <p:cNvCxnSpPr/>
          <p:nvPr/>
        </p:nvCxnSpPr>
        <p:spPr>
          <a:xfrm>
            <a:off x="167282" y="5791137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7" name="Google Shape;567;p24"/>
          <p:cNvSpPr txBox="1"/>
          <p:nvPr/>
        </p:nvSpPr>
        <p:spPr>
          <a:xfrm>
            <a:off x="2501315" y="5323680"/>
            <a:ext cx="5145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sz="1100"/>
          </a:p>
        </p:txBody>
      </p:sp>
      <p:sp>
        <p:nvSpPr>
          <p:cNvPr id="568" name="Google Shape;568;p24"/>
          <p:cNvSpPr txBox="1"/>
          <p:nvPr/>
        </p:nvSpPr>
        <p:spPr>
          <a:xfrm>
            <a:off x="167282" y="5383760"/>
            <a:ext cx="6192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해당된다</a:t>
            </a:r>
            <a:endParaRPr sz="900"/>
          </a:p>
        </p:txBody>
      </p:sp>
      <p:sp>
        <p:nvSpPr>
          <p:cNvPr id="569" name="Google Shape;569;p24"/>
          <p:cNvSpPr txBox="1"/>
          <p:nvPr/>
        </p:nvSpPr>
        <p:spPr>
          <a:xfrm>
            <a:off x="167282" y="4832776"/>
            <a:ext cx="6192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해당한다</a:t>
            </a:r>
            <a:endParaRPr sz="900"/>
          </a:p>
        </p:txBody>
      </p:sp>
      <p:sp>
        <p:nvSpPr>
          <p:cNvPr id="570" name="Google Shape;570;p24"/>
          <p:cNvSpPr txBox="1"/>
          <p:nvPr/>
        </p:nvSpPr>
        <p:spPr>
          <a:xfrm>
            <a:off x="805569" y="5335403"/>
            <a:ext cx="17661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시리즈 회차는 하나의 시리즈를 갖고 있다.</a:t>
            </a:r>
            <a:endParaRPr sz="1000">
              <a:solidFill>
                <a:schemeClr val="dk1"/>
              </a:solidFill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71" name="Google Shape;571;p24"/>
          <p:cNvSpPr txBox="1"/>
          <p:nvPr/>
        </p:nvSpPr>
        <p:spPr>
          <a:xfrm>
            <a:off x="796042" y="4760972"/>
            <a:ext cx="15909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시리즈는 하나 이상의 시리즈 회차들을  가지고 있다. </a:t>
            </a:r>
            <a:endParaRPr sz="1000">
              <a:solidFill>
                <a:schemeClr val="dk1"/>
              </a:solidFill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sz="1100"/>
          </a:p>
        </p:txBody>
      </p:sp>
      <p:sp>
        <p:nvSpPr>
          <p:cNvPr id="572" name="Google Shape;572;p24"/>
          <p:cNvSpPr txBox="1"/>
          <p:nvPr/>
        </p:nvSpPr>
        <p:spPr>
          <a:xfrm>
            <a:off x="2489407" y="4784418"/>
            <a:ext cx="7110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sz="1100"/>
          </a:p>
        </p:txBody>
      </p:sp>
      <p:sp>
        <p:nvSpPr>
          <p:cNvPr id="573" name="Google Shape;573;p24"/>
          <p:cNvSpPr txBox="1"/>
          <p:nvPr/>
        </p:nvSpPr>
        <p:spPr>
          <a:xfrm>
            <a:off x="3015755" y="4884064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574" name="Google Shape;574;p24"/>
          <p:cNvSpPr txBox="1"/>
          <p:nvPr/>
        </p:nvSpPr>
        <p:spPr>
          <a:xfrm>
            <a:off x="3015755" y="542332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필수</a:t>
            </a:r>
            <a:endParaRPr sz="1100"/>
          </a:p>
        </p:txBody>
      </p:sp>
      <p:sp>
        <p:nvSpPr>
          <p:cNvPr id="575" name="Google Shape;575;p24"/>
          <p:cNvSpPr txBox="1"/>
          <p:nvPr/>
        </p:nvSpPr>
        <p:spPr>
          <a:xfrm>
            <a:off x="3492089" y="4884064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30</a:t>
            </a:r>
            <a:endParaRPr sz="1100"/>
          </a:p>
        </p:txBody>
      </p:sp>
      <p:sp>
        <p:nvSpPr>
          <p:cNvPr id="576" name="Google Shape;576;p24"/>
          <p:cNvSpPr txBox="1"/>
          <p:nvPr/>
        </p:nvSpPr>
        <p:spPr>
          <a:xfrm>
            <a:off x="3920789" y="488846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577" name="Google Shape;577;p24"/>
          <p:cNvSpPr txBox="1"/>
          <p:nvPr/>
        </p:nvSpPr>
        <p:spPr>
          <a:xfrm>
            <a:off x="4320909" y="488846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8</a:t>
            </a:r>
            <a:endParaRPr sz="1100"/>
          </a:p>
        </p:txBody>
      </p:sp>
      <p:sp>
        <p:nvSpPr>
          <p:cNvPr id="578" name="Google Shape;578;p24"/>
          <p:cNvSpPr txBox="1"/>
          <p:nvPr/>
        </p:nvSpPr>
        <p:spPr>
          <a:xfrm>
            <a:off x="3520669" y="542332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579" name="Google Shape;579;p24"/>
          <p:cNvSpPr txBox="1"/>
          <p:nvPr/>
        </p:nvSpPr>
        <p:spPr>
          <a:xfrm>
            <a:off x="3901735" y="541599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580" name="Google Shape;580;p24"/>
          <p:cNvSpPr txBox="1"/>
          <p:nvPr/>
        </p:nvSpPr>
        <p:spPr>
          <a:xfrm>
            <a:off x="4314955" y="541599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581" name="Google Shape;581;p24"/>
          <p:cNvSpPr txBox="1"/>
          <p:nvPr/>
        </p:nvSpPr>
        <p:spPr>
          <a:xfrm>
            <a:off x="171480" y="1055077"/>
            <a:ext cx="1086000" cy="4131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ulim"/>
              <a:buNone/>
            </a:pPr>
            <a:r>
              <a:rPr b="1" i="0" lang="en" sz="11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5.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컨첸츠정보</a:t>
            </a:r>
            <a:r>
              <a:rPr b="1" i="0" lang="en" sz="11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– 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시리즈</a:t>
            </a:r>
            <a:endParaRPr sz="1100"/>
          </a:p>
        </p:txBody>
      </p:sp>
      <p:sp>
        <p:nvSpPr>
          <p:cNvPr id="582" name="Google Shape;582;p24"/>
          <p:cNvSpPr txBox="1"/>
          <p:nvPr/>
        </p:nvSpPr>
        <p:spPr>
          <a:xfrm>
            <a:off x="170855" y="3679518"/>
            <a:ext cx="1143300" cy="4131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ulim"/>
              <a:buNone/>
            </a:pPr>
            <a:r>
              <a:rPr b="1" i="0" lang="en" sz="11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6.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시리즈-시리즈회차</a:t>
            </a:r>
            <a:endParaRPr sz="1100"/>
          </a:p>
        </p:txBody>
      </p:sp>
      <p:grpSp>
        <p:nvGrpSpPr>
          <p:cNvPr id="583" name="Google Shape;583;p24"/>
          <p:cNvGrpSpPr/>
          <p:nvPr/>
        </p:nvGrpSpPr>
        <p:grpSpPr>
          <a:xfrm>
            <a:off x="1633823" y="140677"/>
            <a:ext cx="1886280" cy="436685"/>
            <a:chOff x="671" y="748"/>
            <a:chExt cx="1225" cy="298"/>
          </a:xfrm>
        </p:grpSpPr>
        <p:sp>
          <p:nvSpPr>
            <p:cNvPr id="584" name="Google Shape;584;p24"/>
            <p:cNvSpPr txBox="1"/>
            <p:nvPr/>
          </p:nvSpPr>
          <p:spPr>
            <a:xfrm>
              <a:off x="745" y="815"/>
              <a:ext cx="1151" cy="231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585" name="Google Shape;585;p24"/>
            <p:cNvSpPr txBox="1"/>
            <p:nvPr/>
          </p:nvSpPr>
          <p:spPr>
            <a:xfrm>
              <a:off x="671" y="748"/>
              <a:ext cx="1150" cy="23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관계 정의서</a:t>
              </a:r>
              <a:endParaRPr sz="1100"/>
            </a:p>
          </p:txBody>
        </p:sp>
      </p:grpSp>
      <p:sp>
        <p:nvSpPr>
          <p:cNvPr id="586" name="Google Shape;586;p24"/>
          <p:cNvSpPr/>
          <p:nvPr/>
        </p:nvSpPr>
        <p:spPr>
          <a:xfrm>
            <a:off x="57160" y="8002465"/>
            <a:ext cx="457280" cy="6330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2749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92506"/>
                </a:lnTo>
                <a:lnTo>
                  <a:pt x="93750" y="92506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7810"/>
                </a:ln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</a:path>
              <a:path extrusionOk="0" fill="darkenLess" h="120000" w="120000">
                <a:moveTo>
                  <a:pt x="88125" y="47810"/>
                </a:move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  <a:moveTo>
                  <a:pt x="26250" y="60000"/>
                </a:moveTo>
                <a:lnTo>
                  <a:pt x="26250" y="92506"/>
                </a:lnTo>
                <a:lnTo>
                  <a:pt x="54375" y="92506"/>
                </a:ln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  <a:lnTo>
                  <a:pt x="93750" y="92506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2749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76253"/>
                </a:moveTo>
                <a:lnTo>
                  <a:pt x="65625" y="76253"/>
                </a:lnTo>
                <a:lnTo>
                  <a:pt x="65625" y="92506"/>
                </a:lnTo>
                <a:lnTo>
                  <a:pt x="54375" y="92506"/>
                </a:lnTo>
                <a:close/>
              </a:path>
              <a:path extrusionOk="0" fill="none" h="120000" w="120000">
                <a:moveTo>
                  <a:pt x="60000" y="27494"/>
                </a:moveTo>
                <a:lnTo>
                  <a:pt x="76875" y="39684"/>
                </a:lnTo>
                <a:lnTo>
                  <a:pt x="76875" y="31558"/>
                </a:lnTo>
                <a:lnTo>
                  <a:pt x="88125" y="31558"/>
                </a:lnTo>
                <a:lnTo>
                  <a:pt x="88125" y="47810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92506"/>
                </a:lnTo>
                <a:lnTo>
                  <a:pt x="26250" y="92506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9684"/>
                </a:moveTo>
                <a:lnTo>
                  <a:pt x="88125" y="47810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92506"/>
                </a:move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87" name="Google Shape;587;p24"/>
          <p:cNvSpPr/>
          <p:nvPr/>
        </p:nvSpPr>
        <p:spPr>
          <a:xfrm>
            <a:off x="4687120" y="8159262"/>
            <a:ext cx="400120" cy="4220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664"/>
                </a:lnTo>
                <a:lnTo>
                  <a:pt x="15000" y="1733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88" name="Google Shape;588;p24"/>
          <p:cNvSpPr txBox="1"/>
          <p:nvPr/>
        </p:nvSpPr>
        <p:spPr>
          <a:xfrm>
            <a:off x="3817764" y="1769413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최소</a:t>
            </a:r>
            <a:endParaRPr sz="600"/>
          </a:p>
        </p:txBody>
      </p:sp>
      <p:sp>
        <p:nvSpPr>
          <p:cNvPr id="589" name="Google Shape;589;p24"/>
          <p:cNvSpPr txBox="1"/>
          <p:nvPr/>
        </p:nvSpPr>
        <p:spPr>
          <a:xfrm>
            <a:off x="3817154" y="4480418"/>
            <a:ext cx="4002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최소</a:t>
            </a:r>
            <a:endParaRPr sz="900"/>
          </a:p>
        </p:txBody>
      </p:sp>
      <p:sp>
        <p:nvSpPr>
          <p:cNvPr id="590" name="Google Shape;590;p24"/>
          <p:cNvSpPr txBox="1"/>
          <p:nvPr/>
        </p:nvSpPr>
        <p:spPr>
          <a:xfrm>
            <a:off x="2444090" y="4733110"/>
            <a:ext cx="514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시리즈-시리즈 회차</a:t>
            </a:r>
            <a:endParaRPr b="1" sz="5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91" name="Google Shape;591;p24"/>
          <p:cNvSpPr txBox="1"/>
          <p:nvPr/>
        </p:nvSpPr>
        <p:spPr>
          <a:xfrm>
            <a:off x="2444090" y="5199985"/>
            <a:ext cx="514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시리즈 회차 - 시리즈</a:t>
            </a:r>
            <a:endParaRPr b="1" sz="5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5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98" name="Google Shape;598;p25"/>
          <p:cNvSpPr txBox="1"/>
          <p:nvPr/>
        </p:nvSpPr>
        <p:spPr>
          <a:xfrm flipH="1" rot="10800000">
            <a:off x="0" y="266700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99" name="Google Shape;599;p25"/>
          <p:cNvSpPr txBox="1"/>
          <p:nvPr/>
        </p:nvSpPr>
        <p:spPr>
          <a:xfrm>
            <a:off x="4132192" y="8610600"/>
            <a:ext cx="955048" cy="281354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관계정의서</a:t>
            </a:r>
            <a:endParaRPr sz="1100"/>
          </a:p>
        </p:txBody>
      </p:sp>
      <p:grpSp>
        <p:nvGrpSpPr>
          <p:cNvPr id="600" name="Google Shape;600;p25"/>
          <p:cNvGrpSpPr/>
          <p:nvPr/>
        </p:nvGrpSpPr>
        <p:grpSpPr>
          <a:xfrm>
            <a:off x="1633823" y="140677"/>
            <a:ext cx="1886280" cy="436685"/>
            <a:chOff x="671" y="748"/>
            <a:chExt cx="1225" cy="298"/>
          </a:xfrm>
        </p:grpSpPr>
        <p:sp>
          <p:nvSpPr>
            <p:cNvPr id="601" name="Google Shape;601;p25"/>
            <p:cNvSpPr txBox="1"/>
            <p:nvPr/>
          </p:nvSpPr>
          <p:spPr>
            <a:xfrm>
              <a:off x="745" y="815"/>
              <a:ext cx="1151" cy="231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02" name="Google Shape;602;p25"/>
            <p:cNvSpPr txBox="1"/>
            <p:nvPr/>
          </p:nvSpPr>
          <p:spPr>
            <a:xfrm>
              <a:off x="671" y="748"/>
              <a:ext cx="1150" cy="23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관계 정의서</a:t>
              </a:r>
              <a:endParaRPr sz="1100"/>
            </a:p>
          </p:txBody>
        </p:sp>
      </p:grpSp>
      <p:sp>
        <p:nvSpPr>
          <p:cNvPr id="603" name="Google Shape;603;p25"/>
          <p:cNvSpPr/>
          <p:nvPr/>
        </p:nvSpPr>
        <p:spPr>
          <a:xfrm>
            <a:off x="57160" y="8002465"/>
            <a:ext cx="457280" cy="6330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2749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92506"/>
                </a:lnTo>
                <a:lnTo>
                  <a:pt x="93750" y="92506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7810"/>
                </a:ln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</a:path>
              <a:path extrusionOk="0" fill="darkenLess" h="120000" w="120000">
                <a:moveTo>
                  <a:pt x="88125" y="47810"/>
                </a:move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  <a:moveTo>
                  <a:pt x="26250" y="60000"/>
                </a:moveTo>
                <a:lnTo>
                  <a:pt x="26250" y="92506"/>
                </a:lnTo>
                <a:lnTo>
                  <a:pt x="54375" y="92506"/>
                </a:ln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  <a:lnTo>
                  <a:pt x="93750" y="92506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2749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76253"/>
                </a:moveTo>
                <a:lnTo>
                  <a:pt x="65625" y="76253"/>
                </a:lnTo>
                <a:lnTo>
                  <a:pt x="65625" y="92506"/>
                </a:lnTo>
                <a:lnTo>
                  <a:pt x="54375" y="92506"/>
                </a:lnTo>
                <a:close/>
              </a:path>
              <a:path extrusionOk="0" fill="none" h="120000" w="120000">
                <a:moveTo>
                  <a:pt x="60000" y="27494"/>
                </a:moveTo>
                <a:lnTo>
                  <a:pt x="76875" y="39684"/>
                </a:lnTo>
                <a:lnTo>
                  <a:pt x="76875" y="31558"/>
                </a:lnTo>
                <a:lnTo>
                  <a:pt x="88125" y="31558"/>
                </a:lnTo>
                <a:lnTo>
                  <a:pt x="88125" y="47810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92506"/>
                </a:lnTo>
                <a:lnTo>
                  <a:pt x="26250" y="92506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9684"/>
                </a:moveTo>
                <a:lnTo>
                  <a:pt x="88125" y="47810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92506"/>
                </a:move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04" name="Google Shape;604;p25"/>
          <p:cNvSpPr/>
          <p:nvPr/>
        </p:nvSpPr>
        <p:spPr>
          <a:xfrm>
            <a:off x="4687120" y="8159262"/>
            <a:ext cx="400120" cy="4220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664"/>
                </a:lnTo>
                <a:lnTo>
                  <a:pt x="15000" y="1733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05" name="Google Shape;605;p25"/>
          <p:cNvSpPr txBox="1"/>
          <p:nvPr/>
        </p:nvSpPr>
        <p:spPr>
          <a:xfrm>
            <a:off x="171480" y="1478573"/>
            <a:ext cx="4801500" cy="536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06" name="Google Shape;606;p25"/>
          <p:cNvSpPr txBox="1"/>
          <p:nvPr/>
        </p:nvSpPr>
        <p:spPr>
          <a:xfrm>
            <a:off x="245312" y="1619250"/>
            <a:ext cx="514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관계</a:t>
            </a:r>
            <a:endParaRPr sz="1100"/>
          </a:p>
        </p:txBody>
      </p:sp>
      <p:cxnSp>
        <p:nvCxnSpPr>
          <p:cNvPr id="607" name="Google Shape;607;p25"/>
          <p:cNvCxnSpPr/>
          <p:nvPr/>
        </p:nvCxnSpPr>
        <p:spPr>
          <a:xfrm>
            <a:off x="171480" y="2009042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8" name="Google Shape;608;p25"/>
          <p:cNvCxnSpPr/>
          <p:nvPr/>
        </p:nvCxnSpPr>
        <p:spPr>
          <a:xfrm>
            <a:off x="3422455" y="1759926"/>
            <a:ext cx="12003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9" name="Google Shape;609;p25"/>
          <p:cNvSpPr txBox="1"/>
          <p:nvPr/>
        </p:nvSpPr>
        <p:spPr>
          <a:xfrm>
            <a:off x="1184879" y="1619250"/>
            <a:ext cx="91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  계  정  의</a:t>
            </a:r>
            <a:endParaRPr sz="1100"/>
          </a:p>
        </p:txBody>
      </p:sp>
      <p:sp>
        <p:nvSpPr>
          <p:cNvPr id="610" name="Google Shape;610;p25"/>
          <p:cNvSpPr txBox="1"/>
          <p:nvPr/>
        </p:nvSpPr>
        <p:spPr>
          <a:xfrm>
            <a:off x="2311407" y="1540119"/>
            <a:ext cx="85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</a:t>
            </a:r>
            <a:endParaRPr sz="1100"/>
          </a:p>
          <a:p>
            <a:pPr indent="-368300" lvl="0" marL="3683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엔터티</a:t>
            </a:r>
            <a:endParaRPr sz="1100"/>
          </a:p>
        </p:txBody>
      </p:sp>
      <p:sp>
        <p:nvSpPr>
          <p:cNvPr id="611" name="Google Shape;611;p25"/>
          <p:cNvSpPr txBox="1"/>
          <p:nvPr/>
        </p:nvSpPr>
        <p:spPr>
          <a:xfrm>
            <a:off x="2972320" y="1616319"/>
            <a:ext cx="571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선택성</a:t>
            </a:r>
            <a:endParaRPr sz="1100"/>
          </a:p>
        </p:txBody>
      </p:sp>
      <p:sp>
        <p:nvSpPr>
          <p:cNvPr id="612" name="Google Shape;612;p25"/>
          <p:cNvSpPr txBox="1"/>
          <p:nvPr/>
        </p:nvSpPr>
        <p:spPr>
          <a:xfrm>
            <a:off x="3439127" y="1765788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최대</a:t>
            </a:r>
            <a:endParaRPr sz="1000"/>
          </a:p>
        </p:txBody>
      </p:sp>
      <p:sp>
        <p:nvSpPr>
          <p:cNvPr id="613" name="Google Shape;613;p25"/>
          <p:cNvSpPr txBox="1"/>
          <p:nvPr/>
        </p:nvSpPr>
        <p:spPr>
          <a:xfrm>
            <a:off x="4231030" y="1764323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평균</a:t>
            </a:r>
            <a:endParaRPr sz="1000"/>
          </a:p>
        </p:txBody>
      </p:sp>
      <p:sp>
        <p:nvSpPr>
          <p:cNvPr id="614" name="Google Shape;614;p25"/>
          <p:cNvSpPr txBox="1"/>
          <p:nvPr/>
        </p:nvSpPr>
        <p:spPr>
          <a:xfrm>
            <a:off x="3649904" y="1478573"/>
            <a:ext cx="7431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카디날리티</a:t>
            </a:r>
            <a:endParaRPr sz="1000"/>
          </a:p>
        </p:txBody>
      </p:sp>
      <p:sp>
        <p:nvSpPr>
          <p:cNvPr id="615" name="Google Shape;615;p25"/>
          <p:cNvSpPr txBox="1"/>
          <p:nvPr/>
        </p:nvSpPr>
        <p:spPr>
          <a:xfrm>
            <a:off x="4614479" y="1619250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비고</a:t>
            </a:r>
            <a:endParaRPr sz="1000"/>
          </a:p>
        </p:txBody>
      </p:sp>
      <p:cxnSp>
        <p:nvCxnSpPr>
          <p:cNvPr id="616" name="Google Shape;616;p25"/>
          <p:cNvCxnSpPr/>
          <p:nvPr/>
        </p:nvCxnSpPr>
        <p:spPr>
          <a:xfrm>
            <a:off x="171480" y="2533650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7" name="Google Shape;617;p25"/>
          <p:cNvCxnSpPr/>
          <p:nvPr/>
        </p:nvCxnSpPr>
        <p:spPr>
          <a:xfrm>
            <a:off x="171480" y="1478573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18" name="Google Shape;618;p25"/>
          <p:cNvGrpSpPr/>
          <p:nvPr/>
        </p:nvGrpSpPr>
        <p:grpSpPr>
          <a:xfrm>
            <a:off x="3822575" y="1748203"/>
            <a:ext cx="400120" cy="1258650"/>
            <a:chOff x="3210" y="1096"/>
            <a:chExt cx="336" cy="1800"/>
          </a:xfrm>
        </p:grpSpPr>
        <p:cxnSp>
          <p:nvCxnSpPr>
            <p:cNvPr id="619" name="Google Shape;619;p25"/>
            <p:cNvCxnSpPr/>
            <p:nvPr/>
          </p:nvCxnSpPr>
          <p:spPr>
            <a:xfrm>
              <a:off x="3546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0" name="Google Shape;620;p25"/>
            <p:cNvCxnSpPr/>
            <p:nvPr/>
          </p:nvCxnSpPr>
          <p:spPr>
            <a:xfrm>
              <a:off x="3210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621" name="Google Shape;621;p25"/>
          <p:cNvGrpSpPr/>
          <p:nvPr/>
        </p:nvGrpSpPr>
        <p:grpSpPr>
          <a:xfrm>
            <a:off x="171480" y="1477108"/>
            <a:ext cx="4793104" cy="1610820"/>
            <a:chOff x="144" y="911"/>
            <a:chExt cx="4025" cy="2102"/>
          </a:xfrm>
        </p:grpSpPr>
        <p:cxnSp>
          <p:nvCxnSpPr>
            <p:cNvPr id="622" name="Google Shape;622;p25"/>
            <p:cNvCxnSpPr/>
            <p:nvPr/>
          </p:nvCxnSpPr>
          <p:spPr>
            <a:xfrm>
              <a:off x="645" y="911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3" name="Google Shape;623;p25"/>
            <p:cNvCxnSpPr/>
            <p:nvPr/>
          </p:nvCxnSpPr>
          <p:spPr>
            <a:xfrm>
              <a:off x="206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4" name="Google Shape;624;p25"/>
            <p:cNvCxnSpPr/>
            <p:nvPr/>
          </p:nvCxnSpPr>
          <p:spPr>
            <a:xfrm>
              <a:off x="2503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5" name="Google Shape;625;p25"/>
            <p:cNvCxnSpPr/>
            <p:nvPr/>
          </p:nvCxnSpPr>
          <p:spPr>
            <a:xfrm>
              <a:off x="3882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6" name="Google Shape;626;p25"/>
            <p:cNvCxnSpPr/>
            <p:nvPr/>
          </p:nvCxnSpPr>
          <p:spPr>
            <a:xfrm>
              <a:off x="287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7" name="Google Shape;627;p25"/>
            <p:cNvCxnSpPr/>
            <p:nvPr/>
          </p:nvCxnSpPr>
          <p:spPr>
            <a:xfrm>
              <a:off x="14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8" name="Google Shape;628;p25"/>
            <p:cNvCxnSpPr/>
            <p:nvPr/>
          </p:nvCxnSpPr>
          <p:spPr>
            <a:xfrm>
              <a:off x="4169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629" name="Google Shape;629;p25"/>
          <p:cNvCxnSpPr/>
          <p:nvPr/>
        </p:nvCxnSpPr>
        <p:spPr>
          <a:xfrm>
            <a:off x="171480" y="3096357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30" name="Google Shape;630;p25"/>
          <p:cNvSpPr txBox="1"/>
          <p:nvPr/>
        </p:nvSpPr>
        <p:spPr>
          <a:xfrm>
            <a:off x="2515040" y="2088173"/>
            <a:ext cx="514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컨텐츠정보-</a:t>
            </a: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 감독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31" name="Google Shape;631;p25"/>
          <p:cNvSpPr txBox="1"/>
          <p:nvPr/>
        </p:nvSpPr>
        <p:spPr>
          <a:xfrm>
            <a:off x="171480" y="2151185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해당한다</a:t>
            </a:r>
            <a:endParaRPr sz="1000"/>
          </a:p>
        </p:txBody>
      </p:sp>
      <p:sp>
        <p:nvSpPr>
          <p:cNvPr id="632" name="Google Shape;632;p25"/>
          <p:cNvSpPr txBox="1"/>
          <p:nvPr/>
        </p:nvSpPr>
        <p:spPr>
          <a:xfrm>
            <a:off x="171480" y="2690446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된다</a:t>
            </a:r>
            <a:endParaRPr sz="1000"/>
          </a:p>
        </p:txBody>
      </p:sp>
      <p:sp>
        <p:nvSpPr>
          <p:cNvPr id="633" name="Google Shape;633;p25"/>
          <p:cNvSpPr txBox="1"/>
          <p:nvPr/>
        </p:nvSpPr>
        <p:spPr>
          <a:xfrm>
            <a:off x="809767" y="2102826"/>
            <a:ext cx="1590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컨텐츠 정보는 하나 이상의 컨텐츠 감독들을  가지고 있다. </a:t>
            </a:r>
            <a:endParaRPr sz="1000"/>
          </a:p>
        </p:txBody>
      </p:sp>
      <p:sp>
        <p:nvSpPr>
          <p:cNvPr id="634" name="Google Shape;634;p25"/>
          <p:cNvSpPr txBox="1"/>
          <p:nvPr/>
        </p:nvSpPr>
        <p:spPr>
          <a:xfrm>
            <a:off x="800240" y="2618642"/>
            <a:ext cx="159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컨텐츠 감독은 하나의 컨텐츠 정보를 가지고 있다. </a:t>
            </a:r>
            <a:endParaRPr sz="1000"/>
          </a:p>
        </p:txBody>
      </p:sp>
      <p:sp>
        <p:nvSpPr>
          <p:cNvPr id="635" name="Google Shape;635;p25"/>
          <p:cNvSpPr txBox="1"/>
          <p:nvPr/>
        </p:nvSpPr>
        <p:spPr>
          <a:xfrm>
            <a:off x="2515040" y="2618642"/>
            <a:ext cx="5145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 감독-컨텐츠 정보</a:t>
            </a:r>
            <a:endParaRPr b="1" sz="6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36" name="Google Shape;636;p25"/>
          <p:cNvSpPr txBox="1"/>
          <p:nvPr/>
        </p:nvSpPr>
        <p:spPr>
          <a:xfrm>
            <a:off x="3019953" y="2189285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637" name="Google Shape;637;p25"/>
          <p:cNvSpPr txBox="1"/>
          <p:nvPr/>
        </p:nvSpPr>
        <p:spPr>
          <a:xfrm>
            <a:off x="3019953" y="27285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필수</a:t>
            </a:r>
            <a:endParaRPr sz="1100"/>
          </a:p>
        </p:txBody>
      </p:sp>
      <p:sp>
        <p:nvSpPr>
          <p:cNvPr id="638" name="Google Shape;638;p25"/>
          <p:cNvSpPr txBox="1"/>
          <p:nvPr/>
        </p:nvSpPr>
        <p:spPr>
          <a:xfrm>
            <a:off x="3496287" y="2189285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50</a:t>
            </a:r>
            <a:endParaRPr sz="1100"/>
          </a:p>
        </p:txBody>
      </p:sp>
      <p:sp>
        <p:nvSpPr>
          <p:cNvPr id="639" name="Google Shape;639;p25"/>
          <p:cNvSpPr txBox="1"/>
          <p:nvPr/>
        </p:nvSpPr>
        <p:spPr>
          <a:xfrm>
            <a:off x="3924987" y="219368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640" name="Google Shape;640;p25"/>
          <p:cNvSpPr txBox="1"/>
          <p:nvPr/>
        </p:nvSpPr>
        <p:spPr>
          <a:xfrm>
            <a:off x="4325107" y="219368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20</a:t>
            </a:r>
            <a:endParaRPr sz="1100"/>
          </a:p>
        </p:txBody>
      </p:sp>
      <p:sp>
        <p:nvSpPr>
          <p:cNvPr id="641" name="Google Shape;641;p25"/>
          <p:cNvSpPr txBox="1"/>
          <p:nvPr/>
        </p:nvSpPr>
        <p:spPr>
          <a:xfrm>
            <a:off x="3496287" y="27285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642" name="Google Shape;642;p25"/>
          <p:cNvSpPr txBox="1"/>
          <p:nvPr/>
        </p:nvSpPr>
        <p:spPr>
          <a:xfrm>
            <a:off x="3905933" y="272121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643" name="Google Shape;643;p25"/>
          <p:cNvSpPr txBox="1"/>
          <p:nvPr/>
        </p:nvSpPr>
        <p:spPr>
          <a:xfrm>
            <a:off x="4344160" y="272121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644" name="Google Shape;644;p25"/>
          <p:cNvSpPr txBox="1"/>
          <p:nvPr/>
        </p:nvSpPr>
        <p:spPr>
          <a:xfrm>
            <a:off x="171480" y="1055077"/>
            <a:ext cx="1086000" cy="4131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ulim"/>
              <a:buNone/>
            </a:pP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7</a:t>
            </a:r>
            <a:r>
              <a:rPr b="1" i="0" lang="en" sz="11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컨첸츠정보</a:t>
            </a:r>
            <a:r>
              <a:rPr b="1" i="0" lang="en" sz="11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– 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컨텐츠 감독</a:t>
            </a:r>
            <a:endParaRPr sz="1100"/>
          </a:p>
        </p:txBody>
      </p:sp>
      <p:sp>
        <p:nvSpPr>
          <p:cNvPr id="645" name="Google Shape;645;p25"/>
          <p:cNvSpPr txBox="1"/>
          <p:nvPr/>
        </p:nvSpPr>
        <p:spPr>
          <a:xfrm>
            <a:off x="3817764" y="1769413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최소</a:t>
            </a:r>
            <a:endParaRPr sz="600"/>
          </a:p>
        </p:txBody>
      </p:sp>
      <p:sp>
        <p:nvSpPr>
          <p:cNvPr id="646" name="Google Shape;646;p25"/>
          <p:cNvSpPr txBox="1"/>
          <p:nvPr/>
        </p:nvSpPr>
        <p:spPr>
          <a:xfrm>
            <a:off x="146430" y="4143373"/>
            <a:ext cx="4801500" cy="536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7" name="Google Shape;647;p25"/>
          <p:cNvSpPr txBox="1"/>
          <p:nvPr/>
        </p:nvSpPr>
        <p:spPr>
          <a:xfrm>
            <a:off x="220262" y="4284050"/>
            <a:ext cx="514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관계</a:t>
            </a:r>
            <a:endParaRPr sz="1100"/>
          </a:p>
        </p:txBody>
      </p:sp>
      <p:cxnSp>
        <p:nvCxnSpPr>
          <p:cNvPr id="648" name="Google Shape;648;p25"/>
          <p:cNvCxnSpPr/>
          <p:nvPr/>
        </p:nvCxnSpPr>
        <p:spPr>
          <a:xfrm>
            <a:off x="146430" y="4673842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9" name="Google Shape;649;p25"/>
          <p:cNvCxnSpPr/>
          <p:nvPr/>
        </p:nvCxnSpPr>
        <p:spPr>
          <a:xfrm>
            <a:off x="3397405" y="4424726"/>
            <a:ext cx="12003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0" name="Google Shape;650;p25"/>
          <p:cNvSpPr txBox="1"/>
          <p:nvPr/>
        </p:nvSpPr>
        <p:spPr>
          <a:xfrm>
            <a:off x="1159829" y="4284050"/>
            <a:ext cx="91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  계  정  의</a:t>
            </a:r>
            <a:endParaRPr sz="1100"/>
          </a:p>
        </p:txBody>
      </p:sp>
      <p:sp>
        <p:nvSpPr>
          <p:cNvPr id="651" name="Google Shape;651;p25"/>
          <p:cNvSpPr txBox="1"/>
          <p:nvPr/>
        </p:nvSpPr>
        <p:spPr>
          <a:xfrm>
            <a:off x="2286357" y="4204919"/>
            <a:ext cx="85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</a:t>
            </a:r>
            <a:endParaRPr sz="1100"/>
          </a:p>
          <a:p>
            <a:pPr indent="-368300" lvl="0" marL="3683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엔터티</a:t>
            </a:r>
            <a:endParaRPr sz="1100"/>
          </a:p>
        </p:txBody>
      </p:sp>
      <p:sp>
        <p:nvSpPr>
          <p:cNvPr id="652" name="Google Shape;652;p25"/>
          <p:cNvSpPr txBox="1"/>
          <p:nvPr/>
        </p:nvSpPr>
        <p:spPr>
          <a:xfrm>
            <a:off x="2947270" y="4281119"/>
            <a:ext cx="571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선택성</a:t>
            </a:r>
            <a:endParaRPr sz="1100"/>
          </a:p>
        </p:txBody>
      </p:sp>
      <p:sp>
        <p:nvSpPr>
          <p:cNvPr id="653" name="Google Shape;653;p25"/>
          <p:cNvSpPr txBox="1"/>
          <p:nvPr/>
        </p:nvSpPr>
        <p:spPr>
          <a:xfrm>
            <a:off x="3414077" y="4430588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최대</a:t>
            </a:r>
            <a:endParaRPr sz="1000"/>
          </a:p>
        </p:txBody>
      </p:sp>
      <p:sp>
        <p:nvSpPr>
          <p:cNvPr id="654" name="Google Shape;654;p25"/>
          <p:cNvSpPr txBox="1"/>
          <p:nvPr/>
        </p:nvSpPr>
        <p:spPr>
          <a:xfrm>
            <a:off x="4205980" y="4429123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평균</a:t>
            </a:r>
            <a:endParaRPr sz="1000"/>
          </a:p>
        </p:txBody>
      </p:sp>
      <p:sp>
        <p:nvSpPr>
          <p:cNvPr id="655" name="Google Shape;655;p25"/>
          <p:cNvSpPr txBox="1"/>
          <p:nvPr/>
        </p:nvSpPr>
        <p:spPr>
          <a:xfrm>
            <a:off x="3624854" y="4143373"/>
            <a:ext cx="7431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카디날리티</a:t>
            </a:r>
            <a:endParaRPr sz="1000"/>
          </a:p>
        </p:txBody>
      </p:sp>
      <p:sp>
        <p:nvSpPr>
          <p:cNvPr id="656" name="Google Shape;656;p25"/>
          <p:cNvSpPr txBox="1"/>
          <p:nvPr/>
        </p:nvSpPr>
        <p:spPr>
          <a:xfrm>
            <a:off x="4589429" y="4284050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비고</a:t>
            </a:r>
            <a:endParaRPr sz="1000"/>
          </a:p>
        </p:txBody>
      </p:sp>
      <p:cxnSp>
        <p:nvCxnSpPr>
          <p:cNvPr id="657" name="Google Shape;657;p25"/>
          <p:cNvCxnSpPr/>
          <p:nvPr/>
        </p:nvCxnSpPr>
        <p:spPr>
          <a:xfrm>
            <a:off x="146430" y="5198450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8" name="Google Shape;658;p25"/>
          <p:cNvCxnSpPr/>
          <p:nvPr/>
        </p:nvCxnSpPr>
        <p:spPr>
          <a:xfrm>
            <a:off x="146430" y="4143373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59" name="Google Shape;659;p25"/>
          <p:cNvGrpSpPr/>
          <p:nvPr/>
        </p:nvGrpSpPr>
        <p:grpSpPr>
          <a:xfrm>
            <a:off x="3797525" y="4413003"/>
            <a:ext cx="400120" cy="1258650"/>
            <a:chOff x="3210" y="1096"/>
            <a:chExt cx="336" cy="1800"/>
          </a:xfrm>
        </p:grpSpPr>
        <p:cxnSp>
          <p:nvCxnSpPr>
            <p:cNvPr id="660" name="Google Shape;660;p25"/>
            <p:cNvCxnSpPr/>
            <p:nvPr/>
          </p:nvCxnSpPr>
          <p:spPr>
            <a:xfrm>
              <a:off x="3546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1" name="Google Shape;661;p25"/>
            <p:cNvCxnSpPr/>
            <p:nvPr/>
          </p:nvCxnSpPr>
          <p:spPr>
            <a:xfrm>
              <a:off x="3210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662" name="Google Shape;662;p25"/>
          <p:cNvGrpSpPr/>
          <p:nvPr/>
        </p:nvGrpSpPr>
        <p:grpSpPr>
          <a:xfrm>
            <a:off x="146430" y="4141908"/>
            <a:ext cx="4793104" cy="1610820"/>
            <a:chOff x="144" y="911"/>
            <a:chExt cx="4025" cy="2102"/>
          </a:xfrm>
        </p:grpSpPr>
        <p:cxnSp>
          <p:nvCxnSpPr>
            <p:cNvPr id="663" name="Google Shape;663;p25"/>
            <p:cNvCxnSpPr/>
            <p:nvPr/>
          </p:nvCxnSpPr>
          <p:spPr>
            <a:xfrm>
              <a:off x="645" y="911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4" name="Google Shape;664;p25"/>
            <p:cNvCxnSpPr/>
            <p:nvPr/>
          </p:nvCxnSpPr>
          <p:spPr>
            <a:xfrm>
              <a:off x="206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5" name="Google Shape;665;p25"/>
            <p:cNvCxnSpPr/>
            <p:nvPr/>
          </p:nvCxnSpPr>
          <p:spPr>
            <a:xfrm>
              <a:off x="2503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6" name="Google Shape;666;p25"/>
            <p:cNvCxnSpPr/>
            <p:nvPr/>
          </p:nvCxnSpPr>
          <p:spPr>
            <a:xfrm>
              <a:off x="3882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7" name="Google Shape;667;p25"/>
            <p:cNvCxnSpPr/>
            <p:nvPr/>
          </p:nvCxnSpPr>
          <p:spPr>
            <a:xfrm>
              <a:off x="287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8" name="Google Shape;668;p25"/>
            <p:cNvCxnSpPr/>
            <p:nvPr/>
          </p:nvCxnSpPr>
          <p:spPr>
            <a:xfrm>
              <a:off x="14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9" name="Google Shape;669;p25"/>
            <p:cNvCxnSpPr/>
            <p:nvPr/>
          </p:nvCxnSpPr>
          <p:spPr>
            <a:xfrm>
              <a:off x="4169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670" name="Google Shape;670;p25"/>
          <p:cNvCxnSpPr/>
          <p:nvPr/>
        </p:nvCxnSpPr>
        <p:spPr>
          <a:xfrm>
            <a:off x="146430" y="5761157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71" name="Google Shape;671;p25"/>
          <p:cNvSpPr txBox="1"/>
          <p:nvPr/>
        </p:nvSpPr>
        <p:spPr>
          <a:xfrm>
            <a:off x="2489990" y="4752973"/>
            <a:ext cx="514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컨텐츠정보-시리즈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72" name="Google Shape;672;p25"/>
          <p:cNvSpPr txBox="1"/>
          <p:nvPr/>
        </p:nvSpPr>
        <p:spPr>
          <a:xfrm>
            <a:off x="146430" y="4815985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해당한다</a:t>
            </a:r>
            <a:endParaRPr sz="1000"/>
          </a:p>
        </p:txBody>
      </p:sp>
      <p:sp>
        <p:nvSpPr>
          <p:cNvPr id="673" name="Google Shape;673;p25"/>
          <p:cNvSpPr txBox="1"/>
          <p:nvPr/>
        </p:nvSpPr>
        <p:spPr>
          <a:xfrm>
            <a:off x="146430" y="5355246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된다</a:t>
            </a:r>
            <a:endParaRPr sz="1000"/>
          </a:p>
        </p:txBody>
      </p:sp>
      <p:sp>
        <p:nvSpPr>
          <p:cNvPr id="674" name="Google Shape;674;p25"/>
          <p:cNvSpPr txBox="1"/>
          <p:nvPr/>
        </p:nvSpPr>
        <p:spPr>
          <a:xfrm>
            <a:off x="784717" y="4767626"/>
            <a:ext cx="159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컨텐츠 정보는 하나이상의 컨텐츠 배우들을 가지고 있다.</a:t>
            </a:r>
            <a:endParaRPr sz="1000"/>
          </a:p>
        </p:txBody>
      </p:sp>
      <p:sp>
        <p:nvSpPr>
          <p:cNvPr id="675" name="Google Shape;675;p25"/>
          <p:cNvSpPr txBox="1"/>
          <p:nvPr/>
        </p:nvSpPr>
        <p:spPr>
          <a:xfrm>
            <a:off x="775190" y="5283442"/>
            <a:ext cx="159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컨텐츠 배우은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하나의 컨텐츠 정보를 가지고 있다. </a:t>
            </a:r>
            <a:endParaRPr sz="1000"/>
          </a:p>
        </p:txBody>
      </p:sp>
      <p:sp>
        <p:nvSpPr>
          <p:cNvPr id="676" name="Google Shape;676;p25"/>
          <p:cNvSpPr txBox="1"/>
          <p:nvPr/>
        </p:nvSpPr>
        <p:spPr>
          <a:xfrm>
            <a:off x="2489990" y="5283442"/>
            <a:ext cx="514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시리즈-컨텐츠정보</a:t>
            </a:r>
            <a:endParaRPr b="1" sz="6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77" name="Google Shape;677;p25"/>
          <p:cNvSpPr txBox="1"/>
          <p:nvPr/>
        </p:nvSpPr>
        <p:spPr>
          <a:xfrm>
            <a:off x="2994903" y="4854085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678" name="Google Shape;678;p25"/>
          <p:cNvSpPr txBox="1"/>
          <p:nvPr/>
        </p:nvSpPr>
        <p:spPr>
          <a:xfrm>
            <a:off x="2994903" y="53933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필수</a:t>
            </a:r>
            <a:endParaRPr sz="1100"/>
          </a:p>
        </p:txBody>
      </p:sp>
      <p:sp>
        <p:nvSpPr>
          <p:cNvPr id="679" name="Google Shape;679;p25"/>
          <p:cNvSpPr txBox="1"/>
          <p:nvPr/>
        </p:nvSpPr>
        <p:spPr>
          <a:xfrm>
            <a:off x="3471237" y="4854085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50</a:t>
            </a:r>
            <a:endParaRPr sz="1100"/>
          </a:p>
        </p:txBody>
      </p:sp>
      <p:sp>
        <p:nvSpPr>
          <p:cNvPr id="680" name="Google Shape;680;p25"/>
          <p:cNvSpPr txBox="1"/>
          <p:nvPr/>
        </p:nvSpPr>
        <p:spPr>
          <a:xfrm>
            <a:off x="3899937" y="485848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681" name="Google Shape;681;p25"/>
          <p:cNvSpPr txBox="1"/>
          <p:nvPr/>
        </p:nvSpPr>
        <p:spPr>
          <a:xfrm>
            <a:off x="4300057" y="485848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20</a:t>
            </a:r>
            <a:endParaRPr sz="1100"/>
          </a:p>
        </p:txBody>
      </p:sp>
      <p:sp>
        <p:nvSpPr>
          <p:cNvPr id="682" name="Google Shape;682;p25"/>
          <p:cNvSpPr txBox="1"/>
          <p:nvPr/>
        </p:nvSpPr>
        <p:spPr>
          <a:xfrm>
            <a:off x="3471237" y="53933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683" name="Google Shape;683;p25"/>
          <p:cNvSpPr txBox="1"/>
          <p:nvPr/>
        </p:nvSpPr>
        <p:spPr>
          <a:xfrm>
            <a:off x="3880883" y="538601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684" name="Google Shape;684;p25"/>
          <p:cNvSpPr txBox="1"/>
          <p:nvPr/>
        </p:nvSpPr>
        <p:spPr>
          <a:xfrm>
            <a:off x="4319110" y="538601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685" name="Google Shape;685;p25"/>
          <p:cNvSpPr txBox="1"/>
          <p:nvPr/>
        </p:nvSpPr>
        <p:spPr>
          <a:xfrm>
            <a:off x="146430" y="3719877"/>
            <a:ext cx="1086000" cy="4131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ulim"/>
              <a:buNone/>
            </a:pP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8.</a:t>
            </a:r>
            <a:r>
              <a:rPr b="1" i="0" lang="en" sz="11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컨첸츠정보</a:t>
            </a:r>
            <a:r>
              <a:rPr b="1" i="0" lang="en" sz="11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– 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컨텐츠 배우</a:t>
            </a:r>
            <a:endParaRPr sz="1100"/>
          </a:p>
        </p:txBody>
      </p:sp>
      <p:sp>
        <p:nvSpPr>
          <p:cNvPr id="686" name="Google Shape;686;p25"/>
          <p:cNvSpPr txBox="1"/>
          <p:nvPr/>
        </p:nvSpPr>
        <p:spPr>
          <a:xfrm>
            <a:off x="3792714" y="4434213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최소</a:t>
            </a:r>
            <a:endParaRPr sz="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6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93" name="Google Shape;693;p26"/>
          <p:cNvSpPr txBox="1"/>
          <p:nvPr/>
        </p:nvSpPr>
        <p:spPr>
          <a:xfrm flipH="1" rot="10800000">
            <a:off x="0" y="266700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94" name="Google Shape;694;p26"/>
          <p:cNvSpPr txBox="1"/>
          <p:nvPr/>
        </p:nvSpPr>
        <p:spPr>
          <a:xfrm>
            <a:off x="4132192" y="8610600"/>
            <a:ext cx="955048" cy="281354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관계정의서</a:t>
            </a:r>
            <a:endParaRPr sz="1100"/>
          </a:p>
        </p:txBody>
      </p:sp>
      <p:grpSp>
        <p:nvGrpSpPr>
          <p:cNvPr id="695" name="Google Shape;695;p26"/>
          <p:cNvGrpSpPr/>
          <p:nvPr/>
        </p:nvGrpSpPr>
        <p:grpSpPr>
          <a:xfrm>
            <a:off x="1633823" y="140677"/>
            <a:ext cx="1886280" cy="436685"/>
            <a:chOff x="671" y="748"/>
            <a:chExt cx="1225" cy="298"/>
          </a:xfrm>
        </p:grpSpPr>
        <p:sp>
          <p:nvSpPr>
            <p:cNvPr id="696" name="Google Shape;696;p26"/>
            <p:cNvSpPr txBox="1"/>
            <p:nvPr/>
          </p:nvSpPr>
          <p:spPr>
            <a:xfrm>
              <a:off x="745" y="815"/>
              <a:ext cx="1151" cy="231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97" name="Google Shape;697;p26"/>
            <p:cNvSpPr txBox="1"/>
            <p:nvPr/>
          </p:nvSpPr>
          <p:spPr>
            <a:xfrm>
              <a:off x="671" y="748"/>
              <a:ext cx="1150" cy="23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관계 정의서</a:t>
              </a:r>
              <a:endParaRPr sz="1100"/>
            </a:p>
          </p:txBody>
        </p:sp>
      </p:grpSp>
      <p:sp>
        <p:nvSpPr>
          <p:cNvPr id="698" name="Google Shape;698;p26"/>
          <p:cNvSpPr/>
          <p:nvPr/>
        </p:nvSpPr>
        <p:spPr>
          <a:xfrm>
            <a:off x="57160" y="8002465"/>
            <a:ext cx="457280" cy="6330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2749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92506"/>
                </a:lnTo>
                <a:lnTo>
                  <a:pt x="93750" y="92506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7810"/>
                </a:ln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</a:path>
              <a:path extrusionOk="0" fill="darkenLess" h="120000" w="120000">
                <a:moveTo>
                  <a:pt x="88125" y="47810"/>
                </a:move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  <a:moveTo>
                  <a:pt x="26250" y="60000"/>
                </a:moveTo>
                <a:lnTo>
                  <a:pt x="26250" y="92506"/>
                </a:lnTo>
                <a:lnTo>
                  <a:pt x="54375" y="92506"/>
                </a:ln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  <a:lnTo>
                  <a:pt x="93750" y="92506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2749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76253"/>
                </a:moveTo>
                <a:lnTo>
                  <a:pt x="65625" y="76253"/>
                </a:lnTo>
                <a:lnTo>
                  <a:pt x="65625" y="92506"/>
                </a:lnTo>
                <a:lnTo>
                  <a:pt x="54375" y="92506"/>
                </a:lnTo>
                <a:close/>
              </a:path>
              <a:path extrusionOk="0" fill="none" h="120000" w="120000">
                <a:moveTo>
                  <a:pt x="60000" y="27494"/>
                </a:moveTo>
                <a:lnTo>
                  <a:pt x="76875" y="39684"/>
                </a:lnTo>
                <a:lnTo>
                  <a:pt x="76875" y="31558"/>
                </a:lnTo>
                <a:lnTo>
                  <a:pt x="88125" y="31558"/>
                </a:lnTo>
                <a:lnTo>
                  <a:pt x="88125" y="47810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92506"/>
                </a:lnTo>
                <a:lnTo>
                  <a:pt x="26250" y="92506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9684"/>
                </a:moveTo>
                <a:lnTo>
                  <a:pt x="88125" y="47810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92506"/>
                </a:move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99" name="Google Shape;699;p26"/>
          <p:cNvSpPr/>
          <p:nvPr/>
        </p:nvSpPr>
        <p:spPr>
          <a:xfrm>
            <a:off x="4687120" y="8159262"/>
            <a:ext cx="400120" cy="4220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664"/>
                </a:lnTo>
                <a:lnTo>
                  <a:pt x="15000" y="1733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00" name="Google Shape;700;p26"/>
          <p:cNvSpPr txBox="1"/>
          <p:nvPr/>
        </p:nvSpPr>
        <p:spPr>
          <a:xfrm>
            <a:off x="171480" y="1478573"/>
            <a:ext cx="4801500" cy="536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01" name="Google Shape;701;p26"/>
          <p:cNvSpPr txBox="1"/>
          <p:nvPr/>
        </p:nvSpPr>
        <p:spPr>
          <a:xfrm>
            <a:off x="245312" y="1619250"/>
            <a:ext cx="514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관계</a:t>
            </a:r>
            <a:endParaRPr sz="1100"/>
          </a:p>
        </p:txBody>
      </p:sp>
      <p:cxnSp>
        <p:nvCxnSpPr>
          <p:cNvPr id="702" name="Google Shape;702;p26"/>
          <p:cNvCxnSpPr/>
          <p:nvPr/>
        </p:nvCxnSpPr>
        <p:spPr>
          <a:xfrm>
            <a:off x="171480" y="2009042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3" name="Google Shape;703;p26"/>
          <p:cNvCxnSpPr/>
          <p:nvPr/>
        </p:nvCxnSpPr>
        <p:spPr>
          <a:xfrm>
            <a:off x="3422455" y="1759926"/>
            <a:ext cx="12003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04" name="Google Shape;704;p26"/>
          <p:cNvSpPr txBox="1"/>
          <p:nvPr/>
        </p:nvSpPr>
        <p:spPr>
          <a:xfrm>
            <a:off x="1184879" y="1619250"/>
            <a:ext cx="91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  계  정  의</a:t>
            </a:r>
            <a:endParaRPr sz="1100"/>
          </a:p>
        </p:txBody>
      </p:sp>
      <p:sp>
        <p:nvSpPr>
          <p:cNvPr id="705" name="Google Shape;705;p26"/>
          <p:cNvSpPr txBox="1"/>
          <p:nvPr/>
        </p:nvSpPr>
        <p:spPr>
          <a:xfrm>
            <a:off x="2311407" y="1540119"/>
            <a:ext cx="85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</a:t>
            </a:r>
            <a:endParaRPr sz="1100"/>
          </a:p>
          <a:p>
            <a:pPr indent="-368300" lvl="0" marL="3683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엔터티</a:t>
            </a:r>
            <a:endParaRPr sz="1100"/>
          </a:p>
        </p:txBody>
      </p:sp>
      <p:sp>
        <p:nvSpPr>
          <p:cNvPr id="706" name="Google Shape;706;p26"/>
          <p:cNvSpPr txBox="1"/>
          <p:nvPr/>
        </p:nvSpPr>
        <p:spPr>
          <a:xfrm>
            <a:off x="2972320" y="1616319"/>
            <a:ext cx="571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선택성</a:t>
            </a:r>
            <a:endParaRPr sz="1100"/>
          </a:p>
        </p:txBody>
      </p:sp>
      <p:sp>
        <p:nvSpPr>
          <p:cNvPr id="707" name="Google Shape;707;p26"/>
          <p:cNvSpPr txBox="1"/>
          <p:nvPr/>
        </p:nvSpPr>
        <p:spPr>
          <a:xfrm>
            <a:off x="3439127" y="1765788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최대</a:t>
            </a:r>
            <a:endParaRPr sz="1000"/>
          </a:p>
        </p:txBody>
      </p:sp>
      <p:sp>
        <p:nvSpPr>
          <p:cNvPr id="708" name="Google Shape;708;p26"/>
          <p:cNvSpPr txBox="1"/>
          <p:nvPr/>
        </p:nvSpPr>
        <p:spPr>
          <a:xfrm>
            <a:off x="4231030" y="1764323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평균</a:t>
            </a:r>
            <a:endParaRPr sz="1000"/>
          </a:p>
        </p:txBody>
      </p:sp>
      <p:sp>
        <p:nvSpPr>
          <p:cNvPr id="709" name="Google Shape;709;p26"/>
          <p:cNvSpPr txBox="1"/>
          <p:nvPr/>
        </p:nvSpPr>
        <p:spPr>
          <a:xfrm>
            <a:off x="3649904" y="1478573"/>
            <a:ext cx="7431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카디날리티</a:t>
            </a:r>
            <a:endParaRPr sz="1000"/>
          </a:p>
        </p:txBody>
      </p:sp>
      <p:sp>
        <p:nvSpPr>
          <p:cNvPr id="710" name="Google Shape;710;p26"/>
          <p:cNvSpPr txBox="1"/>
          <p:nvPr/>
        </p:nvSpPr>
        <p:spPr>
          <a:xfrm>
            <a:off x="4614479" y="1619250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비고</a:t>
            </a:r>
            <a:endParaRPr sz="1000"/>
          </a:p>
        </p:txBody>
      </p:sp>
      <p:cxnSp>
        <p:nvCxnSpPr>
          <p:cNvPr id="711" name="Google Shape;711;p26"/>
          <p:cNvCxnSpPr/>
          <p:nvPr/>
        </p:nvCxnSpPr>
        <p:spPr>
          <a:xfrm>
            <a:off x="171480" y="2533650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2" name="Google Shape;712;p26"/>
          <p:cNvCxnSpPr/>
          <p:nvPr/>
        </p:nvCxnSpPr>
        <p:spPr>
          <a:xfrm>
            <a:off x="171480" y="1478573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13" name="Google Shape;713;p26"/>
          <p:cNvGrpSpPr/>
          <p:nvPr/>
        </p:nvGrpSpPr>
        <p:grpSpPr>
          <a:xfrm>
            <a:off x="3822575" y="1748203"/>
            <a:ext cx="400120" cy="1258650"/>
            <a:chOff x="3210" y="1096"/>
            <a:chExt cx="336" cy="1800"/>
          </a:xfrm>
        </p:grpSpPr>
        <p:cxnSp>
          <p:nvCxnSpPr>
            <p:cNvPr id="714" name="Google Shape;714;p26"/>
            <p:cNvCxnSpPr/>
            <p:nvPr/>
          </p:nvCxnSpPr>
          <p:spPr>
            <a:xfrm>
              <a:off x="3546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5" name="Google Shape;715;p26"/>
            <p:cNvCxnSpPr/>
            <p:nvPr/>
          </p:nvCxnSpPr>
          <p:spPr>
            <a:xfrm>
              <a:off x="3210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16" name="Google Shape;716;p26"/>
          <p:cNvGrpSpPr/>
          <p:nvPr/>
        </p:nvGrpSpPr>
        <p:grpSpPr>
          <a:xfrm>
            <a:off x="171480" y="1477108"/>
            <a:ext cx="4793104" cy="1610820"/>
            <a:chOff x="144" y="911"/>
            <a:chExt cx="4025" cy="2102"/>
          </a:xfrm>
        </p:grpSpPr>
        <p:cxnSp>
          <p:nvCxnSpPr>
            <p:cNvPr id="717" name="Google Shape;717;p26"/>
            <p:cNvCxnSpPr/>
            <p:nvPr/>
          </p:nvCxnSpPr>
          <p:spPr>
            <a:xfrm>
              <a:off x="645" y="911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8" name="Google Shape;718;p26"/>
            <p:cNvCxnSpPr/>
            <p:nvPr/>
          </p:nvCxnSpPr>
          <p:spPr>
            <a:xfrm>
              <a:off x="206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9" name="Google Shape;719;p26"/>
            <p:cNvCxnSpPr/>
            <p:nvPr/>
          </p:nvCxnSpPr>
          <p:spPr>
            <a:xfrm>
              <a:off x="2503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0" name="Google Shape;720;p26"/>
            <p:cNvCxnSpPr/>
            <p:nvPr/>
          </p:nvCxnSpPr>
          <p:spPr>
            <a:xfrm>
              <a:off x="3882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1" name="Google Shape;721;p26"/>
            <p:cNvCxnSpPr/>
            <p:nvPr/>
          </p:nvCxnSpPr>
          <p:spPr>
            <a:xfrm>
              <a:off x="287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2" name="Google Shape;722;p26"/>
            <p:cNvCxnSpPr/>
            <p:nvPr/>
          </p:nvCxnSpPr>
          <p:spPr>
            <a:xfrm>
              <a:off x="14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3" name="Google Shape;723;p26"/>
            <p:cNvCxnSpPr/>
            <p:nvPr/>
          </p:nvCxnSpPr>
          <p:spPr>
            <a:xfrm>
              <a:off x="4169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724" name="Google Shape;724;p26"/>
          <p:cNvCxnSpPr/>
          <p:nvPr/>
        </p:nvCxnSpPr>
        <p:spPr>
          <a:xfrm>
            <a:off x="171480" y="3096357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5" name="Google Shape;725;p26"/>
          <p:cNvSpPr txBox="1"/>
          <p:nvPr/>
        </p:nvSpPr>
        <p:spPr>
          <a:xfrm>
            <a:off x="2515040" y="2088173"/>
            <a:ext cx="514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감독-컨텐츠 감독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26" name="Google Shape;726;p26"/>
          <p:cNvSpPr txBox="1"/>
          <p:nvPr/>
        </p:nvSpPr>
        <p:spPr>
          <a:xfrm>
            <a:off x="171480" y="2151185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해당한다</a:t>
            </a:r>
            <a:endParaRPr sz="1000"/>
          </a:p>
        </p:txBody>
      </p:sp>
      <p:sp>
        <p:nvSpPr>
          <p:cNvPr id="727" name="Google Shape;727;p26"/>
          <p:cNvSpPr txBox="1"/>
          <p:nvPr/>
        </p:nvSpPr>
        <p:spPr>
          <a:xfrm>
            <a:off x="171480" y="2690446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된다</a:t>
            </a:r>
            <a:endParaRPr sz="1000"/>
          </a:p>
        </p:txBody>
      </p:sp>
      <p:sp>
        <p:nvSpPr>
          <p:cNvPr id="728" name="Google Shape;728;p26"/>
          <p:cNvSpPr txBox="1"/>
          <p:nvPr/>
        </p:nvSpPr>
        <p:spPr>
          <a:xfrm>
            <a:off x="809767" y="2102826"/>
            <a:ext cx="159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감독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는 하나 이상의 컨텐츠 감독들을  가지고 있다. </a:t>
            </a:r>
            <a:endParaRPr sz="1000"/>
          </a:p>
        </p:txBody>
      </p:sp>
      <p:sp>
        <p:nvSpPr>
          <p:cNvPr id="729" name="Google Shape;729;p26"/>
          <p:cNvSpPr txBox="1"/>
          <p:nvPr/>
        </p:nvSpPr>
        <p:spPr>
          <a:xfrm>
            <a:off x="800240" y="2618642"/>
            <a:ext cx="159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컨텐츠 감독은 하나의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감독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를 가지고 있다. </a:t>
            </a:r>
            <a:endParaRPr sz="1000"/>
          </a:p>
        </p:txBody>
      </p:sp>
      <p:sp>
        <p:nvSpPr>
          <p:cNvPr id="730" name="Google Shape;730;p26"/>
          <p:cNvSpPr txBox="1"/>
          <p:nvPr/>
        </p:nvSpPr>
        <p:spPr>
          <a:xfrm>
            <a:off x="2515040" y="2618642"/>
            <a:ext cx="514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 감독-감독</a:t>
            </a:r>
            <a:endParaRPr b="1" sz="6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31" name="Google Shape;731;p26"/>
          <p:cNvSpPr txBox="1"/>
          <p:nvPr/>
        </p:nvSpPr>
        <p:spPr>
          <a:xfrm>
            <a:off x="3019953" y="2189285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필수</a:t>
            </a:r>
            <a:endParaRPr sz="1100"/>
          </a:p>
        </p:txBody>
      </p:sp>
      <p:sp>
        <p:nvSpPr>
          <p:cNvPr id="732" name="Google Shape;732;p26"/>
          <p:cNvSpPr txBox="1"/>
          <p:nvPr/>
        </p:nvSpPr>
        <p:spPr>
          <a:xfrm>
            <a:off x="3019953" y="27285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733" name="Google Shape;733;p26"/>
          <p:cNvSpPr txBox="1"/>
          <p:nvPr/>
        </p:nvSpPr>
        <p:spPr>
          <a:xfrm>
            <a:off x="3496287" y="2189285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50</a:t>
            </a:r>
            <a:endParaRPr sz="1100"/>
          </a:p>
        </p:txBody>
      </p:sp>
      <p:sp>
        <p:nvSpPr>
          <p:cNvPr id="734" name="Google Shape;734;p26"/>
          <p:cNvSpPr txBox="1"/>
          <p:nvPr/>
        </p:nvSpPr>
        <p:spPr>
          <a:xfrm>
            <a:off x="3924987" y="219368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735" name="Google Shape;735;p26"/>
          <p:cNvSpPr txBox="1"/>
          <p:nvPr/>
        </p:nvSpPr>
        <p:spPr>
          <a:xfrm>
            <a:off x="4325107" y="219368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20</a:t>
            </a:r>
            <a:endParaRPr sz="1100"/>
          </a:p>
        </p:txBody>
      </p:sp>
      <p:sp>
        <p:nvSpPr>
          <p:cNvPr id="736" name="Google Shape;736;p26"/>
          <p:cNvSpPr txBox="1"/>
          <p:nvPr/>
        </p:nvSpPr>
        <p:spPr>
          <a:xfrm>
            <a:off x="3496287" y="27285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737" name="Google Shape;737;p26"/>
          <p:cNvSpPr txBox="1"/>
          <p:nvPr/>
        </p:nvSpPr>
        <p:spPr>
          <a:xfrm>
            <a:off x="3905933" y="272121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738" name="Google Shape;738;p26"/>
          <p:cNvSpPr txBox="1"/>
          <p:nvPr/>
        </p:nvSpPr>
        <p:spPr>
          <a:xfrm>
            <a:off x="4344160" y="272121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739" name="Google Shape;739;p26"/>
          <p:cNvSpPr txBox="1"/>
          <p:nvPr/>
        </p:nvSpPr>
        <p:spPr>
          <a:xfrm>
            <a:off x="171480" y="1055077"/>
            <a:ext cx="1086000" cy="4131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ulim"/>
              <a:buNone/>
            </a:pP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9.감독-컨텐츠 감독</a:t>
            </a:r>
            <a:endParaRPr sz="1100"/>
          </a:p>
        </p:txBody>
      </p:sp>
      <p:sp>
        <p:nvSpPr>
          <p:cNvPr id="740" name="Google Shape;740;p26"/>
          <p:cNvSpPr txBox="1"/>
          <p:nvPr/>
        </p:nvSpPr>
        <p:spPr>
          <a:xfrm>
            <a:off x="3817764" y="1769413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최소</a:t>
            </a:r>
            <a:endParaRPr sz="600"/>
          </a:p>
        </p:txBody>
      </p:sp>
      <p:sp>
        <p:nvSpPr>
          <p:cNvPr id="741" name="Google Shape;741;p26"/>
          <p:cNvSpPr txBox="1"/>
          <p:nvPr/>
        </p:nvSpPr>
        <p:spPr>
          <a:xfrm>
            <a:off x="146430" y="4143373"/>
            <a:ext cx="4801500" cy="536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2" name="Google Shape;742;p26"/>
          <p:cNvSpPr txBox="1"/>
          <p:nvPr/>
        </p:nvSpPr>
        <p:spPr>
          <a:xfrm>
            <a:off x="220262" y="4284050"/>
            <a:ext cx="514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관계</a:t>
            </a:r>
            <a:endParaRPr sz="1100"/>
          </a:p>
        </p:txBody>
      </p:sp>
      <p:cxnSp>
        <p:nvCxnSpPr>
          <p:cNvPr id="743" name="Google Shape;743;p26"/>
          <p:cNvCxnSpPr/>
          <p:nvPr/>
        </p:nvCxnSpPr>
        <p:spPr>
          <a:xfrm>
            <a:off x="146430" y="4673842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4" name="Google Shape;744;p26"/>
          <p:cNvCxnSpPr/>
          <p:nvPr/>
        </p:nvCxnSpPr>
        <p:spPr>
          <a:xfrm>
            <a:off x="3397405" y="4424726"/>
            <a:ext cx="12003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5" name="Google Shape;745;p26"/>
          <p:cNvSpPr txBox="1"/>
          <p:nvPr/>
        </p:nvSpPr>
        <p:spPr>
          <a:xfrm>
            <a:off x="1159829" y="4284050"/>
            <a:ext cx="91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  계  정  의</a:t>
            </a:r>
            <a:endParaRPr sz="1100"/>
          </a:p>
        </p:txBody>
      </p:sp>
      <p:sp>
        <p:nvSpPr>
          <p:cNvPr id="746" name="Google Shape;746;p26"/>
          <p:cNvSpPr txBox="1"/>
          <p:nvPr/>
        </p:nvSpPr>
        <p:spPr>
          <a:xfrm>
            <a:off x="2286357" y="4204919"/>
            <a:ext cx="85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</a:t>
            </a:r>
            <a:endParaRPr sz="1100"/>
          </a:p>
          <a:p>
            <a:pPr indent="-368300" lvl="0" marL="3683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엔터티</a:t>
            </a:r>
            <a:endParaRPr sz="1100"/>
          </a:p>
        </p:txBody>
      </p:sp>
      <p:sp>
        <p:nvSpPr>
          <p:cNvPr id="747" name="Google Shape;747;p26"/>
          <p:cNvSpPr txBox="1"/>
          <p:nvPr/>
        </p:nvSpPr>
        <p:spPr>
          <a:xfrm>
            <a:off x="2947270" y="4281119"/>
            <a:ext cx="571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선택성</a:t>
            </a:r>
            <a:endParaRPr sz="1100"/>
          </a:p>
        </p:txBody>
      </p:sp>
      <p:sp>
        <p:nvSpPr>
          <p:cNvPr id="748" name="Google Shape;748;p26"/>
          <p:cNvSpPr txBox="1"/>
          <p:nvPr/>
        </p:nvSpPr>
        <p:spPr>
          <a:xfrm>
            <a:off x="3414077" y="4430588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최대</a:t>
            </a:r>
            <a:endParaRPr sz="1000"/>
          </a:p>
        </p:txBody>
      </p:sp>
      <p:sp>
        <p:nvSpPr>
          <p:cNvPr id="749" name="Google Shape;749;p26"/>
          <p:cNvSpPr txBox="1"/>
          <p:nvPr/>
        </p:nvSpPr>
        <p:spPr>
          <a:xfrm>
            <a:off x="4205980" y="4429123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평균</a:t>
            </a:r>
            <a:endParaRPr sz="1000"/>
          </a:p>
        </p:txBody>
      </p:sp>
      <p:sp>
        <p:nvSpPr>
          <p:cNvPr id="750" name="Google Shape;750;p26"/>
          <p:cNvSpPr txBox="1"/>
          <p:nvPr/>
        </p:nvSpPr>
        <p:spPr>
          <a:xfrm>
            <a:off x="3624854" y="4143373"/>
            <a:ext cx="7431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카디날리티</a:t>
            </a:r>
            <a:endParaRPr sz="1000"/>
          </a:p>
        </p:txBody>
      </p:sp>
      <p:sp>
        <p:nvSpPr>
          <p:cNvPr id="751" name="Google Shape;751;p26"/>
          <p:cNvSpPr txBox="1"/>
          <p:nvPr/>
        </p:nvSpPr>
        <p:spPr>
          <a:xfrm>
            <a:off x="4589429" y="4284050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비고</a:t>
            </a:r>
            <a:endParaRPr sz="1000"/>
          </a:p>
        </p:txBody>
      </p:sp>
      <p:cxnSp>
        <p:nvCxnSpPr>
          <p:cNvPr id="752" name="Google Shape;752;p26"/>
          <p:cNvCxnSpPr/>
          <p:nvPr/>
        </p:nvCxnSpPr>
        <p:spPr>
          <a:xfrm>
            <a:off x="146430" y="5198450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3" name="Google Shape;753;p26"/>
          <p:cNvCxnSpPr/>
          <p:nvPr/>
        </p:nvCxnSpPr>
        <p:spPr>
          <a:xfrm>
            <a:off x="146430" y="4143373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54" name="Google Shape;754;p26"/>
          <p:cNvGrpSpPr/>
          <p:nvPr/>
        </p:nvGrpSpPr>
        <p:grpSpPr>
          <a:xfrm>
            <a:off x="3797525" y="4413003"/>
            <a:ext cx="400120" cy="1258650"/>
            <a:chOff x="3210" y="1096"/>
            <a:chExt cx="336" cy="1800"/>
          </a:xfrm>
        </p:grpSpPr>
        <p:cxnSp>
          <p:nvCxnSpPr>
            <p:cNvPr id="755" name="Google Shape;755;p26"/>
            <p:cNvCxnSpPr/>
            <p:nvPr/>
          </p:nvCxnSpPr>
          <p:spPr>
            <a:xfrm>
              <a:off x="3546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6" name="Google Shape;756;p26"/>
            <p:cNvCxnSpPr/>
            <p:nvPr/>
          </p:nvCxnSpPr>
          <p:spPr>
            <a:xfrm>
              <a:off x="3210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57" name="Google Shape;757;p26"/>
          <p:cNvGrpSpPr/>
          <p:nvPr/>
        </p:nvGrpSpPr>
        <p:grpSpPr>
          <a:xfrm>
            <a:off x="146430" y="4141908"/>
            <a:ext cx="4793104" cy="1610820"/>
            <a:chOff x="144" y="911"/>
            <a:chExt cx="4025" cy="2102"/>
          </a:xfrm>
        </p:grpSpPr>
        <p:cxnSp>
          <p:nvCxnSpPr>
            <p:cNvPr id="758" name="Google Shape;758;p26"/>
            <p:cNvCxnSpPr/>
            <p:nvPr/>
          </p:nvCxnSpPr>
          <p:spPr>
            <a:xfrm>
              <a:off x="645" y="911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9" name="Google Shape;759;p26"/>
            <p:cNvCxnSpPr/>
            <p:nvPr/>
          </p:nvCxnSpPr>
          <p:spPr>
            <a:xfrm>
              <a:off x="206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0" name="Google Shape;760;p26"/>
            <p:cNvCxnSpPr/>
            <p:nvPr/>
          </p:nvCxnSpPr>
          <p:spPr>
            <a:xfrm>
              <a:off x="2503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1" name="Google Shape;761;p26"/>
            <p:cNvCxnSpPr/>
            <p:nvPr/>
          </p:nvCxnSpPr>
          <p:spPr>
            <a:xfrm>
              <a:off x="3882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2" name="Google Shape;762;p26"/>
            <p:cNvCxnSpPr/>
            <p:nvPr/>
          </p:nvCxnSpPr>
          <p:spPr>
            <a:xfrm>
              <a:off x="287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3" name="Google Shape;763;p26"/>
            <p:cNvCxnSpPr/>
            <p:nvPr/>
          </p:nvCxnSpPr>
          <p:spPr>
            <a:xfrm>
              <a:off x="14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4" name="Google Shape;764;p26"/>
            <p:cNvCxnSpPr/>
            <p:nvPr/>
          </p:nvCxnSpPr>
          <p:spPr>
            <a:xfrm>
              <a:off x="4169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765" name="Google Shape;765;p26"/>
          <p:cNvCxnSpPr/>
          <p:nvPr/>
        </p:nvCxnSpPr>
        <p:spPr>
          <a:xfrm>
            <a:off x="146430" y="5761157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6" name="Google Shape;766;p26"/>
          <p:cNvSpPr txBox="1"/>
          <p:nvPr/>
        </p:nvSpPr>
        <p:spPr>
          <a:xfrm>
            <a:off x="2489990" y="4752973"/>
            <a:ext cx="514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배우-컨텐츠배우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67" name="Google Shape;767;p26"/>
          <p:cNvSpPr txBox="1"/>
          <p:nvPr/>
        </p:nvSpPr>
        <p:spPr>
          <a:xfrm>
            <a:off x="146430" y="4815985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해당한다</a:t>
            </a:r>
            <a:endParaRPr sz="1000"/>
          </a:p>
        </p:txBody>
      </p:sp>
      <p:sp>
        <p:nvSpPr>
          <p:cNvPr id="768" name="Google Shape;768;p26"/>
          <p:cNvSpPr txBox="1"/>
          <p:nvPr/>
        </p:nvSpPr>
        <p:spPr>
          <a:xfrm>
            <a:off x="146430" y="5355246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된다</a:t>
            </a:r>
            <a:endParaRPr sz="1000"/>
          </a:p>
        </p:txBody>
      </p:sp>
      <p:sp>
        <p:nvSpPr>
          <p:cNvPr id="769" name="Google Shape;769;p26"/>
          <p:cNvSpPr txBox="1"/>
          <p:nvPr/>
        </p:nvSpPr>
        <p:spPr>
          <a:xfrm>
            <a:off x="784717" y="4767626"/>
            <a:ext cx="159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배우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는 하나이상의 컨텐츠 배우들을 가지고 있다.</a:t>
            </a:r>
            <a:endParaRPr sz="1000"/>
          </a:p>
        </p:txBody>
      </p:sp>
      <p:sp>
        <p:nvSpPr>
          <p:cNvPr id="770" name="Google Shape;770;p26"/>
          <p:cNvSpPr txBox="1"/>
          <p:nvPr/>
        </p:nvSpPr>
        <p:spPr>
          <a:xfrm>
            <a:off x="775190" y="5283442"/>
            <a:ext cx="159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컨텐츠 배우은 하나의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배우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를 가지고 있다. </a:t>
            </a:r>
            <a:endParaRPr sz="1000"/>
          </a:p>
        </p:txBody>
      </p:sp>
      <p:sp>
        <p:nvSpPr>
          <p:cNvPr id="771" name="Google Shape;771;p26"/>
          <p:cNvSpPr txBox="1"/>
          <p:nvPr/>
        </p:nvSpPr>
        <p:spPr>
          <a:xfrm>
            <a:off x="2489990" y="5283442"/>
            <a:ext cx="514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 배우-배우</a:t>
            </a:r>
            <a:endParaRPr b="1" sz="9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72" name="Google Shape;772;p26"/>
          <p:cNvSpPr txBox="1"/>
          <p:nvPr/>
        </p:nvSpPr>
        <p:spPr>
          <a:xfrm>
            <a:off x="2994903" y="4854085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필수</a:t>
            </a:r>
            <a:endParaRPr sz="1100"/>
          </a:p>
        </p:txBody>
      </p:sp>
      <p:sp>
        <p:nvSpPr>
          <p:cNvPr id="773" name="Google Shape;773;p26"/>
          <p:cNvSpPr txBox="1"/>
          <p:nvPr/>
        </p:nvSpPr>
        <p:spPr>
          <a:xfrm>
            <a:off x="2994903" y="53933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774" name="Google Shape;774;p26"/>
          <p:cNvSpPr txBox="1"/>
          <p:nvPr/>
        </p:nvSpPr>
        <p:spPr>
          <a:xfrm>
            <a:off x="3471237" y="4854085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50</a:t>
            </a:r>
            <a:endParaRPr sz="1100"/>
          </a:p>
        </p:txBody>
      </p:sp>
      <p:sp>
        <p:nvSpPr>
          <p:cNvPr id="775" name="Google Shape;775;p26"/>
          <p:cNvSpPr txBox="1"/>
          <p:nvPr/>
        </p:nvSpPr>
        <p:spPr>
          <a:xfrm>
            <a:off x="3899937" y="485848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776" name="Google Shape;776;p26"/>
          <p:cNvSpPr txBox="1"/>
          <p:nvPr/>
        </p:nvSpPr>
        <p:spPr>
          <a:xfrm>
            <a:off x="4300057" y="485848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20</a:t>
            </a:r>
            <a:endParaRPr sz="1100"/>
          </a:p>
        </p:txBody>
      </p:sp>
      <p:sp>
        <p:nvSpPr>
          <p:cNvPr id="777" name="Google Shape;777;p26"/>
          <p:cNvSpPr txBox="1"/>
          <p:nvPr/>
        </p:nvSpPr>
        <p:spPr>
          <a:xfrm>
            <a:off x="3471237" y="53933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778" name="Google Shape;778;p26"/>
          <p:cNvSpPr txBox="1"/>
          <p:nvPr/>
        </p:nvSpPr>
        <p:spPr>
          <a:xfrm>
            <a:off x="3880883" y="538601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779" name="Google Shape;779;p26"/>
          <p:cNvSpPr txBox="1"/>
          <p:nvPr/>
        </p:nvSpPr>
        <p:spPr>
          <a:xfrm>
            <a:off x="4319110" y="538601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780" name="Google Shape;780;p26"/>
          <p:cNvSpPr txBox="1"/>
          <p:nvPr/>
        </p:nvSpPr>
        <p:spPr>
          <a:xfrm>
            <a:off x="146430" y="3719877"/>
            <a:ext cx="1086000" cy="4131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ulim"/>
              <a:buNone/>
            </a:pP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10.배우</a:t>
            </a:r>
            <a:r>
              <a:rPr b="1" i="0" lang="en" sz="11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– 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컨텐츠 배우</a:t>
            </a:r>
            <a:endParaRPr sz="1100"/>
          </a:p>
        </p:txBody>
      </p:sp>
      <p:sp>
        <p:nvSpPr>
          <p:cNvPr id="781" name="Google Shape;781;p26"/>
          <p:cNvSpPr txBox="1"/>
          <p:nvPr/>
        </p:nvSpPr>
        <p:spPr>
          <a:xfrm>
            <a:off x="3792714" y="4434213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최소</a:t>
            </a:r>
            <a:endParaRPr sz="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7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88" name="Google Shape;788;p27"/>
          <p:cNvSpPr txBox="1"/>
          <p:nvPr/>
        </p:nvSpPr>
        <p:spPr>
          <a:xfrm flipH="1" rot="10800000">
            <a:off x="0" y="266700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89" name="Google Shape;789;p27"/>
          <p:cNvSpPr txBox="1"/>
          <p:nvPr/>
        </p:nvSpPr>
        <p:spPr>
          <a:xfrm>
            <a:off x="4132192" y="8610600"/>
            <a:ext cx="955048" cy="281354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관계정의서</a:t>
            </a:r>
            <a:endParaRPr sz="1100"/>
          </a:p>
        </p:txBody>
      </p:sp>
      <p:sp>
        <p:nvSpPr>
          <p:cNvPr id="790" name="Google Shape;790;p27"/>
          <p:cNvSpPr/>
          <p:nvPr/>
        </p:nvSpPr>
        <p:spPr>
          <a:xfrm>
            <a:off x="57160" y="8002465"/>
            <a:ext cx="457280" cy="6330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2749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92506"/>
                </a:lnTo>
                <a:lnTo>
                  <a:pt x="93750" y="92506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7810"/>
                </a:ln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</a:path>
              <a:path extrusionOk="0" fill="darkenLess" h="120000" w="120000">
                <a:moveTo>
                  <a:pt x="88125" y="47810"/>
                </a:move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  <a:moveTo>
                  <a:pt x="26250" y="60000"/>
                </a:moveTo>
                <a:lnTo>
                  <a:pt x="26250" y="92506"/>
                </a:lnTo>
                <a:lnTo>
                  <a:pt x="54375" y="92506"/>
                </a:ln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  <a:lnTo>
                  <a:pt x="93750" y="92506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2749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76253"/>
                </a:moveTo>
                <a:lnTo>
                  <a:pt x="65625" y="76253"/>
                </a:lnTo>
                <a:lnTo>
                  <a:pt x="65625" y="92506"/>
                </a:lnTo>
                <a:lnTo>
                  <a:pt x="54375" y="92506"/>
                </a:lnTo>
                <a:close/>
              </a:path>
              <a:path extrusionOk="0" fill="none" h="120000" w="120000">
                <a:moveTo>
                  <a:pt x="60000" y="27494"/>
                </a:moveTo>
                <a:lnTo>
                  <a:pt x="76875" y="39684"/>
                </a:lnTo>
                <a:lnTo>
                  <a:pt x="76875" y="31558"/>
                </a:lnTo>
                <a:lnTo>
                  <a:pt x="88125" y="31558"/>
                </a:lnTo>
                <a:lnTo>
                  <a:pt x="88125" y="47810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92506"/>
                </a:lnTo>
                <a:lnTo>
                  <a:pt x="26250" y="92506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9684"/>
                </a:moveTo>
                <a:lnTo>
                  <a:pt x="88125" y="47810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92506"/>
                </a:move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91" name="Google Shape;791;p27"/>
          <p:cNvSpPr/>
          <p:nvPr/>
        </p:nvSpPr>
        <p:spPr>
          <a:xfrm>
            <a:off x="4687120" y="8159262"/>
            <a:ext cx="400120" cy="4220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664"/>
                </a:lnTo>
                <a:lnTo>
                  <a:pt x="15000" y="1733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792" name="Google Shape;792;p27"/>
          <p:cNvGrpSpPr/>
          <p:nvPr/>
        </p:nvGrpSpPr>
        <p:grpSpPr>
          <a:xfrm>
            <a:off x="1633823" y="140677"/>
            <a:ext cx="1961731" cy="537796"/>
            <a:chOff x="671" y="748"/>
            <a:chExt cx="1274" cy="367"/>
          </a:xfrm>
        </p:grpSpPr>
        <p:sp>
          <p:nvSpPr>
            <p:cNvPr id="793" name="Google Shape;793;p27"/>
            <p:cNvSpPr txBox="1"/>
            <p:nvPr/>
          </p:nvSpPr>
          <p:spPr>
            <a:xfrm>
              <a:off x="745" y="815"/>
              <a:ext cx="1200" cy="300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794" name="Google Shape;794;p27"/>
            <p:cNvSpPr txBox="1"/>
            <p:nvPr/>
          </p:nvSpPr>
          <p:spPr>
            <a:xfrm>
              <a:off x="671" y="748"/>
              <a:ext cx="1200" cy="300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관계 정의서</a:t>
              </a:r>
              <a:endParaRPr sz="1100"/>
            </a:p>
          </p:txBody>
        </p:sp>
      </p:grpSp>
      <p:sp>
        <p:nvSpPr>
          <p:cNvPr id="795" name="Google Shape;795;p27"/>
          <p:cNvSpPr txBox="1"/>
          <p:nvPr/>
        </p:nvSpPr>
        <p:spPr>
          <a:xfrm>
            <a:off x="171480" y="1478573"/>
            <a:ext cx="4801500" cy="536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96" name="Google Shape;796;p27"/>
          <p:cNvSpPr txBox="1"/>
          <p:nvPr/>
        </p:nvSpPr>
        <p:spPr>
          <a:xfrm>
            <a:off x="245312" y="1619250"/>
            <a:ext cx="514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관계</a:t>
            </a:r>
            <a:endParaRPr sz="1100"/>
          </a:p>
        </p:txBody>
      </p:sp>
      <p:cxnSp>
        <p:nvCxnSpPr>
          <p:cNvPr id="797" name="Google Shape;797;p27"/>
          <p:cNvCxnSpPr/>
          <p:nvPr/>
        </p:nvCxnSpPr>
        <p:spPr>
          <a:xfrm>
            <a:off x="171480" y="2009042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8" name="Google Shape;798;p27"/>
          <p:cNvCxnSpPr/>
          <p:nvPr/>
        </p:nvCxnSpPr>
        <p:spPr>
          <a:xfrm>
            <a:off x="3422455" y="1759926"/>
            <a:ext cx="12003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9" name="Google Shape;799;p27"/>
          <p:cNvSpPr txBox="1"/>
          <p:nvPr/>
        </p:nvSpPr>
        <p:spPr>
          <a:xfrm>
            <a:off x="1184879" y="1619250"/>
            <a:ext cx="91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  계  정  의</a:t>
            </a:r>
            <a:endParaRPr sz="1100"/>
          </a:p>
        </p:txBody>
      </p:sp>
      <p:sp>
        <p:nvSpPr>
          <p:cNvPr id="800" name="Google Shape;800;p27"/>
          <p:cNvSpPr txBox="1"/>
          <p:nvPr/>
        </p:nvSpPr>
        <p:spPr>
          <a:xfrm>
            <a:off x="2311407" y="1540119"/>
            <a:ext cx="85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</a:t>
            </a:r>
            <a:endParaRPr sz="1100"/>
          </a:p>
          <a:p>
            <a:pPr indent="-368300" lvl="0" marL="3683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엔터티</a:t>
            </a:r>
            <a:endParaRPr sz="1100"/>
          </a:p>
        </p:txBody>
      </p:sp>
      <p:sp>
        <p:nvSpPr>
          <p:cNvPr id="801" name="Google Shape;801;p27"/>
          <p:cNvSpPr txBox="1"/>
          <p:nvPr/>
        </p:nvSpPr>
        <p:spPr>
          <a:xfrm>
            <a:off x="2972320" y="1616319"/>
            <a:ext cx="571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선택성</a:t>
            </a:r>
            <a:endParaRPr sz="1100"/>
          </a:p>
        </p:txBody>
      </p:sp>
      <p:sp>
        <p:nvSpPr>
          <p:cNvPr id="802" name="Google Shape;802;p27"/>
          <p:cNvSpPr txBox="1"/>
          <p:nvPr/>
        </p:nvSpPr>
        <p:spPr>
          <a:xfrm>
            <a:off x="3439127" y="1765788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최대</a:t>
            </a:r>
            <a:endParaRPr sz="1000"/>
          </a:p>
        </p:txBody>
      </p:sp>
      <p:sp>
        <p:nvSpPr>
          <p:cNvPr id="803" name="Google Shape;803;p27"/>
          <p:cNvSpPr txBox="1"/>
          <p:nvPr/>
        </p:nvSpPr>
        <p:spPr>
          <a:xfrm>
            <a:off x="4231030" y="1764323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평균</a:t>
            </a:r>
            <a:endParaRPr sz="1000"/>
          </a:p>
        </p:txBody>
      </p:sp>
      <p:sp>
        <p:nvSpPr>
          <p:cNvPr id="804" name="Google Shape;804;p27"/>
          <p:cNvSpPr txBox="1"/>
          <p:nvPr/>
        </p:nvSpPr>
        <p:spPr>
          <a:xfrm>
            <a:off x="3649904" y="1478573"/>
            <a:ext cx="7431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카디날리티</a:t>
            </a:r>
            <a:endParaRPr sz="1000"/>
          </a:p>
        </p:txBody>
      </p:sp>
      <p:sp>
        <p:nvSpPr>
          <p:cNvPr id="805" name="Google Shape;805;p27"/>
          <p:cNvSpPr txBox="1"/>
          <p:nvPr/>
        </p:nvSpPr>
        <p:spPr>
          <a:xfrm>
            <a:off x="4614479" y="1619250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비고</a:t>
            </a:r>
            <a:endParaRPr sz="1000"/>
          </a:p>
        </p:txBody>
      </p:sp>
      <p:cxnSp>
        <p:nvCxnSpPr>
          <p:cNvPr id="806" name="Google Shape;806;p27"/>
          <p:cNvCxnSpPr/>
          <p:nvPr/>
        </p:nvCxnSpPr>
        <p:spPr>
          <a:xfrm>
            <a:off x="171480" y="2533650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7" name="Google Shape;807;p27"/>
          <p:cNvCxnSpPr/>
          <p:nvPr/>
        </p:nvCxnSpPr>
        <p:spPr>
          <a:xfrm>
            <a:off x="171480" y="1478573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808" name="Google Shape;808;p27"/>
          <p:cNvGrpSpPr/>
          <p:nvPr/>
        </p:nvGrpSpPr>
        <p:grpSpPr>
          <a:xfrm>
            <a:off x="3822575" y="1748203"/>
            <a:ext cx="400120" cy="1258650"/>
            <a:chOff x="3210" y="1096"/>
            <a:chExt cx="336" cy="1800"/>
          </a:xfrm>
        </p:grpSpPr>
        <p:cxnSp>
          <p:nvCxnSpPr>
            <p:cNvPr id="809" name="Google Shape;809;p27"/>
            <p:cNvCxnSpPr/>
            <p:nvPr/>
          </p:nvCxnSpPr>
          <p:spPr>
            <a:xfrm>
              <a:off x="3546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0" name="Google Shape;810;p27"/>
            <p:cNvCxnSpPr/>
            <p:nvPr/>
          </p:nvCxnSpPr>
          <p:spPr>
            <a:xfrm>
              <a:off x="3210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11" name="Google Shape;811;p27"/>
          <p:cNvGrpSpPr/>
          <p:nvPr/>
        </p:nvGrpSpPr>
        <p:grpSpPr>
          <a:xfrm>
            <a:off x="171480" y="1477108"/>
            <a:ext cx="4793104" cy="1610820"/>
            <a:chOff x="144" y="911"/>
            <a:chExt cx="4025" cy="2102"/>
          </a:xfrm>
        </p:grpSpPr>
        <p:cxnSp>
          <p:nvCxnSpPr>
            <p:cNvPr id="812" name="Google Shape;812;p27"/>
            <p:cNvCxnSpPr/>
            <p:nvPr/>
          </p:nvCxnSpPr>
          <p:spPr>
            <a:xfrm>
              <a:off x="645" y="911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3" name="Google Shape;813;p27"/>
            <p:cNvCxnSpPr/>
            <p:nvPr/>
          </p:nvCxnSpPr>
          <p:spPr>
            <a:xfrm>
              <a:off x="206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4" name="Google Shape;814;p27"/>
            <p:cNvCxnSpPr/>
            <p:nvPr/>
          </p:nvCxnSpPr>
          <p:spPr>
            <a:xfrm>
              <a:off x="2503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5" name="Google Shape;815;p27"/>
            <p:cNvCxnSpPr/>
            <p:nvPr/>
          </p:nvCxnSpPr>
          <p:spPr>
            <a:xfrm>
              <a:off x="3882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6" name="Google Shape;816;p27"/>
            <p:cNvCxnSpPr/>
            <p:nvPr/>
          </p:nvCxnSpPr>
          <p:spPr>
            <a:xfrm>
              <a:off x="287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7" name="Google Shape;817;p27"/>
            <p:cNvCxnSpPr/>
            <p:nvPr/>
          </p:nvCxnSpPr>
          <p:spPr>
            <a:xfrm>
              <a:off x="14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8" name="Google Shape;818;p27"/>
            <p:cNvCxnSpPr/>
            <p:nvPr/>
          </p:nvCxnSpPr>
          <p:spPr>
            <a:xfrm>
              <a:off x="4169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819" name="Google Shape;819;p27"/>
          <p:cNvCxnSpPr/>
          <p:nvPr/>
        </p:nvCxnSpPr>
        <p:spPr>
          <a:xfrm>
            <a:off x="171480" y="3096357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0" name="Google Shape;820;p27"/>
          <p:cNvSpPr txBox="1"/>
          <p:nvPr/>
        </p:nvSpPr>
        <p:spPr>
          <a:xfrm>
            <a:off x="2515040" y="2088173"/>
            <a:ext cx="514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 정보-영화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21" name="Google Shape;821;p27"/>
          <p:cNvSpPr txBox="1"/>
          <p:nvPr/>
        </p:nvSpPr>
        <p:spPr>
          <a:xfrm>
            <a:off x="171480" y="2151185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해당한다</a:t>
            </a:r>
            <a:endParaRPr sz="1000"/>
          </a:p>
        </p:txBody>
      </p:sp>
      <p:sp>
        <p:nvSpPr>
          <p:cNvPr id="822" name="Google Shape;822;p27"/>
          <p:cNvSpPr txBox="1"/>
          <p:nvPr/>
        </p:nvSpPr>
        <p:spPr>
          <a:xfrm>
            <a:off x="171480" y="2690446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된다</a:t>
            </a:r>
            <a:endParaRPr sz="1000"/>
          </a:p>
        </p:txBody>
      </p:sp>
      <p:sp>
        <p:nvSpPr>
          <p:cNvPr id="823" name="Google Shape;823;p27"/>
          <p:cNvSpPr txBox="1"/>
          <p:nvPr/>
        </p:nvSpPr>
        <p:spPr>
          <a:xfrm>
            <a:off x="809767" y="2102826"/>
            <a:ext cx="159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 정보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는 하나 이상의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영화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들을  가지고 있다. </a:t>
            </a:r>
            <a:endParaRPr sz="1000"/>
          </a:p>
        </p:txBody>
      </p:sp>
      <p:sp>
        <p:nvSpPr>
          <p:cNvPr id="824" name="Google Shape;824;p27"/>
          <p:cNvSpPr txBox="1"/>
          <p:nvPr/>
        </p:nvSpPr>
        <p:spPr>
          <a:xfrm>
            <a:off x="800240" y="2618642"/>
            <a:ext cx="159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영화는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 하나의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 정보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를 가지고 있다. </a:t>
            </a:r>
            <a:endParaRPr sz="1000"/>
          </a:p>
        </p:txBody>
      </p:sp>
      <p:sp>
        <p:nvSpPr>
          <p:cNvPr id="825" name="Google Shape;825;p27"/>
          <p:cNvSpPr txBox="1"/>
          <p:nvPr/>
        </p:nvSpPr>
        <p:spPr>
          <a:xfrm>
            <a:off x="2515040" y="2618642"/>
            <a:ext cx="514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영화-컨텐츠정보</a:t>
            </a:r>
            <a:endParaRPr b="1" sz="9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26" name="Google Shape;826;p27"/>
          <p:cNvSpPr txBox="1"/>
          <p:nvPr/>
        </p:nvSpPr>
        <p:spPr>
          <a:xfrm>
            <a:off x="3019953" y="2189285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827" name="Google Shape;827;p27"/>
          <p:cNvSpPr txBox="1"/>
          <p:nvPr/>
        </p:nvSpPr>
        <p:spPr>
          <a:xfrm>
            <a:off x="3019953" y="27285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필수</a:t>
            </a:r>
            <a:endParaRPr sz="1100"/>
          </a:p>
        </p:txBody>
      </p:sp>
      <p:sp>
        <p:nvSpPr>
          <p:cNvPr id="828" name="Google Shape;828;p27"/>
          <p:cNvSpPr txBox="1"/>
          <p:nvPr/>
        </p:nvSpPr>
        <p:spPr>
          <a:xfrm>
            <a:off x="3496287" y="2189285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50</a:t>
            </a:r>
            <a:endParaRPr sz="1100"/>
          </a:p>
        </p:txBody>
      </p:sp>
      <p:sp>
        <p:nvSpPr>
          <p:cNvPr id="829" name="Google Shape;829;p27"/>
          <p:cNvSpPr txBox="1"/>
          <p:nvPr/>
        </p:nvSpPr>
        <p:spPr>
          <a:xfrm>
            <a:off x="3924987" y="219368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830" name="Google Shape;830;p27"/>
          <p:cNvSpPr txBox="1"/>
          <p:nvPr/>
        </p:nvSpPr>
        <p:spPr>
          <a:xfrm>
            <a:off x="4325107" y="219368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20</a:t>
            </a:r>
            <a:endParaRPr sz="1100"/>
          </a:p>
        </p:txBody>
      </p:sp>
      <p:sp>
        <p:nvSpPr>
          <p:cNvPr id="831" name="Google Shape;831;p27"/>
          <p:cNvSpPr txBox="1"/>
          <p:nvPr/>
        </p:nvSpPr>
        <p:spPr>
          <a:xfrm>
            <a:off x="3496287" y="27285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832" name="Google Shape;832;p27"/>
          <p:cNvSpPr txBox="1"/>
          <p:nvPr/>
        </p:nvSpPr>
        <p:spPr>
          <a:xfrm>
            <a:off x="3905933" y="272121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833" name="Google Shape;833;p27"/>
          <p:cNvSpPr txBox="1"/>
          <p:nvPr/>
        </p:nvSpPr>
        <p:spPr>
          <a:xfrm>
            <a:off x="4344160" y="272121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834" name="Google Shape;834;p27"/>
          <p:cNvSpPr txBox="1"/>
          <p:nvPr/>
        </p:nvSpPr>
        <p:spPr>
          <a:xfrm>
            <a:off x="171480" y="1055077"/>
            <a:ext cx="1086000" cy="4131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ulim"/>
              <a:buNone/>
            </a:pP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11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컨텐츠 정보-영화</a:t>
            </a:r>
            <a:endParaRPr sz="1100"/>
          </a:p>
        </p:txBody>
      </p:sp>
      <p:sp>
        <p:nvSpPr>
          <p:cNvPr id="835" name="Google Shape;835;p27"/>
          <p:cNvSpPr txBox="1"/>
          <p:nvPr/>
        </p:nvSpPr>
        <p:spPr>
          <a:xfrm>
            <a:off x="3817764" y="1769413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최소</a:t>
            </a:r>
            <a:endParaRPr sz="600"/>
          </a:p>
        </p:txBody>
      </p:sp>
      <p:sp>
        <p:nvSpPr>
          <p:cNvPr id="836" name="Google Shape;836;p27"/>
          <p:cNvSpPr txBox="1"/>
          <p:nvPr/>
        </p:nvSpPr>
        <p:spPr>
          <a:xfrm>
            <a:off x="146430" y="4143385"/>
            <a:ext cx="4801500" cy="536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37" name="Google Shape;837;p27"/>
          <p:cNvSpPr txBox="1"/>
          <p:nvPr/>
        </p:nvSpPr>
        <p:spPr>
          <a:xfrm>
            <a:off x="220262" y="4284062"/>
            <a:ext cx="514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관계</a:t>
            </a:r>
            <a:endParaRPr sz="1100"/>
          </a:p>
        </p:txBody>
      </p:sp>
      <p:cxnSp>
        <p:nvCxnSpPr>
          <p:cNvPr id="838" name="Google Shape;838;p27"/>
          <p:cNvCxnSpPr/>
          <p:nvPr/>
        </p:nvCxnSpPr>
        <p:spPr>
          <a:xfrm>
            <a:off x="146430" y="4673854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9" name="Google Shape;839;p27"/>
          <p:cNvCxnSpPr/>
          <p:nvPr/>
        </p:nvCxnSpPr>
        <p:spPr>
          <a:xfrm>
            <a:off x="3397405" y="4424739"/>
            <a:ext cx="12003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40" name="Google Shape;840;p27"/>
          <p:cNvSpPr txBox="1"/>
          <p:nvPr/>
        </p:nvSpPr>
        <p:spPr>
          <a:xfrm>
            <a:off x="1159829" y="4284062"/>
            <a:ext cx="91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  계  정  의</a:t>
            </a:r>
            <a:endParaRPr sz="1100"/>
          </a:p>
        </p:txBody>
      </p:sp>
      <p:sp>
        <p:nvSpPr>
          <p:cNvPr id="841" name="Google Shape;841;p27"/>
          <p:cNvSpPr txBox="1"/>
          <p:nvPr/>
        </p:nvSpPr>
        <p:spPr>
          <a:xfrm>
            <a:off x="2286357" y="4204931"/>
            <a:ext cx="85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</a:t>
            </a:r>
            <a:endParaRPr sz="1100"/>
          </a:p>
          <a:p>
            <a:pPr indent="-368300" lvl="0" marL="3683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엔터티</a:t>
            </a:r>
            <a:endParaRPr sz="1100"/>
          </a:p>
        </p:txBody>
      </p:sp>
      <p:sp>
        <p:nvSpPr>
          <p:cNvPr id="842" name="Google Shape;842;p27"/>
          <p:cNvSpPr txBox="1"/>
          <p:nvPr/>
        </p:nvSpPr>
        <p:spPr>
          <a:xfrm>
            <a:off x="2947270" y="4281131"/>
            <a:ext cx="571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선택성</a:t>
            </a:r>
            <a:endParaRPr sz="1100"/>
          </a:p>
        </p:txBody>
      </p:sp>
      <p:sp>
        <p:nvSpPr>
          <p:cNvPr id="843" name="Google Shape;843;p27"/>
          <p:cNvSpPr txBox="1"/>
          <p:nvPr/>
        </p:nvSpPr>
        <p:spPr>
          <a:xfrm>
            <a:off x="3414077" y="4430601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최대</a:t>
            </a:r>
            <a:endParaRPr sz="1000"/>
          </a:p>
        </p:txBody>
      </p:sp>
      <p:sp>
        <p:nvSpPr>
          <p:cNvPr id="844" name="Google Shape;844;p27"/>
          <p:cNvSpPr txBox="1"/>
          <p:nvPr/>
        </p:nvSpPr>
        <p:spPr>
          <a:xfrm>
            <a:off x="4205980" y="4429136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평균</a:t>
            </a:r>
            <a:endParaRPr sz="1000"/>
          </a:p>
        </p:txBody>
      </p:sp>
      <p:sp>
        <p:nvSpPr>
          <p:cNvPr id="845" name="Google Shape;845;p27"/>
          <p:cNvSpPr txBox="1"/>
          <p:nvPr/>
        </p:nvSpPr>
        <p:spPr>
          <a:xfrm>
            <a:off x="3624854" y="4143385"/>
            <a:ext cx="7431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카디날리티</a:t>
            </a:r>
            <a:endParaRPr sz="1000"/>
          </a:p>
        </p:txBody>
      </p:sp>
      <p:sp>
        <p:nvSpPr>
          <p:cNvPr id="846" name="Google Shape;846;p27"/>
          <p:cNvSpPr txBox="1"/>
          <p:nvPr/>
        </p:nvSpPr>
        <p:spPr>
          <a:xfrm>
            <a:off x="4589429" y="4284062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비고</a:t>
            </a:r>
            <a:endParaRPr sz="1000"/>
          </a:p>
        </p:txBody>
      </p:sp>
      <p:cxnSp>
        <p:nvCxnSpPr>
          <p:cNvPr id="847" name="Google Shape;847;p27"/>
          <p:cNvCxnSpPr/>
          <p:nvPr/>
        </p:nvCxnSpPr>
        <p:spPr>
          <a:xfrm>
            <a:off x="146430" y="5198462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8" name="Google Shape;848;p27"/>
          <p:cNvCxnSpPr/>
          <p:nvPr/>
        </p:nvCxnSpPr>
        <p:spPr>
          <a:xfrm>
            <a:off x="146430" y="4143385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849" name="Google Shape;849;p27"/>
          <p:cNvGrpSpPr/>
          <p:nvPr/>
        </p:nvGrpSpPr>
        <p:grpSpPr>
          <a:xfrm>
            <a:off x="3797525" y="4413016"/>
            <a:ext cx="400120" cy="1258650"/>
            <a:chOff x="3210" y="1096"/>
            <a:chExt cx="336" cy="1800"/>
          </a:xfrm>
        </p:grpSpPr>
        <p:cxnSp>
          <p:nvCxnSpPr>
            <p:cNvPr id="850" name="Google Shape;850;p27"/>
            <p:cNvCxnSpPr/>
            <p:nvPr/>
          </p:nvCxnSpPr>
          <p:spPr>
            <a:xfrm>
              <a:off x="3546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1" name="Google Shape;851;p27"/>
            <p:cNvCxnSpPr/>
            <p:nvPr/>
          </p:nvCxnSpPr>
          <p:spPr>
            <a:xfrm>
              <a:off x="3210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52" name="Google Shape;852;p27"/>
          <p:cNvGrpSpPr/>
          <p:nvPr/>
        </p:nvGrpSpPr>
        <p:grpSpPr>
          <a:xfrm>
            <a:off x="146430" y="4141920"/>
            <a:ext cx="4793104" cy="1610820"/>
            <a:chOff x="144" y="911"/>
            <a:chExt cx="4025" cy="2102"/>
          </a:xfrm>
        </p:grpSpPr>
        <p:cxnSp>
          <p:nvCxnSpPr>
            <p:cNvPr id="853" name="Google Shape;853;p27"/>
            <p:cNvCxnSpPr/>
            <p:nvPr/>
          </p:nvCxnSpPr>
          <p:spPr>
            <a:xfrm>
              <a:off x="645" y="911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4" name="Google Shape;854;p27"/>
            <p:cNvCxnSpPr/>
            <p:nvPr/>
          </p:nvCxnSpPr>
          <p:spPr>
            <a:xfrm>
              <a:off x="206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5" name="Google Shape;855;p27"/>
            <p:cNvCxnSpPr/>
            <p:nvPr/>
          </p:nvCxnSpPr>
          <p:spPr>
            <a:xfrm>
              <a:off x="2503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6" name="Google Shape;856;p27"/>
            <p:cNvCxnSpPr/>
            <p:nvPr/>
          </p:nvCxnSpPr>
          <p:spPr>
            <a:xfrm>
              <a:off x="3882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7" name="Google Shape;857;p27"/>
            <p:cNvCxnSpPr/>
            <p:nvPr/>
          </p:nvCxnSpPr>
          <p:spPr>
            <a:xfrm>
              <a:off x="287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8" name="Google Shape;858;p27"/>
            <p:cNvCxnSpPr/>
            <p:nvPr/>
          </p:nvCxnSpPr>
          <p:spPr>
            <a:xfrm>
              <a:off x="14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9" name="Google Shape;859;p27"/>
            <p:cNvCxnSpPr/>
            <p:nvPr/>
          </p:nvCxnSpPr>
          <p:spPr>
            <a:xfrm>
              <a:off x="4169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860" name="Google Shape;860;p27"/>
          <p:cNvCxnSpPr/>
          <p:nvPr/>
        </p:nvCxnSpPr>
        <p:spPr>
          <a:xfrm>
            <a:off x="146430" y="5761170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1" name="Google Shape;861;p27"/>
          <p:cNvSpPr txBox="1"/>
          <p:nvPr/>
        </p:nvSpPr>
        <p:spPr>
          <a:xfrm>
            <a:off x="2489990" y="4752985"/>
            <a:ext cx="514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 정보-</a:t>
            </a: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계약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62" name="Google Shape;862;p27"/>
          <p:cNvSpPr txBox="1"/>
          <p:nvPr/>
        </p:nvSpPr>
        <p:spPr>
          <a:xfrm>
            <a:off x="146430" y="4815997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해당한다</a:t>
            </a:r>
            <a:endParaRPr sz="1000"/>
          </a:p>
        </p:txBody>
      </p:sp>
      <p:sp>
        <p:nvSpPr>
          <p:cNvPr id="863" name="Google Shape;863;p27"/>
          <p:cNvSpPr txBox="1"/>
          <p:nvPr/>
        </p:nvSpPr>
        <p:spPr>
          <a:xfrm>
            <a:off x="146430" y="5355259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된다</a:t>
            </a:r>
            <a:endParaRPr sz="1000"/>
          </a:p>
        </p:txBody>
      </p:sp>
      <p:sp>
        <p:nvSpPr>
          <p:cNvPr id="864" name="Google Shape;864;p27"/>
          <p:cNvSpPr txBox="1"/>
          <p:nvPr/>
        </p:nvSpPr>
        <p:spPr>
          <a:xfrm>
            <a:off x="784717" y="4767639"/>
            <a:ext cx="159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컨텐츠 정보는 하나 이상의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계약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들을  가지고 있다. </a:t>
            </a:r>
            <a:endParaRPr sz="1000"/>
          </a:p>
        </p:txBody>
      </p:sp>
      <p:sp>
        <p:nvSpPr>
          <p:cNvPr id="865" name="Google Shape;865;p27"/>
          <p:cNvSpPr txBox="1"/>
          <p:nvPr/>
        </p:nvSpPr>
        <p:spPr>
          <a:xfrm>
            <a:off x="775190" y="5283454"/>
            <a:ext cx="159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계약은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 하나의 컨텐츠 정보를 가지고 있다. </a:t>
            </a:r>
            <a:endParaRPr sz="1000"/>
          </a:p>
        </p:txBody>
      </p:sp>
      <p:sp>
        <p:nvSpPr>
          <p:cNvPr id="866" name="Google Shape;866;p27"/>
          <p:cNvSpPr txBox="1"/>
          <p:nvPr/>
        </p:nvSpPr>
        <p:spPr>
          <a:xfrm>
            <a:off x="2489990" y="5283454"/>
            <a:ext cx="514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계약-컨텐츠 정보</a:t>
            </a:r>
            <a:endParaRPr b="1" sz="9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67" name="Google Shape;867;p27"/>
          <p:cNvSpPr txBox="1"/>
          <p:nvPr/>
        </p:nvSpPr>
        <p:spPr>
          <a:xfrm>
            <a:off x="2994903" y="4854097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868" name="Google Shape;868;p27"/>
          <p:cNvSpPr txBox="1"/>
          <p:nvPr/>
        </p:nvSpPr>
        <p:spPr>
          <a:xfrm>
            <a:off x="2994903" y="539335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필수</a:t>
            </a:r>
            <a:endParaRPr sz="1100"/>
          </a:p>
        </p:txBody>
      </p:sp>
      <p:sp>
        <p:nvSpPr>
          <p:cNvPr id="869" name="Google Shape;869;p27"/>
          <p:cNvSpPr txBox="1"/>
          <p:nvPr/>
        </p:nvSpPr>
        <p:spPr>
          <a:xfrm>
            <a:off x="3471237" y="4854097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50</a:t>
            </a:r>
            <a:endParaRPr sz="1100"/>
          </a:p>
        </p:txBody>
      </p:sp>
      <p:sp>
        <p:nvSpPr>
          <p:cNvPr id="870" name="Google Shape;870;p27"/>
          <p:cNvSpPr txBox="1"/>
          <p:nvPr/>
        </p:nvSpPr>
        <p:spPr>
          <a:xfrm>
            <a:off x="3899937" y="4858493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871" name="Google Shape;871;p27"/>
          <p:cNvSpPr txBox="1"/>
          <p:nvPr/>
        </p:nvSpPr>
        <p:spPr>
          <a:xfrm>
            <a:off x="4300057" y="4858493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20</a:t>
            </a:r>
            <a:endParaRPr sz="1100"/>
          </a:p>
        </p:txBody>
      </p:sp>
      <p:sp>
        <p:nvSpPr>
          <p:cNvPr id="872" name="Google Shape;872;p27"/>
          <p:cNvSpPr txBox="1"/>
          <p:nvPr/>
        </p:nvSpPr>
        <p:spPr>
          <a:xfrm>
            <a:off x="3471237" y="539335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873" name="Google Shape;873;p27"/>
          <p:cNvSpPr txBox="1"/>
          <p:nvPr/>
        </p:nvSpPr>
        <p:spPr>
          <a:xfrm>
            <a:off x="3880883" y="5386031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874" name="Google Shape;874;p27"/>
          <p:cNvSpPr txBox="1"/>
          <p:nvPr/>
        </p:nvSpPr>
        <p:spPr>
          <a:xfrm>
            <a:off x="4319110" y="5386031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875" name="Google Shape;875;p27"/>
          <p:cNvSpPr txBox="1"/>
          <p:nvPr/>
        </p:nvSpPr>
        <p:spPr>
          <a:xfrm>
            <a:off x="146430" y="3719889"/>
            <a:ext cx="1086000" cy="4131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ulim"/>
              <a:buNone/>
            </a:pP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12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.컨텐츠 정보-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계약</a:t>
            </a:r>
            <a:endParaRPr sz="1100"/>
          </a:p>
        </p:txBody>
      </p:sp>
      <p:sp>
        <p:nvSpPr>
          <p:cNvPr id="876" name="Google Shape;876;p27"/>
          <p:cNvSpPr txBox="1"/>
          <p:nvPr/>
        </p:nvSpPr>
        <p:spPr>
          <a:xfrm>
            <a:off x="3792714" y="4434226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최소</a:t>
            </a:r>
            <a:endParaRPr sz="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8"/>
          <p:cNvSpPr txBox="1"/>
          <p:nvPr/>
        </p:nvSpPr>
        <p:spPr>
          <a:xfrm flipH="1" rot="10800000">
            <a:off x="0" y="8663377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83" name="Google Shape;883;p28"/>
          <p:cNvSpPr txBox="1"/>
          <p:nvPr/>
        </p:nvSpPr>
        <p:spPr>
          <a:xfrm flipH="1" rot="10800000">
            <a:off x="0" y="266723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84" name="Google Shape;884;p28"/>
          <p:cNvSpPr txBox="1"/>
          <p:nvPr/>
        </p:nvSpPr>
        <p:spPr>
          <a:xfrm>
            <a:off x="4132192" y="8610600"/>
            <a:ext cx="9549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관계정의서</a:t>
            </a:r>
            <a:endParaRPr sz="1100"/>
          </a:p>
        </p:txBody>
      </p:sp>
      <p:sp>
        <p:nvSpPr>
          <p:cNvPr id="885" name="Google Shape;885;p28"/>
          <p:cNvSpPr/>
          <p:nvPr/>
        </p:nvSpPr>
        <p:spPr>
          <a:xfrm>
            <a:off x="57160" y="8002465"/>
            <a:ext cx="457200" cy="63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27498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92502"/>
                </a:lnTo>
                <a:lnTo>
                  <a:pt x="93750" y="92502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7812"/>
                </a:lnTo>
                <a:lnTo>
                  <a:pt x="88125" y="31560"/>
                </a:lnTo>
                <a:lnTo>
                  <a:pt x="76875" y="31560"/>
                </a:lnTo>
                <a:lnTo>
                  <a:pt x="76875" y="39686"/>
                </a:lnTo>
                <a:close/>
              </a:path>
              <a:path extrusionOk="0" fill="darkenLess" h="120000" w="120000">
                <a:moveTo>
                  <a:pt x="88125" y="47812"/>
                </a:moveTo>
                <a:lnTo>
                  <a:pt x="88125" y="31560"/>
                </a:lnTo>
                <a:lnTo>
                  <a:pt x="76875" y="31560"/>
                </a:lnTo>
                <a:lnTo>
                  <a:pt x="76875" y="39686"/>
                </a:lnTo>
                <a:close/>
                <a:moveTo>
                  <a:pt x="26250" y="60000"/>
                </a:moveTo>
                <a:lnTo>
                  <a:pt x="26250" y="92502"/>
                </a:lnTo>
                <a:lnTo>
                  <a:pt x="54375" y="92502"/>
                </a:lnTo>
                <a:lnTo>
                  <a:pt x="54375" y="76251"/>
                </a:lnTo>
                <a:lnTo>
                  <a:pt x="65625" y="76251"/>
                </a:lnTo>
                <a:lnTo>
                  <a:pt x="65625" y="92502"/>
                </a:lnTo>
                <a:lnTo>
                  <a:pt x="93750" y="92502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27498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76251"/>
                </a:moveTo>
                <a:lnTo>
                  <a:pt x="65625" y="76251"/>
                </a:lnTo>
                <a:lnTo>
                  <a:pt x="65625" y="92502"/>
                </a:lnTo>
                <a:lnTo>
                  <a:pt x="54375" y="92502"/>
                </a:lnTo>
                <a:close/>
              </a:path>
              <a:path extrusionOk="0" fill="none" h="120000" w="120000">
                <a:moveTo>
                  <a:pt x="60000" y="27498"/>
                </a:moveTo>
                <a:lnTo>
                  <a:pt x="76875" y="39686"/>
                </a:lnTo>
                <a:lnTo>
                  <a:pt x="76875" y="31560"/>
                </a:lnTo>
                <a:lnTo>
                  <a:pt x="88125" y="31560"/>
                </a:lnTo>
                <a:lnTo>
                  <a:pt x="88125" y="47812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92502"/>
                </a:lnTo>
                <a:lnTo>
                  <a:pt x="26250" y="92502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9686"/>
                </a:moveTo>
                <a:lnTo>
                  <a:pt x="88125" y="47812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92502"/>
                </a:moveTo>
                <a:lnTo>
                  <a:pt x="54375" y="76251"/>
                </a:lnTo>
                <a:lnTo>
                  <a:pt x="65625" y="76251"/>
                </a:lnTo>
                <a:lnTo>
                  <a:pt x="65625" y="92502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86" name="Google Shape;886;p28"/>
          <p:cNvSpPr/>
          <p:nvPr/>
        </p:nvSpPr>
        <p:spPr>
          <a:xfrm>
            <a:off x="4687120" y="8159262"/>
            <a:ext cx="400200" cy="42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335"/>
                </a:lnTo>
                <a:lnTo>
                  <a:pt x="15000" y="102665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335"/>
                </a:lnTo>
                <a:lnTo>
                  <a:pt x="15000" y="102665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665"/>
                </a:lnTo>
                <a:lnTo>
                  <a:pt x="15000" y="17335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887" name="Google Shape;887;p28"/>
          <p:cNvGrpSpPr/>
          <p:nvPr/>
        </p:nvGrpSpPr>
        <p:grpSpPr>
          <a:xfrm>
            <a:off x="1633823" y="140677"/>
            <a:ext cx="1961731" cy="537796"/>
            <a:chOff x="671" y="748"/>
            <a:chExt cx="1274" cy="367"/>
          </a:xfrm>
        </p:grpSpPr>
        <p:sp>
          <p:nvSpPr>
            <p:cNvPr id="888" name="Google Shape;888;p28"/>
            <p:cNvSpPr txBox="1"/>
            <p:nvPr/>
          </p:nvSpPr>
          <p:spPr>
            <a:xfrm>
              <a:off x="745" y="815"/>
              <a:ext cx="1200" cy="300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889" name="Google Shape;889;p28"/>
            <p:cNvSpPr txBox="1"/>
            <p:nvPr/>
          </p:nvSpPr>
          <p:spPr>
            <a:xfrm>
              <a:off x="671" y="748"/>
              <a:ext cx="1200" cy="300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관계 정의서</a:t>
              </a:r>
              <a:endParaRPr sz="1100"/>
            </a:p>
          </p:txBody>
        </p:sp>
      </p:grpSp>
      <p:sp>
        <p:nvSpPr>
          <p:cNvPr id="890" name="Google Shape;890;p28"/>
          <p:cNvSpPr txBox="1"/>
          <p:nvPr/>
        </p:nvSpPr>
        <p:spPr>
          <a:xfrm>
            <a:off x="171480" y="1478573"/>
            <a:ext cx="4801500" cy="536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91" name="Google Shape;891;p28"/>
          <p:cNvSpPr txBox="1"/>
          <p:nvPr/>
        </p:nvSpPr>
        <p:spPr>
          <a:xfrm>
            <a:off x="245312" y="1619250"/>
            <a:ext cx="514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관계</a:t>
            </a:r>
            <a:endParaRPr sz="1100"/>
          </a:p>
        </p:txBody>
      </p:sp>
      <p:cxnSp>
        <p:nvCxnSpPr>
          <p:cNvPr id="892" name="Google Shape;892;p28"/>
          <p:cNvCxnSpPr/>
          <p:nvPr/>
        </p:nvCxnSpPr>
        <p:spPr>
          <a:xfrm>
            <a:off x="171480" y="2009042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93" name="Google Shape;893;p28"/>
          <p:cNvCxnSpPr/>
          <p:nvPr/>
        </p:nvCxnSpPr>
        <p:spPr>
          <a:xfrm>
            <a:off x="3422455" y="1759926"/>
            <a:ext cx="12003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94" name="Google Shape;894;p28"/>
          <p:cNvSpPr txBox="1"/>
          <p:nvPr/>
        </p:nvSpPr>
        <p:spPr>
          <a:xfrm>
            <a:off x="1184879" y="1619250"/>
            <a:ext cx="91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  계  정  의</a:t>
            </a:r>
            <a:endParaRPr sz="1100"/>
          </a:p>
        </p:txBody>
      </p:sp>
      <p:sp>
        <p:nvSpPr>
          <p:cNvPr id="895" name="Google Shape;895;p28"/>
          <p:cNvSpPr txBox="1"/>
          <p:nvPr/>
        </p:nvSpPr>
        <p:spPr>
          <a:xfrm>
            <a:off x="2311407" y="1540119"/>
            <a:ext cx="85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</a:t>
            </a:r>
            <a:endParaRPr sz="1100"/>
          </a:p>
          <a:p>
            <a:pPr indent="-368300" lvl="0" marL="3683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엔터티</a:t>
            </a:r>
            <a:endParaRPr sz="1100"/>
          </a:p>
        </p:txBody>
      </p:sp>
      <p:sp>
        <p:nvSpPr>
          <p:cNvPr id="896" name="Google Shape;896;p28"/>
          <p:cNvSpPr txBox="1"/>
          <p:nvPr/>
        </p:nvSpPr>
        <p:spPr>
          <a:xfrm>
            <a:off x="2972320" y="1616319"/>
            <a:ext cx="571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선택성</a:t>
            </a:r>
            <a:endParaRPr sz="1100"/>
          </a:p>
        </p:txBody>
      </p:sp>
      <p:sp>
        <p:nvSpPr>
          <p:cNvPr id="897" name="Google Shape;897;p28"/>
          <p:cNvSpPr txBox="1"/>
          <p:nvPr/>
        </p:nvSpPr>
        <p:spPr>
          <a:xfrm>
            <a:off x="3439127" y="1765788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최대</a:t>
            </a:r>
            <a:endParaRPr sz="1000"/>
          </a:p>
        </p:txBody>
      </p:sp>
      <p:sp>
        <p:nvSpPr>
          <p:cNvPr id="898" name="Google Shape;898;p28"/>
          <p:cNvSpPr txBox="1"/>
          <p:nvPr/>
        </p:nvSpPr>
        <p:spPr>
          <a:xfrm>
            <a:off x="4231030" y="1764323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평균</a:t>
            </a:r>
            <a:endParaRPr sz="1000"/>
          </a:p>
        </p:txBody>
      </p:sp>
      <p:sp>
        <p:nvSpPr>
          <p:cNvPr id="899" name="Google Shape;899;p28"/>
          <p:cNvSpPr txBox="1"/>
          <p:nvPr/>
        </p:nvSpPr>
        <p:spPr>
          <a:xfrm>
            <a:off x="3649904" y="1478573"/>
            <a:ext cx="7431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카디날리티</a:t>
            </a:r>
            <a:endParaRPr sz="1000"/>
          </a:p>
        </p:txBody>
      </p:sp>
      <p:sp>
        <p:nvSpPr>
          <p:cNvPr id="900" name="Google Shape;900;p28"/>
          <p:cNvSpPr txBox="1"/>
          <p:nvPr/>
        </p:nvSpPr>
        <p:spPr>
          <a:xfrm>
            <a:off x="4614479" y="1619250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비고</a:t>
            </a:r>
            <a:endParaRPr sz="1000"/>
          </a:p>
        </p:txBody>
      </p:sp>
      <p:cxnSp>
        <p:nvCxnSpPr>
          <p:cNvPr id="901" name="Google Shape;901;p28"/>
          <p:cNvCxnSpPr/>
          <p:nvPr/>
        </p:nvCxnSpPr>
        <p:spPr>
          <a:xfrm>
            <a:off x="171480" y="2533650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2" name="Google Shape;902;p28"/>
          <p:cNvCxnSpPr/>
          <p:nvPr/>
        </p:nvCxnSpPr>
        <p:spPr>
          <a:xfrm>
            <a:off x="171480" y="1478573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903" name="Google Shape;903;p28"/>
          <p:cNvGrpSpPr/>
          <p:nvPr/>
        </p:nvGrpSpPr>
        <p:grpSpPr>
          <a:xfrm>
            <a:off x="3822575" y="1748203"/>
            <a:ext cx="400120" cy="1258650"/>
            <a:chOff x="3210" y="1096"/>
            <a:chExt cx="336" cy="1800"/>
          </a:xfrm>
        </p:grpSpPr>
        <p:cxnSp>
          <p:nvCxnSpPr>
            <p:cNvPr id="904" name="Google Shape;904;p28"/>
            <p:cNvCxnSpPr/>
            <p:nvPr/>
          </p:nvCxnSpPr>
          <p:spPr>
            <a:xfrm>
              <a:off x="3546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5" name="Google Shape;905;p28"/>
            <p:cNvCxnSpPr/>
            <p:nvPr/>
          </p:nvCxnSpPr>
          <p:spPr>
            <a:xfrm>
              <a:off x="3210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06" name="Google Shape;906;p28"/>
          <p:cNvGrpSpPr/>
          <p:nvPr/>
        </p:nvGrpSpPr>
        <p:grpSpPr>
          <a:xfrm>
            <a:off x="171480" y="1477108"/>
            <a:ext cx="4793104" cy="1610820"/>
            <a:chOff x="144" y="911"/>
            <a:chExt cx="4025" cy="2102"/>
          </a:xfrm>
        </p:grpSpPr>
        <p:cxnSp>
          <p:nvCxnSpPr>
            <p:cNvPr id="907" name="Google Shape;907;p28"/>
            <p:cNvCxnSpPr/>
            <p:nvPr/>
          </p:nvCxnSpPr>
          <p:spPr>
            <a:xfrm>
              <a:off x="645" y="911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8" name="Google Shape;908;p28"/>
            <p:cNvCxnSpPr/>
            <p:nvPr/>
          </p:nvCxnSpPr>
          <p:spPr>
            <a:xfrm>
              <a:off x="206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9" name="Google Shape;909;p28"/>
            <p:cNvCxnSpPr/>
            <p:nvPr/>
          </p:nvCxnSpPr>
          <p:spPr>
            <a:xfrm>
              <a:off x="2503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0" name="Google Shape;910;p28"/>
            <p:cNvCxnSpPr/>
            <p:nvPr/>
          </p:nvCxnSpPr>
          <p:spPr>
            <a:xfrm>
              <a:off x="3882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1" name="Google Shape;911;p28"/>
            <p:cNvCxnSpPr/>
            <p:nvPr/>
          </p:nvCxnSpPr>
          <p:spPr>
            <a:xfrm>
              <a:off x="287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2" name="Google Shape;912;p28"/>
            <p:cNvCxnSpPr/>
            <p:nvPr/>
          </p:nvCxnSpPr>
          <p:spPr>
            <a:xfrm>
              <a:off x="14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3" name="Google Shape;913;p28"/>
            <p:cNvCxnSpPr/>
            <p:nvPr/>
          </p:nvCxnSpPr>
          <p:spPr>
            <a:xfrm>
              <a:off x="4169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914" name="Google Shape;914;p28"/>
          <p:cNvCxnSpPr/>
          <p:nvPr/>
        </p:nvCxnSpPr>
        <p:spPr>
          <a:xfrm>
            <a:off x="171480" y="3096357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5" name="Google Shape;915;p28"/>
          <p:cNvSpPr txBox="1"/>
          <p:nvPr/>
        </p:nvSpPr>
        <p:spPr>
          <a:xfrm>
            <a:off x="2515040" y="2088173"/>
            <a:ext cx="514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 정보-영화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916" name="Google Shape;916;p28"/>
          <p:cNvSpPr txBox="1"/>
          <p:nvPr/>
        </p:nvSpPr>
        <p:spPr>
          <a:xfrm>
            <a:off x="171480" y="2151185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해당한다</a:t>
            </a:r>
            <a:endParaRPr sz="1000"/>
          </a:p>
        </p:txBody>
      </p:sp>
      <p:sp>
        <p:nvSpPr>
          <p:cNvPr id="917" name="Google Shape;917;p28"/>
          <p:cNvSpPr txBox="1"/>
          <p:nvPr/>
        </p:nvSpPr>
        <p:spPr>
          <a:xfrm>
            <a:off x="171480" y="2690446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된다</a:t>
            </a:r>
            <a:endParaRPr sz="1000"/>
          </a:p>
        </p:txBody>
      </p:sp>
      <p:sp>
        <p:nvSpPr>
          <p:cNvPr id="918" name="Google Shape;918;p28"/>
          <p:cNvSpPr txBox="1"/>
          <p:nvPr/>
        </p:nvSpPr>
        <p:spPr>
          <a:xfrm>
            <a:off x="809767" y="2102826"/>
            <a:ext cx="1590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관리자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는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떄떄로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하나 이상의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계약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들을  가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질 수도 있다.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 sz="1000"/>
          </a:p>
        </p:txBody>
      </p:sp>
      <p:sp>
        <p:nvSpPr>
          <p:cNvPr id="919" name="Google Shape;919;p28"/>
          <p:cNvSpPr txBox="1"/>
          <p:nvPr/>
        </p:nvSpPr>
        <p:spPr>
          <a:xfrm>
            <a:off x="800240" y="2618642"/>
            <a:ext cx="1590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계약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는 하나의 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관리자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를 가지고 있다. </a:t>
            </a:r>
            <a:endParaRPr sz="1000"/>
          </a:p>
        </p:txBody>
      </p:sp>
      <p:sp>
        <p:nvSpPr>
          <p:cNvPr id="920" name="Google Shape;920;p28"/>
          <p:cNvSpPr txBox="1"/>
          <p:nvPr/>
        </p:nvSpPr>
        <p:spPr>
          <a:xfrm>
            <a:off x="2515040" y="2618642"/>
            <a:ext cx="514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영화-컨텐츠정보</a:t>
            </a:r>
            <a:endParaRPr b="1" sz="9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921" name="Google Shape;921;p28"/>
          <p:cNvSpPr txBox="1"/>
          <p:nvPr/>
        </p:nvSpPr>
        <p:spPr>
          <a:xfrm>
            <a:off x="3019953" y="2189285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922" name="Google Shape;922;p28"/>
          <p:cNvSpPr txBox="1"/>
          <p:nvPr/>
        </p:nvSpPr>
        <p:spPr>
          <a:xfrm>
            <a:off x="3019953" y="27285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923" name="Google Shape;923;p28"/>
          <p:cNvSpPr txBox="1"/>
          <p:nvPr/>
        </p:nvSpPr>
        <p:spPr>
          <a:xfrm>
            <a:off x="3496287" y="2189285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50</a:t>
            </a:r>
            <a:endParaRPr sz="1100"/>
          </a:p>
        </p:txBody>
      </p:sp>
      <p:sp>
        <p:nvSpPr>
          <p:cNvPr id="924" name="Google Shape;924;p28"/>
          <p:cNvSpPr txBox="1"/>
          <p:nvPr/>
        </p:nvSpPr>
        <p:spPr>
          <a:xfrm>
            <a:off x="3924987" y="219368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0</a:t>
            </a:r>
            <a:endParaRPr sz="1100"/>
          </a:p>
        </p:txBody>
      </p:sp>
      <p:sp>
        <p:nvSpPr>
          <p:cNvPr id="925" name="Google Shape;925;p28"/>
          <p:cNvSpPr txBox="1"/>
          <p:nvPr/>
        </p:nvSpPr>
        <p:spPr>
          <a:xfrm>
            <a:off x="4325107" y="2193680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20</a:t>
            </a:r>
            <a:endParaRPr sz="1100"/>
          </a:p>
        </p:txBody>
      </p:sp>
      <p:sp>
        <p:nvSpPr>
          <p:cNvPr id="926" name="Google Shape;926;p28"/>
          <p:cNvSpPr txBox="1"/>
          <p:nvPr/>
        </p:nvSpPr>
        <p:spPr>
          <a:xfrm>
            <a:off x="3496287" y="272854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927" name="Google Shape;927;p28"/>
          <p:cNvSpPr txBox="1"/>
          <p:nvPr/>
        </p:nvSpPr>
        <p:spPr>
          <a:xfrm>
            <a:off x="3905933" y="272121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928" name="Google Shape;928;p28"/>
          <p:cNvSpPr txBox="1"/>
          <p:nvPr/>
        </p:nvSpPr>
        <p:spPr>
          <a:xfrm>
            <a:off x="4344160" y="2721219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929" name="Google Shape;929;p28"/>
          <p:cNvSpPr txBox="1"/>
          <p:nvPr/>
        </p:nvSpPr>
        <p:spPr>
          <a:xfrm>
            <a:off x="171480" y="1055077"/>
            <a:ext cx="1086000" cy="2439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ulim"/>
              <a:buNone/>
            </a:pP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13.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관리자-계약</a:t>
            </a:r>
            <a:endParaRPr sz="1100"/>
          </a:p>
        </p:txBody>
      </p:sp>
      <p:sp>
        <p:nvSpPr>
          <p:cNvPr id="930" name="Google Shape;930;p28"/>
          <p:cNvSpPr txBox="1"/>
          <p:nvPr/>
        </p:nvSpPr>
        <p:spPr>
          <a:xfrm>
            <a:off x="3817764" y="1769413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최소</a:t>
            </a:r>
            <a:endParaRPr sz="600"/>
          </a:p>
        </p:txBody>
      </p:sp>
      <p:sp>
        <p:nvSpPr>
          <p:cNvPr id="931" name="Google Shape;931;p28"/>
          <p:cNvSpPr txBox="1"/>
          <p:nvPr/>
        </p:nvSpPr>
        <p:spPr>
          <a:xfrm>
            <a:off x="193092" y="4284060"/>
            <a:ext cx="4801500" cy="536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2" name="Google Shape;932;p28"/>
          <p:cNvSpPr txBox="1"/>
          <p:nvPr/>
        </p:nvSpPr>
        <p:spPr>
          <a:xfrm>
            <a:off x="266924" y="4424737"/>
            <a:ext cx="514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관계</a:t>
            </a:r>
            <a:endParaRPr sz="1100"/>
          </a:p>
        </p:txBody>
      </p:sp>
      <p:cxnSp>
        <p:nvCxnSpPr>
          <p:cNvPr id="933" name="Google Shape;933;p28"/>
          <p:cNvCxnSpPr/>
          <p:nvPr/>
        </p:nvCxnSpPr>
        <p:spPr>
          <a:xfrm>
            <a:off x="193092" y="4814529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4" name="Google Shape;934;p28"/>
          <p:cNvCxnSpPr/>
          <p:nvPr/>
        </p:nvCxnSpPr>
        <p:spPr>
          <a:xfrm>
            <a:off x="3444068" y="4565414"/>
            <a:ext cx="12003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35" name="Google Shape;935;p28"/>
          <p:cNvSpPr txBox="1"/>
          <p:nvPr/>
        </p:nvSpPr>
        <p:spPr>
          <a:xfrm>
            <a:off x="1206491" y="4424737"/>
            <a:ext cx="91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  계  정  의</a:t>
            </a:r>
            <a:endParaRPr sz="1100"/>
          </a:p>
        </p:txBody>
      </p:sp>
      <p:sp>
        <p:nvSpPr>
          <p:cNvPr id="936" name="Google Shape;936;p28"/>
          <p:cNvSpPr txBox="1"/>
          <p:nvPr/>
        </p:nvSpPr>
        <p:spPr>
          <a:xfrm>
            <a:off x="2333020" y="4345606"/>
            <a:ext cx="85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</a:t>
            </a:r>
            <a:endParaRPr sz="1100"/>
          </a:p>
          <a:p>
            <a:pPr indent="-368300" lvl="0" marL="3683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엔터티</a:t>
            </a:r>
            <a:endParaRPr sz="1100"/>
          </a:p>
        </p:txBody>
      </p:sp>
      <p:sp>
        <p:nvSpPr>
          <p:cNvPr id="937" name="Google Shape;937;p28"/>
          <p:cNvSpPr txBox="1"/>
          <p:nvPr/>
        </p:nvSpPr>
        <p:spPr>
          <a:xfrm>
            <a:off x="2993932" y="4421806"/>
            <a:ext cx="571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선택성</a:t>
            </a:r>
            <a:endParaRPr sz="1100"/>
          </a:p>
        </p:txBody>
      </p:sp>
      <p:sp>
        <p:nvSpPr>
          <p:cNvPr id="938" name="Google Shape;938;p28"/>
          <p:cNvSpPr txBox="1"/>
          <p:nvPr/>
        </p:nvSpPr>
        <p:spPr>
          <a:xfrm>
            <a:off x="3460739" y="4571276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최대</a:t>
            </a:r>
            <a:endParaRPr sz="1000"/>
          </a:p>
        </p:txBody>
      </p:sp>
      <p:sp>
        <p:nvSpPr>
          <p:cNvPr id="939" name="Google Shape;939;p28"/>
          <p:cNvSpPr txBox="1"/>
          <p:nvPr/>
        </p:nvSpPr>
        <p:spPr>
          <a:xfrm>
            <a:off x="4252643" y="4569811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평균</a:t>
            </a:r>
            <a:endParaRPr sz="1000"/>
          </a:p>
        </p:txBody>
      </p:sp>
      <p:sp>
        <p:nvSpPr>
          <p:cNvPr id="940" name="Google Shape;940;p28"/>
          <p:cNvSpPr txBox="1"/>
          <p:nvPr/>
        </p:nvSpPr>
        <p:spPr>
          <a:xfrm>
            <a:off x="3671516" y="4284060"/>
            <a:ext cx="7431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카디날리티</a:t>
            </a:r>
            <a:endParaRPr sz="1000"/>
          </a:p>
        </p:txBody>
      </p:sp>
      <p:sp>
        <p:nvSpPr>
          <p:cNvPr id="941" name="Google Shape;941;p28"/>
          <p:cNvSpPr txBox="1"/>
          <p:nvPr/>
        </p:nvSpPr>
        <p:spPr>
          <a:xfrm>
            <a:off x="4636091" y="4424737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비고</a:t>
            </a:r>
            <a:endParaRPr sz="1000"/>
          </a:p>
        </p:txBody>
      </p:sp>
      <p:cxnSp>
        <p:nvCxnSpPr>
          <p:cNvPr id="942" name="Google Shape;942;p28"/>
          <p:cNvCxnSpPr/>
          <p:nvPr/>
        </p:nvCxnSpPr>
        <p:spPr>
          <a:xfrm>
            <a:off x="193092" y="5339137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3" name="Google Shape;943;p28"/>
          <p:cNvCxnSpPr/>
          <p:nvPr/>
        </p:nvCxnSpPr>
        <p:spPr>
          <a:xfrm>
            <a:off x="193092" y="4284060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944" name="Google Shape;944;p28"/>
          <p:cNvGrpSpPr/>
          <p:nvPr/>
        </p:nvGrpSpPr>
        <p:grpSpPr>
          <a:xfrm>
            <a:off x="3844187" y="4553691"/>
            <a:ext cx="400120" cy="1258650"/>
            <a:chOff x="3210" y="1096"/>
            <a:chExt cx="336" cy="1800"/>
          </a:xfrm>
        </p:grpSpPr>
        <p:cxnSp>
          <p:nvCxnSpPr>
            <p:cNvPr id="945" name="Google Shape;945;p28"/>
            <p:cNvCxnSpPr/>
            <p:nvPr/>
          </p:nvCxnSpPr>
          <p:spPr>
            <a:xfrm>
              <a:off x="3546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6" name="Google Shape;946;p28"/>
            <p:cNvCxnSpPr/>
            <p:nvPr/>
          </p:nvCxnSpPr>
          <p:spPr>
            <a:xfrm>
              <a:off x="3210" y="1096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47" name="Google Shape;947;p28"/>
          <p:cNvGrpSpPr/>
          <p:nvPr/>
        </p:nvGrpSpPr>
        <p:grpSpPr>
          <a:xfrm>
            <a:off x="193092" y="4282595"/>
            <a:ext cx="4793104" cy="1610820"/>
            <a:chOff x="144" y="911"/>
            <a:chExt cx="4025" cy="2102"/>
          </a:xfrm>
        </p:grpSpPr>
        <p:cxnSp>
          <p:nvCxnSpPr>
            <p:cNvPr id="948" name="Google Shape;948;p28"/>
            <p:cNvCxnSpPr/>
            <p:nvPr/>
          </p:nvCxnSpPr>
          <p:spPr>
            <a:xfrm>
              <a:off x="645" y="911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9" name="Google Shape;949;p28"/>
            <p:cNvCxnSpPr/>
            <p:nvPr/>
          </p:nvCxnSpPr>
          <p:spPr>
            <a:xfrm>
              <a:off x="206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0" name="Google Shape;950;p28"/>
            <p:cNvCxnSpPr/>
            <p:nvPr/>
          </p:nvCxnSpPr>
          <p:spPr>
            <a:xfrm>
              <a:off x="2503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1" name="Google Shape;951;p28"/>
            <p:cNvCxnSpPr/>
            <p:nvPr/>
          </p:nvCxnSpPr>
          <p:spPr>
            <a:xfrm>
              <a:off x="3882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2" name="Google Shape;952;p28"/>
            <p:cNvCxnSpPr/>
            <p:nvPr/>
          </p:nvCxnSpPr>
          <p:spPr>
            <a:xfrm>
              <a:off x="287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3" name="Google Shape;953;p28"/>
            <p:cNvCxnSpPr/>
            <p:nvPr/>
          </p:nvCxnSpPr>
          <p:spPr>
            <a:xfrm>
              <a:off x="144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4" name="Google Shape;954;p28"/>
            <p:cNvCxnSpPr/>
            <p:nvPr/>
          </p:nvCxnSpPr>
          <p:spPr>
            <a:xfrm>
              <a:off x="4169" y="913"/>
              <a:ext cx="0" cy="2100"/>
            </a:xfrm>
            <a:prstGeom prst="straightConnector1">
              <a:avLst/>
            </a:prstGeom>
            <a:noFill/>
            <a:ln cap="flat" cmpd="sng" w="12700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955" name="Google Shape;955;p28"/>
          <p:cNvCxnSpPr/>
          <p:nvPr/>
        </p:nvCxnSpPr>
        <p:spPr>
          <a:xfrm>
            <a:off x="193092" y="5901845"/>
            <a:ext cx="48015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56" name="Google Shape;956;p28"/>
          <p:cNvSpPr txBox="1"/>
          <p:nvPr/>
        </p:nvSpPr>
        <p:spPr>
          <a:xfrm>
            <a:off x="2536653" y="4893660"/>
            <a:ext cx="514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</a:t>
            </a: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정보-관련영상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957" name="Google Shape;957;p28"/>
          <p:cNvSpPr txBox="1"/>
          <p:nvPr/>
        </p:nvSpPr>
        <p:spPr>
          <a:xfrm>
            <a:off x="193093" y="4956672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해당한다</a:t>
            </a:r>
            <a:endParaRPr sz="1000"/>
          </a:p>
        </p:txBody>
      </p:sp>
      <p:sp>
        <p:nvSpPr>
          <p:cNvPr id="958" name="Google Shape;958;p28"/>
          <p:cNvSpPr txBox="1"/>
          <p:nvPr/>
        </p:nvSpPr>
        <p:spPr>
          <a:xfrm>
            <a:off x="193093" y="5495934"/>
            <a:ext cx="6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9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해당</a:t>
            </a: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된다</a:t>
            </a:r>
            <a:endParaRPr sz="1000"/>
          </a:p>
        </p:txBody>
      </p:sp>
      <p:sp>
        <p:nvSpPr>
          <p:cNvPr id="959" name="Google Shape;959;p28"/>
          <p:cNvSpPr txBox="1"/>
          <p:nvPr/>
        </p:nvSpPr>
        <p:spPr>
          <a:xfrm>
            <a:off x="800254" y="4842526"/>
            <a:ext cx="1590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컨텐츠 정보는 떄떄로  하나 이상의  관련영상을  가지고 있다. </a:t>
            </a:r>
            <a:endParaRPr sz="1000"/>
          </a:p>
        </p:txBody>
      </p:sp>
      <p:sp>
        <p:nvSpPr>
          <p:cNvPr id="960" name="Google Shape;960;p28"/>
          <p:cNvSpPr txBox="1"/>
          <p:nvPr/>
        </p:nvSpPr>
        <p:spPr>
          <a:xfrm>
            <a:off x="821852" y="5424129"/>
            <a:ext cx="15909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각각의 관련영상은 하나의 컨텐츠 정보를 가지고 있다. </a:t>
            </a:r>
            <a:endParaRPr sz="1000">
              <a:solidFill>
                <a:schemeClr val="dk1"/>
              </a:solidFill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b="1" sz="9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961" name="Google Shape;961;p28"/>
          <p:cNvSpPr txBox="1"/>
          <p:nvPr/>
        </p:nvSpPr>
        <p:spPr>
          <a:xfrm>
            <a:off x="2536653" y="5424129"/>
            <a:ext cx="5145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관련영상-컨텐츠정보</a:t>
            </a:r>
            <a:endParaRPr b="1" sz="9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962" name="Google Shape;962;p28"/>
          <p:cNvSpPr txBox="1"/>
          <p:nvPr/>
        </p:nvSpPr>
        <p:spPr>
          <a:xfrm>
            <a:off x="3041566" y="4994772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963" name="Google Shape;963;p28"/>
          <p:cNvSpPr txBox="1"/>
          <p:nvPr/>
        </p:nvSpPr>
        <p:spPr>
          <a:xfrm>
            <a:off x="3041566" y="5534034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선택</a:t>
            </a:r>
            <a:endParaRPr sz="1100"/>
          </a:p>
        </p:txBody>
      </p:sp>
      <p:sp>
        <p:nvSpPr>
          <p:cNvPr id="964" name="Google Shape;964;p28"/>
          <p:cNvSpPr txBox="1"/>
          <p:nvPr/>
        </p:nvSpPr>
        <p:spPr>
          <a:xfrm>
            <a:off x="3517899" y="4994772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50</a:t>
            </a:r>
            <a:endParaRPr sz="1100"/>
          </a:p>
        </p:txBody>
      </p:sp>
      <p:sp>
        <p:nvSpPr>
          <p:cNvPr id="965" name="Google Shape;965;p28"/>
          <p:cNvSpPr txBox="1"/>
          <p:nvPr/>
        </p:nvSpPr>
        <p:spPr>
          <a:xfrm>
            <a:off x="3946599" y="4999168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0</a:t>
            </a:r>
            <a:endParaRPr sz="1100"/>
          </a:p>
        </p:txBody>
      </p:sp>
      <p:sp>
        <p:nvSpPr>
          <p:cNvPr id="966" name="Google Shape;966;p28"/>
          <p:cNvSpPr txBox="1"/>
          <p:nvPr/>
        </p:nvSpPr>
        <p:spPr>
          <a:xfrm>
            <a:off x="4346719" y="4999168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20</a:t>
            </a:r>
            <a:endParaRPr sz="1100"/>
          </a:p>
        </p:txBody>
      </p:sp>
      <p:sp>
        <p:nvSpPr>
          <p:cNvPr id="967" name="Google Shape;967;p28"/>
          <p:cNvSpPr txBox="1"/>
          <p:nvPr/>
        </p:nvSpPr>
        <p:spPr>
          <a:xfrm>
            <a:off x="3517899" y="5534034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968" name="Google Shape;968;p28"/>
          <p:cNvSpPr txBox="1"/>
          <p:nvPr/>
        </p:nvSpPr>
        <p:spPr>
          <a:xfrm>
            <a:off x="3927546" y="552670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969" name="Google Shape;969;p28"/>
          <p:cNvSpPr txBox="1"/>
          <p:nvPr/>
        </p:nvSpPr>
        <p:spPr>
          <a:xfrm>
            <a:off x="4365773" y="5526706"/>
            <a:ext cx="5145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sz="1100"/>
          </a:p>
        </p:txBody>
      </p:sp>
      <p:sp>
        <p:nvSpPr>
          <p:cNvPr id="970" name="Google Shape;970;p28"/>
          <p:cNvSpPr txBox="1"/>
          <p:nvPr/>
        </p:nvSpPr>
        <p:spPr>
          <a:xfrm>
            <a:off x="193093" y="3860564"/>
            <a:ext cx="1086000" cy="4131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ulim"/>
              <a:buNone/>
            </a:pP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14.</a:t>
            </a:r>
            <a:r>
              <a:rPr b="1" lang="en" sz="11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컨텐츠정보-관련영상</a:t>
            </a:r>
            <a:endParaRPr sz="1100"/>
          </a:p>
        </p:txBody>
      </p:sp>
      <p:sp>
        <p:nvSpPr>
          <p:cNvPr id="971" name="Google Shape;971;p28"/>
          <p:cNvSpPr txBox="1"/>
          <p:nvPr/>
        </p:nvSpPr>
        <p:spPr>
          <a:xfrm>
            <a:off x="3839377" y="4574901"/>
            <a:ext cx="400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최소</a:t>
            </a:r>
            <a:endParaRPr sz="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9"/>
          <p:cNvSpPr txBox="1"/>
          <p:nvPr/>
        </p:nvSpPr>
        <p:spPr>
          <a:xfrm>
            <a:off x="245312" y="589085"/>
            <a:ext cx="3184288" cy="338503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500"/>
              <a:buFont typeface="Dotum"/>
              <a:buNone/>
            </a:pPr>
            <a:r>
              <a:rPr b="1" i="0" lang="en" sz="15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5. 프로세스 계층도</a:t>
            </a:r>
            <a:endParaRPr sz="1100"/>
          </a:p>
        </p:txBody>
      </p:sp>
      <p:sp>
        <p:nvSpPr>
          <p:cNvPr id="978" name="Google Shape;978;p29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79" name="Google Shape;979;p29"/>
          <p:cNvSpPr txBox="1"/>
          <p:nvPr/>
        </p:nvSpPr>
        <p:spPr>
          <a:xfrm flipH="1" rot="10800000">
            <a:off x="0" y="266700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80" name="Google Shape;980;p29"/>
          <p:cNvSpPr txBox="1"/>
          <p:nvPr/>
        </p:nvSpPr>
        <p:spPr>
          <a:xfrm>
            <a:off x="3846392" y="8610600"/>
            <a:ext cx="1183688" cy="281354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프로세스 계층도</a:t>
            </a:r>
            <a:endParaRPr sz="1100"/>
          </a:p>
        </p:txBody>
      </p:sp>
      <p:sp>
        <p:nvSpPr>
          <p:cNvPr id="981" name="Google Shape;981;p29"/>
          <p:cNvSpPr txBox="1"/>
          <p:nvPr/>
        </p:nvSpPr>
        <p:spPr>
          <a:xfrm>
            <a:off x="2046458" y="1318752"/>
            <a:ext cx="1074000" cy="228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OTT 서비스</a:t>
            </a:r>
            <a:endParaRPr sz="1100"/>
          </a:p>
        </p:txBody>
      </p:sp>
      <p:sp>
        <p:nvSpPr>
          <p:cNvPr id="982" name="Google Shape;982;p29"/>
          <p:cNvSpPr txBox="1"/>
          <p:nvPr/>
        </p:nvSpPr>
        <p:spPr>
          <a:xfrm>
            <a:off x="152427" y="1991457"/>
            <a:ext cx="1074000" cy="228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1. </a:t>
            </a:r>
            <a:r>
              <a:rPr b="1" lang="en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회원관리</a:t>
            </a:r>
            <a:endParaRPr sz="1100"/>
          </a:p>
        </p:txBody>
      </p:sp>
      <p:cxnSp>
        <p:nvCxnSpPr>
          <p:cNvPr id="983" name="Google Shape;983;p29"/>
          <p:cNvCxnSpPr/>
          <p:nvPr/>
        </p:nvCxnSpPr>
        <p:spPr>
          <a:xfrm>
            <a:off x="685920" y="1758462"/>
            <a:ext cx="382972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4" name="Google Shape;984;p29"/>
          <p:cNvCxnSpPr/>
          <p:nvPr/>
        </p:nvCxnSpPr>
        <p:spPr>
          <a:xfrm>
            <a:off x="685920" y="1758462"/>
            <a:ext cx="0" cy="211015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85" name="Google Shape;985;p29"/>
          <p:cNvSpPr txBox="1"/>
          <p:nvPr/>
        </p:nvSpPr>
        <p:spPr>
          <a:xfrm>
            <a:off x="1429000" y="1987062"/>
            <a:ext cx="1074000" cy="228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2. </a:t>
            </a:r>
            <a:r>
              <a:rPr b="1" lang="en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컨텐츠 관리</a:t>
            </a:r>
            <a:endParaRPr sz="1100"/>
          </a:p>
        </p:txBody>
      </p:sp>
      <p:sp>
        <p:nvSpPr>
          <p:cNvPr id="986" name="Google Shape;986;p29"/>
          <p:cNvSpPr txBox="1"/>
          <p:nvPr/>
        </p:nvSpPr>
        <p:spPr>
          <a:xfrm>
            <a:off x="2679375" y="1991457"/>
            <a:ext cx="1074000" cy="228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3. </a:t>
            </a:r>
            <a:r>
              <a:rPr b="1" lang="en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리뷰 관리</a:t>
            </a:r>
            <a:endParaRPr sz="1100"/>
          </a:p>
        </p:txBody>
      </p:sp>
      <p:sp>
        <p:nvSpPr>
          <p:cNvPr id="987" name="Google Shape;987;p29"/>
          <p:cNvSpPr txBox="1"/>
          <p:nvPr/>
        </p:nvSpPr>
        <p:spPr>
          <a:xfrm>
            <a:off x="3955948" y="1987062"/>
            <a:ext cx="1074000" cy="228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4. </a:t>
            </a:r>
            <a:r>
              <a:rPr b="1" lang="en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구독 관리</a:t>
            </a:r>
            <a:endParaRPr sz="1100"/>
          </a:p>
        </p:txBody>
      </p:sp>
      <p:cxnSp>
        <p:nvCxnSpPr>
          <p:cNvPr id="988" name="Google Shape;988;p29"/>
          <p:cNvCxnSpPr/>
          <p:nvPr/>
        </p:nvCxnSpPr>
        <p:spPr>
          <a:xfrm>
            <a:off x="4515640" y="1758462"/>
            <a:ext cx="0" cy="211015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9" name="Google Shape;989;p29"/>
          <p:cNvCxnSpPr/>
          <p:nvPr/>
        </p:nvCxnSpPr>
        <p:spPr>
          <a:xfrm>
            <a:off x="1972020" y="1758462"/>
            <a:ext cx="0" cy="211015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0" name="Google Shape;990;p29"/>
          <p:cNvCxnSpPr/>
          <p:nvPr/>
        </p:nvCxnSpPr>
        <p:spPr>
          <a:xfrm>
            <a:off x="3210487" y="1758462"/>
            <a:ext cx="0" cy="2109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1" name="Google Shape;991;p29"/>
          <p:cNvCxnSpPr/>
          <p:nvPr/>
        </p:nvCxnSpPr>
        <p:spPr>
          <a:xfrm>
            <a:off x="2572200" y="1547446"/>
            <a:ext cx="0" cy="2109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92" name="Google Shape;992;p29"/>
          <p:cNvSpPr txBox="1"/>
          <p:nvPr/>
        </p:nvSpPr>
        <p:spPr>
          <a:xfrm>
            <a:off x="1996082" y="2728462"/>
            <a:ext cx="1074000" cy="228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1. </a:t>
            </a:r>
            <a:r>
              <a:rPr b="1" lang="en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회원관리</a:t>
            </a:r>
            <a:endParaRPr sz="1100"/>
          </a:p>
        </p:txBody>
      </p:sp>
      <p:sp>
        <p:nvSpPr>
          <p:cNvPr id="993" name="Google Shape;993;p29"/>
          <p:cNvSpPr txBox="1"/>
          <p:nvPr/>
        </p:nvSpPr>
        <p:spPr>
          <a:xfrm>
            <a:off x="855112" y="3166626"/>
            <a:ext cx="8766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1.1</a:t>
            </a: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회원가입</a:t>
            </a:r>
            <a:endParaRPr sz="1100"/>
          </a:p>
        </p:txBody>
      </p:sp>
      <p:sp>
        <p:nvSpPr>
          <p:cNvPr id="994" name="Google Shape;994;p29"/>
          <p:cNvSpPr txBox="1"/>
          <p:nvPr/>
        </p:nvSpPr>
        <p:spPr>
          <a:xfrm>
            <a:off x="2075715" y="3166626"/>
            <a:ext cx="876600" cy="3825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1.2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 회원 정보수정</a:t>
            </a:r>
            <a:endParaRPr sz="1100"/>
          </a:p>
        </p:txBody>
      </p:sp>
      <p:sp>
        <p:nvSpPr>
          <p:cNvPr id="995" name="Google Shape;995;p29"/>
          <p:cNvSpPr txBox="1"/>
          <p:nvPr/>
        </p:nvSpPr>
        <p:spPr>
          <a:xfrm>
            <a:off x="3484472" y="3166626"/>
            <a:ext cx="8766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1.3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회원탈퇴</a:t>
            </a:r>
            <a:endParaRPr sz="1100"/>
          </a:p>
        </p:txBody>
      </p:sp>
      <p:sp>
        <p:nvSpPr>
          <p:cNvPr id="996" name="Google Shape;996;p29"/>
          <p:cNvSpPr txBox="1"/>
          <p:nvPr/>
        </p:nvSpPr>
        <p:spPr>
          <a:xfrm>
            <a:off x="855112" y="3708970"/>
            <a:ext cx="8766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1.1</a:t>
            </a: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.1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이름</a:t>
            </a:r>
            <a:endParaRPr sz="1100"/>
          </a:p>
        </p:txBody>
      </p:sp>
      <p:sp>
        <p:nvSpPr>
          <p:cNvPr id="997" name="Google Shape;997;p29"/>
          <p:cNvSpPr txBox="1"/>
          <p:nvPr/>
        </p:nvSpPr>
        <p:spPr>
          <a:xfrm>
            <a:off x="855112" y="4073557"/>
            <a:ext cx="876600" cy="3825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1.1.2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사용자 닉네임</a:t>
            </a:r>
            <a:endParaRPr sz="1100"/>
          </a:p>
        </p:txBody>
      </p:sp>
      <p:sp>
        <p:nvSpPr>
          <p:cNvPr id="998" name="Google Shape;998;p29"/>
          <p:cNvSpPr txBox="1"/>
          <p:nvPr/>
        </p:nvSpPr>
        <p:spPr>
          <a:xfrm>
            <a:off x="855112" y="4541154"/>
            <a:ext cx="8766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1.1.3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이메일</a:t>
            </a:r>
            <a:endParaRPr sz="1100"/>
          </a:p>
        </p:txBody>
      </p:sp>
      <p:sp>
        <p:nvSpPr>
          <p:cNvPr id="999" name="Google Shape;999;p29"/>
          <p:cNvSpPr txBox="1"/>
          <p:nvPr/>
        </p:nvSpPr>
        <p:spPr>
          <a:xfrm>
            <a:off x="855112" y="4887113"/>
            <a:ext cx="8766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1.1.4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비밀번호</a:t>
            </a:r>
            <a:endParaRPr sz="1100"/>
          </a:p>
        </p:txBody>
      </p:sp>
      <p:sp>
        <p:nvSpPr>
          <p:cNvPr id="1000" name="Google Shape;1000;p29"/>
          <p:cNvSpPr txBox="1"/>
          <p:nvPr/>
        </p:nvSpPr>
        <p:spPr>
          <a:xfrm>
            <a:off x="2094769" y="3885276"/>
            <a:ext cx="8766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1.2.1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이름변경</a:t>
            </a:r>
            <a:endParaRPr sz="1100"/>
          </a:p>
        </p:txBody>
      </p:sp>
      <p:sp>
        <p:nvSpPr>
          <p:cNvPr id="1001" name="Google Shape;1001;p29"/>
          <p:cNvSpPr txBox="1"/>
          <p:nvPr/>
        </p:nvSpPr>
        <p:spPr>
          <a:xfrm>
            <a:off x="2095950" y="4264938"/>
            <a:ext cx="9960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1.2.2</a:t>
            </a: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이메일변경</a:t>
            </a:r>
            <a:endParaRPr sz="1100"/>
          </a:p>
        </p:txBody>
      </p:sp>
      <p:sp>
        <p:nvSpPr>
          <p:cNvPr id="1002" name="Google Shape;1002;p29"/>
          <p:cNvSpPr txBox="1"/>
          <p:nvPr/>
        </p:nvSpPr>
        <p:spPr>
          <a:xfrm>
            <a:off x="2094775" y="4585325"/>
            <a:ext cx="11439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1.2.3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비밀번호 변경</a:t>
            </a:r>
            <a:endParaRPr sz="1100"/>
          </a:p>
        </p:txBody>
      </p:sp>
      <p:sp>
        <p:nvSpPr>
          <p:cNvPr id="1003" name="Google Shape;1003;p29"/>
          <p:cNvSpPr txBox="1"/>
          <p:nvPr/>
        </p:nvSpPr>
        <p:spPr>
          <a:xfrm>
            <a:off x="2105477" y="4957325"/>
            <a:ext cx="11439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1.2.4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전화번호 변경</a:t>
            </a:r>
            <a:endParaRPr sz="1100"/>
          </a:p>
        </p:txBody>
      </p:sp>
      <p:sp>
        <p:nvSpPr>
          <p:cNvPr id="1004" name="Google Shape;1004;p29"/>
          <p:cNvSpPr txBox="1"/>
          <p:nvPr/>
        </p:nvSpPr>
        <p:spPr>
          <a:xfrm>
            <a:off x="3504425" y="3884538"/>
            <a:ext cx="11439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1.3.1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회원탈퇴 신청</a:t>
            </a:r>
            <a:endParaRPr sz="1100"/>
          </a:p>
        </p:txBody>
      </p:sp>
      <p:sp>
        <p:nvSpPr>
          <p:cNvPr id="1005" name="Google Shape;1005;p29"/>
          <p:cNvSpPr txBox="1"/>
          <p:nvPr/>
        </p:nvSpPr>
        <p:spPr>
          <a:xfrm>
            <a:off x="3484476" y="4602475"/>
            <a:ext cx="11838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1.3.2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회원탈퇴 확인</a:t>
            </a:r>
            <a:endParaRPr sz="1100"/>
          </a:p>
        </p:txBody>
      </p:sp>
      <p:sp>
        <p:nvSpPr>
          <p:cNvPr id="1006" name="Google Shape;1006;p29"/>
          <p:cNvSpPr txBox="1"/>
          <p:nvPr/>
        </p:nvSpPr>
        <p:spPr>
          <a:xfrm>
            <a:off x="3484476" y="5320400"/>
            <a:ext cx="11838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1.3.3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회원정보 삭제</a:t>
            </a:r>
            <a:endParaRPr sz="1100"/>
          </a:p>
        </p:txBody>
      </p:sp>
      <p:sp>
        <p:nvSpPr>
          <p:cNvPr id="1007" name="Google Shape;1007;p29"/>
          <p:cNvSpPr/>
          <p:nvPr/>
        </p:nvSpPr>
        <p:spPr>
          <a:xfrm>
            <a:off x="778900" y="3166625"/>
            <a:ext cx="77400" cy="2765248"/>
          </a:xfrm>
          <a:custGeom>
            <a:rect b="b" l="l" r="r" t="t"/>
            <a:pathLst>
              <a:path extrusionOk="0" h="1872" w="449">
                <a:moveTo>
                  <a:pt x="449" y="0"/>
                </a:moveTo>
                <a:lnTo>
                  <a:pt x="449" y="144"/>
                </a:lnTo>
                <a:lnTo>
                  <a:pt x="0" y="144"/>
                </a:lnTo>
                <a:lnTo>
                  <a:pt x="0" y="1872"/>
                </a:lnTo>
                <a:lnTo>
                  <a:pt x="62" y="1872"/>
                </a:lnTo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1008" name="Google Shape;1008;p29"/>
          <p:cNvCxnSpPr/>
          <p:nvPr/>
        </p:nvCxnSpPr>
        <p:spPr>
          <a:xfrm>
            <a:off x="777707" y="5347395"/>
            <a:ext cx="774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9" name="Google Shape;1009;p29"/>
          <p:cNvCxnSpPr/>
          <p:nvPr/>
        </p:nvCxnSpPr>
        <p:spPr>
          <a:xfrm>
            <a:off x="777698" y="4655441"/>
            <a:ext cx="774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0" name="Google Shape;1010;p29"/>
          <p:cNvCxnSpPr/>
          <p:nvPr/>
        </p:nvCxnSpPr>
        <p:spPr>
          <a:xfrm>
            <a:off x="778900" y="4265411"/>
            <a:ext cx="774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11" name="Google Shape;1011;p29"/>
          <p:cNvSpPr/>
          <p:nvPr/>
        </p:nvSpPr>
        <p:spPr>
          <a:xfrm>
            <a:off x="2017374" y="3549125"/>
            <a:ext cx="457300" cy="2209699"/>
          </a:xfrm>
          <a:custGeom>
            <a:rect b="b" l="l" r="r" t="t"/>
            <a:pathLst>
              <a:path extrusionOk="0" h="1872" w="449">
                <a:moveTo>
                  <a:pt x="449" y="0"/>
                </a:moveTo>
                <a:lnTo>
                  <a:pt x="449" y="144"/>
                </a:lnTo>
                <a:lnTo>
                  <a:pt x="0" y="144"/>
                </a:lnTo>
                <a:lnTo>
                  <a:pt x="0" y="1872"/>
                </a:lnTo>
                <a:lnTo>
                  <a:pt x="62" y="1872"/>
                </a:lnTo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1012" name="Google Shape;1012;p29"/>
          <p:cNvCxnSpPr/>
          <p:nvPr/>
        </p:nvCxnSpPr>
        <p:spPr>
          <a:xfrm>
            <a:off x="2018540" y="5399670"/>
            <a:ext cx="774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3" name="Google Shape;1013;p29"/>
          <p:cNvCxnSpPr/>
          <p:nvPr/>
        </p:nvCxnSpPr>
        <p:spPr>
          <a:xfrm>
            <a:off x="2018555" y="4699616"/>
            <a:ext cx="774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4" name="Google Shape;1014;p29"/>
          <p:cNvCxnSpPr/>
          <p:nvPr/>
        </p:nvCxnSpPr>
        <p:spPr>
          <a:xfrm>
            <a:off x="2018557" y="3999586"/>
            <a:ext cx="774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15" name="Google Shape;1015;p29"/>
          <p:cNvSpPr/>
          <p:nvPr/>
        </p:nvSpPr>
        <p:spPr>
          <a:xfrm>
            <a:off x="3398725" y="3395225"/>
            <a:ext cx="525825" cy="2092573"/>
          </a:xfrm>
          <a:custGeom>
            <a:rect b="b" l="l" r="r" t="t"/>
            <a:pathLst>
              <a:path extrusionOk="0" h="1872" w="449">
                <a:moveTo>
                  <a:pt x="449" y="0"/>
                </a:moveTo>
                <a:lnTo>
                  <a:pt x="449" y="144"/>
                </a:lnTo>
                <a:lnTo>
                  <a:pt x="0" y="144"/>
                </a:lnTo>
                <a:lnTo>
                  <a:pt x="0" y="1872"/>
                </a:lnTo>
                <a:lnTo>
                  <a:pt x="62" y="1872"/>
                </a:lnTo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1016" name="Google Shape;1016;p29"/>
          <p:cNvCxnSpPr/>
          <p:nvPr/>
        </p:nvCxnSpPr>
        <p:spPr>
          <a:xfrm>
            <a:off x="3398732" y="5487795"/>
            <a:ext cx="774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7" name="Google Shape;1017;p29"/>
          <p:cNvCxnSpPr/>
          <p:nvPr/>
        </p:nvCxnSpPr>
        <p:spPr>
          <a:xfrm>
            <a:off x="3399922" y="4749241"/>
            <a:ext cx="774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8" name="Google Shape;1018;p29"/>
          <p:cNvCxnSpPr/>
          <p:nvPr/>
        </p:nvCxnSpPr>
        <p:spPr>
          <a:xfrm>
            <a:off x="3409449" y="4022411"/>
            <a:ext cx="774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9" name="Google Shape;1019;p29"/>
          <p:cNvCxnSpPr/>
          <p:nvPr/>
        </p:nvCxnSpPr>
        <p:spPr>
          <a:xfrm>
            <a:off x="1313672" y="3037626"/>
            <a:ext cx="2621400" cy="42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0" name="Google Shape;1020;p29"/>
          <p:cNvCxnSpPr/>
          <p:nvPr/>
        </p:nvCxnSpPr>
        <p:spPr>
          <a:xfrm rot="10800000">
            <a:off x="1312392" y="3037626"/>
            <a:ext cx="0" cy="1290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1" name="Google Shape;1021;p29"/>
          <p:cNvCxnSpPr/>
          <p:nvPr/>
        </p:nvCxnSpPr>
        <p:spPr>
          <a:xfrm rot="10800000">
            <a:off x="2552049" y="3037626"/>
            <a:ext cx="0" cy="1290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2" name="Google Shape;1022;p29"/>
          <p:cNvCxnSpPr/>
          <p:nvPr/>
        </p:nvCxnSpPr>
        <p:spPr>
          <a:xfrm rot="10800000">
            <a:off x="3932225" y="3037626"/>
            <a:ext cx="0" cy="1290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023" name="Google Shape;1023;p29"/>
          <p:cNvGrpSpPr/>
          <p:nvPr/>
        </p:nvGrpSpPr>
        <p:grpSpPr>
          <a:xfrm>
            <a:off x="1633823" y="140677"/>
            <a:ext cx="1886280" cy="436685"/>
            <a:chOff x="671" y="748"/>
            <a:chExt cx="1225" cy="298"/>
          </a:xfrm>
        </p:grpSpPr>
        <p:sp>
          <p:nvSpPr>
            <p:cNvPr id="1024" name="Google Shape;1024;p29"/>
            <p:cNvSpPr txBox="1"/>
            <p:nvPr/>
          </p:nvSpPr>
          <p:spPr>
            <a:xfrm>
              <a:off x="745" y="815"/>
              <a:ext cx="1151" cy="231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025" name="Google Shape;1025;p29"/>
            <p:cNvSpPr txBox="1"/>
            <p:nvPr/>
          </p:nvSpPr>
          <p:spPr>
            <a:xfrm>
              <a:off x="671" y="748"/>
              <a:ext cx="1150" cy="23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프로세스 계층도</a:t>
              </a:r>
              <a:endParaRPr sz="1100"/>
            </a:p>
          </p:txBody>
        </p:sp>
      </p:grpSp>
      <p:sp>
        <p:nvSpPr>
          <p:cNvPr id="1026" name="Google Shape;1026;p29"/>
          <p:cNvSpPr/>
          <p:nvPr/>
        </p:nvSpPr>
        <p:spPr>
          <a:xfrm>
            <a:off x="57160" y="8002465"/>
            <a:ext cx="457280" cy="6330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2749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92506"/>
                </a:lnTo>
                <a:lnTo>
                  <a:pt x="93750" y="92506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7810"/>
                </a:ln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</a:path>
              <a:path extrusionOk="0" fill="darkenLess" h="120000" w="120000">
                <a:moveTo>
                  <a:pt x="88125" y="47810"/>
                </a:move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  <a:moveTo>
                  <a:pt x="26250" y="60000"/>
                </a:moveTo>
                <a:lnTo>
                  <a:pt x="26250" y="92506"/>
                </a:lnTo>
                <a:lnTo>
                  <a:pt x="54375" y="92506"/>
                </a:ln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  <a:lnTo>
                  <a:pt x="93750" y="92506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2749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76253"/>
                </a:moveTo>
                <a:lnTo>
                  <a:pt x="65625" y="76253"/>
                </a:lnTo>
                <a:lnTo>
                  <a:pt x="65625" y="92506"/>
                </a:lnTo>
                <a:lnTo>
                  <a:pt x="54375" y="92506"/>
                </a:lnTo>
                <a:close/>
              </a:path>
              <a:path extrusionOk="0" fill="none" h="120000" w="120000">
                <a:moveTo>
                  <a:pt x="60000" y="27494"/>
                </a:moveTo>
                <a:lnTo>
                  <a:pt x="76875" y="39684"/>
                </a:lnTo>
                <a:lnTo>
                  <a:pt x="76875" y="31558"/>
                </a:lnTo>
                <a:lnTo>
                  <a:pt x="88125" y="31558"/>
                </a:lnTo>
                <a:lnTo>
                  <a:pt x="88125" y="47810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92506"/>
                </a:lnTo>
                <a:lnTo>
                  <a:pt x="26250" y="92506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9684"/>
                </a:moveTo>
                <a:lnTo>
                  <a:pt x="88125" y="47810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92506"/>
                </a:move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27" name="Google Shape;1027;p29"/>
          <p:cNvSpPr txBox="1"/>
          <p:nvPr/>
        </p:nvSpPr>
        <p:spPr>
          <a:xfrm>
            <a:off x="855112" y="5233088"/>
            <a:ext cx="8766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1.1.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전화번호</a:t>
            </a:r>
            <a:endParaRPr sz="1100"/>
          </a:p>
        </p:txBody>
      </p:sp>
      <p:sp>
        <p:nvSpPr>
          <p:cNvPr id="1028" name="Google Shape;1028;p29"/>
          <p:cNvSpPr txBox="1"/>
          <p:nvPr/>
        </p:nvSpPr>
        <p:spPr>
          <a:xfrm>
            <a:off x="874112" y="5530213"/>
            <a:ext cx="8766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1.1.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생년월일</a:t>
            </a:r>
            <a:endParaRPr sz="1100"/>
          </a:p>
        </p:txBody>
      </p:sp>
      <p:sp>
        <p:nvSpPr>
          <p:cNvPr id="1029" name="Google Shape;1029;p29"/>
          <p:cNvSpPr txBox="1"/>
          <p:nvPr/>
        </p:nvSpPr>
        <p:spPr>
          <a:xfrm>
            <a:off x="874112" y="5817563"/>
            <a:ext cx="8766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1.1.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7</a:t>
            </a: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성별</a:t>
            </a:r>
            <a:endParaRPr sz="1100"/>
          </a:p>
        </p:txBody>
      </p:sp>
      <p:cxnSp>
        <p:nvCxnSpPr>
          <p:cNvPr id="1030" name="Google Shape;1030;p29"/>
          <p:cNvCxnSpPr/>
          <p:nvPr/>
        </p:nvCxnSpPr>
        <p:spPr>
          <a:xfrm>
            <a:off x="777700" y="3823111"/>
            <a:ext cx="774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1" name="Google Shape;1031;p29"/>
          <p:cNvCxnSpPr/>
          <p:nvPr/>
        </p:nvCxnSpPr>
        <p:spPr>
          <a:xfrm>
            <a:off x="778900" y="5001436"/>
            <a:ext cx="774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2" name="Google Shape;1032;p29"/>
          <p:cNvCxnSpPr/>
          <p:nvPr/>
        </p:nvCxnSpPr>
        <p:spPr>
          <a:xfrm>
            <a:off x="778900" y="5644536"/>
            <a:ext cx="774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3" name="Google Shape;1033;p29"/>
          <p:cNvCxnSpPr/>
          <p:nvPr/>
        </p:nvCxnSpPr>
        <p:spPr>
          <a:xfrm>
            <a:off x="778900" y="5931886"/>
            <a:ext cx="774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4" name="Google Shape;1034;p29"/>
          <p:cNvSpPr txBox="1"/>
          <p:nvPr/>
        </p:nvSpPr>
        <p:spPr>
          <a:xfrm>
            <a:off x="2105477" y="5285375"/>
            <a:ext cx="11439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1.2.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생년월일 수정</a:t>
            </a:r>
            <a:endParaRPr sz="1100"/>
          </a:p>
        </p:txBody>
      </p:sp>
      <p:sp>
        <p:nvSpPr>
          <p:cNvPr id="1035" name="Google Shape;1035;p29"/>
          <p:cNvSpPr txBox="1"/>
          <p:nvPr/>
        </p:nvSpPr>
        <p:spPr>
          <a:xfrm>
            <a:off x="2105475" y="5649700"/>
            <a:ext cx="9645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1.2.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성별 수정</a:t>
            </a:r>
            <a:endParaRPr sz="1100"/>
          </a:p>
        </p:txBody>
      </p:sp>
      <p:cxnSp>
        <p:nvCxnSpPr>
          <p:cNvPr id="1036" name="Google Shape;1036;p29"/>
          <p:cNvCxnSpPr/>
          <p:nvPr/>
        </p:nvCxnSpPr>
        <p:spPr>
          <a:xfrm>
            <a:off x="2028065" y="5071620"/>
            <a:ext cx="774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7" name="Google Shape;1037;p29"/>
          <p:cNvCxnSpPr/>
          <p:nvPr/>
        </p:nvCxnSpPr>
        <p:spPr>
          <a:xfrm>
            <a:off x="2018540" y="4379245"/>
            <a:ext cx="774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8" name="Google Shape;1038;p29"/>
          <p:cNvSpPr txBox="1"/>
          <p:nvPr/>
        </p:nvSpPr>
        <p:spPr>
          <a:xfrm>
            <a:off x="3050975" y="773900"/>
            <a:ext cx="212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0"/>
          <p:cNvSpPr txBox="1"/>
          <p:nvPr/>
        </p:nvSpPr>
        <p:spPr>
          <a:xfrm>
            <a:off x="2038707" y="901211"/>
            <a:ext cx="1074000" cy="228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2. </a:t>
            </a:r>
            <a:r>
              <a:rPr b="1" lang="en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컨텐츠 관리</a:t>
            </a:r>
            <a:endParaRPr sz="1100"/>
          </a:p>
        </p:txBody>
      </p:sp>
      <p:sp>
        <p:nvSpPr>
          <p:cNvPr id="1045" name="Google Shape;1045;p30"/>
          <p:cNvSpPr txBox="1"/>
          <p:nvPr/>
        </p:nvSpPr>
        <p:spPr>
          <a:xfrm>
            <a:off x="906976" y="1331375"/>
            <a:ext cx="10740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2.1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컨텐츠 등록</a:t>
            </a:r>
            <a:endParaRPr sz="1100"/>
          </a:p>
        </p:txBody>
      </p:sp>
      <p:sp>
        <p:nvSpPr>
          <p:cNvPr id="1046" name="Google Shape;1046;p30"/>
          <p:cNvSpPr txBox="1"/>
          <p:nvPr/>
        </p:nvSpPr>
        <p:spPr>
          <a:xfrm>
            <a:off x="2110576" y="1331375"/>
            <a:ext cx="9966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2.2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컨텐츠 수정</a:t>
            </a:r>
            <a:endParaRPr sz="1100"/>
          </a:p>
        </p:txBody>
      </p:sp>
      <p:sp>
        <p:nvSpPr>
          <p:cNvPr id="1047" name="Google Shape;1047;p30"/>
          <p:cNvSpPr txBox="1"/>
          <p:nvPr/>
        </p:nvSpPr>
        <p:spPr>
          <a:xfrm>
            <a:off x="3318225" y="1323275"/>
            <a:ext cx="9966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2.3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컨텐츠 삭제</a:t>
            </a:r>
            <a:endParaRPr sz="1100"/>
          </a:p>
        </p:txBody>
      </p:sp>
      <p:sp>
        <p:nvSpPr>
          <p:cNvPr id="1048" name="Google Shape;1048;p30"/>
          <p:cNvSpPr txBox="1"/>
          <p:nvPr/>
        </p:nvSpPr>
        <p:spPr>
          <a:xfrm>
            <a:off x="906976" y="2006125"/>
            <a:ext cx="10740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2.1.1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데이터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입력</a:t>
            </a:r>
            <a:endParaRPr sz="1100"/>
          </a:p>
        </p:txBody>
      </p:sp>
      <p:sp>
        <p:nvSpPr>
          <p:cNvPr id="1049" name="Google Shape;1049;p30"/>
          <p:cNvSpPr txBox="1"/>
          <p:nvPr/>
        </p:nvSpPr>
        <p:spPr>
          <a:xfrm>
            <a:off x="906975" y="2433225"/>
            <a:ext cx="986100" cy="3825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2.1.2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포스터 및 이미지 업로드</a:t>
            </a:r>
            <a:endParaRPr sz="1100"/>
          </a:p>
        </p:txBody>
      </p:sp>
      <p:sp>
        <p:nvSpPr>
          <p:cNvPr id="1050" name="Google Shape;1050;p30"/>
          <p:cNvSpPr txBox="1"/>
          <p:nvPr/>
        </p:nvSpPr>
        <p:spPr>
          <a:xfrm>
            <a:off x="901726" y="2937250"/>
            <a:ext cx="996600" cy="3825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2.1.3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동영상 파일 업로드</a:t>
            </a:r>
            <a:endParaRPr sz="1100"/>
          </a:p>
        </p:txBody>
      </p:sp>
      <p:sp>
        <p:nvSpPr>
          <p:cNvPr id="1051" name="Google Shape;1051;p30"/>
          <p:cNvSpPr txBox="1"/>
          <p:nvPr/>
        </p:nvSpPr>
        <p:spPr>
          <a:xfrm>
            <a:off x="2179939" y="1756925"/>
            <a:ext cx="10740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2.2.1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데이터 수정</a:t>
            </a:r>
            <a:endParaRPr sz="1100"/>
          </a:p>
        </p:txBody>
      </p:sp>
      <p:sp>
        <p:nvSpPr>
          <p:cNvPr id="1052" name="Google Shape;1052;p30"/>
          <p:cNvSpPr txBox="1"/>
          <p:nvPr/>
        </p:nvSpPr>
        <p:spPr>
          <a:xfrm>
            <a:off x="2179937" y="2125025"/>
            <a:ext cx="963900" cy="3825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2.2.2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이미지 및 동영상 수정</a:t>
            </a:r>
            <a:endParaRPr sz="1100"/>
          </a:p>
        </p:txBody>
      </p:sp>
      <p:sp>
        <p:nvSpPr>
          <p:cNvPr id="1053" name="Google Shape;1053;p30"/>
          <p:cNvSpPr txBox="1"/>
          <p:nvPr/>
        </p:nvSpPr>
        <p:spPr>
          <a:xfrm>
            <a:off x="3378229" y="1679963"/>
            <a:ext cx="876600" cy="3825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2.3.1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삭제 확인 및 알림</a:t>
            </a:r>
            <a:endParaRPr sz="1100"/>
          </a:p>
        </p:txBody>
      </p:sp>
      <p:sp>
        <p:nvSpPr>
          <p:cNvPr id="1054" name="Google Shape;1054;p30"/>
          <p:cNvSpPr/>
          <p:nvPr/>
        </p:nvSpPr>
        <p:spPr>
          <a:xfrm>
            <a:off x="829575" y="1559975"/>
            <a:ext cx="549675" cy="1571324"/>
          </a:xfrm>
          <a:custGeom>
            <a:rect b="b" l="l" r="r" t="t"/>
            <a:pathLst>
              <a:path extrusionOk="0" h="1872" w="449">
                <a:moveTo>
                  <a:pt x="449" y="0"/>
                </a:moveTo>
                <a:lnTo>
                  <a:pt x="449" y="144"/>
                </a:lnTo>
                <a:lnTo>
                  <a:pt x="0" y="144"/>
                </a:lnTo>
                <a:lnTo>
                  <a:pt x="0" y="1872"/>
                </a:lnTo>
                <a:lnTo>
                  <a:pt x="62" y="1872"/>
                </a:lnTo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1055" name="Google Shape;1055;p30"/>
          <p:cNvCxnSpPr/>
          <p:nvPr/>
        </p:nvCxnSpPr>
        <p:spPr>
          <a:xfrm>
            <a:off x="829583" y="2601604"/>
            <a:ext cx="774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6" name="Google Shape;1056;p30"/>
          <p:cNvCxnSpPr/>
          <p:nvPr/>
        </p:nvCxnSpPr>
        <p:spPr>
          <a:xfrm>
            <a:off x="829585" y="2120423"/>
            <a:ext cx="774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57" name="Google Shape;1057;p30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58" name="Google Shape;1058;p30"/>
          <p:cNvSpPr txBox="1"/>
          <p:nvPr/>
        </p:nvSpPr>
        <p:spPr>
          <a:xfrm flipH="1" rot="10800000">
            <a:off x="0" y="266700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59" name="Google Shape;1059;p30"/>
          <p:cNvSpPr txBox="1"/>
          <p:nvPr/>
        </p:nvSpPr>
        <p:spPr>
          <a:xfrm>
            <a:off x="3846392" y="8610600"/>
            <a:ext cx="1183688" cy="281354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프로세스 계층도</a:t>
            </a:r>
            <a:endParaRPr sz="1100"/>
          </a:p>
        </p:txBody>
      </p:sp>
      <p:grpSp>
        <p:nvGrpSpPr>
          <p:cNvPr id="1060" name="Google Shape;1060;p30"/>
          <p:cNvGrpSpPr/>
          <p:nvPr/>
        </p:nvGrpSpPr>
        <p:grpSpPr>
          <a:xfrm>
            <a:off x="1633823" y="140677"/>
            <a:ext cx="1886280" cy="436685"/>
            <a:chOff x="671" y="748"/>
            <a:chExt cx="1225" cy="298"/>
          </a:xfrm>
        </p:grpSpPr>
        <p:sp>
          <p:nvSpPr>
            <p:cNvPr id="1061" name="Google Shape;1061;p30"/>
            <p:cNvSpPr txBox="1"/>
            <p:nvPr/>
          </p:nvSpPr>
          <p:spPr>
            <a:xfrm>
              <a:off x="745" y="815"/>
              <a:ext cx="1151" cy="231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062" name="Google Shape;1062;p30"/>
            <p:cNvSpPr txBox="1"/>
            <p:nvPr/>
          </p:nvSpPr>
          <p:spPr>
            <a:xfrm>
              <a:off x="671" y="748"/>
              <a:ext cx="1150" cy="23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프로세스 계층도</a:t>
              </a:r>
              <a:endParaRPr sz="1100"/>
            </a:p>
          </p:txBody>
        </p:sp>
      </p:grpSp>
      <p:sp>
        <p:nvSpPr>
          <p:cNvPr id="1063" name="Google Shape;1063;p30"/>
          <p:cNvSpPr/>
          <p:nvPr/>
        </p:nvSpPr>
        <p:spPr>
          <a:xfrm>
            <a:off x="57160" y="8002465"/>
            <a:ext cx="457280" cy="6330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2749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92506"/>
                </a:lnTo>
                <a:lnTo>
                  <a:pt x="93750" y="92506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7810"/>
                </a:ln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</a:path>
              <a:path extrusionOk="0" fill="darkenLess" h="120000" w="120000">
                <a:moveTo>
                  <a:pt x="88125" y="47810"/>
                </a:move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  <a:moveTo>
                  <a:pt x="26250" y="60000"/>
                </a:moveTo>
                <a:lnTo>
                  <a:pt x="26250" y="92506"/>
                </a:lnTo>
                <a:lnTo>
                  <a:pt x="54375" y="92506"/>
                </a:ln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  <a:lnTo>
                  <a:pt x="93750" y="92506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2749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76253"/>
                </a:moveTo>
                <a:lnTo>
                  <a:pt x="65625" y="76253"/>
                </a:lnTo>
                <a:lnTo>
                  <a:pt x="65625" y="92506"/>
                </a:lnTo>
                <a:lnTo>
                  <a:pt x="54375" y="92506"/>
                </a:lnTo>
                <a:close/>
              </a:path>
              <a:path extrusionOk="0" fill="none" h="120000" w="120000">
                <a:moveTo>
                  <a:pt x="60000" y="27494"/>
                </a:moveTo>
                <a:lnTo>
                  <a:pt x="76875" y="39684"/>
                </a:lnTo>
                <a:lnTo>
                  <a:pt x="76875" y="31558"/>
                </a:lnTo>
                <a:lnTo>
                  <a:pt x="88125" y="31558"/>
                </a:lnTo>
                <a:lnTo>
                  <a:pt x="88125" y="47810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92506"/>
                </a:lnTo>
                <a:lnTo>
                  <a:pt x="26250" y="92506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9684"/>
                </a:moveTo>
                <a:lnTo>
                  <a:pt x="88125" y="47810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92506"/>
                </a:move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64" name="Google Shape;1064;p30"/>
          <p:cNvSpPr/>
          <p:nvPr/>
        </p:nvSpPr>
        <p:spPr>
          <a:xfrm>
            <a:off x="4687120" y="8159262"/>
            <a:ext cx="400120" cy="4220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664"/>
                </a:lnTo>
                <a:lnTo>
                  <a:pt x="15000" y="1733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65" name="Google Shape;1065;p30"/>
          <p:cNvSpPr/>
          <p:nvPr/>
        </p:nvSpPr>
        <p:spPr>
          <a:xfrm>
            <a:off x="2071900" y="1551875"/>
            <a:ext cx="525151" cy="771601"/>
          </a:xfrm>
          <a:custGeom>
            <a:rect b="b" l="l" r="r" t="t"/>
            <a:pathLst>
              <a:path extrusionOk="0" h="883" w="441">
                <a:moveTo>
                  <a:pt x="441" y="0"/>
                </a:moveTo>
                <a:lnTo>
                  <a:pt x="441" y="151"/>
                </a:lnTo>
                <a:lnTo>
                  <a:pt x="0" y="151"/>
                </a:lnTo>
                <a:lnTo>
                  <a:pt x="0" y="883"/>
                </a:lnTo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1066" name="Google Shape;1066;p30"/>
          <p:cNvCxnSpPr>
            <a:endCxn id="1051" idx="1"/>
          </p:cNvCxnSpPr>
          <p:nvPr/>
        </p:nvCxnSpPr>
        <p:spPr>
          <a:xfrm>
            <a:off x="2071939" y="1871225"/>
            <a:ext cx="1080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7" name="Google Shape;1067;p30"/>
          <p:cNvCxnSpPr/>
          <p:nvPr/>
        </p:nvCxnSpPr>
        <p:spPr>
          <a:xfrm>
            <a:off x="2071939" y="2316275"/>
            <a:ext cx="1080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8" name="Google Shape;1068;p30"/>
          <p:cNvCxnSpPr>
            <a:stCxn id="1047" idx="2"/>
            <a:endCxn id="1053" idx="0"/>
          </p:cNvCxnSpPr>
          <p:nvPr/>
        </p:nvCxnSpPr>
        <p:spPr>
          <a:xfrm>
            <a:off x="3816525" y="1551875"/>
            <a:ext cx="0" cy="1281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9" name="Google Shape;1069;p30"/>
          <p:cNvCxnSpPr/>
          <p:nvPr/>
        </p:nvCxnSpPr>
        <p:spPr>
          <a:xfrm flipH="1" rot="10800000">
            <a:off x="1428563" y="1224588"/>
            <a:ext cx="2296800" cy="120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0" name="Google Shape;1070;p30"/>
          <p:cNvCxnSpPr/>
          <p:nvPr/>
        </p:nvCxnSpPr>
        <p:spPr>
          <a:xfrm flipH="1">
            <a:off x="1443900" y="1230400"/>
            <a:ext cx="300" cy="930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1" name="Google Shape;1071;p30"/>
          <p:cNvCxnSpPr/>
          <p:nvPr/>
        </p:nvCxnSpPr>
        <p:spPr>
          <a:xfrm flipH="1">
            <a:off x="2608725" y="1236663"/>
            <a:ext cx="300" cy="930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2" name="Google Shape;1072;p30"/>
          <p:cNvCxnSpPr/>
          <p:nvPr/>
        </p:nvCxnSpPr>
        <p:spPr>
          <a:xfrm>
            <a:off x="3729250" y="1218525"/>
            <a:ext cx="2400" cy="1020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1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79" name="Google Shape;1079;p31"/>
          <p:cNvSpPr txBox="1"/>
          <p:nvPr/>
        </p:nvSpPr>
        <p:spPr>
          <a:xfrm flipH="1" rot="10800000">
            <a:off x="0" y="266700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80" name="Google Shape;1080;p31"/>
          <p:cNvSpPr txBox="1"/>
          <p:nvPr/>
        </p:nvSpPr>
        <p:spPr>
          <a:xfrm>
            <a:off x="2039897" y="914400"/>
            <a:ext cx="1074000" cy="228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3. </a:t>
            </a:r>
            <a:r>
              <a:rPr b="1" lang="en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리뷰 관리</a:t>
            </a:r>
            <a:endParaRPr sz="1100"/>
          </a:p>
        </p:txBody>
      </p:sp>
      <p:sp>
        <p:nvSpPr>
          <p:cNvPr id="1081" name="Google Shape;1081;p31"/>
          <p:cNvSpPr txBox="1"/>
          <p:nvPr/>
        </p:nvSpPr>
        <p:spPr>
          <a:xfrm>
            <a:off x="182062" y="1415525"/>
            <a:ext cx="876600" cy="2130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900"/>
              <a:buFont typeface="Gulim"/>
              <a:buNone/>
            </a:pPr>
            <a:r>
              <a:rPr b="1" i="0" lang="en" sz="9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3.1 </a:t>
            </a:r>
            <a:r>
              <a:rPr b="1" lang="en" sz="9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리뷰등록</a:t>
            </a:r>
            <a:endParaRPr sz="1100"/>
          </a:p>
        </p:txBody>
      </p:sp>
      <p:sp>
        <p:nvSpPr>
          <p:cNvPr id="1082" name="Google Shape;1082;p31"/>
          <p:cNvSpPr txBox="1"/>
          <p:nvPr/>
        </p:nvSpPr>
        <p:spPr>
          <a:xfrm>
            <a:off x="2128938" y="1422700"/>
            <a:ext cx="876600" cy="2130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900"/>
              <a:buFont typeface="Gulim"/>
              <a:buNone/>
            </a:pPr>
            <a:r>
              <a:rPr b="1" i="0" lang="en" sz="9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3.3</a:t>
            </a:r>
            <a:r>
              <a:rPr b="1" lang="en" sz="9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리뷰삭제</a:t>
            </a:r>
            <a:endParaRPr sz="1100"/>
          </a:p>
        </p:txBody>
      </p:sp>
      <p:sp>
        <p:nvSpPr>
          <p:cNvPr id="1083" name="Google Shape;1083;p31"/>
          <p:cNvSpPr txBox="1"/>
          <p:nvPr/>
        </p:nvSpPr>
        <p:spPr>
          <a:xfrm>
            <a:off x="1155503" y="1415525"/>
            <a:ext cx="876600" cy="2130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900"/>
              <a:buFont typeface="Gulim"/>
              <a:buNone/>
            </a:pPr>
            <a:r>
              <a:rPr b="1" i="0" lang="en" sz="9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3.2 </a:t>
            </a:r>
            <a:r>
              <a:rPr b="1" lang="en" sz="9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리뷰수정</a:t>
            </a:r>
            <a:endParaRPr sz="1100"/>
          </a:p>
        </p:txBody>
      </p:sp>
      <p:sp>
        <p:nvSpPr>
          <p:cNvPr id="1084" name="Google Shape;1084;p31"/>
          <p:cNvSpPr txBox="1"/>
          <p:nvPr/>
        </p:nvSpPr>
        <p:spPr>
          <a:xfrm>
            <a:off x="3099860" y="1422650"/>
            <a:ext cx="876600" cy="2130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900"/>
              <a:buFont typeface="Gulim"/>
              <a:buNone/>
            </a:pPr>
            <a:r>
              <a:rPr b="1" i="0" lang="en" sz="9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3.4 </a:t>
            </a:r>
            <a:r>
              <a:rPr b="1" lang="en" sz="9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리뷰검토</a:t>
            </a:r>
            <a:endParaRPr sz="1100"/>
          </a:p>
        </p:txBody>
      </p:sp>
      <p:sp>
        <p:nvSpPr>
          <p:cNvPr id="1085" name="Google Shape;1085;p31"/>
          <p:cNvSpPr txBox="1"/>
          <p:nvPr/>
        </p:nvSpPr>
        <p:spPr>
          <a:xfrm>
            <a:off x="105375" y="1745850"/>
            <a:ext cx="785100" cy="2901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3.1.1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리뷰내용 입력</a:t>
            </a:r>
            <a:endParaRPr sz="700"/>
          </a:p>
        </p:txBody>
      </p:sp>
      <p:sp>
        <p:nvSpPr>
          <p:cNvPr id="1086" name="Google Shape;1086;p31"/>
          <p:cNvSpPr txBox="1"/>
          <p:nvPr/>
        </p:nvSpPr>
        <p:spPr>
          <a:xfrm>
            <a:off x="105375" y="2226688"/>
            <a:ext cx="6771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3.1.2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평점부여</a:t>
            </a:r>
            <a:endParaRPr sz="700"/>
          </a:p>
        </p:txBody>
      </p:sp>
      <p:sp>
        <p:nvSpPr>
          <p:cNvPr id="1087" name="Google Shape;1087;p31"/>
          <p:cNvSpPr txBox="1"/>
          <p:nvPr/>
        </p:nvSpPr>
        <p:spPr>
          <a:xfrm>
            <a:off x="105375" y="2572613"/>
            <a:ext cx="6771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3.1.3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파일첨부</a:t>
            </a:r>
            <a:endParaRPr sz="700"/>
          </a:p>
        </p:txBody>
      </p:sp>
      <p:sp>
        <p:nvSpPr>
          <p:cNvPr id="1088" name="Google Shape;1088;p31"/>
          <p:cNvSpPr txBox="1"/>
          <p:nvPr/>
        </p:nvSpPr>
        <p:spPr>
          <a:xfrm>
            <a:off x="1155500" y="1741175"/>
            <a:ext cx="8766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3.2.1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리뷰내용 수정</a:t>
            </a:r>
            <a:endParaRPr sz="700"/>
          </a:p>
        </p:txBody>
      </p:sp>
      <p:sp>
        <p:nvSpPr>
          <p:cNvPr id="1089" name="Google Shape;1089;p31"/>
          <p:cNvSpPr txBox="1"/>
          <p:nvPr/>
        </p:nvSpPr>
        <p:spPr>
          <a:xfrm>
            <a:off x="1155498" y="2036225"/>
            <a:ext cx="7311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3.2.2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 평점수정</a:t>
            </a:r>
            <a:endParaRPr sz="700"/>
          </a:p>
        </p:txBody>
      </p:sp>
      <p:sp>
        <p:nvSpPr>
          <p:cNvPr id="1090" name="Google Shape;1090;p31"/>
          <p:cNvSpPr txBox="1"/>
          <p:nvPr/>
        </p:nvSpPr>
        <p:spPr>
          <a:xfrm>
            <a:off x="2129913" y="1760200"/>
            <a:ext cx="9543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3.3.1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리뷰삭제 요청</a:t>
            </a:r>
            <a:endParaRPr sz="700"/>
          </a:p>
        </p:txBody>
      </p:sp>
      <p:sp>
        <p:nvSpPr>
          <p:cNvPr id="1091" name="Google Shape;1091;p31"/>
          <p:cNvSpPr txBox="1"/>
          <p:nvPr/>
        </p:nvSpPr>
        <p:spPr>
          <a:xfrm>
            <a:off x="2128950" y="2011850"/>
            <a:ext cx="8766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3.3.2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리뷰삭제 승인</a:t>
            </a:r>
            <a:endParaRPr b="1" sz="700">
              <a:solidFill>
                <a:srgbClr val="080808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92" name="Google Shape;1092;p31"/>
          <p:cNvSpPr txBox="1"/>
          <p:nvPr/>
        </p:nvSpPr>
        <p:spPr>
          <a:xfrm>
            <a:off x="4087824" y="1760100"/>
            <a:ext cx="7311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3.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.1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평점확인</a:t>
            </a:r>
            <a:endParaRPr sz="700"/>
          </a:p>
        </p:txBody>
      </p:sp>
      <p:cxnSp>
        <p:nvCxnSpPr>
          <p:cNvPr id="1093" name="Google Shape;1093;p31"/>
          <p:cNvCxnSpPr/>
          <p:nvPr/>
        </p:nvCxnSpPr>
        <p:spPr>
          <a:xfrm flipH="1" rot="10800000">
            <a:off x="546425" y="1291000"/>
            <a:ext cx="3995400" cy="72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94" name="Google Shape;1094;p31"/>
          <p:cNvCxnSpPr/>
          <p:nvPr/>
        </p:nvCxnSpPr>
        <p:spPr>
          <a:xfrm rot="10800000">
            <a:off x="536775" y="1290921"/>
            <a:ext cx="0" cy="1290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95" name="Google Shape;1095;p31"/>
          <p:cNvCxnSpPr/>
          <p:nvPr/>
        </p:nvCxnSpPr>
        <p:spPr>
          <a:xfrm rot="10800000">
            <a:off x="1623613" y="1290921"/>
            <a:ext cx="0" cy="1290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96" name="Google Shape;1096;p31"/>
          <p:cNvCxnSpPr/>
          <p:nvPr/>
        </p:nvCxnSpPr>
        <p:spPr>
          <a:xfrm rot="10800000">
            <a:off x="2585027" y="1298096"/>
            <a:ext cx="0" cy="1290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97" name="Google Shape;1097;p31"/>
          <p:cNvCxnSpPr/>
          <p:nvPr/>
        </p:nvCxnSpPr>
        <p:spPr>
          <a:xfrm rot="10800000">
            <a:off x="3546422" y="1298046"/>
            <a:ext cx="0" cy="1290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98" name="Google Shape;1098;p31"/>
          <p:cNvSpPr txBox="1"/>
          <p:nvPr/>
        </p:nvSpPr>
        <p:spPr>
          <a:xfrm>
            <a:off x="3846392" y="8610600"/>
            <a:ext cx="1183688" cy="281354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프로세스 계층도</a:t>
            </a:r>
            <a:endParaRPr sz="1100"/>
          </a:p>
        </p:txBody>
      </p:sp>
      <p:grpSp>
        <p:nvGrpSpPr>
          <p:cNvPr id="1099" name="Google Shape;1099;p31"/>
          <p:cNvGrpSpPr/>
          <p:nvPr/>
        </p:nvGrpSpPr>
        <p:grpSpPr>
          <a:xfrm>
            <a:off x="1633823" y="140677"/>
            <a:ext cx="1886280" cy="436685"/>
            <a:chOff x="671" y="748"/>
            <a:chExt cx="1225" cy="298"/>
          </a:xfrm>
        </p:grpSpPr>
        <p:sp>
          <p:nvSpPr>
            <p:cNvPr id="1100" name="Google Shape;1100;p31"/>
            <p:cNvSpPr txBox="1"/>
            <p:nvPr/>
          </p:nvSpPr>
          <p:spPr>
            <a:xfrm>
              <a:off x="745" y="815"/>
              <a:ext cx="1151" cy="231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101" name="Google Shape;1101;p31"/>
            <p:cNvSpPr txBox="1"/>
            <p:nvPr/>
          </p:nvSpPr>
          <p:spPr>
            <a:xfrm>
              <a:off x="671" y="748"/>
              <a:ext cx="1150" cy="23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프로세스 계층도</a:t>
              </a:r>
              <a:endParaRPr sz="1100"/>
            </a:p>
          </p:txBody>
        </p:sp>
      </p:grpSp>
      <p:sp>
        <p:nvSpPr>
          <p:cNvPr id="1102" name="Google Shape;1102;p31"/>
          <p:cNvSpPr/>
          <p:nvPr/>
        </p:nvSpPr>
        <p:spPr>
          <a:xfrm>
            <a:off x="57160" y="8002465"/>
            <a:ext cx="457280" cy="6330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2749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92506"/>
                </a:lnTo>
                <a:lnTo>
                  <a:pt x="93750" y="92506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7810"/>
                </a:ln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</a:path>
              <a:path extrusionOk="0" fill="darkenLess" h="120000" w="120000">
                <a:moveTo>
                  <a:pt x="88125" y="47810"/>
                </a:move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  <a:moveTo>
                  <a:pt x="26250" y="60000"/>
                </a:moveTo>
                <a:lnTo>
                  <a:pt x="26250" y="92506"/>
                </a:lnTo>
                <a:lnTo>
                  <a:pt x="54375" y="92506"/>
                </a:ln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  <a:lnTo>
                  <a:pt x="93750" y="92506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2749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76253"/>
                </a:moveTo>
                <a:lnTo>
                  <a:pt x="65625" y="76253"/>
                </a:lnTo>
                <a:lnTo>
                  <a:pt x="65625" y="92506"/>
                </a:lnTo>
                <a:lnTo>
                  <a:pt x="54375" y="92506"/>
                </a:lnTo>
                <a:close/>
              </a:path>
              <a:path extrusionOk="0" fill="none" h="120000" w="120000">
                <a:moveTo>
                  <a:pt x="60000" y="27494"/>
                </a:moveTo>
                <a:lnTo>
                  <a:pt x="76875" y="39684"/>
                </a:lnTo>
                <a:lnTo>
                  <a:pt x="76875" y="31558"/>
                </a:lnTo>
                <a:lnTo>
                  <a:pt x="88125" y="31558"/>
                </a:lnTo>
                <a:lnTo>
                  <a:pt x="88125" y="47810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92506"/>
                </a:lnTo>
                <a:lnTo>
                  <a:pt x="26250" y="92506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9684"/>
                </a:moveTo>
                <a:lnTo>
                  <a:pt x="88125" y="47810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92506"/>
                </a:move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03" name="Google Shape;1103;p31"/>
          <p:cNvSpPr/>
          <p:nvPr/>
        </p:nvSpPr>
        <p:spPr>
          <a:xfrm>
            <a:off x="4687120" y="8159262"/>
            <a:ext cx="400120" cy="4220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664"/>
                </a:lnTo>
                <a:lnTo>
                  <a:pt x="15000" y="1733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04" name="Google Shape;1104;p31"/>
          <p:cNvSpPr txBox="1"/>
          <p:nvPr/>
        </p:nvSpPr>
        <p:spPr>
          <a:xfrm>
            <a:off x="4095160" y="1422650"/>
            <a:ext cx="876600" cy="2130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900"/>
              <a:buFont typeface="Gulim"/>
              <a:buNone/>
            </a:pPr>
            <a:r>
              <a:rPr b="1" i="0" lang="en" sz="9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3.</a:t>
            </a:r>
            <a:r>
              <a:rPr b="1" lang="en" sz="9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r>
              <a:rPr b="1" i="0" lang="en" sz="9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lang="en" sz="9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평점관리</a:t>
            </a:r>
            <a:endParaRPr sz="1100"/>
          </a:p>
        </p:txBody>
      </p:sp>
      <p:cxnSp>
        <p:nvCxnSpPr>
          <p:cNvPr id="1105" name="Google Shape;1105;p31"/>
          <p:cNvCxnSpPr/>
          <p:nvPr/>
        </p:nvCxnSpPr>
        <p:spPr>
          <a:xfrm rot="10800000">
            <a:off x="4533447" y="1290921"/>
            <a:ext cx="0" cy="1290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06" name="Google Shape;1106;p31"/>
          <p:cNvSpPr txBox="1"/>
          <p:nvPr/>
        </p:nvSpPr>
        <p:spPr>
          <a:xfrm>
            <a:off x="3147725" y="1760100"/>
            <a:ext cx="8766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3.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.1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리뷰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내용 검토</a:t>
            </a:r>
            <a:endParaRPr sz="700"/>
          </a:p>
        </p:txBody>
      </p:sp>
      <p:sp>
        <p:nvSpPr>
          <p:cNvPr id="1107" name="Google Shape;1107;p31"/>
          <p:cNvSpPr txBox="1"/>
          <p:nvPr/>
        </p:nvSpPr>
        <p:spPr>
          <a:xfrm>
            <a:off x="3148475" y="2011850"/>
            <a:ext cx="8766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3.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.2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리뷰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수정 요청</a:t>
            </a:r>
            <a:endParaRPr b="1" sz="700">
              <a:solidFill>
                <a:srgbClr val="080808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08" name="Google Shape;1108;p31"/>
          <p:cNvSpPr txBox="1"/>
          <p:nvPr/>
        </p:nvSpPr>
        <p:spPr>
          <a:xfrm>
            <a:off x="3148475" y="2292000"/>
            <a:ext cx="8766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3.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리뷰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삭제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 요청</a:t>
            </a:r>
            <a:endParaRPr b="1" sz="700">
              <a:solidFill>
                <a:srgbClr val="080808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09" name="Google Shape;1109;p31"/>
          <p:cNvSpPr txBox="1"/>
          <p:nvPr/>
        </p:nvSpPr>
        <p:spPr>
          <a:xfrm>
            <a:off x="4087825" y="2056625"/>
            <a:ext cx="8766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3.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평점통계 확인</a:t>
            </a:r>
            <a:endParaRPr b="1" sz="700">
              <a:solidFill>
                <a:srgbClr val="080808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2" name="Google Shape;92;p14"/>
          <p:cNvSpPr txBox="1"/>
          <p:nvPr/>
        </p:nvSpPr>
        <p:spPr>
          <a:xfrm flipH="1" rot="10800000">
            <a:off x="0" y="266700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457280" y="6117980"/>
            <a:ext cx="4229840" cy="2110154"/>
          </a:xfrm>
          <a:prstGeom prst="roundRect">
            <a:avLst>
              <a:gd fmla="val 2250" name="adj"/>
            </a:avLst>
          </a:prstGeom>
          <a:solidFill>
            <a:srgbClr val="0099FF"/>
          </a:solidFill>
          <a:ln>
            <a:noFill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57280" y="1827334"/>
            <a:ext cx="4229840" cy="4009292"/>
          </a:xfrm>
          <a:prstGeom prst="roundRect">
            <a:avLst>
              <a:gd fmla="val 1184" name="adj"/>
            </a:avLst>
          </a:prstGeom>
          <a:solidFill>
            <a:srgbClr val="0099FF"/>
          </a:solidFill>
          <a:ln>
            <a:noFill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000600" y="2038350"/>
            <a:ext cx="1143200" cy="3516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kx="5399948" sy="2147483647">
              <a:schemeClr val="lt2"/>
            </a:outerShdw>
          </a:effectLst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100"/>
              <a:buFont typeface="Gulimche"/>
              <a:buNone/>
            </a:pPr>
            <a:r>
              <a:rPr b="1" i="0" lang="en" sz="1100" u="none">
                <a:solidFill>
                  <a:srgbClr val="0099FF"/>
                </a:solidFill>
                <a:latin typeface="Gulimche"/>
                <a:ea typeface="Gulimche"/>
                <a:cs typeface="Gulimche"/>
                <a:sym typeface="Gulimche"/>
              </a:rPr>
              <a:t>업무배경도</a:t>
            </a:r>
            <a:endParaRPr sz="1100"/>
          </a:p>
        </p:txBody>
      </p:sp>
      <p:sp>
        <p:nvSpPr>
          <p:cNvPr id="96" name="Google Shape;96;p14"/>
          <p:cNvSpPr txBox="1"/>
          <p:nvPr/>
        </p:nvSpPr>
        <p:spPr>
          <a:xfrm>
            <a:off x="2000600" y="2601057"/>
            <a:ext cx="1143200" cy="3516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kx="5399948" sy="2147483647">
              <a:schemeClr val="lt2"/>
            </a:outerShdw>
          </a:effectLst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100"/>
              <a:buFont typeface="Gulimche"/>
              <a:buNone/>
            </a:pPr>
            <a:r>
              <a:rPr b="1" i="0" lang="en" sz="1100" u="none">
                <a:solidFill>
                  <a:srgbClr val="0099FF"/>
                </a:solidFill>
                <a:latin typeface="Gulimche"/>
                <a:ea typeface="Gulimche"/>
                <a:cs typeface="Gulimche"/>
                <a:sym typeface="Gulimche"/>
              </a:rPr>
              <a:t>기능분해도</a:t>
            </a:r>
            <a:endParaRPr sz="1100"/>
          </a:p>
        </p:txBody>
      </p:sp>
      <p:sp>
        <p:nvSpPr>
          <p:cNvPr id="97" name="Google Shape;97;p14"/>
          <p:cNvSpPr txBox="1"/>
          <p:nvPr/>
        </p:nvSpPr>
        <p:spPr>
          <a:xfrm>
            <a:off x="743080" y="3304442"/>
            <a:ext cx="1143200" cy="3516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kx="5399948" sy="2147483647">
              <a:schemeClr val="lt2"/>
            </a:outerShdw>
          </a:effectLst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100"/>
              <a:buFont typeface="Gulimche"/>
              <a:buNone/>
            </a:pPr>
            <a:r>
              <a:rPr b="1" i="0" lang="en" sz="1100" u="none">
                <a:solidFill>
                  <a:srgbClr val="0099FF"/>
                </a:solidFill>
                <a:latin typeface="Gulimche"/>
                <a:ea typeface="Gulimche"/>
                <a:cs typeface="Gulimche"/>
                <a:sym typeface="Gulimche"/>
              </a:rPr>
              <a:t>프로세스 명세서</a:t>
            </a:r>
            <a:endParaRPr sz="1100"/>
          </a:p>
        </p:txBody>
      </p:sp>
      <p:sp>
        <p:nvSpPr>
          <p:cNvPr id="98" name="Google Shape;98;p14"/>
          <p:cNvSpPr txBox="1"/>
          <p:nvPr/>
        </p:nvSpPr>
        <p:spPr>
          <a:xfrm>
            <a:off x="743080" y="3937488"/>
            <a:ext cx="1143200" cy="3516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kx="5399948" sy="2147483647">
              <a:schemeClr val="lt2"/>
            </a:outerShdw>
          </a:effectLst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100"/>
              <a:buFont typeface="Gulimche"/>
              <a:buNone/>
            </a:pPr>
            <a:r>
              <a:rPr b="1" i="0" lang="en" sz="1100" u="none">
                <a:solidFill>
                  <a:srgbClr val="0099FF"/>
                </a:solidFill>
                <a:latin typeface="Gulimche"/>
                <a:ea typeface="Gulimche"/>
                <a:cs typeface="Gulimche"/>
                <a:sym typeface="Gulimche"/>
              </a:rPr>
              <a:t>프로세스 계층도</a:t>
            </a:r>
            <a:endParaRPr sz="1100"/>
          </a:p>
        </p:txBody>
      </p:sp>
      <p:sp>
        <p:nvSpPr>
          <p:cNvPr id="99" name="Google Shape;99;p14"/>
          <p:cNvSpPr txBox="1"/>
          <p:nvPr/>
        </p:nvSpPr>
        <p:spPr>
          <a:xfrm>
            <a:off x="743080" y="4570534"/>
            <a:ext cx="1143200" cy="3516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kx="5399948" sy="2147483647">
              <a:schemeClr val="lt2"/>
            </a:outerShdw>
          </a:effectLst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100"/>
              <a:buFont typeface="Gulimche"/>
              <a:buNone/>
            </a:pPr>
            <a:r>
              <a:rPr b="1" i="0" lang="en" sz="1100" u="none">
                <a:solidFill>
                  <a:srgbClr val="0099FF"/>
                </a:solidFill>
                <a:latin typeface="Gulimche"/>
                <a:ea typeface="Gulimche"/>
                <a:cs typeface="Gulimche"/>
                <a:sym typeface="Gulimche"/>
              </a:rPr>
              <a:t>프로세스 흐름도</a:t>
            </a:r>
            <a:endParaRPr sz="1100"/>
          </a:p>
        </p:txBody>
      </p:sp>
      <p:sp>
        <p:nvSpPr>
          <p:cNvPr id="100" name="Google Shape;100;p14"/>
          <p:cNvSpPr txBox="1"/>
          <p:nvPr/>
        </p:nvSpPr>
        <p:spPr>
          <a:xfrm>
            <a:off x="3258120" y="3304442"/>
            <a:ext cx="1143200" cy="3516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kx="5399948" sy="2147483647">
              <a:schemeClr val="lt2"/>
            </a:outerShdw>
          </a:effectLst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100"/>
              <a:buFont typeface="Gulimche"/>
              <a:buNone/>
            </a:pPr>
            <a:r>
              <a:rPr b="1" i="0" lang="en" sz="1100" u="none">
                <a:solidFill>
                  <a:srgbClr val="0099FF"/>
                </a:solidFill>
                <a:latin typeface="Gulimche"/>
                <a:ea typeface="Gulimche"/>
                <a:cs typeface="Gulimche"/>
                <a:sym typeface="Gulimche"/>
              </a:rPr>
              <a:t>엔터티 정의서</a:t>
            </a:r>
            <a:endParaRPr sz="1100"/>
          </a:p>
        </p:txBody>
      </p:sp>
      <p:sp>
        <p:nvSpPr>
          <p:cNvPr id="101" name="Google Shape;101;p14"/>
          <p:cNvSpPr txBox="1"/>
          <p:nvPr/>
        </p:nvSpPr>
        <p:spPr>
          <a:xfrm>
            <a:off x="3258120" y="3937488"/>
            <a:ext cx="1143200" cy="3516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kx="5399948" sy="2147483647">
              <a:schemeClr val="lt2"/>
            </a:outerShdw>
          </a:effectLst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100"/>
              <a:buFont typeface="Gulimche"/>
              <a:buNone/>
            </a:pPr>
            <a:r>
              <a:rPr b="1" i="0" lang="en" sz="1100" u="none">
                <a:solidFill>
                  <a:srgbClr val="0099FF"/>
                </a:solidFill>
                <a:latin typeface="Gulimche"/>
                <a:ea typeface="Gulimche"/>
                <a:cs typeface="Gulimche"/>
                <a:sym typeface="Gulimche"/>
              </a:rPr>
              <a:t>관계 정의서</a:t>
            </a:r>
            <a:endParaRPr sz="1100"/>
          </a:p>
        </p:txBody>
      </p:sp>
      <p:sp>
        <p:nvSpPr>
          <p:cNvPr id="102" name="Google Shape;102;p14"/>
          <p:cNvSpPr txBox="1"/>
          <p:nvPr/>
        </p:nvSpPr>
        <p:spPr>
          <a:xfrm>
            <a:off x="1686220" y="5273919"/>
            <a:ext cx="1762433" cy="3516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kx="5399948" sy="2147483647">
              <a:schemeClr val="lt2"/>
            </a:outerShdw>
          </a:effectLst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100"/>
              <a:buFont typeface="Gulimche"/>
              <a:buNone/>
            </a:pPr>
            <a:r>
              <a:rPr b="1" i="0" lang="en" sz="1100" u="none">
                <a:solidFill>
                  <a:srgbClr val="0099FF"/>
                </a:solidFill>
                <a:latin typeface="Gulimche"/>
                <a:ea typeface="Gulimche"/>
                <a:cs typeface="Gulimche"/>
                <a:sym typeface="Gulimche"/>
              </a:rPr>
              <a:t>프로세스/엔터티 매트릭스</a:t>
            </a:r>
            <a:endParaRPr sz="1100"/>
          </a:p>
        </p:txBody>
      </p:sp>
      <p:sp>
        <p:nvSpPr>
          <p:cNvPr id="103" name="Google Shape;103;p14"/>
          <p:cNvSpPr txBox="1"/>
          <p:nvPr/>
        </p:nvSpPr>
        <p:spPr>
          <a:xfrm>
            <a:off x="743080" y="7032380"/>
            <a:ext cx="1143200" cy="3516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kx="5399948" sy="2147483647">
              <a:schemeClr val="lt2"/>
            </a:outerShdw>
          </a:effectLst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100"/>
              <a:buFont typeface="Gulimche"/>
              <a:buNone/>
            </a:pPr>
            <a:r>
              <a:rPr b="1" i="0" lang="en" sz="1100" u="none">
                <a:solidFill>
                  <a:srgbClr val="0099FF"/>
                </a:solidFill>
                <a:latin typeface="Gulimche"/>
                <a:ea typeface="Gulimche"/>
                <a:cs typeface="Gulimche"/>
                <a:sym typeface="Gulimche"/>
              </a:rPr>
              <a:t>프로시저 명세서</a:t>
            </a:r>
            <a:endParaRPr sz="1100"/>
          </a:p>
        </p:txBody>
      </p:sp>
      <p:sp>
        <p:nvSpPr>
          <p:cNvPr id="104" name="Google Shape;104;p14"/>
          <p:cNvSpPr txBox="1"/>
          <p:nvPr/>
        </p:nvSpPr>
        <p:spPr>
          <a:xfrm>
            <a:off x="2000600" y="6328996"/>
            <a:ext cx="1143200" cy="3516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kx="5399948" sy="2147483647">
              <a:schemeClr val="lt2"/>
            </a:outerShdw>
          </a:effectLst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100"/>
              <a:buFont typeface="Gulimche"/>
              <a:buNone/>
            </a:pPr>
            <a:r>
              <a:rPr b="1" i="0" lang="en" sz="1100" u="none">
                <a:solidFill>
                  <a:srgbClr val="0099FF"/>
                </a:solidFill>
                <a:latin typeface="Gulimche"/>
                <a:ea typeface="Gulimche"/>
                <a:cs typeface="Gulimche"/>
                <a:sym typeface="Gulimche"/>
              </a:rPr>
              <a:t>정보기술 개요서</a:t>
            </a:r>
            <a:endParaRPr sz="1100"/>
          </a:p>
        </p:txBody>
      </p:sp>
      <p:sp>
        <p:nvSpPr>
          <p:cNvPr id="105" name="Google Shape;105;p14"/>
          <p:cNvSpPr txBox="1"/>
          <p:nvPr/>
        </p:nvSpPr>
        <p:spPr>
          <a:xfrm>
            <a:off x="3258120" y="4570534"/>
            <a:ext cx="1143200" cy="3516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kx="5399948" sy="2147483647">
              <a:schemeClr val="lt2"/>
            </a:outerShdw>
          </a:effectLst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100"/>
              <a:buFont typeface="Gulimche"/>
              <a:buNone/>
            </a:pPr>
            <a:r>
              <a:rPr b="1" i="0" lang="en" sz="1100" u="none">
                <a:solidFill>
                  <a:srgbClr val="0099FF"/>
                </a:solidFill>
                <a:latin typeface="Gulimche"/>
                <a:ea typeface="Gulimche"/>
                <a:cs typeface="Gulimche"/>
                <a:sym typeface="Gulimche"/>
              </a:rPr>
              <a:t>엔터티 연관도</a:t>
            </a:r>
            <a:endParaRPr sz="1100"/>
          </a:p>
        </p:txBody>
      </p:sp>
      <p:sp>
        <p:nvSpPr>
          <p:cNvPr id="106" name="Google Shape;106;p14"/>
          <p:cNvSpPr txBox="1"/>
          <p:nvPr/>
        </p:nvSpPr>
        <p:spPr>
          <a:xfrm>
            <a:off x="743080" y="7665426"/>
            <a:ext cx="1143200" cy="3516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kx="5399948" sy="2147483647">
              <a:schemeClr val="lt2"/>
            </a:outerShdw>
          </a:effectLst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1100"/>
              <a:buFont typeface="Gulimche"/>
              <a:buNone/>
            </a:pPr>
            <a:r>
              <a:rPr b="1" i="0" lang="en" sz="1100" u="none">
                <a:solidFill>
                  <a:srgbClr val="99CCFF"/>
                </a:solidFill>
                <a:latin typeface="Gulimche"/>
                <a:ea typeface="Gulimche"/>
                <a:cs typeface="Gulimche"/>
                <a:sym typeface="Gulimche"/>
              </a:rPr>
              <a:t>프로그램 구조도</a:t>
            </a:r>
            <a:endParaRPr sz="1100"/>
          </a:p>
        </p:txBody>
      </p:sp>
      <p:sp>
        <p:nvSpPr>
          <p:cNvPr id="107" name="Google Shape;107;p14"/>
          <p:cNvSpPr txBox="1"/>
          <p:nvPr/>
        </p:nvSpPr>
        <p:spPr>
          <a:xfrm>
            <a:off x="3258120" y="7032380"/>
            <a:ext cx="1143200" cy="3516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kx="5399948" sy="2147483647">
              <a:schemeClr val="lt2"/>
            </a:outerShdw>
          </a:effectLst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100"/>
              <a:buFont typeface="Gulimche"/>
              <a:buNone/>
            </a:pPr>
            <a:r>
              <a:rPr b="1" i="0" lang="en" sz="1100" u="none">
                <a:solidFill>
                  <a:srgbClr val="0099FF"/>
                </a:solidFill>
                <a:latin typeface="Gulimche"/>
                <a:ea typeface="Gulimche"/>
                <a:cs typeface="Gulimche"/>
                <a:sym typeface="Gulimche"/>
              </a:rPr>
              <a:t>테이블 정의서</a:t>
            </a:r>
            <a:endParaRPr sz="1100"/>
          </a:p>
        </p:txBody>
      </p:sp>
      <p:sp>
        <p:nvSpPr>
          <p:cNvPr id="108" name="Google Shape;108;p14"/>
          <p:cNvSpPr txBox="1"/>
          <p:nvPr/>
        </p:nvSpPr>
        <p:spPr>
          <a:xfrm>
            <a:off x="2000600" y="7032380"/>
            <a:ext cx="1143200" cy="3516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kx="5399948" sy="2147483647">
              <a:schemeClr val="lt2"/>
            </a:outerShdw>
          </a:effectLst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100"/>
              <a:buFont typeface="Gulimche"/>
              <a:buNone/>
            </a:pPr>
            <a:r>
              <a:rPr b="1" i="0" lang="en" sz="1100" u="none">
                <a:solidFill>
                  <a:srgbClr val="0099FF"/>
                </a:solidFill>
                <a:latin typeface="Gulimche"/>
                <a:ea typeface="Gulimche"/>
                <a:cs typeface="Gulimche"/>
                <a:sym typeface="Gulimche"/>
              </a:rPr>
              <a:t>화면 레이아웃</a:t>
            </a:r>
            <a:endParaRPr sz="1100"/>
          </a:p>
        </p:txBody>
      </p:sp>
      <p:sp>
        <p:nvSpPr>
          <p:cNvPr id="109" name="Google Shape;109;p14"/>
          <p:cNvSpPr txBox="1"/>
          <p:nvPr/>
        </p:nvSpPr>
        <p:spPr>
          <a:xfrm>
            <a:off x="3258120" y="7665426"/>
            <a:ext cx="1143200" cy="3516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kx="5399948" sy="2147483647">
              <a:schemeClr val="lt2"/>
            </a:outerShdw>
          </a:effectLst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1100"/>
              <a:buFont typeface="Gulimche"/>
              <a:buNone/>
            </a:pPr>
            <a:r>
              <a:rPr b="1" i="0" lang="en" sz="1100" u="none">
                <a:solidFill>
                  <a:srgbClr val="99CCFF"/>
                </a:solidFill>
                <a:latin typeface="Gulimche"/>
                <a:ea typeface="Gulimche"/>
                <a:cs typeface="Gulimche"/>
                <a:sym typeface="Gulimche"/>
              </a:rPr>
              <a:t>인덱스 정의서</a:t>
            </a:r>
            <a:endParaRPr sz="1100"/>
          </a:p>
        </p:txBody>
      </p:sp>
      <p:sp>
        <p:nvSpPr>
          <p:cNvPr id="110" name="Google Shape;110;p14"/>
          <p:cNvSpPr txBox="1"/>
          <p:nvPr/>
        </p:nvSpPr>
        <p:spPr>
          <a:xfrm>
            <a:off x="800240" y="2224454"/>
            <a:ext cx="747843" cy="310662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Gulimche"/>
              <a:buNone/>
            </a:pPr>
            <a:r>
              <a:rPr b="1" i="0" lang="en" sz="1300" u="none">
                <a:solidFill>
                  <a:schemeClr val="lt1"/>
                </a:solidFill>
                <a:latin typeface="Gulimche"/>
                <a:ea typeface="Gulimche"/>
                <a:cs typeface="Gulimche"/>
                <a:sym typeface="Gulimche"/>
              </a:rPr>
              <a:t>요구분석</a:t>
            </a:r>
            <a:endParaRPr sz="1100"/>
          </a:p>
        </p:txBody>
      </p:sp>
      <p:sp>
        <p:nvSpPr>
          <p:cNvPr id="111" name="Google Shape;111;p14"/>
          <p:cNvSpPr txBox="1"/>
          <p:nvPr/>
        </p:nvSpPr>
        <p:spPr>
          <a:xfrm>
            <a:off x="914560" y="6374423"/>
            <a:ext cx="438227" cy="310662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Gulimche"/>
              <a:buNone/>
            </a:pPr>
            <a:r>
              <a:rPr b="1" i="0" lang="en" sz="1300" u="none">
                <a:solidFill>
                  <a:schemeClr val="lt1"/>
                </a:solidFill>
                <a:latin typeface="Gulimche"/>
                <a:ea typeface="Gulimche"/>
                <a:cs typeface="Gulimche"/>
                <a:sym typeface="Gulimche"/>
              </a:rPr>
              <a:t>설계</a:t>
            </a:r>
            <a:endParaRPr sz="1100"/>
          </a:p>
        </p:txBody>
      </p:sp>
      <p:cxnSp>
        <p:nvCxnSpPr>
          <p:cNvPr id="112" name="Google Shape;112;p14"/>
          <p:cNvCxnSpPr/>
          <p:nvPr/>
        </p:nvCxnSpPr>
        <p:spPr>
          <a:xfrm flipH="1">
            <a:off x="1314680" y="2952750"/>
            <a:ext cx="1257520" cy="351692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/>
          <p:nvPr/>
        </p:nvCxnSpPr>
        <p:spPr>
          <a:xfrm>
            <a:off x="2572200" y="2952750"/>
            <a:ext cx="1257520" cy="351692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/>
          <p:nvPr/>
        </p:nvCxnSpPr>
        <p:spPr>
          <a:xfrm>
            <a:off x="2572200" y="2390042"/>
            <a:ext cx="0" cy="21101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1314680" y="3656134"/>
            <a:ext cx="0" cy="281354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1314680" y="4289180"/>
            <a:ext cx="0" cy="281354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/>
          <p:nvPr/>
        </p:nvCxnSpPr>
        <p:spPr>
          <a:xfrm>
            <a:off x="3829720" y="3656134"/>
            <a:ext cx="0" cy="281354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" name="Google Shape;118;p14"/>
          <p:cNvCxnSpPr/>
          <p:nvPr/>
        </p:nvCxnSpPr>
        <p:spPr>
          <a:xfrm>
            <a:off x="3829720" y="4289180"/>
            <a:ext cx="0" cy="281354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" name="Google Shape;119;p14"/>
          <p:cNvCxnSpPr/>
          <p:nvPr/>
        </p:nvCxnSpPr>
        <p:spPr>
          <a:xfrm>
            <a:off x="1314680" y="4922226"/>
            <a:ext cx="1252794" cy="351692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" name="Google Shape;120;p14"/>
          <p:cNvCxnSpPr/>
          <p:nvPr/>
        </p:nvCxnSpPr>
        <p:spPr>
          <a:xfrm flipH="1">
            <a:off x="2567474" y="4922226"/>
            <a:ext cx="1262246" cy="351692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" name="Google Shape;121;p14"/>
          <p:cNvCxnSpPr/>
          <p:nvPr/>
        </p:nvCxnSpPr>
        <p:spPr>
          <a:xfrm>
            <a:off x="2572200" y="6680688"/>
            <a:ext cx="0" cy="35169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" name="Google Shape;122;p14"/>
          <p:cNvCxnSpPr/>
          <p:nvPr/>
        </p:nvCxnSpPr>
        <p:spPr>
          <a:xfrm flipH="1">
            <a:off x="1314680" y="6680688"/>
            <a:ext cx="1257520" cy="351692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" name="Google Shape;123;p14"/>
          <p:cNvCxnSpPr/>
          <p:nvPr/>
        </p:nvCxnSpPr>
        <p:spPr>
          <a:xfrm>
            <a:off x="2572200" y="6680688"/>
            <a:ext cx="1257520" cy="351692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1314680" y="7384073"/>
            <a:ext cx="0" cy="281354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" name="Google Shape;125;p14"/>
          <p:cNvCxnSpPr/>
          <p:nvPr/>
        </p:nvCxnSpPr>
        <p:spPr>
          <a:xfrm>
            <a:off x="3829720" y="7384073"/>
            <a:ext cx="0" cy="281354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26" name="Google Shape;126;p14"/>
          <p:cNvGrpSpPr/>
          <p:nvPr/>
        </p:nvGrpSpPr>
        <p:grpSpPr>
          <a:xfrm>
            <a:off x="1352787" y="140677"/>
            <a:ext cx="2438827" cy="512885"/>
            <a:chOff x="671" y="798"/>
            <a:chExt cx="1225" cy="198"/>
          </a:xfrm>
        </p:grpSpPr>
        <p:sp>
          <p:nvSpPr>
            <p:cNvPr id="127" name="Google Shape;127;p14"/>
            <p:cNvSpPr txBox="1"/>
            <p:nvPr/>
          </p:nvSpPr>
          <p:spPr>
            <a:xfrm>
              <a:off x="745" y="865"/>
              <a:ext cx="1151" cy="131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671" y="798"/>
              <a:ext cx="1150" cy="13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Term Project 산출물</a:t>
              </a:r>
              <a:endParaRPr sz="1100"/>
            </a:p>
          </p:txBody>
        </p:sp>
      </p:grpSp>
      <p:sp>
        <p:nvSpPr>
          <p:cNvPr id="129" name="Google Shape;129;p14"/>
          <p:cNvSpPr txBox="1"/>
          <p:nvPr/>
        </p:nvSpPr>
        <p:spPr>
          <a:xfrm>
            <a:off x="3543920" y="8610600"/>
            <a:ext cx="1543320" cy="281354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Term Project 산출물</a:t>
            </a:r>
            <a:endParaRPr sz="1100"/>
          </a:p>
        </p:txBody>
      </p:sp>
      <p:sp>
        <p:nvSpPr>
          <p:cNvPr id="130" name="Google Shape;130;p14"/>
          <p:cNvSpPr txBox="1"/>
          <p:nvPr/>
        </p:nvSpPr>
        <p:spPr>
          <a:xfrm>
            <a:off x="465615" y="849923"/>
            <a:ext cx="4239367" cy="980342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6985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Char char="-"/>
            </a:pPr>
            <a:r>
              <a:rPr b="1" i="0" lang="en" sz="11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i="0" lang="en" sz="1100" u="non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√ </a:t>
            </a:r>
            <a:r>
              <a:rPr b="0" i="0" lang="en" sz="11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표시가 되어 있는 산출물만을 제출</a:t>
            </a:r>
            <a:endParaRPr sz="1100"/>
          </a:p>
          <a:p>
            <a:pPr indent="-69850" lvl="0" marL="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Char char="-"/>
            </a:pPr>
            <a:r>
              <a:rPr b="1" i="0" lang="en" sz="11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i="0" lang="en" sz="11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업무배경도 작성 시 다루고자 하는 Business에 대한 Overview 추가</a:t>
            </a:r>
            <a:endParaRPr sz="1100"/>
          </a:p>
          <a:p>
            <a:pPr indent="-69850" lvl="0" marL="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Char char="-"/>
            </a:pPr>
            <a:r>
              <a:rPr b="0" i="0" lang="en" sz="11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프로세스 명세서 작성 시 프로세스 내역은 생략해도 됨</a:t>
            </a:r>
            <a:endParaRPr sz="1100"/>
          </a:p>
          <a:p>
            <a:pPr indent="-69850" lvl="0" marL="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Char char="-"/>
            </a:pPr>
            <a:r>
              <a:rPr b="0" i="0" lang="en" sz="11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양식은 예제 양식을 그대로 이용하여도 무방</a:t>
            </a:r>
            <a:endParaRPr sz="1100"/>
          </a:p>
        </p:txBody>
      </p:sp>
      <p:sp>
        <p:nvSpPr>
          <p:cNvPr id="131" name="Google Shape;131;p14"/>
          <p:cNvSpPr txBox="1"/>
          <p:nvPr/>
        </p:nvSpPr>
        <p:spPr>
          <a:xfrm>
            <a:off x="2031562" y="1897673"/>
            <a:ext cx="240548" cy="366346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Gulim"/>
              <a:buNone/>
            </a:pPr>
            <a:r>
              <a:rPr b="1" i="0" lang="en" sz="1600" u="non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√</a:t>
            </a:r>
            <a:endParaRPr sz="1100"/>
          </a:p>
        </p:txBody>
      </p:sp>
      <p:sp>
        <p:nvSpPr>
          <p:cNvPr id="132" name="Google Shape;132;p14"/>
          <p:cNvSpPr txBox="1"/>
          <p:nvPr/>
        </p:nvSpPr>
        <p:spPr>
          <a:xfrm>
            <a:off x="2031562" y="2463311"/>
            <a:ext cx="240548" cy="366346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Gulim"/>
              <a:buNone/>
            </a:pPr>
            <a:r>
              <a:rPr b="1" i="0" lang="en" sz="1600" u="non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√</a:t>
            </a:r>
            <a:endParaRPr sz="1100"/>
          </a:p>
        </p:txBody>
      </p:sp>
      <p:sp>
        <p:nvSpPr>
          <p:cNvPr id="133" name="Google Shape;133;p14"/>
          <p:cNvSpPr txBox="1"/>
          <p:nvPr/>
        </p:nvSpPr>
        <p:spPr>
          <a:xfrm>
            <a:off x="3220013" y="3194538"/>
            <a:ext cx="240548" cy="366346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Gulim"/>
              <a:buNone/>
            </a:pPr>
            <a:r>
              <a:rPr b="1" i="0" lang="en" sz="1600" u="non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√</a:t>
            </a:r>
            <a:endParaRPr sz="1100"/>
          </a:p>
        </p:txBody>
      </p:sp>
      <p:sp>
        <p:nvSpPr>
          <p:cNvPr id="134" name="Google Shape;134;p14"/>
          <p:cNvSpPr txBox="1"/>
          <p:nvPr/>
        </p:nvSpPr>
        <p:spPr>
          <a:xfrm>
            <a:off x="3220013" y="3792415"/>
            <a:ext cx="240548" cy="366346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Gulim"/>
              <a:buNone/>
            </a:pPr>
            <a:r>
              <a:rPr b="1" i="0" lang="en" sz="1600" u="non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√</a:t>
            </a:r>
            <a:endParaRPr sz="1100"/>
          </a:p>
        </p:txBody>
      </p:sp>
      <p:sp>
        <p:nvSpPr>
          <p:cNvPr id="135" name="Google Shape;135;p14"/>
          <p:cNvSpPr txBox="1"/>
          <p:nvPr/>
        </p:nvSpPr>
        <p:spPr>
          <a:xfrm>
            <a:off x="3220013" y="4456234"/>
            <a:ext cx="240548" cy="366346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Gulim"/>
              <a:buNone/>
            </a:pPr>
            <a:r>
              <a:rPr b="1" i="0" lang="en" sz="1600" u="non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√</a:t>
            </a:r>
            <a:endParaRPr sz="1100"/>
          </a:p>
        </p:txBody>
      </p:sp>
      <p:sp>
        <p:nvSpPr>
          <p:cNvPr id="136" name="Google Shape;136;p14"/>
          <p:cNvSpPr txBox="1"/>
          <p:nvPr/>
        </p:nvSpPr>
        <p:spPr>
          <a:xfrm>
            <a:off x="1707655" y="5121519"/>
            <a:ext cx="240548" cy="366346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Gulim"/>
              <a:buNone/>
            </a:pPr>
            <a:r>
              <a:rPr b="1" i="0" lang="en" sz="1600" u="non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√</a:t>
            </a:r>
            <a:endParaRPr sz="1100"/>
          </a:p>
        </p:txBody>
      </p:sp>
      <p:sp>
        <p:nvSpPr>
          <p:cNvPr id="137" name="Google Shape;137;p14"/>
          <p:cNvSpPr txBox="1"/>
          <p:nvPr/>
        </p:nvSpPr>
        <p:spPr>
          <a:xfrm>
            <a:off x="681157" y="3127131"/>
            <a:ext cx="240548" cy="366346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Gulim"/>
              <a:buNone/>
            </a:pPr>
            <a:r>
              <a:rPr b="1" i="0" lang="en" sz="1600" u="non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√</a:t>
            </a:r>
            <a:endParaRPr sz="1100"/>
          </a:p>
        </p:txBody>
      </p:sp>
      <p:sp>
        <p:nvSpPr>
          <p:cNvPr id="138" name="Google Shape;138;p14"/>
          <p:cNvSpPr txBox="1"/>
          <p:nvPr/>
        </p:nvSpPr>
        <p:spPr>
          <a:xfrm>
            <a:off x="681157" y="3758711"/>
            <a:ext cx="240548" cy="366346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Gulim"/>
              <a:buNone/>
            </a:pPr>
            <a:r>
              <a:rPr b="1" i="0" lang="en" sz="1600" u="non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√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32"/>
          <p:cNvSpPr txBox="1"/>
          <p:nvPr/>
        </p:nvSpPr>
        <p:spPr>
          <a:xfrm>
            <a:off x="2017344" y="895353"/>
            <a:ext cx="1074000" cy="228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4. </a:t>
            </a:r>
            <a:r>
              <a:rPr b="1" lang="en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구독 관리</a:t>
            </a:r>
            <a:endParaRPr sz="1100"/>
          </a:p>
        </p:txBody>
      </p:sp>
      <p:cxnSp>
        <p:nvCxnSpPr>
          <p:cNvPr id="1116" name="Google Shape;1116;p32"/>
          <p:cNvCxnSpPr/>
          <p:nvPr/>
        </p:nvCxnSpPr>
        <p:spPr>
          <a:xfrm>
            <a:off x="2543613" y="1133856"/>
            <a:ext cx="0" cy="2109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7" name="Google Shape;1117;p32"/>
          <p:cNvSpPr txBox="1"/>
          <p:nvPr/>
        </p:nvSpPr>
        <p:spPr>
          <a:xfrm>
            <a:off x="218412" y="1483626"/>
            <a:ext cx="8766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4.1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구독신청</a:t>
            </a:r>
            <a:endParaRPr sz="1100"/>
          </a:p>
        </p:txBody>
      </p:sp>
      <p:sp>
        <p:nvSpPr>
          <p:cNvPr id="1118" name="Google Shape;1118;p32"/>
          <p:cNvSpPr txBox="1"/>
          <p:nvPr/>
        </p:nvSpPr>
        <p:spPr>
          <a:xfrm>
            <a:off x="2527688" y="1483625"/>
            <a:ext cx="10512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4.3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구독상태 관리</a:t>
            </a:r>
            <a:endParaRPr sz="1100"/>
          </a:p>
        </p:txBody>
      </p:sp>
      <p:sp>
        <p:nvSpPr>
          <p:cNvPr id="1119" name="Google Shape;1119;p32"/>
          <p:cNvSpPr txBox="1"/>
          <p:nvPr/>
        </p:nvSpPr>
        <p:spPr>
          <a:xfrm>
            <a:off x="233250" y="1944275"/>
            <a:ext cx="9291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4.1.1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구독</a:t>
            </a:r>
            <a:r>
              <a:rPr lang="en" sz="700"/>
              <a:t> </a:t>
            </a: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신청서 작성</a:t>
            </a:r>
            <a:endParaRPr sz="700"/>
          </a:p>
        </p:txBody>
      </p:sp>
      <p:sp>
        <p:nvSpPr>
          <p:cNvPr id="1120" name="Google Shape;1120;p32"/>
          <p:cNvSpPr txBox="1"/>
          <p:nvPr/>
        </p:nvSpPr>
        <p:spPr>
          <a:xfrm>
            <a:off x="233262" y="2195019"/>
            <a:ext cx="8766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4.1.2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구독정보 입력</a:t>
            </a:r>
            <a:endParaRPr sz="700"/>
          </a:p>
        </p:txBody>
      </p:sp>
      <p:sp>
        <p:nvSpPr>
          <p:cNvPr id="1121" name="Google Shape;1121;p32"/>
          <p:cNvSpPr txBox="1"/>
          <p:nvPr/>
        </p:nvSpPr>
        <p:spPr>
          <a:xfrm>
            <a:off x="218400" y="2470575"/>
            <a:ext cx="9588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4.1.3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구독확인 및 시작</a:t>
            </a:r>
            <a:endParaRPr sz="700"/>
          </a:p>
        </p:txBody>
      </p:sp>
      <p:sp>
        <p:nvSpPr>
          <p:cNvPr id="1122" name="Google Shape;1122;p32"/>
          <p:cNvSpPr txBox="1"/>
          <p:nvPr/>
        </p:nvSpPr>
        <p:spPr>
          <a:xfrm>
            <a:off x="2527699" y="1901238"/>
            <a:ext cx="8766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4.3.1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구독상태 확인</a:t>
            </a:r>
            <a:endParaRPr sz="700"/>
          </a:p>
        </p:txBody>
      </p:sp>
      <p:sp>
        <p:nvSpPr>
          <p:cNvPr id="1123" name="Google Shape;1123;p32"/>
          <p:cNvSpPr txBox="1"/>
          <p:nvPr/>
        </p:nvSpPr>
        <p:spPr>
          <a:xfrm>
            <a:off x="2527699" y="2168890"/>
            <a:ext cx="8766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4.3.2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구독취소</a:t>
            </a:r>
            <a:endParaRPr sz="700"/>
          </a:p>
        </p:txBody>
      </p:sp>
      <p:sp>
        <p:nvSpPr>
          <p:cNvPr id="1124" name="Google Shape;1124;p32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25" name="Google Shape;1125;p32"/>
          <p:cNvSpPr txBox="1"/>
          <p:nvPr/>
        </p:nvSpPr>
        <p:spPr>
          <a:xfrm flipH="1" rot="10800000">
            <a:off x="0" y="266700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26" name="Google Shape;1126;p32"/>
          <p:cNvSpPr txBox="1"/>
          <p:nvPr/>
        </p:nvSpPr>
        <p:spPr>
          <a:xfrm>
            <a:off x="1262423" y="1483638"/>
            <a:ext cx="10512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4.2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구독정보 수정</a:t>
            </a:r>
            <a:endParaRPr sz="1100"/>
          </a:p>
        </p:txBody>
      </p:sp>
      <p:sp>
        <p:nvSpPr>
          <p:cNvPr id="1127" name="Google Shape;1127;p32"/>
          <p:cNvSpPr txBox="1"/>
          <p:nvPr/>
        </p:nvSpPr>
        <p:spPr>
          <a:xfrm>
            <a:off x="1288914" y="1938963"/>
            <a:ext cx="8766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4.2.1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구독유형 변경</a:t>
            </a:r>
            <a:endParaRPr sz="700"/>
          </a:p>
        </p:txBody>
      </p:sp>
      <p:sp>
        <p:nvSpPr>
          <p:cNvPr id="1128" name="Google Shape;1128;p32"/>
          <p:cNvSpPr txBox="1"/>
          <p:nvPr/>
        </p:nvSpPr>
        <p:spPr>
          <a:xfrm>
            <a:off x="1288914" y="2210775"/>
            <a:ext cx="8766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4.2.2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결제정보 수정</a:t>
            </a:r>
            <a:endParaRPr sz="700"/>
          </a:p>
        </p:txBody>
      </p:sp>
      <p:cxnSp>
        <p:nvCxnSpPr>
          <p:cNvPr id="1129" name="Google Shape;1129;p32"/>
          <p:cNvCxnSpPr/>
          <p:nvPr/>
        </p:nvCxnSpPr>
        <p:spPr>
          <a:xfrm>
            <a:off x="717900" y="1339600"/>
            <a:ext cx="374430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0" name="Google Shape;1130;p32"/>
          <p:cNvCxnSpPr/>
          <p:nvPr/>
        </p:nvCxnSpPr>
        <p:spPr>
          <a:xfrm rot="10800000">
            <a:off x="717906" y="1344710"/>
            <a:ext cx="0" cy="1290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1" name="Google Shape;1131;p32"/>
          <p:cNvCxnSpPr/>
          <p:nvPr/>
        </p:nvCxnSpPr>
        <p:spPr>
          <a:xfrm rot="10800000">
            <a:off x="4462206" y="1347135"/>
            <a:ext cx="0" cy="1290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32" name="Google Shape;1132;p32"/>
          <p:cNvSpPr txBox="1"/>
          <p:nvPr/>
        </p:nvSpPr>
        <p:spPr>
          <a:xfrm>
            <a:off x="3846392" y="8610600"/>
            <a:ext cx="1183688" cy="281354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프로세스 계층도</a:t>
            </a:r>
            <a:endParaRPr sz="1100"/>
          </a:p>
        </p:txBody>
      </p:sp>
      <p:grpSp>
        <p:nvGrpSpPr>
          <p:cNvPr id="1133" name="Google Shape;1133;p32"/>
          <p:cNvGrpSpPr/>
          <p:nvPr/>
        </p:nvGrpSpPr>
        <p:grpSpPr>
          <a:xfrm>
            <a:off x="1633823" y="140677"/>
            <a:ext cx="1886280" cy="436685"/>
            <a:chOff x="671" y="748"/>
            <a:chExt cx="1225" cy="298"/>
          </a:xfrm>
        </p:grpSpPr>
        <p:sp>
          <p:nvSpPr>
            <p:cNvPr id="1134" name="Google Shape;1134;p32"/>
            <p:cNvSpPr txBox="1"/>
            <p:nvPr/>
          </p:nvSpPr>
          <p:spPr>
            <a:xfrm>
              <a:off x="745" y="815"/>
              <a:ext cx="1151" cy="231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135" name="Google Shape;1135;p32"/>
            <p:cNvSpPr txBox="1"/>
            <p:nvPr/>
          </p:nvSpPr>
          <p:spPr>
            <a:xfrm>
              <a:off x="671" y="748"/>
              <a:ext cx="1150" cy="23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프로세스 계층도</a:t>
              </a:r>
              <a:endParaRPr sz="1100"/>
            </a:p>
          </p:txBody>
        </p:sp>
      </p:grpSp>
      <p:sp>
        <p:nvSpPr>
          <p:cNvPr id="1136" name="Google Shape;1136;p32"/>
          <p:cNvSpPr/>
          <p:nvPr/>
        </p:nvSpPr>
        <p:spPr>
          <a:xfrm>
            <a:off x="57160" y="8002465"/>
            <a:ext cx="457280" cy="6330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2749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92506"/>
                </a:lnTo>
                <a:lnTo>
                  <a:pt x="93750" y="92506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7810"/>
                </a:ln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</a:path>
              <a:path extrusionOk="0" fill="darkenLess" h="120000" w="120000">
                <a:moveTo>
                  <a:pt x="88125" y="47810"/>
                </a:move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  <a:moveTo>
                  <a:pt x="26250" y="60000"/>
                </a:moveTo>
                <a:lnTo>
                  <a:pt x="26250" y="92506"/>
                </a:lnTo>
                <a:lnTo>
                  <a:pt x="54375" y="92506"/>
                </a:ln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  <a:lnTo>
                  <a:pt x="93750" y="92506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2749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76253"/>
                </a:moveTo>
                <a:lnTo>
                  <a:pt x="65625" y="76253"/>
                </a:lnTo>
                <a:lnTo>
                  <a:pt x="65625" y="92506"/>
                </a:lnTo>
                <a:lnTo>
                  <a:pt x="54375" y="92506"/>
                </a:lnTo>
                <a:close/>
              </a:path>
              <a:path extrusionOk="0" fill="none" h="120000" w="120000">
                <a:moveTo>
                  <a:pt x="60000" y="27494"/>
                </a:moveTo>
                <a:lnTo>
                  <a:pt x="76875" y="39684"/>
                </a:lnTo>
                <a:lnTo>
                  <a:pt x="76875" y="31558"/>
                </a:lnTo>
                <a:lnTo>
                  <a:pt x="88125" y="31558"/>
                </a:lnTo>
                <a:lnTo>
                  <a:pt x="88125" y="47810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92506"/>
                </a:lnTo>
                <a:lnTo>
                  <a:pt x="26250" y="92506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9684"/>
                </a:moveTo>
                <a:lnTo>
                  <a:pt x="88125" y="47810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92506"/>
                </a:move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37" name="Google Shape;1137;p32"/>
          <p:cNvSpPr txBox="1"/>
          <p:nvPr/>
        </p:nvSpPr>
        <p:spPr>
          <a:xfrm>
            <a:off x="3733000" y="1483638"/>
            <a:ext cx="1204200" cy="2286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4.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r>
              <a:rPr b="1" i="0" lang="en" sz="10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구독</a:t>
            </a:r>
            <a:r>
              <a:rPr b="1" lang="en" sz="10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종료 및 갱신</a:t>
            </a:r>
            <a:endParaRPr sz="1100"/>
          </a:p>
        </p:txBody>
      </p:sp>
      <p:sp>
        <p:nvSpPr>
          <p:cNvPr id="1138" name="Google Shape;1138;p32"/>
          <p:cNvSpPr txBox="1"/>
          <p:nvPr/>
        </p:nvSpPr>
        <p:spPr>
          <a:xfrm>
            <a:off x="3822899" y="1835138"/>
            <a:ext cx="8766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4.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.1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구독만료 알림</a:t>
            </a:r>
            <a:endParaRPr sz="700"/>
          </a:p>
        </p:txBody>
      </p:sp>
      <p:sp>
        <p:nvSpPr>
          <p:cNvPr id="1139" name="Google Shape;1139;p32"/>
          <p:cNvSpPr txBox="1"/>
          <p:nvPr/>
        </p:nvSpPr>
        <p:spPr>
          <a:xfrm>
            <a:off x="3822899" y="2138438"/>
            <a:ext cx="876600" cy="182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Gulim"/>
              <a:buNone/>
            </a:pP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4.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r>
              <a:rPr b="1" i="0" lang="en" sz="700" u="none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lang="en" sz="700">
                <a:solidFill>
                  <a:srgbClr val="080808"/>
                </a:solidFill>
                <a:latin typeface="Gulim"/>
                <a:ea typeface="Gulim"/>
                <a:cs typeface="Gulim"/>
                <a:sym typeface="Gulim"/>
              </a:rPr>
              <a:t>구독갱신</a:t>
            </a:r>
            <a:endParaRPr sz="700"/>
          </a:p>
        </p:txBody>
      </p:sp>
      <p:cxnSp>
        <p:nvCxnSpPr>
          <p:cNvPr id="1140" name="Google Shape;1140;p32"/>
          <p:cNvCxnSpPr/>
          <p:nvPr/>
        </p:nvCxnSpPr>
        <p:spPr>
          <a:xfrm rot="10800000">
            <a:off x="1788031" y="1347135"/>
            <a:ext cx="0" cy="1290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41" name="Google Shape;1141;p32"/>
          <p:cNvCxnSpPr/>
          <p:nvPr/>
        </p:nvCxnSpPr>
        <p:spPr>
          <a:xfrm rot="10800000">
            <a:off x="3053306" y="1347123"/>
            <a:ext cx="0" cy="1290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33"/>
          <p:cNvSpPr txBox="1"/>
          <p:nvPr/>
        </p:nvSpPr>
        <p:spPr>
          <a:xfrm>
            <a:off x="171480" y="5216769"/>
            <a:ext cx="4801440" cy="281354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48" name="Google Shape;1148;p33"/>
          <p:cNvSpPr txBox="1"/>
          <p:nvPr/>
        </p:nvSpPr>
        <p:spPr>
          <a:xfrm>
            <a:off x="1143200" y="2180492"/>
            <a:ext cx="3829720" cy="351692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49" name="Google Shape;1149;p33"/>
          <p:cNvSpPr txBox="1"/>
          <p:nvPr/>
        </p:nvSpPr>
        <p:spPr>
          <a:xfrm>
            <a:off x="171480" y="1125415"/>
            <a:ext cx="971720" cy="4079631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50" name="Google Shape;1150;p33"/>
          <p:cNvSpPr txBox="1"/>
          <p:nvPr/>
        </p:nvSpPr>
        <p:spPr>
          <a:xfrm>
            <a:off x="302472" y="1185496"/>
            <a:ext cx="800240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프로세스 명</a:t>
            </a:r>
            <a:endParaRPr sz="1100"/>
          </a:p>
        </p:txBody>
      </p:sp>
      <p:cxnSp>
        <p:nvCxnSpPr>
          <p:cNvPr id="1151" name="Google Shape;1151;p33"/>
          <p:cNvCxnSpPr/>
          <p:nvPr/>
        </p:nvCxnSpPr>
        <p:spPr>
          <a:xfrm>
            <a:off x="171480" y="1125415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2" name="Google Shape;1152;p33"/>
          <p:cNvCxnSpPr/>
          <p:nvPr/>
        </p:nvCxnSpPr>
        <p:spPr>
          <a:xfrm>
            <a:off x="171480" y="1477108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3" name="Google Shape;1153;p33"/>
          <p:cNvSpPr txBox="1"/>
          <p:nvPr/>
        </p:nvSpPr>
        <p:spPr>
          <a:xfrm>
            <a:off x="359632" y="1878623"/>
            <a:ext cx="6120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설  명</a:t>
            </a:r>
            <a:endParaRPr sz="1100"/>
          </a:p>
        </p:txBody>
      </p:sp>
      <p:cxnSp>
        <p:nvCxnSpPr>
          <p:cNvPr id="1154" name="Google Shape;1154;p33"/>
          <p:cNvCxnSpPr/>
          <p:nvPr/>
        </p:nvCxnSpPr>
        <p:spPr>
          <a:xfrm>
            <a:off x="171480" y="1125415"/>
            <a:ext cx="0" cy="7321062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5" name="Google Shape;1155;p33"/>
          <p:cNvCxnSpPr/>
          <p:nvPr/>
        </p:nvCxnSpPr>
        <p:spPr>
          <a:xfrm>
            <a:off x="1143200" y="1125415"/>
            <a:ext cx="0" cy="4079631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6" name="Google Shape;1156;p33"/>
          <p:cNvCxnSpPr/>
          <p:nvPr/>
        </p:nvCxnSpPr>
        <p:spPr>
          <a:xfrm>
            <a:off x="171480" y="1828800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7" name="Google Shape;1157;p33"/>
          <p:cNvCxnSpPr/>
          <p:nvPr/>
        </p:nvCxnSpPr>
        <p:spPr>
          <a:xfrm>
            <a:off x="171480" y="2180492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8" name="Google Shape;1158;p33"/>
          <p:cNvCxnSpPr/>
          <p:nvPr/>
        </p:nvCxnSpPr>
        <p:spPr>
          <a:xfrm>
            <a:off x="1139627" y="2532185"/>
            <a:ext cx="3833292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9" name="Google Shape;1159;p33"/>
          <p:cNvCxnSpPr/>
          <p:nvPr/>
        </p:nvCxnSpPr>
        <p:spPr>
          <a:xfrm>
            <a:off x="171480" y="4220308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0" name="Google Shape;1160;p33"/>
          <p:cNvSpPr txBox="1"/>
          <p:nvPr/>
        </p:nvSpPr>
        <p:spPr>
          <a:xfrm>
            <a:off x="294135" y="1544515"/>
            <a:ext cx="800240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프로세스 ID</a:t>
            </a:r>
            <a:endParaRPr sz="1100"/>
          </a:p>
        </p:txBody>
      </p:sp>
      <p:sp>
        <p:nvSpPr>
          <p:cNvPr id="1161" name="Google Shape;1161;p33"/>
          <p:cNvSpPr txBox="1"/>
          <p:nvPr/>
        </p:nvSpPr>
        <p:spPr>
          <a:xfrm>
            <a:off x="359632" y="2982057"/>
            <a:ext cx="6120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정  보</a:t>
            </a:r>
            <a:endParaRPr sz="1100"/>
          </a:p>
        </p:txBody>
      </p:sp>
      <p:cxnSp>
        <p:nvCxnSpPr>
          <p:cNvPr id="1162" name="Google Shape;1162;p33"/>
          <p:cNvCxnSpPr/>
          <p:nvPr/>
        </p:nvCxnSpPr>
        <p:spPr>
          <a:xfrm>
            <a:off x="171480" y="5205046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3" name="Google Shape;1163;p33"/>
          <p:cNvSpPr txBox="1"/>
          <p:nvPr/>
        </p:nvSpPr>
        <p:spPr>
          <a:xfrm>
            <a:off x="359632" y="4693626"/>
            <a:ext cx="6120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특  성  </a:t>
            </a:r>
            <a:endParaRPr sz="1100"/>
          </a:p>
        </p:txBody>
      </p:sp>
      <p:sp>
        <p:nvSpPr>
          <p:cNvPr id="1164" name="Google Shape;1164;p33"/>
          <p:cNvSpPr txBox="1"/>
          <p:nvPr/>
        </p:nvSpPr>
        <p:spPr>
          <a:xfrm>
            <a:off x="1444480" y="2228850"/>
            <a:ext cx="6120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입  력</a:t>
            </a:r>
            <a:endParaRPr sz="1100"/>
          </a:p>
        </p:txBody>
      </p:sp>
      <p:cxnSp>
        <p:nvCxnSpPr>
          <p:cNvPr id="1165" name="Google Shape;1165;p33"/>
          <p:cNvCxnSpPr/>
          <p:nvPr/>
        </p:nvCxnSpPr>
        <p:spPr>
          <a:xfrm>
            <a:off x="4572800" y="2184888"/>
            <a:ext cx="0" cy="2035419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6" name="Google Shape;1166;p33"/>
          <p:cNvCxnSpPr/>
          <p:nvPr/>
        </p:nvCxnSpPr>
        <p:spPr>
          <a:xfrm>
            <a:off x="2286400" y="2184888"/>
            <a:ext cx="0" cy="2035419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7" name="Google Shape;1167;p33"/>
          <p:cNvCxnSpPr/>
          <p:nvPr/>
        </p:nvCxnSpPr>
        <p:spPr>
          <a:xfrm>
            <a:off x="3422455" y="2180492"/>
            <a:ext cx="0" cy="2035419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8" name="Google Shape;1168;p33"/>
          <p:cNvSpPr txBox="1"/>
          <p:nvPr/>
        </p:nvSpPr>
        <p:spPr>
          <a:xfrm>
            <a:off x="2588872" y="2228850"/>
            <a:ext cx="6120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출  력</a:t>
            </a:r>
            <a:endParaRPr sz="1100"/>
          </a:p>
        </p:txBody>
      </p:sp>
      <p:sp>
        <p:nvSpPr>
          <p:cNvPr id="1169" name="Google Shape;1169;p33"/>
          <p:cNvSpPr txBox="1"/>
          <p:nvPr/>
        </p:nvSpPr>
        <p:spPr>
          <a:xfrm>
            <a:off x="3649904" y="2228850"/>
            <a:ext cx="6120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엔터티</a:t>
            </a:r>
            <a:endParaRPr sz="1100"/>
          </a:p>
        </p:txBody>
      </p:sp>
      <p:sp>
        <p:nvSpPr>
          <p:cNvPr id="1170" name="Google Shape;1170;p33"/>
          <p:cNvSpPr txBox="1"/>
          <p:nvPr/>
        </p:nvSpPr>
        <p:spPr>
          <a:xfrm>
            <a:off x="4572800" y="2228850"/>
            <a:ext cx="4002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로컬</a:t>
            </a:r>
            <a:endParaRPr sz="1100"/>
          </a:p>
        </p:txBody>
      </p:sp>
      <p:cxnSp>
        <p:nvCxnSpPr>
          <p:cNvPr id="1171" name="Google Shape;1171;p33"/>
          <p:cNvCxnSpPr/>
          <p:nvPr/>
        </p:nvCxnSpPr>
        <p:spPr>
          <a:xfrm>
            <a:off x="171480" y="5498123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2" name="Google Shape;1172;p33"/>
          <p:cNvCxnSpPr/>
          <p:nvPr/>
        </p:nvCxnSpPr>
        <p:spPr>
          <a:xfrm>
            <a:off x="171480" y="8440615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3" name="Google Shape;1173;p33"/>
          <p:cNvCxnSpPr/>
          <p:nvPr/>
        </p:nvCxnSpPr>
        <p:spPr>
          <a:xfrm>
            <a:off x="4972920" y="1125415"/>
            <a:ext cx="0" cy="73212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74" name="Google Shape;1174;p33"/>
          <p:cNvSpPr txBox="1"/>
          <p:nvPr/>
        </p:nvSpPr>
        <p:spPr>
          <a:xfrm>
            <a:off x="2131592" y="5232888"/>
            <a:ext cx="8978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프로세스 내역</a:t>
            </a:r>
            <a:endParaRPr sz="1100"/>
          </a:p>
        </p:txBody>
      </p:sp>
      <p:sp>
        <p:nvSpPr>
          <p:cNvPr id="1175" name="Google Shape;1175;p33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76" name="Google Shape;1176;p33"/>
          <p:cNvSpPr txBox="1"/>
          <p:nvPr/>
        </p:nvSpPr>
        <p:spPr>
          <a:xfrm flipH="1" rot="10800000">
            <a:off x="0" y="266700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77" name="Google Shape;1177;p33"/>
          <p:cNvSpPr txBox="1"/>
          <p:nvPr/>
        </p:nvSpPr>
        <p:spPr>
          <a:xfrm>
            <a:off x="3200960" y="8610600"/>
            <a:ext cx="1829120" cy="281354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프로세스 정의서(+명세서)</a:t>
            </a:r>
            <a:endParaRPr sz="1100"/>
          </a:p>
        </p:txBody>
      </p:sp>
      <p:sp>
        <p:nvSpPr>
          <p:cNvPr id="1178" name="Google Shape;1178;p33"/>
          <p:cNvSpPr txBox="1"/>
          <p:nvPr/>
        </p:nvSpPr>
        <p:spPr>
          <a:xfrm>
            <a:off x="1181326" y="1184025"/>
            <a:ext cx="119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회원 가입 프로세스</a:t>
            </a:r>
            <a:endParaRPr sz="1100"/>
          </a:p>
        </p:txBody>
      </p:sp>
      <p:sp>
        <p:nvSpPr>
          <p:cNvPr id="1179" name="Google Shape;1179;p33"/>
          <p:cNvSpPr txBox="1"/>
          <p:nvPr/>
        </p:nvSpPr>
        <p:spPr>
          <a:xfrm>
            <a:off x="1181320" y="1516673"/>
            <a:ext cx="108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1.1.1</a:t>
            </a:r>
            <a:endParaRPr sz="1100"/>
          </a:p>
        </p:txBody>
      </p:sp>
      <p:sp>
        <p:nvSpPr>
          <p:cNvPr id="1180" name="Google Shape;1180;p33"/>
          <p:cNvSpPr txBox="1"/>
          <p:nvPr/>
        </p:nvSpPr>
        <p:spPr>
          <a:xfrm>
            <a:off x="1105120" y="1868365"/>
            <a:ext cx="34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사용자가 Watchu 플랫폼에 가입하는 절차를 처리함</a:t>
            </a:r>
            <a:endParaRPr sz="1100"/>
          </a:p>
        </p:txBody>
      </p:sp>
      <p:sp>
        <p:nvSpPr>
          <p:cNvPr id="1181" name="Google Shape;1181;p33"/>
          <p:cNvSpPr txBox="1"/>
          <p:nvPr/>
        </p:nvSpPr>
        <p:spPr>
          <a:xfrm>
            <a:off x="1143200" y="2653803"/>
            <a:ext cx="10860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회원 이름</a:t>
            </a:r>
            <a:endParaRPr sz="800"/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8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 -</a:t>
            </a: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사용자가 입력한 이름</a:t>
            </a:r>
            <a:endParaRPr sz="800"/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이메일</a:t>
            </a:r>
            <a:endParaRPr sz="800"/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8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 -</a:t>
            </a: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사용자의 이메일 주소</a:t>
            </a:r>
            <a:endParaRPr sz="800"/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비밀번호</a:t>
            </a:r>
            <a:endParaRPr sz="800"/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8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</a:t>
            </a: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로그인 시 사용될 암호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휴대폰 번호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-사용자 연락처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성별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-사용자의 성별 선택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182" name="Google Shape;1182;p33"/>
          <p:cNvSpPr txBox="1"/>
          <p:nvPr/>
        </p:nvSpPr>
        <p:spPr>
          <a:xfrm>
            <a:off x="2267360" y="2672862"/>
            <a:ext cx="11433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회원ID</a:t>
            </a:r>
            <a:endParaRPr sz="800"/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8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</a:t>
            </a: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시스템에서 자동 생성된 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고유한 회원 식별자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가입 완료 메시지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-가입이 성공적으로 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완료되었다는 알림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183" name="Google Shape;1183;p33"/>
          <p:cNvSpPr txBox="1"/>
          <p:nvPr/>
        </p:nvSpPr>
        <p:spPr>
          <a:xfrm>
            <a:off x="419175" y="5604550"/>
            <a:ext cx="4426200" cy="21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CREATE </a:t>
            </a: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member</a:t>
            </a:r>
            <a:endParaRPr sz="1100"/>
          </a:p>
          <a:p>
            <a:pPr indent="-368300" lvl="0" marL="3683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   -</a:t>
            </a: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member_id,member_name,email,password,phone_num,birth_day,sex</a:t>
            </a:r>
            <a:endParaRPr sz="1100"/>
          </a:p>
          <a:p>
            <a:pPr indent="-368300" lvl="0" marL="3683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VALIDATE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  -이메일과 전화번호 중복 여부를 확인하여 중복이 없을 경우에만 회원 생성이 가능하도록 처리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INSERT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 -사용자 정보를 MEMBER 테이블에 삽입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SEND_CONFIRMATION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-회원 가입 완료 후, 사용자의 이메일로 확인 메일을 발송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184" name="Google Shape;1184;p33"/>
          <p:cNvSpPr txBox="1"/>
          <p:nvPr/>
        </p:nvSpPr>
        <p:spPr>
          <a:xfrm>
            <a:off x="1143200" y="4290646"/>
            <a:ext cx="34869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8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수행 평균 빈도수/주기 : </a:t>
            </a: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주기적인 빈도가 정해져 있지 않음</a:t>
            </a:r>
            <a:endParaRPr sz="800"/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8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최대 빈도수 : </a:t>
            </a: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100회</a:t>
            </a:r>
            <a:endParaRPr sz="800"/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8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 엔터티별 접근 빈도</a:t>
            </a:r>
            <a:endParaRPr sz="800"/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8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 </a:t>
            </a: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MEMBER 테이블에 대한 접근은 하루 30~100회로 예측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-SUB(구독 테이블)와 GROUP(그룹테이블)은 회원 가입 후 선택적으로 연계될 수 있음.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1185" name="Google Shape;1185;p33"/>
          <p:cNvGrpSpPr/>
          <p:nvPr/>
        </p:nvGrpSpPr>
        <p:grpSpPr>
          <a:xfrm>
            <a:off x="1371840" y="140677"/>
            <a:ext cx="2424537" cy="436685"/>
            <a:chOff x="671" y="748"/>
            <a:chExt cx="1225" cy="298"/>
          </a:xfrm>
        </p:grpSpPr>
        <p:sp>
          <p:nvSpPr>
            <p:cNvPr id="1186" name="Google Shape;1186;p33"/>
            <p:cNvSpPr txBox="1"/>
            <p:nvPr/>
          </p:nvSpPr>
          <p:spPr>
            <a:xfrm>
              <a:off x="745" y="815"/>
              <a:ext cx="1151" cy="231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187" name="Google Shape;1187;p33"/>
            <p:cNvSpPr txBox="1"/>
            <p:nvPr/>
          </p:nvSpPr>
          <p:spPr>
            <a:xfrm>
              <a:off x="671" y="748"/>
              <a:ext cx="1150" cy="23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프로세서 정의서(+명세서)</a:t>
              </a:r>
              <a:endParaRPr sz="1100"/>
            </a:p>
          </p:txBody>
        </p:sp>
      </p:grpSp>
      <p:sp>
        <p:nvSpPr>
          <p:cNvPr id="1188" name="Google Shape;1188;p33"/>
          <p:cNvSpPr txBox="1"/>
          <p:nvPr/>
        </p:nvSpPr>
        <p:spPr>
          <a:xfrm>
            <a:off x="3372350" y="2705175"/>
            <a:ext cx="12576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MEMBER: 회원 정보가 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저장되는 테이블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member_id(회원ID), 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member_name(회원</a:t>
            </a: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이</a:t>
            </a: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름), 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email(이메일),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password(비밀번호),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phone_num(휴대폰 번호),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sex(성별)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189" name="Google Shape;1189;p33"/>
          <p:cNvSpPr txBox="1"/>
          <p:nvPr/>
        </p:nvSpPr>
        <p:spPr>
          <a:xfrm>
            <a:off x="245312" y="589085"/>
            <a:ext cx="3184288" cy="338503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500"/>
              <a:buFont typeface="Dotum"/>
              <a:buNone/>
            </a:pPr>
            <a:r>
              <a:rPr b="1" i="0" lang="en" sz="15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6. 프로세스 정의서(+명세서)</a:t>
            </a:r>
            <a:endParaRPr sz="1100"/>
          </a:p>
        </p:txBody>
      </p:sp>
      <p:sp>
        <p:nvSpPr>
          <p:cNvPr id="1190" name="Google Shape;1190;p33"/>
          <p:cNvSpPr/>
          <p:nvPr/>
        </p:nvSpPr>
        <p:spPr>
          <a:xfrm>
            <a:off x="57160" y="8002465"/>
            <a:ext cx="457280" cy="6330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2749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92506"/>
                </a:lnTo>
                <a:lnTo>
                  <a:pt x="93750" y="92506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7810"/>
                </a:ln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</a:path>
              <a:path extrusionOk="0" fill="darkenLess" h="120000" w="120000">
                <a:moveTo>
                  <a:pt x="88125" y="47810"/>
                </a:move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  <a:moveTo>
                  <a:pt x="26250" y="60000"/>
                </a:moveTo>
                <a:lnTo>
                  <a:pt x="26250" y="92506"/>
                </a:lnTo>
                <a:lnTo>
                  <a:pt x="54375" y="92506"/>
                </a:ln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  <a:lnTo>
                  <a:pt x="93750" y="92506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2749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76253"/>
                </a:moveTo>
                <a:lnTo>
                  <a:pt x="65625" y="76253"/>
                </a:lnTo>
                <a:lnTo>
                  <a:pt x="65625" y="92506"/>
                </a:lnTo>
                <a:lnTo>
                  <a:pt x="54375" y="92506"/>
                </a:lnTo>
                <a:close/>
              </a:path>
              <a:path extrusionOk="0" fill="none" h="120000" w="120000">
                <a:moveTo>
                  <a:pt x="60000" y="27494"/>
                </a:moveTo>
                <a:lnTo>
                  <a:pt x="76875" y="39684"/>
                </a:lnTo>
                <a:lnTo>
                  <a:pt x="76875" y="31558"/>
                </a:lnTo>
                <a:lnTo>
                  <a:pt x="88125" y="31558"/>
                </a:lnTo>
                <a:lnTo>
                  <a:pt x="88125" y="47810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92506"/>
                </a:lnTo>
                <a:lnTo>
                  <a:pt x="26250" y="92506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9684"/>
                </a:moveTo>
                <a:lnTo>
                  <a:pt x="88125" y="47810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92506"/>
                </a:move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91" name="Google Shape;1191;p33"/>
          <p:cNvSpPr/>
          <p:nvPr/>
        </p:nvSpPr>
        <p:spPr>
          <a:xfrm>
            <a:off x="4687120" y="8159262"/>
            <a:ext cx="400120" cy="4220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664"/>
                </a:lnTo>
                <a:lnTo>
                  <a:pt x="15000" y="1733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34"/>
          <p:cNvSpPr txBox="1"/>
          <p:nvPr/>
        </p:nvSpPr>
        <p:spPr>
          <a:xfrm>
            <a:off x="571573" y="5545015"/>
            <a:ext cx="4039200" cy="3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CRATE contents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-입력된 컨텐츠 데이터를 이용하여 CONTENTS 테이블에 새로운 레코드를 생성함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데이터필드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-contents_id,contents_name,genre,country, poster_path, video_path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VALIDATE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-입력된 컨텐츠 이름, 장르, 국가 정보를 검증하여 필수 항목이 빠지지 않았는지 확인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INSERT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-새로운 컨텐츠 정보를 CONTENTS 테이블에 삽입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SEND_CONFIRMATION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-컨텐츠 등록 완료 후, 관리자에게 확인 알림 발송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t/>
            </a:r>
            <a:endParaRPr sz="1100"/>
          </a:p>
        </p:txBody>
      </p:sp>
      <p:sp>
        <p:nvSpPr>
          <p:cNvPr id="1198" name="Google Shape;1198;p34"/>
          <p:cNvSpPr txBox="1"/>
          <p:nvPr/>
        </p:nvSpPr>
        <p:spPr>
          <a:xfrm>
            <a:off x="171480" y="5216769"/>
            <a:ext cx="4801440" cy="281354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99" name="Google Shape;1199;p34"/>
          <p:cNvSpPr txBox="1"/>
          <p:nvPr/>
        </p:nvSpPr>
        <p:spPr>
          <a:xfrm>
            <a:off x="1143200" y="2180492"/>
            <a:ext cx="3829720" cy="351692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00" name="Google Shape;1200;p34"/>
          <p:cNvSpPr txBox="1"/>
          <p:nvPr/>
        </p:nvSpPr>
        <p:spPr>
          <a:xfrm>
            <a:off x="171480" y="1125415"/>
            <a:ext cx="971720" cy="4079631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01" name="Google Shape;1201;p34"/>
          <p:cNvSpPr txBox="1"/>
          <p:nvPr/>
        </p:nvSpPr>
        <p:spPr>
          <a:xfrm>
            <a:off x="302472" y="1185496"/>
            <a:ext cx="800240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프로세스 명</a:t>
            </a:r>
            <a:endParaRPr sz="1100"/>
          </a:p>
        </p:txBody>
      </p:sp>
      <p:cxnSp>
        <p:nvCxnSpPr>
          <p:cNvPr id="1202" name="Google Shape;1202;p34"/>
          <p:cNvCxnSpPr/>
          <p:nvPr/>
        </p:nvCxnSpPr>
        <p:spPr>
          <a:xfrm>
            <a:off x="171480" y="1125415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3" name="Google Shape;1203;p34"/>
          <p:cNvCxnSpPr/>
          <p:nvPr/>
        </p:nvCxnSpPr>
        <p:spPr>
          <a:xfrm>
            <a:off x="171480" y="1477108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04" name="Google Shape;1204;p34"/>
          <p:cNvSpPr txBox="1"/>
          <p:nvPr/>
        </p:nvSpPr>
        <p:spPr>
          <a:xfrm>
            <a:off x="359632" y="1878623"/>
            <a:ext cx="6120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설  명</a:t>
            </a:r>
            <a:endParaRPr sz="1100"/>
          </a:p>
        </p:txBody>
      </p:sp>
      <p:cxnSp>
        <p:nvCxnSpPr>
          <p:cNvPr id="1205" name="Google Shape;1205;p34"/>
          <p:cNvCxnSpPr/>
          <p:nvPr/>
        </p:nvCxnSpPr>
        <p:spPr>
          <a:xfrm>
            <a:off x="171480" y="1125415"/>
            <a:ext cx="0" cy="7321062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6" name="Google Shape;1206;p34"/>
          <p:cNvCxnSpPr/>
          <p:nvPr/>
        </p:nvCxnSpPr>
        <p:spPr>
          <a:xfrm>
            <a:off x="1143200" y="1125415"/>
            <a:ext cx="0" cy="4079631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7" name="Google Shape;1207;p34"/>
          <p:cNvCxnSpPr/>
          <p:nvPr/>
        </p:nvCxnSpPr>
        <p:spPr>
          <a:xfrm>
            <a:off x="171480" y="1828800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8" name="Google Shape;1208;p34"/>
          <p:cNvCxnSpPr/>
          <p:nvPr/>
        </p:nvCxnSpPr>
        <p:spPr>
          <a:xfrm>
            <a:off x="171480" y="2180492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9" name="Google Shape;1209;p34"/>
          <p:cNvCxnSpPr/>
          <p:nvPr/>
        </p:nvCxnSpPr>
        <p:spPr>
          <a:xfrm>
            <a:off x="1139627" y="2532185"/>
            <a:ext cx="3833292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0" name="Google Shape;1210;p34"/>
          <p:cNvCxnSpPr/>
          <p:nvPr/>
        </p:nvCxnSpPr>
        <p:spPr>
          <a:xfrm>
            <a:off x="171480" y="4220308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1" name="Google Shape;1211;p34"/>
          <p:cNvSpPr txBox="1"/>
          <p:nvPr/>
        </p:nvSpPr>
        <p:spPr>
          <a:xfrm>
            <a:off x="294135" y="1544515"/>
            <a:ext cx="800240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프로세스 ID</a:t>
            </a:r>
            <a:endParaRPr sz="1100"/>
          </a:p>
        </p:txBody>
      </p:sp>
      <p:sp>
        <p:nvSpPr>
          <p:cNvPr id="1212" name="Google Shape;1212;p34"/>
          <p:cNvSpPr txBox="1"/>
          <p:nvPr/>
        </p:nvSpPr>
        <p:spPr>
          <a:xfrm>
            <a:off x="359632" y="2982057"/>
            <a:ext cx="6120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정  보</a:t>
            </a:r>
            <a:endParaRPr sz="1100"/>
          </a:p>
        </p:txBody>
      </p:sp>
      <p:cxnSp>
        <p:nvCxnSpPr>
          <p:cNvPr id="1213" name="Google Shape;1213;p34"/>
          <p:cNvCxnSpPr/>
          <p:nvPr/>
        </p:nvCxnSpPr>
        <p:spPr>
          <a:xfrm>
            <a:off x="171480" y="5205046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4" name="Google Shape;1214;p34"/>
          <p:cNvSpPr txBox="1"/>
          <p:nvPr/>
        </p:nvSpPr>
        <p:spPr>
          <a:xfrm>
            <a:off x="359632" y="4693626"/>
            <a:ext cx="6120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특  성  </a:t>
            </a:r>
            <a:endParaRPr sz="1100"/>
          </a:p>
        </p:txBody>
      </p:sp>
      <p:sp>
        <p:nvSpPr>
          <p:cNvPr id="1215" name="Google Shape;1215;p34"/>
          <p:cNvSpPr txBox="1"/>
          <p:nvPr/>
        </p:nvSpPr>
        <p:spPr>
          <a:xfrm>
            <a:off x="1444480" y="2228850"/>
            <a:ext cx="6120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입  력</a:t>
            </a:r>
            <a:endParaRPr sz="1100"/>
          </a:p>
        </p:txBody>
      </p:sp>
      <p:cxnSp>
        <p:nvCxnSpPr>
          <p:cNvPr id="1216" name="Google Shape;1216;p34"/>
          <p:cNvCxnSpPr/>
          <p:nvPr/>
        </p:nvCxnSpPr>
        <p:spPr>
          <a:xfrm>
            <a:off x="4572800" y="2184888"/>
            <a:ext cx="0" cy="2035419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7" name="Google Shape;1217;p34"/>
          <p:cNvCxnSpPr/>
          <p:nvPr/>
        </p:nvCxnSpPr>
        <p:spPr>
          <a:xfrm>
            <a:off x="2286400" y="2184888"/>
            <a:ext cx="0" cy="2035419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8" name="Google Shape;1218;p34"/>
          <p:cNvCxnSpPr/>
          <p:nvPr/>
        </p:nvCxnSpPr>
        <p:spPr>
          <a:xfrm>
            <a:off x="3422455" y="2180492"/>
            <a:ext cx="0" cy="2035419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9" name="Google Shape;1219;p34"/>
          <p:cNvSpPr txBox="1"/>
          <p:nvPr/>
        </p:nvSpPr>
        <p:spPr>
          <a:xfrm>
            <a:off x="2588872" y="2228850"/>
            <a:ext cx="6120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출  력</a:t>
            </a:r>
            <a:endParaRPr sz="1100"/>
          </a:p>
        </p:txBody>
      </p:sp>
      <p:sp>
        <p:nvSpPr>
          <p:cNvPr id="1220" name="Google Shape;1220;p34"/>
          <p:cNvSpPr txBox="1"/>
          <p:nvPr/>
        </p:nvSpPr>
        <p:spPr>
          <a:xfrm>
            <a:off x="3649904" y="2228850"/>
            <a:ext cx="6120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엔터티</a:t>
            </a:r>
            <a:endParaRPr sz="1100"/>
          </a:p>
        </p:txBody>
      </p:sp>
      <p:sp>
        <p:nvSpPr>
          <p:cNvPr id="1221" name="Google Shape;1221;p34"/>
          <p:cNvSpPr txBox="1"/>
          <p:nvPr/>
        </p:nvSpPr>
        <p:spPr>
          <a:xfrm>
            <a:off x="4572800" y="2228850"/>
            <a:ext cx="400120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로컬</a:t>
            </a:r>
            <a:endParaRPr sz="1100"/>
          </a:p>
        </p:txBody>
      </p:sp>
      <p:cxnSp>
        <p:nvCxnSpPr>
          <p:cNvPr id="1222" name="Google Shape;1222;p34"/>
          <p:cNvCxnSpPr/>
          <p:nvPr/>
        </p:nvCxnSpPr>
        <p:spPr>
          <a:xfrm>
            <a:off x="171480" y="5498123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3" name="Google Shape;1223;p34"/>
          <p:cNvCxnSpPr/>
          <p:nvPr/>
        </p:nvCxnSpPr>
        <p:spPr>
          <a:xfrm>
            <a:off x="171480" y="8440615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4" name="Google Shape;1224;p34"/>
          <p:cNvCxnSpPr/>
          <p:nvPr/>
        </p:nvCxnSpPr>
        <p:spPr>
          <a:xfrm>
            <a:off x="4972920" y="1125415"/>
            <a:ext cx="0" cy="7321062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5" name="Google Shape;1225;p34"/>
          <p:cNvSpPr txBox="1"/>
          <p:nvPr/>
        </p:nvSpPr>
        <p:spPr>
          <a:xfrm>
            <a:off x="2131592" y="5232888"/>
            <a:ext cx="8978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프로세스 내역</a:t>
            </a:r>
            <a:endParaRPr sz="1100"/>
          </a:p>
        </p:txBody>
      </p:sp>
      <p:sp>
        <p:nvSpPr>
          <p:cNvPr id="1226" name="Google Shape;1226;p34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27" name="Google Shape;1227;p34"/>
          <p:cNvSpPr txBox="1"/>
          <p:nvPr/>
        </p:nvSpPr>
        <p:spPr>
          <a:xfrm flipH="1" rot="10800000">
            <a:off x="0" y="266700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28" name="Google Shape;1228;p34"/>
          <p:cNvSpPr txBox="1"/>
          <p:nvPr/>
        </p:nvSpPr>
        <p:spPr>
          <a:xfrm>
            <a:off x="3200960" y="8610600"/>
            <a:ext cx="1829120" cy="281354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프로세스 정의서(+명세서)</a:t>
            </a:r>
            <a:endParaRPr sz="1100"/>
          </a:p>
        </p:txBody>
      </p:sp>
      <p:sp>
        <p:nvSpPr>
          <p:cNvPr id="1229" name="Google Shape;1229;p34"/>
          <p:cNvSpPr txBox="1"/>
          <p:nvPr/>
        </p:nvSpPr>
        <p:spPr>
          <a:xfrm>
            <a:off x="1181320" y="1184031"/>
            <a:ext cx="108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 등록</a:t>
            </a:r>
            <a:endParaRPr sz="1100"/>
          </a:p>
        </p:txBody>
      </p:sp>
      <p:sp>
        <p:nvSpPr>
          <p:cNvPr id="1230" name="Google Shape;1230;p34"/>
          <p:cNvSpPr txBox="1"/>
          <p:nvPr/>
        </p:nvSpPr>
        <p:spPr>
          <a:xfrm>
            <a:off x="1181320" y="1516673"/>
            <a:ext cx="108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2.1</a:t>
            </a:r>
            <a:endParaRPr sz="1100"/>
          </a:p>
        </p:txBody>
      </p:sp>
      <p:sp>
        <p:nvSpPr>
          <p:cNvPr id="1231" name="Google Shape;1231;p34"/>
          <p:cNvSpPr txBox="1"/>
          <p:nvPr/>
        </p:nvSpPr>
        <p:spPr>
          <a:xfrm>
            <a:off x="1159870" y="1890340"/>
            <a:ext cx="34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관리자가 새로운 컨텐츠를 등록하는 과정</a:t>
            </a:r>
            <a:endParaRPr sz="1100"/>
          </a:p>
        </p:txBody>
      </p:sp>
      <p:sp>
        <p:nvSpPr>
          <p:cNvPr id="1232" name="Google Shape;1232;p34"/>
          <p:cNvSpPr txBox="1"/>
          <p:nvPr/>
        </p:nvSpPr>
        <p:spPr>
          <a:xfrm>
            <a:off x="2286349" y="2664550"/>
            <a:ext cx="1264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 등록결과 : 등록된 컨텐츠 정보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-컨텐츠 ID(contents_id)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-등록 성공/실패 여부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33" name="Google Shape;1233;p34"/>
          <p:cNvSpPr txBox="1"/>
          <p:nvPr/>
        </p:nvSpPr>
        <p:spPr>
          <a:xfrm>
            <a:off x="1143200" y="4290646"/>
            <a:ext cx="34869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수행빈도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-컨텐츠는 평균저그올 하루에 2~5개 추가가능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최대처리빈도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-하루에 최대 10개의 컨텐츠 추가 가능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 엔터티별 접근 빈도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-CONTENTS 테이블에 대한 접근은 하루 5~10회로 예측됨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1234" name="Google Shape;1234;p34"/>
          <p:cNvGrpSpPr/>
          <p:nvPr/>
        </p:nvGrpSpPr>
        <p:grpSpPr>
          <a:xfrm>
            <a:off x="1371840" y="140677"/>
            <a:ext cx="2424537" cy="436685"/>
            <a:chOff x="671" y="748"/>
            <a:chExt cx="1225" cy="298"/>
          </a:xfrm>
        </p:grpSpPr>
        <p:sp>
          <p:nvSpPr>
            <p:cNvPr id="1235" name="Google Shape;1235;p34"/>
            <p:cNvSpPr txBox="1"/>
            <p:nvPr/>
          </p:nvSpPr>
          <p:spPr>
            <a:xfrm>
              <a:off x="745" y="815"/>
              <a:ext cx="1151" cy="231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236" name="Google Shape;1236;p34"/>
            <p:cNvSpPr txBox="1"/>
            <p:nvPr/>
          </p:nvSpPr>
          <p:spPr>
            <a:xfrm>
              <a:off x="671" y="748"/>
              <a:ext cx="1150" cy="23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프로세서 정의서(+명세서)</a:t>
              </a:r>
              <a:endParaRPr sz="1100"/>
            </a:p>
          </p:txBody>
        </p:sp>
      </p:grpSp>
      <p:sp>
        <p:nvSpPr>
          <p:cNvPr id="1237" name="Google Shape;1237;p34"/>
          <p:cNvSpPr txBox="1"/>
          <p:nvPr/>
        </p:nvSpPr>
        <p:spPr>
          <a:xfrm>
            <a:off x="3429600" y="2672850"/>
            <a:ext cx="12003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CONTENTS 테이블: 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컨텐츠의 모든 정보가 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저장되는 테이블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-contents_id, 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contents_name, genre, 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country, 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poster_path,video_path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38" name="Google Shape;1238;p34"/>
          <p:cNvSpPr txBox="1"/>
          <p:nvPr/>
        </p:nvSpPr>
        <p:spPr>
          <a:xfrm>
            <a:off x="1143210" y="2676949"/>
            <a:ext cx="1143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컨텐츠이름,장르,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국가, 설명,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포스터 경로,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동영상 경로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39" name="Google Shape;1239;p34"/>
          <p:cNvSpPr/>
          <p:nvPr/>
        </p:nvSpPr>
        <p:spPr>
          <a:xfrm>
            <a:off x="57160" y="8002465"/>
            <a:ext cx="457280" cy="6330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2749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92506"/>
                </a:lnTo>
                <a:lnTo>
                  <a:pt x="93750" y="92506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7810"/>
                </a:ln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</a:path>
              <a:path extrusionOk="0" fill="darkenLess" h="120000" w="120000">
                <a:moveTo>
                  <a:pt x="88125" y="47810"/>
                </a:move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  <a:moveTo>
                  <a:pt x="26250" y="60000"/>
                </a:moveTo>
                <a:lnTo>
                  <a:pt x="26250" y="92506"/>
                </a:lnTo>
                <a:lnTo>
                  <a:pt x="54375" y="92506"/>
                </a:ln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  <a:lnTo>
                  <a:pt x="93750" y="92506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2749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76253"/>
                </a:moveTo>
                <a:lnTo>
                  <a:pt x="65625" y="76253"/>
                </a:lnTo>
                <a:lnTo>
                  <a:pt x="65625" y="92506"/>
                </a:lnTo>
                <a:lnTo>
                  <a:pt x="54375" y="92506"/>
                </a:lnTo>
                <a:close/>
              </a:path>
              <a:path extrusionOk="0" fill="none" h="120000" w="120000">
                <a:moveTo>
                  <a:pt x="60000" y="27494"/>
                </a:moveTo>
                <a:lnTo>
                  <a:pt x="76875" y="39684"/>
                </a:lnTo>
                <a:lnTo>
                  <a:pt x="76875" y="31558"/>
                </a:lnTo>
                <a:lnTo>
                  <a:pt x="88125" y="31558"/>
                </a:lnTo>
                <a:lnTo>
                  <a:pt x="88125" y="47810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92506"/>
                </a:lnTo>
                <a:lnTo>
                  <a:pt x="26250" y="92506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9684"/>
                </a:moveTo>
                <a:lnTo>
                  <a:pt x="88125" y="47810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92506"/>
                </a:move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40" name="Google Shape;1240;p34"/>
          <p:cNvSpPr/>
          <p:nvPr/>
        </p:nvSpPr>
        <p:spPr>
          <a:xfrm>
            <a:off x="4687120" y="8159262"/>
            <a:ext cx="400120" cy="4220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664"/>
                </a:lnTo>
                <a:lnTo>
                  <a:pt x="15000" y="1733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35"/>
          <p:cNvSpPr txBox="1"/>
          <p:nvPr/>
        </p:nvSpPr>
        <p:spPr>
          <a:xfrm>
            <a:off x="171480" y="5216769"/>
            <a:ext cx="4801440" cy="281354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47" name="Google Shape;1247;p35"/>
          <p:cNvSpPr txBox="1"/>
          <p:nvPr/>
        </p:nvSpPr>
        <p:spPr>
          <a:xfrm>
            <a:off x="1143200" y="2180492"/>
            <a:ext cx="3829720" cy="351692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48" name="Google Shape;1248;p35"/>
          <p:cNvSpPr txBox="1"/>
          <p:nvPr/>
        </p:nvSpPr>
        <p:spPr>
          <a:xfrm>
            <a:off x="171480" y="1125415"/>
            <a:ext cx="971720" cy="4079631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49" name="Google Shape;1249;p35"/>
          <p:cNvSpPr txBox="1"/>
          <p:nvPr/>
        </p:nvSpPr>
        <p:spPr>
          <a:xfrm>
            <a:off x="302472" y="1185496"/>
            <a:ext cx="800240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프로세스 명</a:t>
            </a:r>
            <a:endParaRPr sz="1100"/>
          </a:p>
        </p:txBody>
      </p:sp>
      <p:cxnSp>
        <p:nvCxnSpPr>
          <p:cNvPr id="1250" name="Google Shape;1250;p35"/>
          <p:cNvCxnSpPr/>
          <p:nvPr/>
        </p:nvCxnSpPr>
        <p:spPr>
          <a:xfrm>
            <a:off x="171480" y="1125415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1" name="Google Shape;1251;p35"/>
          <p:cNvCxnSpPr/>
          <p:nvPr/>
        </p:nvCxnSpPr>
        <p:spPr>
          <a:xfrm>
            <a:off x="171480" y="1477108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52" name="Google Shape;1252;p35"/>
          <p:cNvSpPr txBox="1"/>
          <p:nvPr/>
        </p:nvSpPr>
        <p:spPr>
          <a:xfrm>
            <a:off x="359632" y="1878623"/>
            <a:ext cx="6120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설  명</a:t>
            </a:r>
            <a:endParaRPr sz="1100"/>
          </a:p>
        </p:txBody>
      </p:sp>
      <p:cxnSp>
        <p:nvCxnSpPr>
          <p:cNvPr id="1253" name="Google Shape;1253;p35"/>
          <p:cNvCxnSpPr/>
          <p:nvPr/>
        </p:nvCxnSpPr>
        <p:spPr>
          <a:xfrm>
            <a:off x="171480" y="1125415"/>
            <a:ext cx="0" cy="7321062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4" name="Google Shape;1254;p35"/>
          <p:cNvCxnSpPr/>
          <p:nvPr/>
        </p:nvCxnSpPr>
        <p:spPr>
          <a:xfrm>
            <a:off x="1143200" y="1125415"/>
            <a:ext cx="0" cy="4079631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5" name="Google Shape;1255;p35"/>
          <p:cNvCxnSpPr/>
          <p:nvPr/>
        </p:nvCxnSpPr>
        <p:spPr>
          <a:xfrm>
            <a:off x="171480" y="1828800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6" name="Google Shape;1256;p35"/>
          <p:cNvCxnSpPr/>
          <p:nvPr/>
        </p:nvCxnSpPr>
        <p:spPr>
          <a:xfrm>
            <a:off x="171480" y="2180492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7" name="Google Shape;1257;p35"/>
          <p:cNvCxnSpPr/>
          <p:nvPr/>
        </p:nvCxnSpPr>
        <p:spPr>
          <a:xfrm>
            <a:off x="1139627" y="2532185"/>
            <a:ext cx="3833292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8" name="Google Shape;1258;p35"/>
          <p:cNvCxnSpPr/>
          <p:nvPr/>
        </p:nvCxnSpPr>
        <p:spPr>
          <a:xfrm>
            <a:off x="171480" y="4220308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59" name="Google Shape;1259;p35"/>
          <p:cNvSpPr txBox="1"/>
          <p:nvPr/>
        </p:nvSpPr>
        <p:spPr>
          <a:xfrm>
            <a:off x="294135" y="1544515"/>
            <a:ext cx="800240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프로세스 ID</a:t>
            </a:r>
            <a:endParaRPr sz="1100"/>
          </a:p>
        </p:txBody>
      </p:sp>
      <p:sp>
        <p:nvSpPr>
          <p:cNvPr id="1260" name="Google Shape;1260;p35"/>
          <p:cNvSpPr txBox="1"/>
          <p:nvPr/>
        </p:nvSpPr>
        <p:spPr>
          <a:xfrm>
            <a:off x="359632" y="2982057"/>
            <a:ext cx="6120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정  보</a:t>
            </a:r>
            <a:endParaRPr sz="1100"/>
          </a:p>
        </p:txBody>
      </p:sp>
      <p:cxnSp>
        <p:nvCxnSpPr>
          <p:cNvPr id="1261" name="Google Shape;1261;p35"/>
          <p:cNvCxnSpPr/>
          <p:nvPr/>
        </p:nvCxnSpPr>
        <p:spPr>
          <a:xfrm>
            <a:off x="171480" y="5205046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2" name="Google Shape;1262;p35"/>
          <p:cNvSpPr txBox="1"/>
          <p:nvPr/>
        </p:nvSpPr>
        <p:spPr>
          <a:xfrm>
            <a:off x="359632" y="4693626"/>
            <a:ext cx="6120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특  성  </a:t>
            </a:r>
            <a:endParaRPr sz="1100"/>
          </a:p>
        </p:txBody>
      </p:sp>
      <p:sp>
        <p:nvSpPr>
          <p:cNvPr id="1263" name="Google Shape;1263;p35"/>
          <p:cNvSpPr txBox="1"/>
          <p:nvPr/>
        </p:nvSpPr>
        <p:spPr>
          <a:xfrm>
            <a:off x="1444480" y="2228850"/>
            <a:ext cx="6120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입  력</a:t>
            </a:r>
            <a:endParaRPr sz="1100"/>
          </a:p>
        </p:txBody>
      </p:sp>
      <p:cxnSp>
        <p:nvCxnSpPr>
          <p:cNvPr id="1264" name="Google Shape;1264;p35"/>
          <p:cNvCxnSpPr/>
          <p:nvPr/>
        </p:nvCxnSpPr>
        <p:spPr>
          <a:xfrm>
            <a:off x="4572800" y="2184888"/>
            <a:ext cx="0" cy="2035419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5" name="Google Shape;1265;p35"/>
          <p:cNvCxnSpPr/>
          <p:nvPr/>
        </p:nvCxnSpPr>
        <p:spPr>
          <a:xfrm>
            <a:off x="2362600" y="2184888"/>
            <a:ext cx="0" cy="20355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6" name="Google Shape;1266;p35"/>
          <p:cNvCxnSpPr/>
          <p:nvPr/>
        </p:nvCxnSpPr>
        <p:spPr>
          <a:xfrm>
            <a:off x="3498655" y="2180492"/>
            <a:ext cx="0" cy="20355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7" name="Google Shape;1267;p35"/>
          <p:cNvSpPr txBox="1"/>
          <p:nvPr/>
        </p:nvSpPr>
        <p:spPr>
          <a:xfrm>
            <a:off x="2588872" y="2228850"/>
            <a:ext cx="6120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출  력</a:t>
            </a:r>
            <a:endParaRPr sz="1100"/>
          </a:p>
        </p:txBody>
      </p:sp>
      <p:sp>
        <p:nvSpPr>
          <p:cNvPr id="1268" name="Google Shape;1268;p35"/>
          <p:cNvSpPr txBox="1"/>
          <p:nvPr/>
        </p:nvSpPr>
        <p:spPr>
          <a:xfrm>
            <a:off x="3649904" y="2228850"/>
            <a:ext cx="6120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엔터티</a:t>
            </a:r>
            <a:endParaRPr sz="1100"/>
          </a:p>
        </p:txBody>
      </p:sp>
      <p:sp>
        <p:nvSpPr>
          <p:cNvPr id="1269" name="Google Shape;1269;p35"/>
          <p:cNvSpPr txBox="1"/>
          <p:nvPr/>
        </p:nvSpPr>
        <p:spPr>
          <a:xfrm>
            <a:off x="4572800" y="2228850"/>
            <a:ext cx="400120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로컬</a:t>
            </a:r>
            <a:endParaRPr sz="1100"/>
          </a:p>
        </p:txBody>
      </p:sp>
      <p:cxnSp>
        <p:nvCxnSpPr>
          <p:cNvPr id="1270" name="Google Shape;1270;p35"/>
          <p:cNvCxnSpPr/>
          <p:nvPr/>
        </p:nvCxnSpPr>
        <p:spPr>
          <a:xfrm>
            <a:off x="171480" y="5498123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1" name="Google Shape;1271;p35"/>
          <p:cNvCxnSpPr/>
          <p:nvPr/>
        </p:nvCxnSpPr>
        <p:spPr>
          <a:xfrm>
            <a:off x="171480" y="8440615"/>
            <a:ext cx="4801440" cy="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2" name="Google Shape;1272;p35"/>
          <p:cNvCxnSpPr/>
          <p:nvPr/>
        </p:nvCxnSpPr>
        <p:spPr>
          <a:xfrm>
            <a:off x="4972920" y="1125415"/>
            <a:ext cx="0" cy="7321062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3" name="Google Shape;1273;p35"/>
          <p:cNvSpPr txBox="1"/>
          <p:nvPr/>
        </p:nvSpPr>
        <p:spPr>
          <a:xfrm>
            <a:off x="2131592" y="5232888"/>
            <a:ext cx="897888" cy="25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10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프로세스 내역</a:t>
            </a:r>
            <a:endParaRPr sz="1100"/>
          </a:p>
        </p:txBody>
      </p:sp>
      <p:sp>
        <p:nvSpPr>
          <p:cNvPr id="1274" name="Google Shape;1274;p35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75" name="Google Shape;1275;p35"/>
          <p:cNvSpPr txBox="1"/>
          <p:nvPr/>
        </p:nvSpPr>
        <p:spPr>
          <a:xfrm flipH="1" rot="10800000">
            <a:off x="0" y="266700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76" name="Google Shape;1276;p35"/>
          <p:cNvSpPr txBox="1"/>
          <p:nvPr/>
        </p:nvSpPr>
        <p:spPr>
          <a:xfrm>
            <a:off x="3200960" y="8610600"/>
            <a:ext cx="1829120" cy="281354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프로세스 정의서(+명세서)</a:t>
            </a:r>
            <a:endParaRPr sz="1100"/>
          </a:p>
        </p:txBody>
      </p:sp>
      <p:sp>
        <p:nvSpPr>
          <p:cNvPr id="1277" name="Google Shape;1277;p35"/>
          <p:cNvSpPr txBox="1"/>
          <p:nvPr/>
        </p:nvSpPr>
        <p:spPr>
          <a:xfrm>
            <a:off x="1181320" y="1184031"/>
            <a:ext cx="108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 삭제</a:t>
            </a:r>
            <a:endParaRPr sz="1100"/>
          </a:p>
        </p:txBody>
      </p:sp>
      <p:sp>
        <p:nvSpPr>
          <p:cNvPr id="1278" name="Google Shape;1278;p35"/>
          <p:cNvSpPr txBox="1"/>
          <p:nvPr/>
        </p:nvSpPr>
        <p:spPr>
          <a:xfrm>
            <a:off x="1181320" y="1516673"/>
            <a:ext cx="108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2.3.1</a:t>
            </a:r>
            <a:endParaRPr sz="1100"/>
          </a:p>
        </p:txBody>
      </p:sp>
      <p:sp>
        <p:nvSpPr>
          <p:cNvPr id="1279" name="Google Shape;1279;p35"/>
          <p:cNvSpPr txBox="1"/>
          <p:nvPr/>
        </p:nvSpPr>
        <p:spPr>
          <a:xfrm>
            <a:off x="1159870" y="1811252"/>
            <a:ext cx="34296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9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 관리자에 의해 특정 컨텐츠가 삭제되는 과정으로, 삭제 전 최종 확인 및 연관된 데이터를 모두 삭제 처리함</a:t>
            </a:r>
            <a:endParaRPr sz="900"/>
          </a:p>
        </p:txBody>
      </p:sp>
      <p:sp>
        <p:nvSpPr>
          <p:cNvPr id="1280" name="Google Shape;1280;p35"/>
          <p:cNvSpPr txBox="1"/>
          <p:nvPr/>
        </p:nvSpPr>
        <p:spPr>
          <a:xfrm>
            <a:off x="2343550" y="2672850"/>
            <a:ext cx="1306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삭제 완료 메시지,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삭제된 컨텐츠 ID,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삭제 로그 기록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(컨텐츠 ID, 관리자 ID,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 삭제 시간)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81" name="Google Shape;1281;p35"/>
          <p:cNvSpPr txBox="1"/>
          <p:nvPr/>
        </p:nvSpPr>
        <p:spPr>
          <a:xfrm>
            <a:off x="1143200" y="4290646"/>
            <a:ext cx="34869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8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수행 평균 빈도수</a:t>
            </a: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: 평균적으로 일주일에 5회</a:t>
            </a:r>
            <a:endParaRPr sz="800"/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8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최대 빈도수: </a:t>
            </a: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하루 최대 </a:t>
            </a:r>
            <a:r>
              <a:rPr b="1" i="0" lang="en" sz="8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20</a:t>
            </a:r>
            <a:r>
              <a:rPr b="1" i="0" lang="en" sz="8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회</a:t>
            </a:r>
            <a:endParaRPr sz="800"/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i="0" lang="en" sz="8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관련 엔터티별 접근 빈도</a:t>
            </a: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: 컨텐츠 데이터, 리뷰 데이터 각 1회,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계약 데이터 1회, 구독 데이터 1회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82" name="Google Shape;1282;p35"/>
          <p:cNvSpPr txBox="1"/>
          <p:nvPr/>
        </p:nvSpPr>
        <p:spPr>
          <a:xfrm>
            <a:off x="419173" y="5697415"/>
            <a:ext cx="40392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DELETE 컨텐츠 정보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-컨텐츠 ID, 삭제 사유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DELETE 관련 리뷰, 비디오, 계약, 구독 정보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-컨텐츠와 연고나된 모든 엔터티 데이터 삭제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로그 삭제 기록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68300" lvl="0" marL="3683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10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-컨텐츠 삭제 관련 로그 기록 남김(관리자 ID, 삭제 시간)</a:t>
            </a:r>
            <a:endParaRPr b="1" sz="10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1283" name="Google Shape;1283;p35"/>
          <p:cNvGrpSpPr/>
          <p:nvPr/>
        </p:nvGrpSpPr>
        <p:grpSpPr>
          <a:xfrm>
            <a:off x="1371840" y="140677"/>
            <a:ext cx="2424537" cy="436685"/>
            <a:chOff x="671" y="748"/>
            <a:chExt cx="1225" cy="298"/>
          </a:xfrm>
        </p:grpSpPr>
        <p:sp>
          <p:nvSpPr>
            <p:cNvPr id="1284" name="Google Shape;1284;p35"/>
            <p:cNvSpPr txBox="1"/>
            <p:nvPr/>
          </p:nvSpPr>
          <p:spPr>
            <a:xfrm>
              <a:off x="745" y="815"/>
              <a:ext cx="1151" cy="231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285" name="Google Shape;1285;p35"/>
            <p:cNvSpPr txBox="1"/>
            <p:nvPr/>
          </p:nvSpPr>
          <p:spPr>
            <a:xfrm>
              <a:off x="671" y="748"/>
              <a:ext cx="1150" cy="23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프로세서 정의서(+명세서)</a:t>
              </a:r>
              <a:endParaRPr sz="1100"/>
            </a:p>
          </p:txBody>
        </p:sp>
      </p:grpSp>
      <p:sp>
        <p:nvSpPr>
          <p:cNvPr id="1286" name="Google Shape;1286;p35"/>
          <p:cNvSpPr txBox="1"/>
          <p:nvPr/>
        </p:nvSpPr>
        <p:spPr>
          <a:xfrm>
            <a:off x="3429600" y="2672862"/>
            <a:ext cx="11433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CONTENTS,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MEMBER(관리자 확인),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RELATED_VIDEO,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REVIEW,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CONTRACT(계약 삭제),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SUB(구독 정보 관련 처리)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87" name="Google Shape;1287;p35"/>
          <p:cNvSpPr txBox="1"/>
          <p:nvPr/>
        </p:nvSpPr>
        <p:spPr>
          <a:xfrm>
            <a:off x="1124150" y="2672850"/>
            <a:ext cx="1306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컨텐츠 ID,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삭제 요청자정보(관리자 ID),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삭제 사유,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FF"/>
              </a:buClr>
              <a:buSzPts val="1000"/>
              <a:buFont typeface="Dotum"/>
              <a:buNone/>
            </a:pPr>
            <a:r>
              <a:rPr b="1" lang="en" sz="800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삭제 시간</a:t>
            </a:r>
            <a:endParaRPr b="1" sz="800">
              <a:solidFill>
                <a:srgbClr val="0099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88" name="Google Shape;1288;p35"/>
          <p:cNvSpPr/>
          <p:nvPr/>
        </p:nvSpPr>
        <p:spPr>
          <a:xfrm>
            <a:off x="57160" y="8002465"/>
            <a:ext cx="457280" cy="6330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2749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92506"/>
                </a:lnTo>
                <a:lnTo>
                  <a:pt x="93750" y="92506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7810"/>
                </a:ln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</a:path>
              <a:path extrusionOk="0" fill="darkenLess" h="120000" w="120000">
                <a:moveTo>
                  <a:pt x="88125" y="47810"/>
                </a:move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  <a:moveTo>
                  <a:pt x="26250" y="60000"/>
                </a:moveTo>
                <a:lnTo>
                  <a:pt x="26250" y="92506"/>
                </a:lnTo>
                <a:lnTo>
                  <a:pt x="54375" y="92506"/>
                </a:ln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  <a:lnTo>
                  <a:pt x="93750" y="92506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2749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76253"/>
                </a:moveTo>
                <a:lnTo>
                  <a:pt x="65625" y="76253"/>
                </a:lnTo>
                <a:lnTo>
                  <a:pt x="65625" y="92506"/>
                </a:lnTo>
                <a:lnTo>
                  <a:pt x="54375" y="92506"/>
                </a:lnTo>
                <a:close/>
              </a:path>
              <a:path extrusionOk="0" fill="none" h="120000" w="120000">
                <a:moveTo>
                  <a:pt x="60000" y="27494"/>
                </a:moveTo>
                <a:lnTo>
                  <a:pt x="76875" y="39684"/>
                </a:lnTo>
                <a:lnTo>
                  <a:pt x="76875" y="31558"/>
                </a:lnTo>
                <a:lnTo>
                  <a:pt x="88125" y="31558"/>
                </a:lnTo>
                <a:lnTo>
                  <a:pt x="88125" y="47810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92506"/>
                </a:lnTo>
                <a:lnTo>
                  <a:pt x="26250" y="92506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9684"/>
                </a:moveTo>
                <a:lnTo>
                  <a:pt x="88125" y="47810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92506"/>
                </a:move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89" name="Google Shape;1289;p35"/>
          <p:cNvSpPr/>
          <p:nvPr/>
        </p:nvSpPr>
        <p:spPr>
          <a:xfrm>
            <a:off x="4687120" y="8159262"/>
            <a:ext cx="400120" cy="4220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664"/>
                </a:lnTo>
                <a:lnTo>
                  <a:pt x="15000" y="1733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36"/>
          <p:cNvSpPr txBox="1"/>
          <p:nvPr/>
        </p:nvSpPr>
        <p:spPr>
          <a:xfrm flipH="1" rot="10800000">
            <a:off x="0" y="266723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295" name="Google Shape;1295;p36"/>
          <p:cNvGrpSpPr/>
          <p:nvPr/>
        </p:nvGrpSpPr>
        <p:grpSpPr>
          <a:xfrm>
            <a:off x="1314680" y="140677"/>
            <a:ext cx="2640411" cy="537796"/>
            <a:chOff x="671" y="748"/>
            <a:chExt cx="1274" cy="367"/>
          </a:xfrm>
        </p:grpSpPr>
        <p:sp>
          <p:nvSpPr>
            <p:cNvPr id="1296" name="Google Shape;1296;p36"/>
            <p:cNvSpPr txBox="1"/>
            <p:nvPr/>
          </p:nvSpPr>
          <p:spPr>
            <a:xfrm>
              <a:off x="745" y="815"/>
              <a:ext cx="1200" cy="300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297" name="Google Shape;1297;p36"/>
            <p:cNvSpPr txBox="1"/>
            <p:nvPr/>
          </p:nvSpPr>
          <p:spPr>
            <a:xfrm>
              <a:off x="671" y="748"/>
              <a:ext cx="1200" cy="300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프로세서/엔터티 매트릭스</a:t>
              </a:r>
              <a:endParaRPr sz="1100"/>
            </a:p>
          </p:txBody>
        </p:sp>
      </p:grpSp>
      <p:graphicFrame>
        <p:nvGraphicFramePr>
          <p:cNvPr id="1298" name="Google Shape;1298;p36"/>
          <p:cNvGraphicFramePr/>
          <p:nvPr/>
        </p:nvGraphicFramePr>
        <p:xfrm>
          <a:off x="398050" y="1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{60142DC2-98B7-4783-9FE9-E759D863F0C4}</a:tableStyleId>
              </a:tblPr>
              <a:tblGrid>
                <a:gridCol w="1087075"/>
                <a:gridCol w="1087075"/>
                <a:gridCol w="1087075"/>
                <a:gridCol w="1087075"/>
              </a:tblGrid>
              <a:tr h="32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프로세스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MEMBER(회원)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SUB(구독)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GROUP(그룹)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회원 가입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C(생성)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회원 정보 수정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U(수정)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회원 탈퇴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D(삭제)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41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구독 신청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R(조회)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구독 상태 변경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구독 취소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9" name="Google Shape;1299;p36"/>
          <p:cNvSpPr txBox="1"/>
          <p:nvPr/>
        </p:nvSpPr>
        <p:spPr>
          <a:xfrm>
            <a:off x="295525" y="908475"/>
            <a:ext cx="1522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 sz="1800">
                <a:solidFill>
                  <a:schemeClr val="dk2"/>
                </a:solidFill>
              </a:rPr>
              <a:t>회원관리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37"/>
          <p:cNvSpPr txBox="1"/>
          <p:nvPr/>
        </p:nvSpPr>
        <p:spPr>
          <a:xfrm flipH="1" rot="10800000">
            <a:off x="0" y="266723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305" name="Google Shape;1305;p37"/>
          <p:cNvGrpSpPr/>
          <p:nvPr/>
        </p:nvGrpSpPr>
        <p:grpSpPr>
          <a:xfrm>
            <a:off x="1314680" y="140677"/>
            <a:ext cx="2640411" cy="537796"/>
            <a:chOff x="671" y="748"/>
            <a:chExt cx="1274" cy="367"/>
          </a:xfrm>
        </p:grpSpPr>
        <p:sp>
          <p:nvSpPr>
            <p:cNvPr id="1306" name="Google Shape;1306;p37"/>
            <p:cNvSpPr txBox="1"/>
            <p:nvPr/>
          </p:nvSpPr>
          <p:spPr>
            <a:xfrm>
              <a:off x="745" y="815"/>
              <a:ext cx="1200" cy="300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307" name="Google Shape;1307;p37"/>
            <p:cNvSpPr txBox="1"/>
            <p:nvPr/>
          </p:nvSpPr>
          <p:spPr>
            <a:xfrm>
              <a:off x="671" y="748"/>
              <a:ext cx="1200" cy="300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프로세서/엔터티 매트릭스</a:t>
              </a:r>
              <a:endParaRPr sz="1100"/>
            </a:p>
          </p:txBody>
        </p:sp>
      </p:grpSp>
      <p:sp>
        <p:nvSpPr>
          <p:cNvPr id="1308" name="Google Shape;1308;p37"/>
          <p:cNvSpPr txBox="1"/>
          <p:nvPr/>
        </p:nvSpPr>
        <p:spPr>
          <a:xfrm>
            <a:off x="-390275" y="908475"/>
            <a:ext cx="2053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2. 컨텐츠 관리</a:t>
            </a:r>
            <a:endParaRPr b="1" sz="1800">
              <a:solidFill>
                <a:schemeClr val="dk2"/>
              </a:solidFill>
            </a:endParaRPr>
          </a:p>
        </p:txBody>
      </p:sp>
      <p:graphicFrame>
        <p:nvGraphicFramePr>
          <p:cNvPr id="1309" name="Google Shape;1309;p37"/>
          <p:cNvGraphicFramePr/>
          <p:nvPr/>
        </p:nvGraphicFramePr>
        <p:xfrm>
          <a:off x="106500" y="157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{60142DC2-98B7-4783-9FE9-E759D863F0C4}</a:tableStyleId>
              </a:tblPr>
              <a:tblGrid>
                <a:gridCol w="829150"/>
                <a:gridCol w="933525"/>
                <a:gridCol w="724775"/>
                <a:gridCol w="829150"/>
                <a:gridCol w="750875"/>
                <a:gridCol w="907425"/>
              </a:tblGrid>
              <a:tr h="63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프로세스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CONTENTS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</a:t>
                      </a:r>
                      <a:r>
                        <a:rPr b="1" lang="en" sz="1000"/>
                        <a:t>컨텐츠)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MOVIE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</a:t>
                      </a:r>
                      <a:r>
                        <a:rPr b="1" lang="en" sz="1000"/>
                        <a:t>영화)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SERIES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</a:t>
                      </a:r>
                      <a:r>
                        <a:rPr b="1" lang="en" sz="1000"/>
                        <a:t>시리즈)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EPISODE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</a:t>
                      </a:r>
                      <a:r>
                        <a:rPr b="1" lang="en" sz="1000"/>
                        <a:t>에피소드)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RELATED_VIDEO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</a:t>
                      </a:r>
                      <a:r>
                        <a:rPr b="1" lang="en" sz="1000"/>
                        <a:t>관련동영상)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컨텐츠 등록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컨텐츠 수정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40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컨텐츠 삭제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8"/>
          <p:cNvSpPr txBox="1"/>
          <p:nvPr/>
        </p:nvSpPr>
        <p:spPr>
          <a:xfrm flipH="1" rot="10800000">
            <a:off x="0" y="266723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315" name="Google Shape;1315;p38"/>
          <p:cNvGrpSpPr/>
          <p:nvPr/>
        </p:nvGrpSpPr>
        <p:grpSpPr>
          <a:xfrm>
            <a:off x="1314680" y="140677"/>
            <a:ext cx="2640411" cy="537796"/>
            <a:chOff x="671" y="748"/>
            <a:chExt cx="1274" cy="367"/>
          </a:xfrm>
        </p:grpSpPr>
        <p:sp>
          <p:nvSpPr>
            <p:cNvPr id="1316" name="Google Shape;1316;p38"/>
            <p:cNvSpPr txBox="1"/>
            <p:nvPr/>
          </p:nvSpPr>
          <p:spPr>
            <a:xfrm>
              <a:off x="745" y="815"/>
              <a:ext cx="1200" cy="300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317" name="Google Shape;1317;p38"/>
            <p:cNvSpPr txBox="1"/>
            <p:nvPr/>
          </p:nvSpPr>
          <p:spPr>
            <a:xfrm>
              <a:off x="671" y="748"/>
              <a:ext cx="1200" cy="300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프로세서/엔터티 매트릭스</a:t>
              </a:r>
              <a:endParaRPr sz="1100"/>
            </a:p>
          </p:txBody>
        </p:sp>
      </p:grpSp>
      <p:sp>
        <p:nvSpPr>
          <p:cNvPr id="1318" name="Google Shape;1318;p38"/>
          <p:cNvSpPr txBox="1"/>
          <p:nvPr/>
        </p:nvSpPr>
        <p:spPr>
          <a:xfrm>
            <a:off x="-314075" y="908475"/>
            <a:ext cx="1832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3. 리뷰 관리</a:t>
            </a:r>
            <a:endParaRPr b="1" sz="1800">
              <a:solidFill>
                <a:schemeClr val="dk2"/>
              </a:solidFill>
            </a:endParaRPr>
          </a:p>
        </p:txBody>
      </p:sp>
      <p:graphicFrame>
        <p:nvGraphicFramePr>
          <p:cNvPr id="1319" name="Google Shape;1319;p38"/>
          <p:cNvGraphicFramePr/>
          <p:nvPr/>
        </p:nvGraphicFramePr>
        <p:xfrm>
          <a:off x="208400" y="155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{60142DC2-98B7-4783-9FE9-E759D863F0C4}</a:tableStyleId>
              </a:tblPr>
              <a:tblGrid>
                <a:gridCol w="1189350"/>
                <a:gridCol w="1100075"/>
                <a:gridCol w="1129775"/>
                <a:gridCol w="1338200"/>
              </a:tblGrid>
              <a:tr h="37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프로세스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REVIEW(</a:t>
                      </a:r>
                      <a:r>
                        <a:rPr b="1" lang="en" sz="1000"/>
                        <a:t>리뷰)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MEMBER(</a:t>
                      </a:r>
                      <a:r>
                        <a:rPr b="1" lang="en" sz="1000"/>
                        <a:t>회원)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CONTENTS(</a:t>
                      </a:r>
                      <a:r>
                        <a:rPr b="1" lang="en" sz="1000"/>
                        <a:t>컨텐츠)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4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리뷰 작성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8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리뷰 수정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리뷰 삭제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39"/>
          <p:cNvSpPr txBox="1"/>
          <p:nvPr/>
        </p:nvSpPr>
        <p:spPr>
          <a:xfrm flipH="1" rot="10800000">
            <a:off x="0" y="266723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325" name="Google Shape;1325;p39"/>
          <p:cNvGrpSpPr/>
          <p:nvPr/>
        </p:nvGrpSpPr>
        <p:grpSpPr>
          <a:xfrm>
            <a:off x="1314680" y="140677"/>
            <a:ext cx="2640411" cy="537796"/>
            <a:chOff x="671" y="748"/>
            <a:chExt cx="1274" cy="367"/>
          </a:xfrm>
        </p:grpSpPr>
        <p:sp>
          <p:nvSpPr>
            <p:cNvPr id="1326" name="Google Shape;1326;p39"/>
            <p:cNvSpPr txBox="1"/>
            <p:nvPr/>
          </p:nvSpPr>
          <p:spPr>
            <a:xfrm>
              <a:off x="745" y="815"/>
              <a:ext cx="1200" cy="300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327" name="Google Shape;1327;p39"/>
            <p:cNvSpPr txBox="1"/>
            <p:nvPr/>
          </p:nvSpPr>
          <p:spPr>
            <a:xfrm>
              <a:off x="671" y="748"/>
              <a:ext cx="1200" cy="300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프로세서/엔터티 매트릭스</a:t>
              </a:r>
              <a:endParaRPr sz="1100"/>
            </a:p>
          </p:txBody>
        </p:sp>
      </p:grpSp>
      <p:sp>
        <p:nvSpPr>
          <p:cNvPr id="1328" name="Google Shape;1328;p39"/>
          <p:cNvSpPr txBox="1"/>
          <p:nvPr/>
        </p:nvSpPr>
        <p:spPr>
          <a:xfrm>
            <a:off x="-466475" y="908475"/>
            <a:ext cx="1832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 4. </a:t>
            </a:r>
            <a:r>
              <a:rPr b="1" lang="en" sz="1800">
                <a:solidFill>
                  <a:schemeClr val="dk2"/>
                </a:solidFill>
              </a:rPr>
              <a:t>구독 관리</a:t>
            </a:r>
            <a:endParaRPr b="1" sz="1800">
              <a:solidFill>
                <a:schemeClr val="dk2"/>
              </a:solidFill>
            </a:endParaRPr>
          </a:p>
        </p:txBody>
      </p:sp>
      <p:graphicFrame>
        <p:nvGraphicFramePr>
          <p:cNvPr id="1329" name="Google Shape;1329;p39"/>
          <p:cNvGraphicFramePr/>
          <p:nvPr/>
        </p:nvGraphicFramePr>
        <p:xfrm>
          <a:off x="119100" y="150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{60142DC2-98B7-4783-9FE9-E759D863F0C4}</a:tableStyleId>
              </a:tblPr>
              <a:tblGrid>
                <a:gridCol w="1204250"/>
                <a:gridCol w="1204250"/>
                <a:gridCol w="1204250"/>
                <a:gridCol w="1204250"/>
              </a:tblGrid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프로세스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SUB(</a:t>
                      </a:r>
                      <a:r>
                        <a:rPr b="1" lang="en" sz="1000"/>
                        <a:t>구독</a:t>
                      </a:r>
                      <a:r>
                        <a:rPr b="1" lang="en" sz="1000"/>
                        <a:t>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MEMBER(</a:t>
                      </a:r>
                      <a:r>
                        <a:rPr b="1" lang="en" sz="1000"/>
                        <a:t>회원)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GROUP(</a:t>
                      </a:r>
                      <a:r>
                        <a:rPr b="1" lang="en" sz="1000"/>
                        <a:t>그룹)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6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구독 신청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구독 상태 변경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구독 취소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0"/>
          <p:cNvSpPr txBox="1"/>
          <p:nvPr/>
        </p:nvSpPr>
        <p:spPr>
          <a:xfrm flipH="1" rot="10800000">
            <a:off x="0" y="266723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335" name="Google Shape;1335;p40"/>
          <p:cNvGrpSpPr/>
          <p:nvPr/>
        </p:nvGrpSpPr>
        <p:grpSpPr>
          <a:xfrm>
            <a:off x="1314680" y="140677"/>
            <a:ext cx="2640411" cy="537796"/>
            <a:chOff x="671" y="748"/>
            <a:chExt cx="1274" cy="367"/>
          </a:xfrm>
        </p:grpSpPr>
        <p:sp>
          <p:nvSpPr>
            <p:cNvPr id="1336" name="Google Shape;1336;p40"/>
            <p:cNvSpPr txBox="1"/>
            <p:nvPr/>
          </p:nvSpPr>
          <p:spPr>
            <a:xfrm>
              <a:off x="745" y="815"/>
              <a:ext cx="1200" cy="300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337" name="Google Shape;1337;p40"/>
            <p:cNvSpPr txBox="1"/>
            <p:nvPr/>
          </p:nvSpPr>
          <p:spPr>
            <a:xfrm>
              <a:off x="671" y="748"/>
              <a:ext cx="1200" cy="300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프로세서/엔터티 매트릭스</a:t>
              </a:r>
              <a:endParaRPr sz="1100"/>
            </a:p>
          </p:txBody>
        </p:sp>
      </p:grpSp>
      <p:sp>
        <p:nvSpPr>
          <p:cNvPr id="1338" name="Google Shape;1338;p40"/>
          <p:cNvSpPr txBox="1"/>
          <p:nvPr/>
        </p:nvSpPr>
        <p:spPr>
          <a:xfrm>
            <a:off x="-314075" y="908475"/>
            <a:ext cx="3424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5.</a:t>
            </a:r>
            <a:r>
              <a:rPr b="1" lang="en" sz="1800">
                <a:solidFill>
                  <a:schemeClr val="dk2"/>
                </a:solidFill>
              </a:rPr>
              <a:t> </a:t>
            </a:r>
            <a:r>
              <a:rPr b="1" lang="en" sz="1800">
                <a:solidFill>
                  <a:schemeClr val="dk2"/>
                </a:solidFill>
              </a:rPr>
              <a:t>영화/시리즈/에피소드 관리</a:t>
            </a:r>
            <a:endParaRPr b="1" sz="1800">
              <a:solidFill>
                <a:schemeClr val="dk2"/>
              </a:solidFill>
            </a:endParaRPr>
          </a:p>
        </p:txBody>
      </p:sp>
      <p:graphicFrame>
        <p:nvGraphicFramePr>
          <p:cNvPr id="1339" name="Google Shape;1339;p40"/>
          <p:cNvGraphicFramePr/>
          <p:nvPr/>
        </p:nvGraphicFramePr>
        <p:xfrm>
          <a:off x="89300" y="15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{60142DC2-98B7-4783-9FE9-E759D863F0C4}</a:tableStyleId>
              </a:tblPr>
              <a:tblGrid>
                <a:gridCol w="1226575"/>
                <a:gridCol w="1226575"/>
                <a:gridCol w="1152175"/>
                <a:gridCol w="130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프로세스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MOVIE(</a:t>
                      </a:r>
                      <a:r>
                        <a:rPr b="1" lang="en" sz="1000"/>
                        <a:t>영화</a:t>
                      </a:r>
                      <a:r>
                        <a:rPr b="1" lang="en" sz="1000"/>
                        <a:t>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SERIES(</a:t>
                      </a:r>
                      <a:r>
                        <a:rPr b="1" lang="en" sz="1000"/>
                        <a:t>시리즈)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EPISODE(</a:t>
                      </a:r>
                      <a:r>
                        <a:rPr b="1" lang="en" sz="1000"/>
                        <a:t>에피소드)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영화 등록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시리즈 등록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C(</a:t>
                      </a:r>
                      <a:r>
                        <a:rPr b="1" lang="en" sz="1000"/>
                        <a:t>에피소드 등록)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에피소드 등록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영화 수정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시리즈 수정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U(</a:t>
                      </a:r>
                      <a:r>
                        <a:rPr b="1" lang="en" sz="1000"/>
                        <a:t>에피소드 수정)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에피소드 수정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영화 삭제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시리즈 삭제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D(</a:t>
                      </a:r>
                      <a:r>
                        <a:rPr b="1" lang="en" sz="1000"/>
                        <a:t>에피소드 삭제)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에피소드 삭제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41"/>
          <p:cNvSpPr txBox="1"/>
          <p:nvPr/>
        </p:nvSpPr>
        <p:spPr>
          <a:xfrm flipH="1" rot="10800000">
            <a:off x="0" y="266723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345" name="Google Shape;1345;p41"/>
          <p:cNvGrpSpPr/>
          <p:nvPr/>
        </p:nvGrpSpPr>
        <p:grpSpPr>
          <a:xfrm>
            <a:off x="1314680" y="140677"/>
            <a:ext cx="2640411" cy="537796"/>
            <a:chOff x="671" y="748"/>
            <a:chExt cx="1274" cy="367"/>
          </a:xfrm>
        </p:grpSpPr>
        <p:sp>
          <p:nvSpPr>
            <p:cNvPr id="1346" name="Google Shape;1346;p41"/>
            <p:cNvSpPr txBox="1"/>
            <p:nvPr/>
          </p:nvSpPr>
          <p:spPr>
            <a:xfrm>
              <a:off x="745" y="815"/>
              <a:ext cx="1200" cy="300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347" name="Google Shape;1347;p41"/>
            <p:cNvSpPr txBox="1"/>
            <p:nvPr/>
          </p:nvSpPr>
          <p:spPr>
            <a:xfrm>
              <a:off x="671" y="748"/>
              <a:ext cx="1200" cy="300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프로세서/엔터티 매트릭스</a:t>
              </a:r>
              <a:endParaRPr sz="1100"/>
            </a:p>
          </p:txBody>
        </p:sp>
      </p:grpSp>
      <p:sp>
        <p:nvSpPr>
          <p:cNvPr id="1348" name="Google Shape;1348;p41"/>
          <p:cNvSpPr txBox="1"/>
          <p:nvPr/>
        </p:nvSpPr>
        <p:spPr>
          <a:xfrm>
            <a:off x="-314075" y="908475"/>
            <a:ext cx="2640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6.</a:t>
            </a:r>
            <a:r>
              <a:rPr b="1" lang="en" sz="1800">
                <a:solidFill>
                  <a:schemeClr val="dk2"/>
                </a:solidFill>
              </a:rPr>
              <a:t> </a:t>
            </a:r>
            <a:r>
              <a:rPr b="1" lang="en" sz="1800">
                <a:solidFill>
                  <a:schemeClr val="dk2"/>
                </a:solidFill>
              </a:rPr>
              <a:t>감독 및 배우 관리</a:t>
            </a:r>
            <a:endParaRPr b="1" sz="1800">
              <a:solidFill>
                <a:schemeClr val="dk2"/>
              </a:solidFill>
            </a:endParaRPr>
          </a:p>
        </p:txBody>
      </p:sp>
      <p:graphicFrame>
        <p:nvGraphicFramePr>
          <p:cNvPr id="1349" name="Google Shape;1349;p41"/>
          <p:cNvGraphicFramePr/>
          <p:nvPr/>
        </p:nvGraphicFramePr>
        <p:xfrm>
          <a:off x="59588" y="1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{60142DC2-98B7-4783-9FE9-E759D863F0C4}</a:tableStyleId>
              </a:tblPr>
              <a:tblGrid>
                <a:gridCol w="856225"/>
                <a:gridCol w="1168750"/>
                <a:gridCol w="960400"/>
                <a:gridCol w="960400"/>
                <a:gridCol w="1079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프로세스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DIRECTOR(</a:t>
                      </a:r>
                      <a:r>
                        <a:rPr b="1" lang="en" sz="1000"/>
                        <a:t>감독)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ACTOR(</a:t>
                      </a:r>
                      <a:r>
                        <a:rPr b="1" lang="en" sz="1000"/>
                        <a:t>배우)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CONTENTS_DIRECTOR(</a:t>
                      </a:r>
                      <a:r>
                        <a:rPr b="1" lang="en" sz="1000"/>
                        <a:t>컨텐츠 감독)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CONTENTS_ACTOR(</a:t>
                      </a:r>
                      <a:r>
                        <a:rPr b="1" lang="en" sz="1000"/>
                        <a:t>컨텐츠 배우)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42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감독추가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C(</a:t>
                      </a:r>
                      <a:r>
                        <a:rPr b="1" lang="en" sz="1000"/>
                        <a:t>컨텐츠와  연결)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배우추가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(컨텐츠와  연결)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감독 수정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U(</a:t>
                      </a:r>
                      <a:r>
                        <a:rPr b="1" lang="en" sz="1000"/>
                        <a:t>컨텐츠와의 연결 수정)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배우 수정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(컨텐츠와의 연결 수정)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감독 삭제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D(</a:t>
                      </a:r>
                      <a:r>
                        <a:rPr b="1" lang="en" sz="1000"/>
                        <a:t>컨텐츠와의 연결 삭제)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배우 삭제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(컨텐츠와의 연결 삭제)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245312" y="730845"/>
            <a:ext cx="3184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500"/>
              <a:buFont typeface="Dotum"/>
              <a:buNone/>
            </a:pPr>
            <a:r>
              <a:rPr b="1" i="0" lang="en" sz="15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1. 업무배경도</a:t>
            </a:r>
            <a:endParaRPr sz="1100"/>
          </a:p>
        </p:txBody>
      </p:sp>
      <p:sp>
        <p:nvSpPr>
          <p:cNvPr id="145" name="Google Shape;145;p15"/>
          <p:cNvSpPr txBox="1"/>
          <p:nvPr/>
        </p:nvSpPr>
        <p:spPr>
          <a:xfrm>
            <a:off x="1345066" y="1331251"/>
            <a:ext cx="2407800" cy="448500"/>
          </a:xfrm>
          <a:prstGeom prst="rect">
            <a:avLst/>
          </a:prstGeom>
          <a:solidFill>
            <a:srgbClr val="0099FF"/>
          </a:solidFill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ulim"/>
              <a:buNone/>
            </a:pPr>
            <a:r>
              <a:rPr b="1" i="0" lang="en" sz="15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조    직    구    조</a:t>
            </a:r>
            <a:endParaRPr sz="1100"/>
          </a:p>
        </p:txBody>
      </p:sp>
      <p:sp>
        <p:nvSpPr>
          <p:cNvPr id="146" name="Google Shape;146;p15"/>
          <p:cNvSpPr txBox="1"/>
          <p:nvPr/>
        </p:nvSpPr>
        <p:spPr>
          <a:xfrm>
            <a:off x="1589762" y="2309446"/>
            <a:ext cx="1918432" cy="332642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CEO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(대표)</a:t>
            </a:r>
            <a:endParaRPr sz="1100"/>
          </a:p>
        </p:txBody>
      </p:sp>
      <p:sp>
        <p:nvSpPr>
          <p:cNvPr id="147" name="Google Shape;147;p15"/>
          <p:cNvSpPr txBox="1"/>
          <p:nvPr/>
        </p:nvSpPr>
        <p:spPr>
          <a:xfrm>
            <a:off x="1589762" y="2976196"/>
            <a:ext cx="1918432" cy="332642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100"/>
              <a:t>총괄 임원, 고문</a:t>
            </a:r>
            <a:endParaRPr b="1" sz="1100"/>
          </a:p>
        </p:txBody>
      </p:sp>
      <p:cxnSp>
        <p:nvCxnSpPr>
          <p:cNvPr id="148" name="Google Shape;148;p15"/>
          <p:cNvCxnSpPr/>
          <p:nvPr/>
        </p:nvCxnSpPr>
        <p:spPr>
          <a:xfrm>
            <a:off x="2555528" y="2642088"/>
            <a:ext cx="0" cy="334108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9" name="Google Shape;149;p15"/>
          <p:cNvCxnSpPr/>
          <p:nvPr/>
        </p:nvCxnSpPr>
        <p:spPr>
          <a:xfrm>
            <a:off x="2555528" y="3308838"/>
            <a:ext cx="0" cy="534865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" name="Google Shape;150;p15"/>
          <p:cNvCxnSpPr/>
          <p:nvPr/>
        </p:nvCxnSpPr>
        <p:spPr>
          <a:xfrm>
            <a:off x="635900" y="3545450"/>
            <a:ext cx="3918300" cy="99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" name="Google Shape;151;p15"/>
          <p:cNvCxnSpPr/>
          <p:nvPr/>
        </p:nvCxnSpPr>
        <p:spPr>
          <a:xfrm>
            <a:off x="1431382" y="3575538"/>
            <a:ext cx="0" cy="268165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2" name="Google Shape;152;p15"/>
          <p:cNvCxnSpPr/>
          <p:nvPr/>
        </p:nvCxnSpPr>
        <p:spPr>
          <a:xfrm>
            <a:off x="3696347" y="3575538"/>
            <a:ext cx="0" cy="268165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3" name="Google Shape;153;p15"/>
          <p:cNvSpPr txBox="1"/>
          <p:nvPr/>
        </p:nvSpPr>
        <p:spPr>
          <a:xfrm>
            <a:off x="1216846" y="3843700"/>
            <a:ext cx="856800" cy="3999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개발팀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sz="1100"/>
          </a:p>
        </p:txBody>
      </p:sp>
      <p:sp>
        <p:nvSpPr>
          <p:cNvPr id="154" name="Google Shape;154;p15"/>
          <p:cNvSpPr txBox="1"/>
          <p:nvPr/>
        </p:nvSpPr>
        <p:spPr>
          <a:xfrm>
            <a:off x="2188509" y="3843700"/>
            <a:ext cx="856800" cy="3999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관리팀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sz="1100"/>
          </a:p>
        </p:txBody>
      </p:sp>
      <p:sp>
        <p:nvSpPr>
          <p:cNvPr id="155" name="Google Shape;155;p15"/>
          <p:cNvSpPr txBox="1"/>
          <p:nvPr/>
        </p:nvSpPr>
        <p:spPr>
          <a:xfrm>
            <a:off x="3168379" y="3843700"/>
            <a:ext cx="856800" cy="3999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콘텐츠팀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sz="1100"/>
          </a:p>
        </p:txBody>
      </p:sp>
      <p:sp>
        <p:nvSpPr>
          <p:cNvPr id="156" name="Google Shape;156;p15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 flipH="1" rot="10800000">
            <a:off x="0" y="266700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4132192" y="8610600"/>
            <a:ext cx="955048" cy="281354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업무배경도</a:t>
            </a:r>
            <a:endParaRPr sz="1100"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1633823" y="140677"/>
            <a:ext cx="1886280" cy="436685"/>
            <a:chOff x="671" y="748"/>
            <a:chExt cx="1225" cy="298"/>
          </a:xfrm>
        </p:grpSpPr>
        <p:sp>
          <p:nvSpPr>
            <p:cNvPr id="160" name="Google Shape;160;p15"/>
            <p:cNvSpPr txBox="1"/>
            <p:nvPr/>
          </p:nvSpPr>
          <p:spPr>
            <a:xfrm>
              <a:off x="745" y="815"/>
              <a:ext cx="1151" cy="231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671" y="748"/>
              <a:ext cx="1150" cy="23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업무배경도</a:t>
              </a:r>
              <a:endParaRPr sz="1100"/>
            </a:p>
          </p:txBody>
        </p:sp>
      </p:grpSp>
      <p:sp>
        <p:nvSpPr>
          <p:cNvPr id="162" name="Google Shape;162;p15"/>
          <p:cNvSpPr/>
          <p:nvPr/>
        </p:nvSpPr>
        <p:spPr>
          <a:xfrm>
            <a:off x="4687120" y="8159262"/>
            <a:ext cx="400120" cy="4220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336"/>
                </a:lnTo>
                <a:lnTo>
                  <a:pt x="15000" y="102664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664"/>
                </a:lnTo>
                <a:lnTo>
                  <a:pt x="15000" y="17336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4095006" y="3843775"/>
            <a:ext cx="856500" cy="3999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기술 지원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팀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sz="1100"/>
          </a:p>
        </p:txBody>
      </p:sp>
      <p:sp>
        <p:nvSpPr>
          <p:cNvPr id="164" name="Google Shape;164;p15"/>
          <p:cNvSpPr txBox="1"/>
          <p:nvPr/>
        </p:nvSpPr>
        <p:spPr>
          <a:xfrm>
            <a:off x="245299" y="3843775"/>
            <a:ext cx="856500" cy="3999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계약팀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sz="1100"/>
          </a:p>
        </p:txBody>
      </p:sp>
      <p:cxnSp>
        <p:nvCxnSpPr>
          <p:cNvPr id="165" name="Google Shape;165;p15"/>
          <p:cNvCxnSpPr/>
          <p:nvPr/>
        </p:nvCxnSpPr>
        <p:spPr>
          <a:xfrm>
            <a:off x="631282" y="3575513"/>
            <a:ext cx="0" cy="2682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6" name="Google Shape;166;p15"/>
          <p:cNvCxnSpPr/>
          <p:nvPr/>
        </p:nvCxnSpPr>
        <p:spPr>
          <a:xfrm>
            <a:off x="4523257" y="3575513"/>
            <a:ext cx="0" cy="2682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7" name="Google Shape;167;p15"/>
          <p:cNvSpPr txBox="1"/>
          <p:nvPr/>
        </p:nvSpPr>
        <p:spPr>
          <a:xfrm>
            <a:off x="245300" y="4426863"/>
            <a:ext cx="856500" cy="21513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계약 관리자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법무 담당자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계약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분석가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sz="1100"/>
          </a:p>
        </p:txBody>
      </p:sp>
      <p:sp>
        <p:nvSpPr>
          <p:cNvPr id="168" name="Google Shape;168;p15"/>
          <p:cNvSpPr txBox="1"/>
          <p:nvPr/>
        </p:nvSpPr>
        <p:spPr>
          <a:xfrm>
            <a:off x="1217000" y="4426875"/>
            <a:ext cx="856500" cy="27981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프론트엔드 개발자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백엔드 개발자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데이터 베이스 관리자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QA 엔지니어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sz="1100"/>
          </a:p>
        </p:txBody>
      </p:sp>
      <p:sp>
        <p:nvSpPr>
          <p:cNvPr id="169" name="Google Shape;169;p15"/>
          <p:cNvSpPr txBox="1"/>
          <p:nvPr/>
        </p:nvSpPr>
        <p:spPr>
          <a:xfrm>
            <a:off x="2188700" y="4426875"/>
            <a:ext cx="856500" cy="21513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인사 담당자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재무 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담당자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고객 지원 담당자</a:t>
            </a:r>
            <a:endParaRPr sz="1100"/>
          </a:p>
        </p:txBody>
      </p:sp>
      <p:sp>
        <p:nvSpPr>
          <p:cNvPr id="170" name="Google Shape;170;p15"/>
          <p:cNvSpPr txBox="1"/>
          <p:nvPr/>
        </p:nvSpPr>
        <p:spPr>
          <a:xfrm>
            <a:off x="3160400" y="4458700"/>
            <a:ext cx="856500" cy="21513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콘텐츠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관리자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제작자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마케팅 담당자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sz="1100"/>
          </a:p>
        </p:txBody>
      </p:sp>
      <p:sp>
        <p:nvSpPr>
          <p:cNvPr id="171" name="Google Shape;171;p15"/>
          <p:cNvSpPr txBox="1"/>
          <p:nvPr/>
        </p:nvSpPr>
        <p:spPr>
          <a:xfrm>
            <a:off x="4181475" y="4458700"/>
            <a:ext cx="856500" cy="21513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시스템 엔지니어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네트워크 관리자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기술 지원 전문가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sz="1100"/>
          </a:p>
        </p:txBody>
      </p:sp>
      <p:sp>
        <p:nvSpPr>
          <p:cNvPr id="172" name="Google Shape;172;p15"/>
          <p:cNvSpPr txBox="1"/>
          <p:nvPr/>
        </p:nvSpPr>
        <p:spPr>
          <a:xfrm>
            <a:off x="245288" y="8096500"/>
            <a:ext cx="2015700" cy="3999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유저, 컨텐츠 소비자</a:t>
            </a:r>
            <a:endParaRPr sz="1100"/>
          </a:p>
        </p:txBody>
      </p:sp>
      <p:sp>
        <p:nvSpPr>
          <p:cNvPr id="173" name="Google Shape;173;p15"/>
          <p:cNvSpPr/>
          <p:nvPr/>
        </p:nvSpPr>
        <p:spPr>
          <a:xfrm>
            <a:off x="4132210" y="7977590"/>
            <a:ext cx="457200" cy="63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27498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92502"/>
                </a:lnTo>
                <a:lnTo>
                  <a:pt x="93750" y="92502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7812"/>
                </a:lnTo>
                <a:lnTo>
                  <a:pt x="88125" y="31560"/>
                </a:lnTo>
                <a:lnTo>
                  <a:pt x="76875" y="31560"/>
                </a:lnTo>
                <a:lnTo>
                  <a:pt x="76875" y="39686"/>
                </a:lnTo>
                <a:close/>
              </a:path>
              <a:path extrusionOk="0" fill="darkenLess" h="120000" w="120000">
                <a:moveTo>
                  <a:pt x="88125" y="47812"/>
                </a:moveTo>
                <a:lnTo>
                  <a:pt x="88125" y="31560"/>
                </a:lnTo>
                <a:lnTo>
                  <a:pt x="76875" y="31560"/>
                </a:lnTo>
                <a:lnTo>
                  <a:pt x="76875" y="39686"/>
                </a:lnTo>
                <a:close/>
                <a:moveTo>
                  <a:pt x="26250" y="60000"/>
                </a:moveTo>
                <a:lnTo>
                  <a:pt x="26250" y="92502"/>
                </a:lnTo>
                <a:lnTo>
                  <a:pt x="54375" y="92502"/>
                </a:lnTo>
                <a:lnTo>
                  <a:pt x="54375" y="76251"/>
                </a:lnTo>
                <a:lnTo>
                  <a:pt x="65625" y="76251"/>
                </a:lnTo>
                <a:lnTo>
                  <a:pt x="65625" y="92502"/>
                </a:lnTo>
                <a:lnTo>
                  <a:pt x="93750" y="92502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27498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76251"/>
                </a:moveTo>
                <a:lnTo>
                  <a:pt x="65625" y="76251"/>
                </a:lnTo>
                <a:lnTo>
                  <a:pt x="65625" y="92502"/>
                </a:lnTo>
                <a:lnTo>
                  <a:pt x="54375" y="92502"/>
                </a:lnTo>
                <a:close/>
              </a:path>
              <a:path extrusionOk="0" fill="none" h="120000" w="120000">
                <a:moveTo>
                  <a:pt x="60000" y="27498"/>
                </a:moveTo>
                <a:lnTo>
                  <a:pt x="76875" y="39686"/>
                </a:lnTo>
                <a:lnTo>
                  <a:pt x="76875" y="31560"/>
                </a:lnTo>
                <a:lnTo>
                  <a:pt x="88125" y="31560"/>
                </a:lnTo>
                <a:lnTo>
                  <a:pt x="88125" y="47812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92502"/>
                </a:lnTo>
                <a:lnTo>
                  <a:pt x="26250" y="92502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9686"/>
                </a:moveTo>
                <a:lnTo>
                  <a:pt x="88125" y="47812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92502"/>
                </a:moveTo>
                <a:lnTo>
                  <a:pt x="54375" y="76251"/>
                </a:lnTo>
                <a:lnTo>
                  <a:pt x="65625" y="76251"/>
                </a:lnTo>
                <a:lnTo>
                  <a:pt x="65625" y="92502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431177" y="6761375"/>
            <a:ext cx="400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•••</a:t>
            </a:r>
            <a:endParaRPr sz="1100"/>
          </a:p>
        </p:txBody>
      </p:sp>
      <p:sp>
        <p:nvSpPr>
          <p:cNvPr id="175" name="Google Shape;175;p15"/>
          <p:cNvSpPr txBox="1"/>
          <p:nvPr/>
        </p:nvSpPr>
        <p:spPr>
          <a:xfrm>
            <a:off x="1445152" y="7326200"/>
            <a:ext cx="400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•••</a:t>
            </a:r>
            <a:endParaRPr sz="1100"/>
          </a:p>
        </p:txBody>
      </p:sp>
      <p:sp>
        <p:nvSpPr>
          <p:cNvPr id="176" name="Google Shape;176;p15"/>
          <p:cNvSpPr txBox="1"/>
          <p:nvPr/>
        </p:nvSpPr>
        <p:spPr>
          <a:xfrm>
            <a:off x="2376864" y="6761450"/>
            <a:ext cx="400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•••</a:t>
            </a:r>
            <a:endParaRPr sz="1100"/>
          </a:p>
        </p:txBody>
      </p:sp>
      <p:sp>
        <p:nvSpPr>
          <p:cNvPr id="177" name="Google Shape;177;p15"/>
          <p:cNvSpPr txBox="1"/>
          <p:nvPr/>
        </p:nvSpPr>
        <p:spPr>
          <a:xfrm>
            <a:off x="3388552" y="6761450"/>
            <a:ext cx="400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•••</a:t>
            </a:r>
            <a:endParaRPr sz="1100"/>
          </a:p>
        </p:txBody>
      </p:sp>
      <p:sp>
        <p:nvSpPr>
          <p:cNvPr id="178" name="Google Shape;178;p15"/>
          <p:cNvSpPr txBox="1"/>
          <p:nvPr/>
        </p:nvSpPr>
        <p:spPr>
          <a:xfrm>
            <a:off x="4400227" y="6761375"/>
            <a:ext cx="400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•••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2"/>
          <p:cNvSpPr txBox="1"/>
          <p:nvPr/>
        </p:nvSpPr>
        <p:spPr>
          <a:xfrm flipH="1" rot="10800000">
            <a:off x="0" y="190523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355" name="Google Shape;1355;p42"/>
          <p:cNvGrpSpPr/>
          <p:nvPr/>
        </p:nvGrpSpPr>
        <p:grpSpPr>
          <a:xfrm>
            <a:off x="1314680" y="64477"/>
            <a:ext cx="2640411" cy="537796"/>
            <a:chOff x="671" y="748"/>
            <a:chExt cx="1274" cy="367"/>
          </a:xfrm>
        </p:grpSpPr>
        <p:sp>
          <p:nvSpPr>
            <p:cNvPr id="1356" name="Google Shape;1356;p42"/>
            <p:cNvSpPr txBox="1"/>
            <p:nvPr/>
          </p:nvSpPr>
          <p:spPr>
            <a:xfrm>
              <a:off x="745" y="815"/>
              <a:ext cx="1200" cy="300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357" name="Google Shape;1357;p42"/>
            <p:cNvSpPr txBox="1"/>
            <p:nvPr/>
          </p:nvSpPr>
          <p:spPr>
            <a:xfrm>
              <a:off x="671" y="748"/>
              <a:ext cx="1200" cy="300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프로세서/엔터티 매트릭스</a:t>
              </a:r>
              <a:endParaRPr sz="1100"/>
            </a:p>
          </p:txBody>
        </p:sp>
      </p:grpSp>
      <p:graphicFrame>
        <p:nvGraphicFramePr>
          <p:cNvPr id="1358" name="Google Shape;1358;p42"/>
          <p:cNvGraphicFramePr/>
          <p:nvPr/>
        </p:nvGraphicFramePr>
        <p:xfrm>
          <a:off x="0" y="7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{60142DC2-98B7-4783-9FE9-E759D863F0C4}</a:tableStyleId>
              </a:tblPr>
              <a:tblGrid>
                <a:gridCol w="538775"/>
                <a:gridCol w="446200"/>
                <a:gridCol w="456150"/>
                <a:gridCol w="456150"/>
                <a:gridCol w="456150"/>
                <a:gridCol w="483875"/>
                <a:gridCol w="428425"/>
                <a:gridCol w="473575"/>
                <a:gridCol w="475725"/>
                <a:gridCol w="520875"/>
                <a:gridCol w="408500"/>
              </a:tblGrid>
              <a:tr h="3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MEMBER</a:t>
                      </a:r>
                      <a:endParaRPr b="1"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(회원)</a:t>
                      </a:r>
                      <a:endParaRPr b="1"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CONTENTS</a:t>
                      </a:r>
                      <a:endParaRPr b="1"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(컨텐츠)</a:t>
                      </a:r>
                      <a:endParaRPr b="1"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REVIEW</a:t>
                      </a:r>
                      <a:endParaRPr b="1"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(리뷰)</a:t>
                      </a:r>
                      <a:endParaRPr b="1"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SUB</a:t>
                      </a:r>
                      <a:endParaRPr b="1"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(구독)</a:t>
                      </a:r>
                      <a:endParaRPr b="1"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GROUP</a:t>
                      </a:r>
                      <a:endParaRPr b="1"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(그룹)</a:t>
                      </a:r>
                      <a:endParaRPr b="1"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MOVIE</a:t>
                      </a:r>
                      <a:endParaRPr b="1"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(영화)</a:t>
                      </a:r>
                      <a:endParaRPr b="1"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SERIES</a:t>
                      </a:r>
                      <a:endParaRPr b="1"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(시리즈)</a:t>
                      </a:r>
                      <a:endParaRPr b="1"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EPISODE</a:t>
                      </a:r>
                      <a:endParaRPr b="1"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(에피소드)</a:t>
                      </a:r>
                      <a:endParaRPr b="1"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DIRECTOR</a:t>
                      </a:r>
                      <a:endParaRPr b="1"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(감독)</a:t>
                      </a:r>
                      <a:endParaRPr b="1"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ACTOR</a:t>
                      </a:r>
                      <a:endParaRPr b="1"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(배우)</a:t>
                      </a:r>
                      <a:endParaRPr b="1" sz="600"/>
                    </a:p>
                  </a:txBody>
                  <a:tcPr marT="91425" marB="91425" marR="91425" marL="91425" anchor="ctr"/>
                </a:tc>
              </a:tr>
              <a:tr h="29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회원가입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C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C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C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7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회원정보수정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U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U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4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회원탈퇴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D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D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D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1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구독신청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C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구독상태변경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U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5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컨텐츠등록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C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C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C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C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4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컨텐츠 수정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U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U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U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U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6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컨텐츠삭제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D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D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D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D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1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리뷰작성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R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C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1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리뷰수정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U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5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리뷰삭제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D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1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감독추가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C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2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배우추가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C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2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감독수정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U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1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배우수정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U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7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감독삭제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D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2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배우삭제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D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59" name="Google Shape;1359;p42"/>
          <p:cNvCxnSpPr/>
          <p:nvPr/>
        </p:nvCxnSpPr>
        <p:spPr>
          <a:xfrm>
            <a:off x="4100" y="767750"/>
            <a:ext cx="542100" cy="5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0" name="Google Shape;1360;p42"/>
          <p:cNvSpPr txBox="1"/>
          <p:nvPr/>
        </p:nvSpPr>
        <p:spPr>
          <a:xfrm>
            <a:off x="-59775" y="970700"/>
            <a:ext cx="45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프로세스</a:t>
            </a:r>
            <a:endParaRPr b="1" sz="600">
              <a:solidFill>
                <a:schemeClr val="dk2"/>
              </a:solidFill>
            </a:endParaRPr>
          </a:p>
        </p:txBody>
      </p:sp>
      <p:sp>
        <p:nvSpPr>
          <p:cNvPr id="1361" name="Google Shape;1361;p42"/>
          <p:cNvSpPr txBox="1"/>
          <p:nvPr/>
        </p:nvSpPr>
        <p:spPr>
          <a:xfrm>
            <a:off x="177075" y="767750"/>
            <a:ext cx="44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엔터티</a:t>
            </a:r>
            <a:endParaRPr b="1"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3"/>
          <p:cNvSpPr/>
          <p:nvPr/>
        </p:nvSpPr>
        <p:spPr>
          <a:xfrm>
            <a:off x="466852" y="4388034"/>
            <a:ext cx="114300" cy="140700"/>
          </a:xfrm>
          <a:prstGeom prst="ellipse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68" name="Google Shape;1368;p43"/>
          <p:cNvSpPr txBox="1"/>
          <p:nvPr/>
        </p:nvSpPr>
        <p:spPr>
          <a:xfrm>
            <a:off x="245312" y="575896"/>
            <a:ext cx="3184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500"/>
              <a:buFont typeface="Dotum"/>
              <a:buNone/>
            </a:pPr>
            <a:r>
              <a:rPr b="1" i="0" lang="en" sz="15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3. 엔터티 연관도</a:t>
            </a:r>
            <a:endParaRPr sz="1100"/>
          </a:p>
        </p:txBody>
      </p:sp>
      <p:sp>
        <p:nvSpPr>
          <p:cNvPr id="1369" name="Google Shape;1369;p43"/>
          <p:cNvSpPr txBox="1"/>
          <p:nvPr/>
        </p:nvSpPr>
        <p:spPr>
          <a:xfrm>
            <a:off x="4151237" y="2824558"/>
            <a:ext cx="638400" cy="492300"/>
          </a:xfrm>
          <a:prstGeom prst="rect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계약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contract</a:t>
            </a: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1100"/>
          </a:p>
        </p:txBody>
      </p:sp>
      <p:sp>
        <p:nvSpPr>
          <p:cNvPr id="1370" name="Google Shape;1370;p43"/>
          <p:cNvSpPr txBox="1"/>
          <p:nvPr/>
        </p:nvSpPr>
        <p:spPr>
          <a:xfrm>
            <a:off x="158822" y="2520371"/>
            <a:ext cx="895500" cy="492300"/>
          </a:xfrm>
          <a:prstGeom prst="rect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시리즈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seris</a:t>
            </a: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1100"/>
          </a:p>
        </p:txBody>
      </p:sp>
      <p:sp>
        <p:nvSpPr>
          <p:cNvPr id="1371" name="Google Shape;1371;p43"/>
          <p:cNvSpPr txBox="1"/>
          <p:nvPr/>
        </p:nvSpPr>
        <p:spPr>
          <a:xfrm>
            <a:off x="2353087" y="8081596"/>
            <a:ext cx="638400" cy="492300"/>
          </a:xfrm>
          <a:prstGeom prst="rect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고객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(customer)</a:t>
            </a:r>
            <a:endParaRPr sz="1100"/>
          </a:p>
        </p:txBody>
      </p:sp>
      <p:sp>
        <p:nvSpPr>
          <p:cNvPr id="1372" name="Google Shape;1372;p43"/>
          <p:cNvSpPr txBox="1"/>
          <p:nvPr/>
        </p:nvSpPr>
        <p:spPr>
          <a:xfrm>
            <a:off x="406950" y="4283300"/>
            <a:ext cx="1374000" cy="492300"/>
          </a:xfrm>
          <a:prstGeom prst="rect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컨텐츠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contents</a:t>
            </a: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1100"/>
          </a:p>
        </p:txBody>
      </p:sp>
      <p:sp>
        <p:nvSpPr>
          <p:cNvPr id="1373" name="Google Shape;1373;p43"/>
          <p:cNvSpPr txBox="1"/>
          <p:nvPr/>
        </p:nvSpPr>
        <p:spPr>
          <a:xfrm>
            <a:off x="4306053" y="5649057"/>
            <a:ext cx="638400" cy="492300"/>
          </a:xfrm>
          <a:prstGeom prst="rect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구독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subscribe</a:t>
            </a: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1100"/>
          </a:p>
        </p:txBody>
      </p:sp>
      <p:sp>
        <p:nvSpPr>
          <p:cNvPr id="1374" name="Google Shape;1374;p43"/>
          <p:cNvSpPr/>
          <p:nvPr/>
        </p:nvSpPr>
        <p:spPr>
          <a:xfrm>
            <a:off x="1197978" y="8144608"/>
            <a:ext cx="948000" cy="435300"/>
          </a:xfrm>
          <a:prstGeom prst="diamond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request</a:t>
            </a:r>
            <a:endParaRPr sz="1100"/>
          </a:p>
        </p:txBody>
      </p:sp>
      <p:cxnSp>
        <p:nvCxnSpPr>
          <p:cNvPr id="1375" name="Google Shape;1375;p43"/>
          <p:cNvCxnSpPr/>
          <p:nvPr/>
        </p:nvCxnSpPr>
        <p:spPr>
          <a:xfrm>
            <a:off x="1070325" y="8361375"/>
            <a:ext cx="148800" cy="15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6" name="Google Shape;1376;p43"/>
          <p:cNvCxnSpPr/>
          <p:nvPr/>
        </p:nvCxnSpPr>
        <p:spPr>
          <a:xfrm rot="10800000">
            <a:off x="2236383" y="8246250"/>
            <a:ext cx="0" cy="2334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7" name="Google Shape;1377;p43"/>
          <p:cNvCxnSpPr/>
          <p:nvPr/>
        </p:nvCxnSpPr>
        <p:spPr>
          <a:xfrm rot="10800000">
            <a:off x="3108073" y="8246250"/>
            <a:ext cx="0" cy="2334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8" name="Google Shape;1378;p43"/>
          <p:cNvCxnSpPr/>
          <p:nvPr/>
        </p:nvCxnSpPr>
        <p:spPr>
          <a:xfrm rot="-5400000">
            <a:off x="4354576" y="8087550"/>
            <a:ext cx="3000" cy="5478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79" name="Google Shape;1379;p43"/>
          <p:cNvSpPr/>
          <p:nvPr/>
        </p:nvSpPr>
        <p:spPr>
          <a:xfrm>
            <a:off x="3215250" y="8151934"/>
            <a:ext cx="885900" cy="435300"/>
          </a:xfrm>
          <a:prstGeom prst="diamond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require</a:t>
            </a:r>
            <a:endParaRPr sz="1100"/>
          </a:p>
        </p:txBody>
      </p:sp>
      <p:sp>
        <p:nvSpPr>
          <p:cNvPr id="1380" name="Google Shape;1380;p43"/>
          <p:cNvSpPr/>
          <p:nvPr/>
        </p:nvSpPr>
        <p:spPr>
          <a:xfrm>
            <a:off x="139768" y="3434771"/>
            <a:ext cx="938400" cy="435300"/>
          </a:xfrm>
          <a:prstGeom prst="diamond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contain</a:t>
            </a:r>
            <a:endParaRPr sz="1100"/>
          </a:p>
        </p:txBody>
      </p:sp>
      <p:cxnSp>
        <p:nvCxnSpPr>
          <p:cNvPr id="1381" name="Google Shape;1381;p43"/>
          <p:cNvCxnSpPr/>
          <p:nvPr/>
        </p:nvCxnSpPr>
        <p:spPr>
          <a:xfrm rot="10800000">
            <a:off x="606575" y="3012671"/>
            <a:ext cx="0" cy="4221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2" name="Google Shape;1382;p43"/>
          <p:cNvCxnSpPr/>
          <p:nvPr/>
        </p:nvCxnSpPr>
        <p:spPr>
          <a:xfrm rot="10800000">
            <a:off x="606575" y="3856732"/>
            <a:ext cx="0" cy="4221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3" name="Google Shape;1383;p43"/>
          <p:cNvSpPr txBox="1"/>
          <p:nvPr/>
        </p:nvSpPr>
        <p:spPr>
          <a:xfrm>
            <a:off x="4022685" y="1341925"/>
            <a:ext cx="735900" cy="492300"/>
          </a:xfrm>
          <a:prstGeom prst="rect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관리자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operate</a:t>
            </a: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1100"/>
          </a:p>
        </p:txBody>
      </p:sp>
      <p:sp>
        <p:nvSpPr>
          <p:cNvPr id="1384" name="Google Shape;1384;p43"/>
          <p:cNvSpPr/>
          <p:nvPr/>
        </p:nvSpPr>
        <p:spPr>
          <a:xfrm>
            <a:off x="4020303" y="2102459"/>
            <a:ext cx="885900" cy="435300"/>
          </a:xfrm>
          <a:prstGeom prst="diamond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include</a:t>
            </a:r>
            <a:endParaRPr sz="1100"/>
          </a:p>
        </p:txBody>
      </p:sp>
      <p:cxnSp>
        <p:nvCxnSpPr>
          <p:cNvPr id="1385" name="Google Shape;1385;p43"/>
          <p:cNvCxnSpPr>
            <a:stCxn id="1369" idx="0"/>
            <a:endCxn id="1384" idx="2"/>
          </p:cNvCxnSpPr>
          <p:nvPr/>
        </p:nvCxnSpPr>
        <p:spPr>
          <a:xfrm rot="10800000">
            <a:off x="4463237" y="2537758"/>
            <a:ext cx="7200" cy="2868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6" name="Google Shape;1386;p43"/>
          <p:cNvCxnSpPr/>
          <p:nvPr/>
        </p:nvCxnSpPr>
        <p:spPr>
          <a:xfrm rot="10800000">
            <a:off x="4463293" y="1834248"/>
            <a:ext cx="0" cy="2814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7" name="Google Shape;1387;p43"/>
          <p:cNvSpPr txBox="1"/>
          <p:nvPr/>
        </p:nvSpPr>
        <p:spPr>
          <a:xfrm>
            <a:off x="612529" y="3991617"/>
            <a:ext cx="203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1100"/>
          </a:p>
        </p:txBody>
      </p:sp>
      <p:sp>
        <p:nvSpPr>
          <p:cNvPr id="1388" name="Google Shape;1388;p43"/>
          <p:cNvSpPr txBox="1"/>
          <p:nvPr/>
        </p:nvSpPr>
        <p:spPr>
          <a:xfrm>
            <a:off x="623247" y="3077217"/>
            <a:ext cx="23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M</a:t>
            </a:r>
            <a:endParaRPr sz="1100"/>
          </a:p>
        </p:txBody>
      </p:sp>
      <p:sp>
        <p:nvSpPr>
          <p:cNvPr id="1389" name="Google Shape;1389;p43"/>
          <p:cNvSpPr txBox="1"/>
          <p:nvPr/>
        </p:nvSpPr>
        <p:spPr>
          <a:xfrm>
            <a:off x="563950" y="4828273"/>
            <a:ext cx="23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M</a:t>
            </a:r>
            <a:endParaRPr sz="1100"/>
          </a:p>
        </p:txBody>
      </p:sp>
      <p:sp>
        <p:nvSpPr>
          <p:cNvPr id="1390" name="Google Shape;1390;p43"/>
          <p:cNvSpPr txBox="1"/>
          <p:nvPr/>
        </p:nvSpPr>
        <p:spPr>
          <a:xfrm>
            <a:off x="4351305" y="6248400"/>
            <a:ext cx="23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Gulim"/>
              <a:buNone/>
            </a:pPr>
            <a:r>
              <a:rPr b="1" lang="en" sz="1000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1100"/>
          </a:p>
        </p:txBody>
      </p:sp>
      <p:sp>
        <p:nvSpPr>
          <p:cNvPr id="1391" name="Google Shape;1391;p43"/>
          <p:cNvSpPr txBox="1"/>
          <p:nvPr/>
        </p:nvSpPr>
        <p:spPr>
          <a:xfrm>
            <a:off x="3015190" y="8106508"/>
            <a:ext cx="2037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1100"/>
          </a:p>
        </p:txBody>
      </p:sp>
      <p:sp>
        <p:nvSpPr>
          <p:cNvPr id="1392" name="Google Shape;1392;p43"/>
          <p:cNvSpPr txBox="1"/>
          <p:nvPr/>
        </p:nvSpPr>
        <p:spPr>
          <a:xfrm>
            <a:off x="2143500" y="8106508"/>
            <a:ext cx="2037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1100"/>
          </a:p>
        </p:txBody>
      </p:sp>
      <p:sp>
        <p:nvSpPr>
          <p:cNvPr id="1393" name="Google Shape;1393;p43"/>
          <p:cNvSpPr txBox="1"/>
          <p:nvPr/>
        </p:nvSpPr>
        <p:spPr>
          <a:xfrm>
            <a:off x="4479965" y="1850413"/>
            <a:ext cx="23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Gulim"/>
              <a:buNone/>
            </a:pPr>
            <a:r>
              <a:rPr b="1" lang="en" sz="1000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1100"/>
          </a:p>
        </p:txBody>
      </p:sp>
      <p:sp>
        <p:nvSpPr>
          <p:cNvPr id="1394" name="Google Shape;1394;p43"/>
          <p:cNvSpPr txBox="1"/>
          <p:nvPr/>
        </p:nvSpPr>
        <p:spPr>
          <a:xfrm>
            <a:off x="2037515" y="8396654"/>
            <a:ext cx="363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Gulim"/>
              <a:buNone/>
            </a:pPr>
            <a:r>
              <a:rPr b="1" i="0" lang="en" sz="8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(0,N)</a:t>
            </a:r>
            <a:endParaRPr sz="1100"/>
          </a:p>
        </p:txBody>
      </p:sp>
      <p:sp>
        <p:nvSpPr>
          <p:cNvPr id="1395" name="Google Shape;1395;p43"/>
          <p:cNvSpPr txBox="1"/>
          <p:nvPr/>
        </p:nvSpPr>
        <p:spPr>
          <a:xfrm>
            <a:off x="273142" y="3084544"/>
            <a:ext cx="351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Gulim"/>
              <a:buNone/>
            </a:pPr>
            <a:r>
              <a:rPr b="1" i="0" lang="en" sz="8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(1,1)</a:t>
            </a:r>
            <a:endParaRPr sz="1100"/>
          </a:p>
        </p:txBody>
      </p:sp>
      <p:sp>
        <p:nvSpPr>
          <p:cNvPr id="1396" name="Google Shape;1396;p43"/>
          <p:cNvSpPr txBox="1"/>
          <p:nvPr/>
        </p:nvSpPr>
        <p:spPr>
          <a:xfrm>
            <a:off x="252897" y="3998944"/>
            <a:ext cx="363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Gulim"/>
              <a:buNone/>
            </a:pPr>
            <a:r>
              <a:rPr b="1" i="0" lang="en" sz="8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(0,N)</a:t>
            </a:r>
            <a:endParaRPr sz="1100"/>
          </a:p>
        </p:txBody>
      </p:sp>
      <p:sp>
        <p:nvSpPr>
          <p:cNvPr id="1397" name="Google Shape;1397;p43"/>
          <p:cNvSpPr txBox="1"/>
          <p:nvPr/>
        </p:nvSpPr>
        <p:spPr>
          <a:xfrm>
            <a:off x="4109615" y="1857740"/>
            <a:ext cx="351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Gulim"/>
              <a:buNone/>
            </a:pPr>
            <a:r>
              <a:rPr b="1" i="0" lang="en" sz="8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(1,</a:t>
            </a:r>
            <a:r>
              <a:rPr b="1" lang="en" sz="800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r>
              <a:rPr b="1" i="0" lang="en" sz="8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1100"/>
          </a:p>
        </p:txBody>
      </p:sp>
      <p:sp>
        <p:nvSpPr>
          <p:cNvPr id="1398" name="Google Shape;1398;p43"/>
          <p:cNvSpPr txBox="1"/>
          <p:nvPr/>
        </p:nvSpPr>
        <p:spPr>
          <a:xfrm>
            <a:off x="2953267" y="8373208"/>
            <a:ext cx="363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Gulim"/>
              <a:buNone/>
            </a:pPr>
            <a:r>
              <a:rPr b="1" i="0" lang="en" sz="8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(0,N)</a:t>
            </a:r>
            <a:endParaRPr sz="1100"/>
          </a:p>
        </p:txBody>
      </p:sp>
      <p:sp>
        <p:nvSpPr>
          <p:cNvPr id="1399" name="Google Shape;1399;p43"/>
          <p:cNvSpPr txBox="1"/>
          <p:nvPr/>
        </p:nvSpPr>
        <p:spPr>
          <a:xfrm>
            <a:off x="4621624" y="6260123"/>
            <a:ext cx="351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Gulim"/>
              <a:buNone/>
            </a:pPr>
            <a:r>
              <a:rPr b="1" i="0" lang="en" sz="8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(1,1)</a:t>
            </a:r>
            <a:endParaRPr sz="1100"/>
          </a:p>
        </p:txBody>
      </p:sp>
      <p:sp>
        <p:nvSpPr>
          <p:cNvPr id="1400" name="Google Shape;1400;p43"/>
          <p:cNvSpPr/>
          <p:nvPr/>
        </p:nvSpPr>
        <p:spPr>
          <a:xfrm>
            <a:off x="549415" y="3014206"/>
            <a:ext cx="114300" cy="140700"/>
          </a:xfrm>
          <a:prstGeom prst="ellipse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01" name="Google Shape;1401;p43"/>
          <p:cNvSpPr/>
          <p:nvPr/>
        </p:nvSpPr>
        <p:spPr>
          <a:xfrm>
            <a:off x="4572800" y="6119446"/>
            <a:ext cx="114300" cy="140700"/>
          </a:xfrm>
          <a:prstGeom prst="ellipse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02" name="Google Shape;1402;p43"/>
          <p:cNvSpPr/>
          <p:nvPr/>
        </p:nvSpPr>
        <p:spPr>
          <a:xfrm>
            <a:off x="4413278" y="1834294"/>
            <a:ext cx="114300" cy="140700"/>
          </a:xfrm>
          <a:prstGeom prst="ellipse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03" name="Google Shape;1403;p43"/>
          <p:cNvSpPr txBox="1"/>
          <p:nvPr/>
        </p:nvSpPr>
        <p:spPr>
          <a:xfrm flipH="1" rot="10800000">
            <a:off x="0" y="8663377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04" name="Google Shape;1404;p43"/>
          <p:cNvSpPr txBox="1"/>
          <p:nvPr/>
        </p:nvSpPr>
        <p:spPr>
          <a:xfrm flipH="1" rot="10800000">
            <a:off x="0" y="266723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05" name="Google Shape;1405;p43"/>
          <p:cNvSpPr txBox="1"/>
          <p:nvPr/>
        </p:nvSpPr>
        <p:spPr>
          <a:xfrm>
            <a:off x="4132192" y="8603273"/>
            <a:ext cx="954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엔터티연관도</a:t>
            </a:r>
            <a:endParaRPr sz="1100"/>
          </a:p>
        </p:txBody>
      </p:sp>
      <p:sp>
        <p:nvSpPr>
          <p:cNvPr id="1406" name="Google Shape;1406;p43"/>
          <p:cNvSpPr/>
          <p:nvPr/>
        </p:nvSpPr>
        <p:spPr>
          <a:xfrm>
            <a:off x="2069960" y="4305351"/>
            <a:ext cx="919200" cy="435300"/>
          </a:xfrm>
          <a:prstGeom prst="diamond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include</a:t>
            </a:r>
            <a:endParaRPr sz="1100"/>
          </a:p>
        </p:txBody>
      </p:sp>
      <p:sp>
        <p:nvSpPr>
          <p:cNvPr id="1407" name="Google Shape;1407;p43"/>
          <p:cNvSpPr txBox="1"/>
          <p:nvPr/>
        </p:nvSpPr>
        <p:spPr>
          <a:xfrm>
            <a:off x="3175053" y="4271648"/>
            <a:ext cx="771600" cy="492300"/>
          </a:xfrm>
          <a:prstGeom prst="rect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리뷰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review</a:t>
            </a: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1100"/>
          </a:p>
        </p:txBody>
      </p:sp>
      <p:cxnSp>
        <p:nvCxnSpPr>
          <p:cNvPr id="1408" name="Google Shape;1408;p43"/>
          <p:cNvCxnSpPr/>
          <p:nvPr/>
        </p:nvCxnSpPr>
        <p:spPr>
          <a:xfrm rot="5400000">
            <a:off x="3081493" y="4421844"/>
            <a:ext cx="6000" cy="2097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9" name="Google Shape;1409;p43"/>
          <p:cNvCxnSpPr>
            <a:endCxn id="1372" idx="2"/>
          </p:cNvCxnSpPr>
          <p:nvPr/>
        </p:nvCxnSpPr>
        <p:spPr>
          <a:xfrm flipH="1" rot="10800000">
            <a:off x="1092450" y="4775600"/>
            <a:ext cx="1500" cy="35874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10" name="Google Shape;1410;p43"/>
          <p:cNvCxnSpPr/>
          <p:nvPr/>
        </p:nvCxnSpPr>
        <p:spPr>
          <a:xfrm rot="10800000">
            <a:off x="4629960" y="6271777"/>
            <a:ext cx="0" cy="20985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11" name="Google Shape;1411;p43"/>
          <p:cNvSpPr txBox="1"/>
          <p:nvPr/>
        </p:nvSpPr>
        <p:spPr>
          <a:xfrm>
            <a:off x="2870200" y="4529556"/>
            <a:ext cx="351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Gulim"/>
              <a:buNone/>
            </a:pPr>
            <a:r>
              <a:rPr b="1" i="0" lang="en" sz="8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b="1" lang="en" sz="800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0</a:t>
            </a:r>
            <a:r>
              <a:rPr b="1" i="0" lang="en" sz="8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,</a:t>
            </a:r>
            <a:r>
              <a:rPr b="1" lang="en" sz="800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r>
              <a:rPr b="1" i="0" lang="en" sz="8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1100"/>
          </a:p>
        </p:txBody>
      </p:sp>
      <p:sp>
        <p:nvSpPr>
          <p:cNvPr id="1412" name="Google Shape;1412;p43"/>
          <p:cNvSpPr/>
          <p:nvPr/>
        </p:nvSpPr>
        <p:spPr>
          <a:xfrm>
            <a:off x="3129802" y="4453356"/>
            <a:ext cx="114300" cy="140700"/>
          </a:xfrm>
          <a:prstGeom prst="ellipse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413" name="Google Shape;1413;p43"/>
          <p:cNvGrpSpPr/>
          <p:nvPr/>
        </p:nvGrpSpPr>
        <p:grpSpPr>
          <a:xfrm>
            <a:off x="1633823" y="140677"/>
            <a:ext cx="1961731" cy="537796"/>
            <a:chOff x="671" y="748"/>
            <a:chExt cx="1274" cy="367"/>
          </a:xfrm>
        </p:grpSpPr>
        <p:sp>
          <p:nvSpPr>
            <p:cNvPr id="1414" name="Google Shape;1414;p43"/>
            <p:cNvSpPr txBox="1"/>
            <p:nvPr/>
          </p:nvSpPr>
          <p:spPr>
            <a:xfrm>
              <a:off x="745" y="815"/>
              <a:ext cx="1200" cy="300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415" name="Google Shape;1415;p43"/>
            <p:cNvSpPr txBox="1"/>
            <p:nvPr/>
          </p:nvSpPr>
          <p:spPr>
            <a:xfrm>
              <a:off x="671" y="748"/>
              <a:ext cx="1200" cy="300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엔터티 연관도</a:t>
              </a:r>
              <a:endParaRPr sz="1100"/>
            </a:p>
          </p:txBody>
        </p:sp>
      </p:grpSp>
      <p:sp>
        <p:nvSpPr>
          <p:cNvPr id="1416" name="Google Shape;1416;p43"/>
          <p:cNvSpPr/>
          <p:nvPr/>
        </p:nvSpPr>
        <p:spPr>
          <a:xfrm>
            <a:off x="57160" y="8002465"/>
            <a:ext cx="457200" cy="63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27498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92502"/>
                </a:lnTo>
                <a:lnTo>
                  <a:pt x="93750" y="92502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7812"/>
                </a:lnTo>
                <a:lnTo>
                  <a:pt x="88125" y="31560"/>
                </a:lnTo>
                <a:lnTo>
                  <a:pt x="76875" y="31560"/>
                </a:lnTo>
                <a:lnTo>
                  <a:pt x="76875" y="39686"/>
                </a:lnTo>
                <a:close/>
              </a:path>
              <a:path extrusionOk="0" fill="darkenLess" h="120000" w="120000">
                <a:moveTo>
                  <a:pt x="88125" y="47812"/>
                </a:moveTo>
                <a:lnTo>
                  <a:pt x="88125" y="31560"/>
                </a:lnTo>
                <a:lnTo>
                  <a:pt x="76875" y="31560"/>
                </a:lnTo>
                <a:lnTo>
                  <a:pt x="76875" y="39686"/>
                </a:lnTo>
                <a:close/>
                <a:moveTo>
                  <a:pt x="26250" y="60000"/>
                </a:moveTo>
                <a:lnTo>
                  <a:pt x="26250" y="92502"/>
                </a:lnTo>
                <a:lnTo>
                  <a:pt x="54375" y="92502"/>
                </a:lnTo>
                <a:lnTo>
                  <a:pt x="54375" y="76251"/>
                </a:lnTo>
                <a:lnTo>
                  <a:pt x="65625" y="76251"/>
                </a:lnTo>
                <a:lnTo>
                  <a:pt x="65625" y="92502"/>
                </a:lnTo>
                <a:lnTo>
                  <a:pt x="93750" y="92502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27498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76251"/>
                </a:moveTo>
                <a:lnTo>
                  <a:pt x="65625" y="76251"/>
                </a:lnTo>
                <a:lnTo>
                  <a:pt x="65625" y="92502"/>
                </a:lnTo>
                <a:lnTo>
                  <a:pt x="54375" y="92502"/>
                </a:lnTo>
                <a:close/>
              </a:path>
              <a:path extrusionOk="0" fill="none" h="120000" w="120000">
                <a:moveTo>
                  <a:pt x="60000" y="27498"/>
                </a:moveTo>
                <a:lnTo>
                  <a:pt x="76875" y="39686"/>
                </a:lnTo>
                <a:lnTo>
                  <a:pt x="76875" y="31560"/>
                </a:lnTo>
                <a:lnTo>
                  <a:pt x="88125" y="31560"/>
                </a:lnTo>
                <a:lnTo>
                  <a:pt x="88125" y="47812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92502"/>
                </a:lnTo>
                <a:lnTo>
                  <a:pt x="26250" y="92502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9686"/>
                </a:moveTo>
                <a:lnTo>
                  <a:pt x="88125" y="47812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92502"/>
                </a:moveTo>
                <a:lnTo>
                  <a:pt x="54375" y="76251"/>
                </a:lnTo>
                <a:lnTo>
                  <a:pt x="65625" y="76251"/>
                </a:lnTo>
                <a:lnTo>
                  <a:pt x="65625" y="92502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17" name="Google Shape;1417;p43"/>
          <p:cNvSpPr txBox="1"/>
          <p:nvPr/>
        </p:nvSpPr>
        <p:spPr>
          <a:xfrm>
            <a:off x="2953558" y="4264321"/>
            <a:ext cx="203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Gulim"/>
              <a:buNone/>
            </a:pPr>
            <a:r>
              <a:rPr b="1" lang="en" sz="1000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M</a:t>
            </a:r>
            <a:endParaRPr sz="1100"/>
          </a:p>
        </p:txBody>
      </p:sp>
      <p:sp>
        <p:nvSpPr>
          <p:cNvPr id="1418" name="Google Shape;1418;p43"/>
          <p:cNvSpPr/>
          <p:nvPr/>
        </p:nvSpPr>
        <p:spPr>
          <a:xfrm>
            <a:off x="180365" y="1322892"/>
            <a:ext cx="114300" cy="140700"/>
          </a:xfrm>
          <a:prstGeom prst="ellipse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19" name="Google Shape;1419;p43"/>
          <p:cNvSpPr txBox="1"/>
          <p:nvPr/>
        </p:nvSpPr>
        <p:spPr>
          <a:xfrm>
            <a:off x="291113" y="1267207"/>
            <a:ext cx="563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optional</a:t>
            </a:r>
            <a:endParaRPr sz="1100"/>
          </a:p>
        </p:txBody>
      </p:sp>
      <p:sp>
        <p:nvSpPr>
          <p:cNvPr id="1420" name="Google Shape;1420;p43"/>
          <p:cNvSpPr txBox="1"/>
          <p:nvPr/>
        </p:nvSpPr>
        <p:spPr>
          <a:xfrm>
            <a:off x="217922" y="857250"/>
            <a:ext cx="49134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*ERD는 수업시간에 소개한 ERD Cloud와 같은 다른 도구를 사용한 것을 캡처하여 붙여도 무방</a:t>
            </a:r>
            <a:endParaRPr sz="1100"/>
          </a:p>
        </p:txBody>
      </p:sp>
      <p:cxnSp>
        <p:nvCxnSpPr>
          <p:cNvPr id="1421" name="Google Shape;1421;p43"/>
          <p:cNvCxnSpPr>
            <a:stCxn id="1406" idx="1"/>
            <a:endCxn id="1372" idx="3"/>
          </p:cNvCxnSpPr>
          <p:nvPr/>
        </p:nvCxnSpPr>
        <p:spPr>
          <a:xfrm flipH="1">
            <a:off x="1781060" y="4523001"/>
            <a:ext cx="288900" cy="63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22" name="Google Shape;1422;p43"/>
          <p:cNvSpPr/>
          <p:nvPr/>
        </p:nvSpPr>
        <p:spPr>
          <a:xfrm>
            <a:off x="2376066" y="6193470"/>
            <a:ext cx="948000" cy="435300"/>
          </a:xfrm>
          <a:prstGeom prst="diamond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write</a:t>
            </a:r>
            <a:endParaRPr sz="1100"/>
          </a:p>
        </p:txBody>
      </p:sp>
      <p:cxnSp>
        <p:nvCxnSpPr>
          <p:cNvPr id="1423" name="Google Shape;1423;p43"/>
          <p:cNvCxnSpPr>
            <a:stCxn id="1422" idx="0"/>
            <a:endCxn id="1407" idx="2"/>
          </p:cNvCxnSpPr>
          <p:nvPr/>
        </p:nvCxnSpPr>
        <p:spPr>
          <a:xfrm flipH="1" rot="10800000">
            <a:off x="2850066" y="4763970"/>
            <a:ext cx="710700" cy="14295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4" name="Google Shape;1424;p43"/>
          <p:cNvCxnSpPr>
            <a:stCxn id="1371" idx="0"/>
            <a:endCxn id="1422" idx="2"/>
          </p:cNvCxnSpPr>
          <p:nvPr/>
        </p:nvCxnSpPr>
        <p:spPr>
          <a:xfrm flipH="1" rot="10800000">
            <a:off x="2672287" y="6628696"/>
            <a:ext cx="177900" cy="14529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25" name="Google Shape;1425;p43"/>
          <p:cNvSpPr/>
          <p:nvPr/>
        </p:nvSpPr>
        <p:spPr>
          <a:xfrm>
            <a:off x="2953266" y="3233947"/>
            <a:ext cx="885900" cy="435300"/>
          </a:xfrm>
          <a:prstGeom prst="diamond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inclu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d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e</a:t>
            </a:r>
            <a:endParaRPr sz="1100"/>
          </a:p>
        </p:txBody>
      </p:sp>
      <p:cxnSp>
        <p:nvCxnSpPr>
          <p:cNvPr id="1426" name="Google Shape;1426;p43"/>
          <p:cNvCxnSpPr>
            <a:stCxn id="1425" idx="3"/>
            <a:endCxn id="1369" idx="1"/>
          </p:cNvCxnSpPr>
          <p:nvPr/>
        </p:nvCxnSpPr>
        <p:spPr>
          <a:xfrm flipH="1" rot="10800000">
            <a:off x="3839166" y="3070597"/>
            <a:ext cx="312000" cy="3810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27" name="Google Shape;1427;p43"/>
          <p:cNvSpPr txBox="1"/>
          <p:nvPr/>
        </p:nvSpPr>
        <p:spPr>
          <a:xfrm>
            <a:off x="1099772" y="2511858"/>
            <a:ext cx="895500" cy="492300"/>
          </a:xfrm>
          <a:prstGeom prst="rect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영화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movie</a:t>
            </a: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1100"/>
          </a:p>
        </p:txBody>
      </p:sp>
      <p:sp>
        <p:nvSpPr>
          <p:cNvPr id="1428" name="Google Shape;1428;p43"/>
          <p:cNvSpPr/>
          <p:nvPr/>
        </p:nvSpPr>
        <p:spPr>
          <a:xfrm>
            <a:off x="1080718" y="3426258"/>
            <a:ext cx="938400" cy="435300"/>
          </a:xfrm>
          <a:prstGeom prst="diamond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contain</a:t>
            </a:r>
            <a:endParaRPr sz="1100"/>
          </a:p>
        </p:txBody>
      </p:sp>
      <p:cxnSp>
        <p:nvCxnSpPr>
          <p:cNvPr id="1429" name="Google Shape;1429;p43"/>
          <p:cNvCxnSpPr/>
          <p:nvPr/>
        </p:nvCxnSpPr>
        <p:spPr>
          <a:xfrm rot="10800000">
            <a:off x="1547525" y="3004158"/>
            <a:ext cx="0" cy="4221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30" name="Google Shape;1430;p43"/>
          <p:cNvCxnSpPr/>
          <p:nvPr/>
        </p:nvCxnSpPr>
        <p:spPr>
          <a:xfrm rot="10800000">
            <a:off x="1547525" y="3848220"/>
            <a:ext cx="0" cy="4221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31" name="Google Shape;1431;p43"/>
          <p:cNvSpPr txBox="1"/>
          <p:nvPr/>
        </p:nvSpPr>
        <p:spPr>
          <a:xfrm>
            <a:off x="1553479" y="3983104"/>
            <a:ext cx="203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1100"/>
          </a:p>
        </p:txBody>
      </p:sp>
      <p:sp>
        <p:nvSpPr>
          <p:cNvPr id="1432" name="Google Shape;1432;p43"/>
          <p:cNvSpPr txBox="1"/>
          <p:nvPr/>
        </p:nvSpPr>
        <p:spPr>
          <a:xfrm>
            <a:off x="1564197" y="3068704"/>
            <a:ext cx="23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M</a:t>
            </a:r>
            <a:endParaRPr sz="1100"/>
          </a:p>
        </p:txBody>
      </p:sp>
      <p:sp>
        <p:nvSpPr>
          <p:cNvPr id="1433" name="Google Shape;1433;p43"/>
          <p:cNvSpPr txBox="1"/>
          <p:nvPr/>
        </p:nvSpPr>
        <p:spPr>
          <a:xfrm>
            <a:off x="1214092" y="3076032"/>
            <a:ext cx="351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Gulim"/>
              <a:buNone/>
            </a:pPr>
            <a:r>
              <a:rPr b="1" i="0" lang="en" sz="8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(1,1)</a:t>
            </a:r>
            <a:endParaRPr sz="1100"/>
          </a:p>
        </p:txBody>
      </p:sp>
      <p:sp>
        <p:nvSpPr>
          <p:cNvPr id="1434" name="Google Shape;1434;p43"/>
          <p:cNvSpPr txBox="1"/>
          <p:nvPr/>
        </p:nvSpPr>
        <p:spPr>
          <a:xfrm>
            <a:off x="1193847" y="3990432"/>
            <a:ext cx="363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Gulim"/>
              <a:buNone/>
            </a:pPr>
            <a:r>
              <a:rPr b="1" i="0" lang="en" sz="8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(0,N)</a:t>
            </a:r>
            <a:endParaRPr sz="1100"/>
          </a:p>
        </p:txBody>
      </p:sp>
      <p:sp>
        <p:nvSpPr>
          <p:cNvPr id="1435" name="Google Shape;1435;p43"/>
          <p:cNvSpPr/>
          <p:nvPr/>
        </p:nvSpPr>
        <p:spPr>
          <a:xfrm>
            <a:off x="1490365" y="3005693"/>
            <a:ext cx="114300" cy="140700"/>
          </a:xfrm>
          <a:prstGeom prst="ellipse">
            <a:avLst/>
          </a:prstGeom>
          <a:solidFill>
            <a:srgbClr val="CCECFF"/>
          </a:solidFill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36" name="Google Shape;1436;p43"/>
          <p:cNvSpPr txBox="1"/>
          <p:nvPr/>
        </p:nvSpPr>
        <p:spPr>
          <a:xfrm>
            <a:off x="1771154" y="4556617"/>
            <a:ext cx="203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1100"/>
          </a:p>
        </p:txBody>
      </p:sp>
      <p:sp>
        <p:nvSpPr>
          <p:cNvPr id="1437" name="Google Shape;1437;p43"/>
          <p:cNvSpPr txBox="1"/>
          <p:nvPr/>
        </p:nvSpPr>
        <p:spPr>
          <a:xfrm>
            <a:off x="4514440" y="2566838"/>
            <a:ext cx="23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Gulim"/>
              <a:buNone/>
            </a:pPr>
            <a:r>
              <a:rPr b="1" lang="en" sz="1000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M</a:t>
            </a:r>
            <a:endParaRPr sz="1100"/>
          </a:p>
        </p:txBody>
      </p:sp>
      <p:cxnSp>
        <p:nvCxnSpPr>
          <p:cNvPr id="1438" name="Google Shape;1438;p43"/>
          <p:cNvCxnSpPr>
            <a:stCxn id="1425" idx="1"/>
          </p:cNvCxnSpPr>
          <p:nvPr/>
        </p:nvCxnSpPr>
        <p:spPr>
          <a:xfrm flipH="1">
            <a:off x="1753566" y="3451597"/>
            <a:ext cx="1199700" cy="10743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39" name="Google Shape;1439;p43"/>
          <p:cNvSpPr txBox="1"/>
          <p:nvPr/>
        </p:nvSpPr>
        <p:spPr>
          <a:xfrm>
            <a:off x="3839165" y="2938626"/>
            <a:ext cx="23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Gulim"/>
              <a:buNone/>
            </a:pPr>
            <a:r>
              <a:rPr b="1" lang="en" sz="1000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1100"/>
          </a:p>
        </p:txBody>
      </p:sp>
      <p:sp>
        <p:nvSpPr>
          <p:cNvPr id="1440" name="Google Shape;1440;p43"/>
          <p:cNvSpPr txBox="1"/>
          <p:nvPr/>
        </p:nvSpPr>
        <p:spPr>
          <a:xfrm>
            <a:off x="1757490" y="4138313"/>
            <a:ext cx="23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Gulim"/>
              <a:buNone/>
            </a:pPr>
            <a:r>
              <a:rPr b="1" lang="en" sz="1000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M</a:t>
            </a:r>
            <a:endParaRPr sz="1100"/>
          </a:p>
        </p:txBody>
      </p:sp>
      <p:sp>
        <p:nvSpPr>
          <p:cNvPr id="1441" name="Google Shape;1441;p43"/>
          <p:cNvSpPr txBox="1"/>
          <p:nvPr/>
        </p:nvSpPr>
        <p:spPr>
          <a:xfrm>
            <a:off x="1934772" y="4127219"/>
            <a:ext cx="363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Gulim"/>
              <a:buNone/>
            </a:pPr>
            <a:r>
              <a:rPr b="1" i="0" lang="en" sz="8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(0,N)</a:t>
            </a:r>
            <a:endParaRPr sz="1100"/>
          </a:p>
        </p:txBody>
      </p:sp>
      <p:sp>
        <p:nvSpPr>
          <p:cNvPr id="1442" name="Google Shape;1442;p43"/>
          <p:cNvSpPr txBox="1"/>
          <p:nvPr/>
        </p:nvSpPr>
        <p:spPr>
          <a:xfrm>
            <a:off x="3839172" y="3130594"/>
            <a:ext cx="363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Gulim"/>
              <a:buNone/>
            </a:pPr>
            <a:r>
              <a:rPr b="1" i="0" lang="en" sz="8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(0,N)</a:t>
            </a:r>
            <a:endParaRPr sz="1100"/>
          </a:p>
        </p:txBody>
      </p:sp>
      <p:sp>
        <p:nvSpPr>
          <p:cNvPr id="1443" name="Google Shape;1443;p43"/>
          <p:cNvSpPr txBox="1"/>
          <p:nvPr/>
        </p:nvSpPr>
        <p:spPr>
          <a:xfrm>
            <a:off x="1757497" y="4713894"/>
            <a:ext cx="363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Gulim"/>
              <a:buNone/>
            </a:pPr>
            <a:r>
              <a:rPr b="1" i="0" lang="en" sz="8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(0,N)</a:t>
            </a:r>
            <a:endParaRPr sz="1100"/>
          </a:p>
        </p:txBody>
      </p:sp>
      <p:sp>
        <p:nvSpPr>
          <p:cNvPr id="1444" name="Google Shape;1444;p43"/>
          <p:cNvSpPr txBox="1"/>
          <p:nvPr/>
        </p:nvSpPr>
        <p:spPr>
          <a:xfrm>
            <a:off x="624440" y="5056954"/>
            <a:ext cx="363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Gulim"/>
              <a:buNone/>
            </a:pPr>
            <a:r>
              <a:rPr b="1" i="0" lang="en" sz="8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rPr>
              <a:t>(0,N)</a:t>
            </a:r>
            <a:endParaRPr sz="1100"/>
          </a:p>
        </p:txBody>
      </p:sp>
      <p:sp>
        <p:nvSpPr>
          <p:cNvPr id="1445" name="Google Shape;1445;p43"/>
          <p:cNvSpPr txBox="1"/>
          <p:nvPr/>
        </p:nvSpPr>
        <p:spPr>
          <a:xfrm>
            <a:off x="180372" y="1649696"/>
            <a:ext cx="895500" cy="492300"/>
          </a:xfrm>
          <a:prstGeom prst="rect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에피소드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episode</a:t>
            </a: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1100"/>
          </a:p>
        </p:txBody>
      </p:sp>
      <p:cxnSp>
        <p:nvCxnSpPr>
          <p:cNvPr id="1446" name="Google Shape;1446;p43"/>
          <p:cNvCxnSpPr>
            <a:stCxn id="1370" idx="0"/>
          </p:cNvCxnSpPr>
          <p:nvPr/>
        </p:nvCxnSpPr>
        <p:spPr>
          <a:xfrm rot="10800000">
            <a:off x="576272" y="2142671"/>
            <a:ext cx="30300" cy="3777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/>
          <p:nvPr/>
        </p:nvSpPr>
        <p:spPr>
          <a:xfrm>
            <a:off x="453150" y="2913798"/>
            <a:ext cx="4238100" cy="13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211966" y="853564"/>
            <a:ext cx="2407800" cy="448500"/>
          </a:xfrm>
          <a:prstGeom prst="rect">
            <a:avLst/>
          </a:prstGeom>
          <a:solidFill>
            <a:srgbClr val="0099FF"/>
          </a:solidFill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ulim"/>
              <a:buNone/>
            </a:pPr>
            <a:r>
              <a:rPr b="1" i="0" lang="en" sz="15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업  무   배  경  도</a:t>
            </a:r>
            <a:endParaRPr sz="1100"/>
          </a:p>
        </p:txBody>
      </p:sp>
      <p:sp>
        <p:nvSpPr>
          <p:cNvPr id="186" name="Google Shape;186;p16"/>
          <p:cNvSpPr txBox="1"/>
          <p:nvPr/>
        </p:nvSpPr>
        <p:spPr>
          <a:xfrm>
            <a:off x="1941165" y="3143991"/>
            <a:ext cx="871800" cy="4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계약 부서</a:t>
            </a:r>
            <a:endParaRPr sz="1100"/>
          </a:p>
        </p:txBody>
      </p:sp>
      <p:sp>
        <p:nvSpPr>
          <p:cNvPr id="187" name="Google Shape;187;p16"/>
          <p:cNvSpPr txBox="1"/>
          <p:nvPr/>
        </p:nvSpPr>
        <p:spPr>
          <a:xfrm>
            <a:off x="1857275" y="2690248"/>
            <a:ext cx="1072200" cy="41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5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Company</a:t>
            </a:r>
            <a:endParaRPr b="1" sz="1000"/>
          </a:p>
        </p:txBody>
      </p:sp>
      <p:sp>
        <p:nvSpPr>
          <p:cNvPr id="188" name="Google Shape;188;p16"/>
          <p:cNvSpPr/>
          <p:nvPr/>
        </p:nvSpPr>
        <p:spPr>
          <a:xfrm>
            <a:off x="1941153" y="5037767"/>
            <a:ext cx="1408200" cy="1625400"/>
          </a:xfrm>
          <a:prstGeom prst="ellipse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OTT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관리자 </a:t>
            </a:r>
            <a:endParaRPr b="1"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시스템</a:t>
            </a:r>
            <a:endParaRPr sz="1100"/>
          </a:p>
        </p:txBody>
      </p:sp>
      <p:cxnSp>
        <p:nvCxnSpPr>
          <p:cNvPr id="189" name="Google Shape;189;p16"/>
          <p:cNvCxnSpPr/>
          <p:nvPr/>
        </p:nvCxnSpPr>
        <p:spPr>
          <a:xfrm flipH="1">
            <a:off x="2559174" y="3598501"/>
            <a:ext cx="9900" cy="1411500"/>
          </a:xfrm>
          <a:prstGeom prst="straightConnector1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0" name="Google Shape;190;p16"/>
          <p:cNvCxnSpPr/>
          <p:nvPr/>
        </p:nvCxnSpPr>
        <p:spPr>
          <a:xfrm rot="10800000">
            <a:off x="2293168" y="3600403"/>
            <a:ext cx="16500" cy="1454100"/>
          </a:xfrm>
          <a:prstGeom prst="straightConnector1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1" name="Google Shape;191;p16"/>
          <p:cNvSpPr txBox="1"/>
          <p:nvPr/>
        </p:nvSpPr>
        <p:spPr>
          <a:xfrm>
            <a:off x="683473" y="4030673"/>
            <a:ext cx="871800" cy="4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관리 부서</a:t>
            </a:r>
            <a:endParaRPr sz="1100"/>
          </a:p>
        </p:txBody>
      </p:sp>
      <p:sp>
        <p:nvSpPr>
          <p:cNvPr id="192" name="Google Shape;192;p16"/>
          <p:cNvSpPr txBox="1"/>
          <p:nvPr/>
        </p:nvSpPr>
        <p:spPr>
          <a:xfrm>
            <a:off x="1962122" y="1700212"/>
            <a:ext cx="871800" cy="4443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콘텐츠 배급 업체</a:t>
            </a:r>
            <a:endParaRPr sz="1100"/>
          </a:p>
        </p:txBody>
      </p:sp>
      <p:sp>
        <p:nvSpPr>
          <p:cNvPr id="193" name="Google Shape;193;p16"/>
          <p:cNvSpPr txBox="1"/>
          <p:nvPr/>
        </p:nvSpPr>
        <p:spPr>
          <a:xfrm>
            <a:off x="3438801" y="3692640"/>
            <a:ext cx="871800" cy="4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100"/>
              <a:t>콘텐츠 제작 부서</a:t>
            </a:r>
            <a:endParaRPr b="1" sz="1100"/>
          </a:p>
        </p:txBody>
      </p:sp>
      <p:sp>
        <p:nvSpPr>
          <p:cNvPr id="194" name="Google Shape;194;p16"/>
          <p:cNvSpPr txBox="1"/>
          <p:nvPr/>
        </p:nvSpPr>
        <p:spPr>
          <a:xfrm>
            <a:off x="717328" y="1700212"/>
            <a:ext cx="871800" cy="4443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콘텐츠 제작 업체</a:t>
            </a:r>
            <a:endParaRPr sz="1100"/>
          </a:p>
        </p:txBody>
      </p:sp>
      <p:grpSp>
        <p:nvGrpSpPr>
          <p:cNvPr id="195" name="Google Shape;195;p16"/>
          <p:cNvGrpSpPr/>
          <p:nvPr/>
        </p:nvGrpSpPr>
        <p:grpSpPr>
          <a:xfrm>
            <a:off x="2287254" y="2207837"/>
            <a:ext cx="220294" cy="444566"/>
            <a:chOff x="2818" y="801"/>
            <a:chExt cx="122" cy="303"/>
          </a:xfrm>
        </p:grpSpPr>
        <p:cxnSp>
          <p:nvCxnSpPr>
            <p:cNvPr id="196" name="Google Shape;196;p16"/>
            <p:cNvCxnSpPr/>
            <p:nvPr/>
          </p:nvCxnSpPr>
          <p:spPr>
            <a:xfrm>
              <a:off x="2940" y="816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7" name="Google Shape;197;p16"/>
            <p:cNvCxnSpPr/>
            <p:nvPr/>
          </p:nvCxnSpPr>
          <p:spPr>
            <a:xfrm rot="10800000">
              <a:off x="2818" y="801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rgbClr val="0099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98" name="Google Shape;198;p16"/>
          <p:cNvSpPr txBox="1"/>
          <p:nvPr/>
        </p:nvSpPr>
        <p:spPr>
          <a:xfrm>
            <a:off x="1378210" y="2237791"/>
            <a:ext cx="91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콘텐츠 공급</a:t>
            </a:r>
            <a:endParaRPr sz="1100"/>
          </a:p>
        </p:txBody>
      </p:sp>
      <p:sp>
        <p:nvSpPr>
          <p:cNvPr id="199" name="Google Shape;199;p16"/>
          <p:cNvSpPr txBox="1"/>
          <p:nvPr/>
        </p:nvSpPr>
        <p:spPr>
          <a:xfrm>
            <a:off x="2491623" y="2212567"/>
            <a:ext cx="663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콘텐츠 구매</a:t>
            </a:r>
            <a:endParaRPr sz="1100"/>
          </a:p>
        </p:txBody>
      </p:sp>
      <p:cxnSp>
        <p:nvCxnSpPr>
          <p:cNvPr id="200" name="Google Shape;200;p16"/>
          <p:cNvCxnSpPr/>
          <p:nvPr/>
        </p:nvCxnSpPr>
        <p:spPr>
          <a:xfrm rot="10800000">
            <a:off x="1119582" y="3046523"/>
            <a:ext cx="737700" cy="0"/>
          </a:xfrm>
          <a:prstGeom prst="straightConnector1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1" name="Google Shape;201;p16"/>
          <p:cNvCxnSpPr/>
          <p:nvPr/>
        </p:nvCxnSpPr>
        <p:spPr>
          <a:xfrm flipH="1" rot="5400000">
            <a:off x="1007968" y="2468248"/>
            <a:ext cx="622500" cy="1200"/>
          </a:xfrm>
          <a:prstGeom prst="straightConnector1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2" name="Google Shape;202;p16"/>
          <p:cNvCxnSpPr/>
          <p:nvPr/>
        </p:nvCxnSpPr>
        <p:spPr>
          <a:xfrm rot="10800000">
            <a:off x="1119430" y="2157323"/>
            <a:ext cx="0" cy="889200"/>
          </a:xfrm>
          <a:prstGeom prst="straightConnector1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1319818" y="2780099"/>
            <a:ext cx="537600" cy="0"/>
          </a:xfrm>
          <a:prstGeom prst="straightConnector1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2929557" y="3046523"/>
            <a:ext cx="737700" cy="0"/>
          </a:xfrm>
          <a:prstGeom prst="straightConnector1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5" name="Google Shape;205;p16"/>
          <p:cNvCxnSpPr/>
          <p:nvPr/>
        </p:nvCxnSpPr>
        <p:spPr>
          <a:xfrm flipH="1" rot="10800000">
            <a:off x="3918509" y="2770397"/>
            <a:ext cx="300" cy="921000"/>
          </a:xfrm>
          <a:prstGeom prst="straightConnector1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" name="Google Shape;206;p16"/>
          <p:cNvCxnSpPr/>
          <p:nvPr/>
        </p:nvCxnSpPr>
        <p:spPr>
          <a:xfrm>
            <a:off x="3667410" y="3046523"/>
            <a:ext cx="8700" cy="639300"/>
          </a:xfrm>
          <a:prstGeom prst="straightConnector1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7" name="Google Shape;207;p16"/>
          <p:cNvCxnSpPr/>
          <p:nvPr/>
        </p:nvCxnSpPr>
        <p:spPr>
          <a:xfrm flipH="1">
            <a:off x="2929482" y="2770342"/>
            <a:ext cx="970500" cy="9600"/>
          </a:xfrm>
          <a:prstGeom prst="straightConnector1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8" name="Google Shape;208;p16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 flipH="1" rot="10800000">
            <a:off x="0" y="266700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4132192" y="8610600"/>
            <a:ext cx="955048" cy="281354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업무배경도</a:t>
            </a:r>
            <a:endParaRPr sz="1100"/>
          </a:p>
        </p:txBody>
      </p:sp>
      <p:sp>
        <p:nvSpPr>
          <p:cNvPr id="211" name="Google Shape;211;p16"/>
          <p:cNvSpPr/>
          <p:nvPr/>
        </p:nvSpPr>
        <p:spPr>
          <a:xfrm>
            <a:off x="57160" y="8002465"/>
            <a:ext cx="457280" cy="63304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2749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92506"/>
                </a:lnTo>
                <a:lnTo>
                  <a:pt x="93750" y="92506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7810"/>
                </a:ln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</a:path>
              <a:path extrusionOk="0" fill="darkenLess" h="120000" w="120000">
                <a:moveTo>
                  <a:pt x="88125" y="47810"/>
                </a:moveTo>
                <a:lnTo>
                  <a:pt x="88125" y="31558"/>
                </a:lnTo>
                <a:lnTo>
                  <a:pt x="76875" y="31558"/>
                </a:lnTo>
                <a:lnTo>
                  <a:pt x="76875" y="39684"/>
                </a:lnTo>
                <a:close/>
                <a:moveTo>
                  <a:pt x="26250" y="60000"/>
                </a:moveTo>
                <a:lnTo>
                  <a:pt x="26250" y="92506"/>
                </a:lnTo>
                <a:lnTo>
                  <a:pt x="54375" y="92506"/>
                </a:ln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  <a:lnTo>
                  <a:pt x="93750" y="92506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2749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76253"/>
                </a:moveTo>
                <a:lnTo>
                  <a:pt x="65625" y="76253"/>
                </a:lnTo>
                <a:lnTo>
                  <a:pt x="65625" y="92506"/>
                </a:lnTo>
                <a:lnTo>
                  <a:pt x="54375" y="92506"/>
                </a:lnTo>
                <a:close/>
              </a:path>
              <a:path extrusionOk="0" fill="none" h="120000" w="120000">
                <a:moveTo>
                  <a:pt x="60000" y="27494"/>
                </a:moveTo>
                <a:lnTo>
                  <a:pt x="76875" y="39684"/>
                </a:lnTo>
                <a:lnTo>
                  <a:pt x="76875" y="31558"/>
                </a:lnTo>
                <a:lnTo>
                  <a:pt x="88125" y="31558"/>
                </a:lnTo>
                <a:lnTo>
                  <a:pt x="88125" y="47810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92506"/>
                </a:lnTo>
                <a:lnTo>
                  <a:pt x="26250" y="92506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9684"/>
                </a:moveTo>
                <a:lnTo>
                  <a:pt x="88125" y="47810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92506"/>
                </a:moveTo>
                <a:lnTo>
                  <a:pt x="54375" y="76253"/>
                </a:lnTo>
                <a:lnTo>
                  <a:pt x="65625" y="76253"/>
                </a:lnTo>
                <a:lnTo>
                  <a:pt x="65625" y="92506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3585404" y="2542998"/>
            <a:ext cx="91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콘텐츠 공급</a:t>
            </a:r>
            <a:endParaRPr sz="1100"/>
          </a:p>
        </p:txBody>
      </p:sp>
      <p:sp>
        <p:nvSpPr>
          <p:cNvPr id="213" name="Google Shape;213;p16"/>
          <p:cNvSpPr txBox="1"/>
          <p:nvPr/>
        </p:nvSpPr>
        <p:spPr>
          <a:xfrm>
            <a:off x="2906591" y="3046532"/>
            <a:ext cx="91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콘텐츠 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요청</a:t>
            </a:r>
            <a:endParaRPr sz="1100"/>
          </a:p>
        </p:txBody>
      </p:sp>
      <p:sp>
        <p:nvSpPr>
          <p:cNvPr id="214" name="Google Shape;214;p16"/>
          <p:cNvSpPr txBox="1"/>
          <p:nvPr/>
        </p:nvSpPr>
        <p:spPr>
          <a:xfrm>
            <a:off x="3183817" y="7217595"/>
            <a:ext cx="871800" cy="4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고객</a:t>
            </a:r>
            <a:endParaRPr sz="1100"/>
          </a:p>
        </p:txBody>
      </p:sp>
      <p:cxnSp>
        <p:nvCxnSpPr>
          <p:cNvPr id="215" name="Google Shape;215;p16"/>
          <p:cNvCxnSpPr/>
          <p:nvPr/>
        </p:nvCxnSpPr>
        <p:spPr>
          <a:xfrm rot="10800000">
            <a:off x="1273935" y="4497218"/>
            <a:ext cx="6300" cy="1357500"/>
          </a:xfrm>
          <a:prstGeom prst="straightConnector1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6" name="Google Shape;216;p16"/>
          <p:cNvCxnSpPr>
            <a:endCxn id="188" idx="2"/>
          </p:cNvCxnSpPr>
          <p:nvPr/>
        </p:nvCxnSpPr>
        <p:spPr>
          <a:xfrm>
            <a:off x="1291353" y="5838767"/>
            <a:ext cx="649800" cy="11700"/>
          </a:xfrm>
          <a:prstGeom prst="straightConnector1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7" name="Google Shape;217;p16"/>
          <p:cNvCxnSpPr/>
          <p:nvPr/>
        </p:nvCxnSpPr>
        <p:spPr>
          <a:xfrm rot="10800000">
            <a:off x="928049" y="4475037"/>
            <a:ext cx="7500" cy="1580400"/>
          </a:xfrm>
          <a:prstGeom prst="straightConnector1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8" name="Google Shape;218;p16"/>
          <p:cNvCxnSpPr/>
          <p:nvPr/>
        </p:nvCxnSpPr>
        <p:spPr>
          <a:xfrm rot="10800000">
            <a:off x="950168" y="6055545"/>
            <a:ext cx="976200" cy="0"/>
          </a:xfrm>
          <a:prstGeom prst="straightConnector1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" name="Google Shape;219;p16"/>
          <p:cNvCxnSpPr/>
          <p:nvPr/>
        </p:nvCxnSpPr>
        <p:spPr>
          <a:xfrm rot="10800000">
            <a:off x="3455722" y="6690941"/>
            <a:ext cx="16500" cy="526500"/>
          </a:xfrm>
          <a:prstGeom prst="straightConnector1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0" name="Google Shape;220;p16"/>
          <p:cNvCxnSpPr/>
          <p:nvPr/>
        </p:nvCxnSpPr>
        <p:spPr>
          <a:xfrm flipH="1">
            <a:off x="3752347" y="6698863"/>
            <a:ext cx="9900" cy="510900"/>
          </a:xfrm>
          <a:prstGeom prst="straightConnector1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1" name="Google Shape;221;p16"/>
          <p:cNvSpPr txBox="1"/>
          <p:nvPr/>
        </p:nvSpPr>
        <p:spPr>
          <a:xfrm>
            <a:off x="2589575" y="6748578"/>
            <a:ext cx="91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콘텐츠 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구매</a:t>
            </a:r>
            <a:endParaRPr sz="1100"/>
          </a:p>
        </p:txBody>
      </p:sp>
      <p:sp>
        <p:nvSpPr>
          <p:cNvPr id="222" name="Google Shape;222;p16"/>
          <p:cNvSpPr txBox="1"/>
          <p:nvPr/>
        </p:nvSpPr>
        <p:spPr>
          <a:xfrm>
            <a:off x="3835621" y="6748578"/>
            <a:ext cx="91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콘텐츠 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제공</a:t>
            </a:r>
            <a:endParaRPr sz="1100"/>
          </a:p>
        </p:txBody>
      </p:sp>
      <p:sp>
        <p:nvSpPr>
          <p:cNvPr id="223" name="Google Shape;223;p16"/>
          <p:cNvSpPr txBox="1"/>
          <p:nvPr/>
        </p:nvSpPr>
        <p:spPr>
          <a:xfrm>
            <a:off x="1485638" y="4345237"/>
            <a:ext cx="918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콘텐츠 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계약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요청</a:t>
            </a:r>
            <a:endParaRPr sz="1100"/>
          </a:p>
        </p:txBody>
      </p:sp>
      <p:sp>
        <p:nvSpPr>
          <p:cNvPr id="224" name="Google Shape;224;p16"/>
          <p:cNvSpPr txBox="1"/>
          <p:nvPr/>
        </p:nvSpPr>
        <p:spPr>
          <a:xfrm>
            <a:off x="2609434" y="4366860"/>
            <a:ext cx="918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콘텐츠 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계약 및 공급</a:t>
            </a:r>
            <a:endParaRPr sz="1100"/>
          </a:p>
        </p:txBody>
      </p:sp>
      <p:sp>
        <p:nvSpPr>
          <p:cNvPr id="225" name="Google Shape;225;p16"/>
          <p:cNvSpPr txBox="1"/>
          <p:nvPr/>
        </p:nvSpPr>
        <p:spPr>
          <a:xfrm>
            <a:off x="1096822" y="5290888"/>
            <a:ext cx="918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계약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판단 및 요청</a:t>
            </a:r>
            <a:endParaRPr sz="1100"/>
          </a:p>
        </p:txBody>
      </p:sp>
      <p:sp>
        <p:nvSpPr>
          <p:cNvPr id="226" name="Google Shape;226;p16"/>
          <p:cNvSpPr txBox="1"/>
          <p:nvPr/>
        </p:nvSpPr>
        <p:spPr>
          <a:xfrm>
            <a:off x="660225" y="6067125"/>
            <a:ext cx="918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계약 판단 정보 제공 </a:t>
            </a:r>
            <a:endParaRPr sz="1100"/>
          </a:p>
        </p:txBody>
      </p:sp>
      <p:sp>
        <p:nvSpPr>
          <p:cNvPr id="227" name="Google Shape;227;p16"/>
          <p:cNvSpPr/>
          <p:nvPr/>
        </p:nvSpPr>
        <p:spPr>
          <a:xfrm>
            <a:off x="2873778" y="5043517"/>
            <a:ext cx="1408200" cy="16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OTT </a:t>
            </a:r>
            <a:r>
              <a:rPr b="1" i="0" lang="en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시스템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/>
        </p:nvSpPr>
        <p:spPr>
          <a:xfrm>
            <a:off x="245312" y="575896"/>
            <a:ext cx="3184288" cy="338503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500"/>
              <a:buFont typeface="Dotum"/>
              <a:buNone/>
            </a:pPr>
            <a:r>
              <a:rPr b="1" i="0" lang="en" sz="15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2. 기능분해도</a:t>
            </a:r>
            <a:endParaRPr sz="1100"/>
          </a:p>
        </p:txBody>
      </p:sp>
      <p:sp>
        <p:nvSpPr>
          <p:cNvPr id="234" name="Google Shape;234;p17"/>
          <p:cNvSpPr txBox="1"/>
          <p:nvPr/>
        </p:nvSpPr>
        <p:spPr>
          <a:xfrm flipH="1" rot="10800000">
            <a:off x="0" y="8663354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 flipH="1" rot="10800000">
            <a:off x="0" y="266700"/>
            <a:ext cx="5144400" cy="20222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4132192" y="8610600"/>
            <a:ext cx="955048" cy="281354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기능분해도</a:t>
            </a:r>
            <a:endParaRPr sz="1100"/>
          </a:p>
        </p:txBody>
      </p:sp>
      <p:grpSp>
        <p:nvGrpSpPr>
          <p:cNvPr id="237" name="Google Shape;237;p17"/>
          <p:cNvGrpSpPr/>
          <p:nvPr/>
        </p:nvGrpSpPr>
        <p:grpSpPr>
          <a:xfrm>
            <a:off x="1633823" y="140677"/>
            <a:ext cx="1886280" cy="436685"/>
            <a:chOff x="671" y="748"/>
            <a:chExt cx="1225" cy="298"/>
          </a:xfrm>
        </p:grpSpPr>
        <p:sp>
          <p:nvSpPr>
            <p:cNvPr id="238" name="Google Shape;238;p17"/>
            <p:cNvSpPr txBox="1"/>
            <p:nvPr/>
          </p:nvSpPr>
          <p:spPr>
            <a:xfrm>
              <a:off x="745" y="815"/>
              <a:ext cx="1151" cy="231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39" name="Google Shape;239;p17"/>
            <p:cNvSpPr txBox="1"/>
            <p:nvPr/>
          </p:nvSpPr>
          <p:spPr>
            <a:xfrm>
              <a:off x="671" y="748"/>
              <a:ext cx="1150" cy="23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기능분해도</a:t>
              </a:r>
              <a:endParaRPr sz="1100"/>
            </a:p>
          </p:txBody>
        </p:sp>
      </p:grpSp>
      <p:sp>
        <p:nvSpPr>
          <p:cNvPr id="240" name="Google Shape;240;p17"/>
          <p:cNvSpPr/>
          <p:nvPr/>
        </p:nvSpPr>
        <p:spPr>
          <a:xfrm>
            <a:off x="57150" y="8198828"/>
            <a:ext cx="457200" cy="4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17008" y="60000"/>
                </a:lnTo>
                <a:lnTo>
                  <a:pt x="27756" y="60000"/>
                </a:lnTo>
                <a:lnTo>
                  <a:pt x="27756" y="105000"/>
                </a:lnTo>
                <a:lnTo>
                  <a:pt x="92244" y="105000"/>
                </a:lnTo>
                <a:lnTo>
                  <a:pt x="92244" y="60000"/>
                </a:lnTo>
                <a:lnTo>
                  <a:pt x="102992" y="60000"/>
                </a:lnTo>
                <a:lnTo>
                  <a:pt x="86870" y="43125"/>
                </a:lnTo>
                <a:lnTo>
                  <a:pt x="86870" y="20625"/>
                </a:lnTo>
                <a:lnTo>
                  <a:pt x="76122" y="20625"/>
                </a:lnTo>
                <a:lnTo>
                  <a:pt x="76122" y="31875"/>
                </a:lnTo>
                <a:close/>
              </a:path>
              <a:path extrusionOk="0" fill="darkenLess" h="120000" w="120000">
                <a:moveTo>
                  <a:pt x="86870" y="43125"/>
                </a:moveTo>
                <a:lnTo>
                  <a:pt x="86870" y="20625"/>
                </a:lnTo>
                <a:lnTo>
                  <a:pt x="76122" y="20625"/>
                </a:lnTo>
                <a:lnTo>
                  <a:pt x="76122" y="31875"/>
                </a:lnTo>
                <a:close/>
                <a:moveTo>
                  <a:pt x="27756" y="60000"/>
                </a:moveTo>
                <a:lnTo>
                  <a:pt x="27756" y="105000"/>
                </a:lnTo>
                <a:lnTo>
                  <a:pt x="54626" y="105000"/>
                </a:lnTo>
                <a:lnTo>
                  <a:pt x="54626" y="82500"/>
                </a:lnTo>
                <a:lnTo>
                  <a:pt x="65374" y="82500"/>
                </a:lnTo>
                <a:lnTo>
                  <a:pt x="65374" y="105000"/>
                </a:lnTo>
                <a:lnTo>
                  <a:pt x="92244" y="105000"/>
                </a:lnTo>
                <a:lnTo>
                  <a:pt x="92244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17008" y="60000"/>
                </a:lnTo>
                <a:lnTo>
                  <a:pt x="102992" y="60000"/>
                </a:lnTo>
                <a:close/>
                <a:moveTo>
                  <a:pt x="54626" y="82500"/>
                </a:moveTo>
                <a:lnTo>
                  <a:pt x="65374" y="82500"/>
                </a:lnTo>
                <a:lnTo>
                  <a:pt x="65374" y="105000"/>
                </a:lnTo>
                <a:lnTo>
                  <a:pt x="54626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76122" y="31875"/>
                </a:lnTo>
                <a:lnTo>
                  <a:pt x="76122" y="20625"/>
                </a:lnTo>
                <a:lnTo>
                  <a:pt x="86870" y="20625"/>
                </a:lnTo>
                <a:lnTo>
                  <a:pt x="86870" y="43125"/>
                </a:lnTo>
                <a:lnTo>
                  <a:pt x="102992" y="60000"/>
                </a:lnTo>
                <a:lnTo>
                  <a:pt x="92244" y="60000"/>
                </a:lnTo>
                <a:lnTo>
                  <a:pt x="92244" y="105000"/>
                </a:lnTo>
                <a:lnTo>
                  <a:pt x="27756" y="105000"/>
                </a:lnTo>
                <a:lnTo>
                  <a:pt x="27756" y="60000"/>
                </a:lnTo>
                <a:lnTo>
                  <a:pt x="17008" y="60000"/>
                </a:lnTo>
                <a:close/>
                <a:moveTo>
                  <a:pt x="76122" y="31875"/>
                </a:moveTo>
                <a:lnTo>
                  <a:pt x="86870" y="43125"/>
                </a:lnTo>
                <a:moveTo>
                  <a:pt x="92244" y="60000"/>
                </a:moveTo>
                <a:lnTo>
                  <a:pt x="27756" y="60000"/>
                </a:lnTo>
                <a:moveTo>
                  <a:pt x="54626" y="105000"/>
                </a:moveTo>
                <a:lnTo>
                  <a:pt x="54626" y="82500"/>
                </a:lnTo>
                <a:lnTo>
                  <a:pt x="65374" y="82500"/>
                </a:lnTo>
                <a:lnTo>
                  <a:pt x="65374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2178408" y="1360449"/>
            <a:ext cx="991800" cy="3915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OTT 서비스 </a:t>
            </a:r>
            <a:endParaRPr sz="1100"/>
          </a:p>
        </p:txBody>
      </p:sp>
      <p:sp>
        <p:nvSpPr>
          <p:cNvPr id="242" name="Google Shape;242;p17"/>
          <p:cNvSpPr txBox="1"/>
          <p:nvPr/>
        </p:nvSpPr>
        <p:spPr>
          <a:xfrm>
            <a:off x="1528110" y="2374344"/>
            <a:ext cx="792900" cy="3561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관리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sz="1100"/>
          </a:p>
        </p:txBody>
      </p:sp>
      <p:sp>
        <p:nvSpPr>
          <p:cNvPr id="243" name="Google Shape;243;p17"/>
          <p:cNvSpPr txBox="1"/>
          <p:nvPr/>
        </p:nvSpPr>
        <p:spPr>
          <a:xfrm>
            <a:off x="578851" y="2374377"/>
            <a:ext cx="792600" cy="3561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계약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t/>
            </a:r>
            <a:endParaRPr sz="1100"/>
          </a:p>
        </p:txBody>
      </p:sp>
      <p:cxnSp>
        <p:nvCxnSpPr>
          <p:cNvPr id="244" name="Google Shape;244;p17"/>
          <p:cNvCxnSpPr/>
          <p:nvPr/>
        </p:nvCxnSpPr>
        <p:spPr>
          <a:xfrm>
            <a:off x="936055" y="2135480"/>
            <a:ext cx="0" cy="2388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5" name="Google Shape;245;p17"/>
          <p:cNvSpPr txBox="1"/>
          <p:nvPr/>
        </p:nvSpPr>
        <p:spPr>
          <a:xfrm>
            <a:off x="201675" y="3064800"/>
            <a:ext cx="4827600" cy="51342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Gulim"/>
              <a:buNone/>
            </a:pPr>
            <a:r>
              <a:t/>
            </a:r>
            <a:endParaRPr b="1" i="0" sz="11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b="1" i="0" lang="en" sz="11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▷관리 : </a:t>
            </a:r>
            <a:endParaRPr b="1" i="0" sz="11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</a:rPr>
              <a:t>회원 관리:</a:t>
            </a:r>
            <a:r>
              <a:rPr lang="en" sz="1000">
                <a:solidFill>
                  <a:schemeClr val="dk1"/>
                </a:solidFill>
              </a:rPr>
              <a:t> 고객 가입/탈퇴 내역, 계정 상태 및 비밀번호 관리.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콘텐츠 관리:</a:t>
            </a:r>
            <a:r>
              <a:rPr lang="en" sz="1000">
                <a:solidFill>
                  <a:schemeClr val="dk1"/>
                </a:solidFill>
              </a:rPr>
              <a:t> 신규 콘텐츠 등록 요청, 메타데이터 관리(장르, 설명, 출연진 등), 삭제 및 업데이트 이력.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통계 및 분석:</a:t>
            </a:r>
            <a:r>
              <a:rPr lang="en" sz="1000">
                <a:solidFill>
                  <a:schemeClr val="dk1"/>
                </a:solidFill>
              </a:rPr>
              <a:t> 사용자 시청 패턴, 구독 해지 이유 분석, 콘텐츠 인기 순위.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보고서 작성:</a:t>
            </a:r>
            <a:r>
              <a:rPr lang="en" sz="1000">
                <a:solidFill>
                  <a:schemeClr val="dk1"/>
                </a:solidFill>
              </a:rPr>
              <a:t> 매출, 신규 가입자 수, 고객 만족도 조사 결과에 대한 월간/연간 보고서.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b="1" lang="en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▷계약 : </a:t>
            </a:r>
            <a:endParaRPr b="1"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en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계약 요청에 따라 계약 처리</a:t>
            </a:r>
            <a:endParaRPr i="0" sz="11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Gulim"/>
              <a:buNone/>
            </a:pPr>
            <a:r>
              <a:t/>
            </a:r>
            <a:endParaRPr b="1" i="0" sz="11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b="1" i="0" lang="en" sz="11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▷</a:t>
            </a:r>
            <a:r>
              <a:rPr b="1" lang="en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콘텐츠 제공</a:t>
            </a:r>
            <a:r>
              <a:rPr b="1" i="0" lang="en" sz="11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:</a:t>
            </a:r>
            <a:endParaRPr b="1" i="0" sz="11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콘텐츠 소비:</a:t>
            </a:r>
            <a:r>
              <a:rPr lang="en" sz="1100">
                <a:solidFill>
                  <a:schemeClr val="dk1"/>
                </a:solidFill>
              </a:rPr>
              <a:t> 사용자가 영화, 드라마, 다큐멘터리 등 다양한 콘텐츠를 스트리밍하거나 다운로드하여 시청.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사용자 맞춤형 추천:</a:t>
            </a:r>
            <a:r>
              <a:rPr lang="en" sz="1100">
                <a:solidFill>
                  <a:schemeClr val="dk1"/>
                </a:solidFill>
              </a:rPr>
              <a:t> 개인의 시청 이력을 기반으로 맞춤형 콘텐츠 추천.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큐레이션:</a:t>
            </a:r>
            <a:r>
              <a:rPr lang="en" sz="1100">
                <a:solidFill>
                  <a:schemeClr val="dk1"/>
                </a:solidFill>
              </a:rPr>
              <a:t> 테마별 콘텐츠 추천(예: 최신 영화, 인기 드라마, 특정 장르 등).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리뷰 및 평점 시스템:</a:t>
            </a:r>
            <a:r>
              <a:rPr lang="en" sz="1100">
                <a:solidFill>
                  <a:schemeClr val="dk1"/>
                </a:solidFill>
              </a:rPr>
              <a:t> 사용자가 콘텐츠에 대한 리뷰 작성 및 평점 부여.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t/>
            </a:r>
            <a:endParaRPr sz="1100"/>
          </a:p>
        </p:txBody>
      </p:sp>
      <p:cxnSp>
        <p:nvCxnSpPr>
          <p:cNvPr id="246" name="Google Shape;246;p17"/>
          <p:cNvCxnSpPr/>
          <p:nvPr/>
        </p:nvCxnSpPr>
        <p:spPr>
          <a:xfrm>
            <a:off x="1924568" y="2109676"/>
            <a:ext cx="0" cy="2388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7" name="Google Shape;247;p17"/>
          <p:cNvSpPr txBox="1"/>
          <p:nvPr/>
        </p:nvSpPr>
        <p:spPr>
          <a:xfrm>
            <a:off x="3605406" y="2400147"/>
            <a:ext cx="792900" cy="3561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1" lang="en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콘텐츠 제공</a:t>
            </a:r>
            <a:endParaRPr sz="1100"/>
          </a:p>
        </p:txBody>
      </p:sp>
      <p:cxnSp>
        <p:nvCxnSpPr>
          <p:cNvPr id="248" name="Google Shape;248;p17"/>
          <p:cNvCxnSpPr/>
          <p:nvPr/>
        </p:nvCxnSpPr>
        <p:spPr>
          <a:xfrm>
            <a:off x="3995322" y="1875007"/>
            <a:ext cx="6600" cy="4992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9" name="Google Shape;249;p17"/>
          <p:cNvCxnSpPr/>
          <p:nvPr/>
        </p:nvCxnSpPr>
        <p:spPr>
          <a:xfrm flipH="1" rot="10800000">
            <a:off x="936061" y="2129745"/>
            <a:ext cx="991800" cy="57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0" name="Google Shape;250;p17"/>
          <p:cNvCxnSpPr/>
          <p:nvPr/>
        </p:nvCxnSpPr>
        <p:spPr>
          <a:xfrm flipH="1" rot="10800000">
            <a:off x="1428721" y="1862409"/>
            <a:ext cx="2586300" cy="78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1" name="Google Shape;251;p17"/>
          <p:cNvCxnSpPr/>
          <p:nvPr/>
        </p:nvCxnSpPr>
        <p:spPr>
          <a:xfrm>
            <a:off x="1431908" y="1870210"/>
            <a:ext cx="0" cy="2388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2" name="Google Shape;252;p17"/>
          <p:cNvCxnSpPr/>
          <p:nvPr/>
        </p:nvCxnSpPr>
        <p:spPr>
          <a:xfrm>
            <a:off x="2669850" y="1746915"/>
            <a:ext cx="3300" cy="140400"/>
          </a:xfrm>
          <a:prstGeom prst="straightConnector1">
            <a:avLst/>
          </a:prstGeom>
          <a:noFill/>
          <a:ln cap="flat" cmpd="sng" w="12700">
            <a:solidFill>
              <a:srgbClr val="0099F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/>
        </p:nvSpPr>
        <p:spPr>
          <a:xfrm>
            <a:off x="245312" y="821021"/>
            <a:ext cx="3184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500"/>
              <a:buFont typeface="Dotum"/>
              <a:buNone/>
            </a:pPr>
            <a:r>
              <a:rPr b="1" i="0" lang="en" sz="15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3. 엔터티 연관도</a:t>
            </a:r>
            <a:endParaRPr sz="1100"/>
          </a:p>
        </p:txBody>
      </p:sp>
      <p:sp>
        <p:nvSpPr>
          <p:cNvPr id="259" name="Google Shape;259;p18"/>
          <p:cNvSpPr txBox="1"/>
          <p:nvPr/>
        </p:nvSpPr>
        <p:spPr>
          <a:xfrm flipH="1" rot="10800000">
            <a:off x="0" y="8663377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 flipH="1" rot="10800000">
            <a:off x="0" y="266723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4132192" y="8603273"/>
            <a:ext cx="954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엔터티연관도</a:t>
            </a:r>
            <a:endParaRPr sz="1100"/>
          </a:p>
        </p:txBody>
      </p:sp>
      <p:grpSp>
        <p:nvGrpSpPr>
          <p:cNvPr id="262" name="Google Shape;262;p18"/>
          <p:cNvGrpSpPr/>
          <p:nvPr/>
        </p:nvGrpSpPr>
        <p:grpSpPr>
          <a:xfrm>
            <a:off x="1633823" y="140677"/>
            <a:ext cx="1961731" cy="537796"/>
            <a:chOff x="671" y="748"/>
            <a:chExt cx="1274" cy="367"/>
          </a:xfrm>
        </p:grpSpPr>
        <p:sp>
          <p:nvSpPr>
            <p:cNvPr id="263" name="Google Shape;263;p18"/>
            <p:cNvSpPr txBox="1"/>
            <p:nvPr/>
          </p:nvSpPr>
          <p:spPr>
            <a:xfrm>
              <a:off x="745" y="815"/>
              <a:ext cx="1200" cy="300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64" name="Google Shape;264;p18"/>
            <p:cNvSpPr txBox="1"/>
            <p:nvPr/>
          </p:nvSpPr>
          <p:spPr>
            <a:xfrm>
              <a:off x="671" y="748"/>
              <a:ext cx="1200" cy="300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엔터티 연관도</a:t>
              </a:r>
              <a:endParaRPr sz="1100"/>
            </a:p>
          </p:txBody>
        </p:sp>
      </p:grpSp>
      <p:sp>
        <p:nvSpPr>
          <p:cNvPr id="265" name="Google Shape;265;p18"/>
          <p:cNvSpPr txBox="1"/>
          <p:nvPr/>
        </p:nvSpPr>
        <p:spPr>
          <a:xfrm>
            <a:off x="194897" y="1200425"/>
            <a:ext cx="4913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*ERD는 수업시간에 소개한 ERD Cloud와 같은 다른 도구를 사용한 것을 캡처하여 붙여도 무방 </a:t>
            </a:r>
            <a:endParaRPr sz="1100"/>
          </a:p>
        </p:txBody>
      </p:sp>
      <p:pic>
        <p:nvPicPr>
          <p:cNvPr id="266" name="Google Shape;2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88" y="1789725"/>
            <a:ext cx="4839597" cy="201250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8"/>
          <p:cNvSpPr txBox="1"/>
          <p:nvPr/>
        </p:nvSpPr>
        <p:spPr>
          <a:xfrm>
            <a:off x="201675" y="3908450"/>
            <a:ext cx="4827600" cy="42906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-2349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"/>
              <a:buChar char="○"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MEMBER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PK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member_Id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관계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1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→ </a:t>
            </a:r>
            <a:r>
              <a:rPr b="1" lang="en" sz="1000">
                <a:solidFill>
                  <a:schemeClr val="dk1"/>
                </a:solidFill>
              </a:rPr>
              <a:t>REVIEW</a:t>
            </a:r>
            <a:r>
              <a:rPr lang="en" sz="1000">
                <a:solidFill>
                  <a:schemeClr val="dk1"/>
                </a:solidFill>
              </a:rPr>
              <a:t> (한 회원이 여러 리뷰를 작성할 수 있음)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REVIEW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PK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Board_Id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관계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N:1 → </a:t>
            </a:r>
            <a:r>
              <a:rPr b="1" lang="en" sz="1000">
                <a:solidFill>
                  <a:schemeClr val="dk1"/>
                </a:solidFill>
              </a:rPr>
              <a:t>CONTENTS</a:t>
            </a:r>
            <a:r>
              <a:rPr lang="en" sz="1000">
                <a:solidFill>
                  <a:schemeClr val="dk1"/>
                </a:solidFill>
              </a:rPr>
              <a:t> (각 리뷰는 하나의 콘텐츠에 속함)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CONTENTS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PK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contents_id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관계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1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→ </a:t>
            </a:r>
            <a:r>
              <a:rPr b="1" lang="en" sz="1000">
                <a:solidFill>
                  <a:schemeClr val="dk1"/>
                </a:solidFill>
              </a:rPr>
              <a:t>MOVIE</a:t>
            </a:r>
            <a:r>
              <a:rPr lang="en" sz="1000">
                <a:solidFill>
                  <a:schemeClr val="dk1"/>
                </a:solidFill>
              </a:rPr>
              <a:t> (한 콘텐츠가 여러 영화를 가질 수 있음)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1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→ </a:t>
            </a:r>
            <a:r>
              <a:rPr b="1" lang="en" sz="1000">
                <a:solidFill>
                  <a:schemeClr val="dk1"/>
                </a:solidFill>
              </a:rPr>
              <a:t>SERIES</a:t>
            </a:r>
            <a:r>
              <a:rPr lang="en" sz="1000">
                <a:solidFill>
                  <a:schemeClr val="dk1"/>
                </a:solidFill>
              </a:rPr>
              <a:t> (한 콘텐츠가 여러 시리즈를 가질 수 있음)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1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→ </a:t>
            </a:r>
            <a:r>
              <a:rPr b="1" lang="en" sz="1000">
                <a:solidFill>
                  <a:schemeClr val="dk1"/>
                </a:solidFill>
              </a:rPr>
              <a:t>REVIEW</a:t>
            </a:r>
            <a:r>
              <a:rPr lang="en" sz="1000">
                <a:solidFill>
                  <a:schemeClr val="dk1"/>
                </a:solidFill>
              </a:rPr>
              <a:t> (한 콘텐츠에 여러 리뷰가 작성될 수 있음)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1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→ </a:t>
            </a:r>
            <a:r>
              <a:rPr b="1" lang="en" sz="1000">
                <a:solidFill>
                  <a:schemeClr val="dk1"/>
                </a:solidFill>
              </a:rPr>
              <a:t>CONTENTS_DIRECTOR</a:t>
            </a:r>
            <a:r>
              <a:rPr lang="en" sz="1000">
                <a:solidFill>
                  <a:schemeClr val="dk1"/>
                </a:solidFill>
              </a:rPr>
              <a:t> (한 콘텐츠에 여러 감독이 있을 수 있음)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1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→ </a:t>
            </a:r>
            <a:r>
              <a:rPr b="1" lang="en" sz="1000">
                <a:solidFill>
                  <a:schemeClr val="dk1"/>
                </a:solidFill>
              </a:rPr>
              <a:t>CONTENTS_ACTOR</a:t>
            </a:r>
            <a:r>
              <a:rPr lang="en" sz="1000">
                <a:solidFill>
                  <a:schemeClr val="dk1"/>
                </a:solidFill>
              </a:rPr>
              <a:t> (한 콘텐츠에 여러 배우가 출연할 수 있음)</a:t>
            </a:r>
            <a:endParaRPr b="1" sz="12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/>
        </p:nvSpPr>
        <p:spPr>
          <a:xfrm>
            <a:off x="245312" y="821021"/>
            <a:ext cx="3184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500"/>
              <a:buFont typeface="Dotum"/>
              <a:buNone/>
            </a:pPr>
            <a:r>
              <a:rPr b="1" i="0" lang="en" sz="15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3. 엔터티 연관도</a:t>
            </a:r>
            <a:endParaRPr sz="1100"/>
          </a:p>
        </p:txBody>
      </p:sp>
      <p:sp>
        <p:nvSpPr>
          <p:cNvPr id="274" name="Google Shape;274;p19"/>
          <p:cNvSpPr txBox="1"/>
          <p:nvPr/>
        </p:nvSpPr>
        <p:spPr>
          <a:xfrm flipH="1" rot="10800000">
            <a:off x="0" y="8663377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 flipH="1" rot="10800000">
            <a:off x="0" y="266723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4132192" y="8603273"/>
            <a:ext cx="954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엔터티연관도</a:t>
            </a:r>
            <a:endParaRPr sz="1100"/>
          </a:p>
        </p:txBody>
      </p:sp>
      <p:grpSp>
        <p:nvGrpSpPr>
          <p:cNvPr id="277" name="Google Shape;277;p19"/>
          <p:cNvGrpSpPr/>
          <p:nvPr/>
        </p:nvGrpSpPr>
        <p:grpSpPr>
          <a:xfrm>
            <a:off x="1633823" y="140677"/>
            <a:ext cx="1961731" cy="537796"/>
            <a:chOff x="671" y="748"/>
            <a:chExt cx="1274" cy="367"/>
          </a:xfrm>
        </p:grpSpPr>
        <p:sp>
          <p:nvSpPr>
            <p:cNvPr id="278" name="Google Shape;278;p19"/>
            <p:cNvSpPr txBox="1"/>
            <p:nvPr/>
          </p:nvSpPr>
          <p:spPr>
            <a:xfrm>
              <a:off x="745" y="815"/>
              <a:ext cx="1200" cy="300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79" name="Google Shape;279;p19"/>
            <p:cNvSpPr txBox="1"/>
            <p:nvPr/>
          </p:nvSpPr>
          <p:spPr>
            <a:xfrm>
              <a:off x="671" y="748"/>
              <a:ext cx="1200" cy="300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엔터티 연관도</a:t>
              </a:r>
              <a:endParaRPr sz="1100"/>
            </a:p>
          </p:txBody>
        </p:sp>
      </p:grpSp>
      <p:sp>
        <p:nvSpPr>
          <p:cNvPr id="280" name="Google Shape;280;p19"/>
          <p:cNvSpPr txBox="1"/>
          <p:nvPr/>
        </p:nvSpPr>
        <p:spPr>
          <a:xfrm>
            <a:off x="194897" y="1200425"/>
            <a:ext cx="4913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*ERD는 수업시간에 소개한 ERD Cloud와 같은 다른 도구를 사용한 것을 캡처하여 붙여도 무방</a:t>
            </a:r>
            <a:endParaRPr sz="1100"/>
          </a:p>
        </p:txBody>
      </p:sp>
      <p:sp>
        <p:nvSpPr>
          <p:cNvPr id="281" name="Google Shape;281;p19"/>
          <p:cNvSpPr txBox="1"/>
          <p:nvPr/>
        </p:nvSpPr>
        <p:spPr>
          <a:xfrm>
            <a:off x="201675" y="1656925"/>
            <a:ext cx="4827600" cy="68733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SERIES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PK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contents_id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관계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1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→ </a:t>
            </a:r>
            <a:r>
              <a:rPr b="1" lang="en" sz="1000">
                <a:solidFill>
                  <a:schemeClr val="dk1"/>
                </a:solidFill>
              </a:rPr>
              <a:t>EPISODE</a:t>
            </a:r>
            <a:r>
              <a:rPr lang="en" sz="1000">
                <a:solidFill>
                  <a:schemeClr val="dk1"/>
                </a:solidFill>
              </a:rPr>
              <a:t> (한 시리즈는 여러 에피소드를 가질 수 있음)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N:1 → </a:t>
            </a:r>
            <a:r>
              <a:rPr b="1" lang="en" sz="1000">
                <a:solidFill>
                  <a:schemeClr val="dk1"/>
                </a:solidFill>
              </a:rPr>
              <a:t>CONTENTS</a:t>
            </a:r>
            <a:r>
              <a:rPr lang="en" sz="1000">
                <a:solidFill>
                  <a:schemeClr val="dk1"/>
                </a:solidFill>
              </a:rPr>
              <a:t> (각 시리즈는 하나의 콘텐츠에 속함)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MOVIE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PK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movie_id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b="1" lang="en" sz="1000">
                <a:solidFill>
                  <a:schemeClr val="dk1"/>
                </a:solidFill>
              </a:rPr>
              <a:t>FK: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contents_id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관계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N:1 → </a:t>
            </a:r>
            <a:r>
              <a:rPr b="1" lang="en" sz="1000">
                <a:solidFill>
                  <a:schemeClr val="dk1"/>
                </a:solidFill>
              </a:rPr>
              <a:t>CONTENTS</a:t>
            </a:r>
            <a:r>
              <a:rPr lang="en" sz="1000">
                <a:solidFill>
                  <a:schemeClr val="dk1"/>
                </a:solidFill>
              </a:rPr>
              <a:t> (각 영화는 하나의 콘텐츠에 속함)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EPISODE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PK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episode_id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b="1" lang="en" sz="1000">
                <a:solidFill>
                  <a:schemeClr val="dk1"/>
                </a:solidFill>
              </a:rPr>
              <a:t>FK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contents_id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관계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N:1 → </a:t>
            </a:r>
            <a:r>
              <a:rPr b="1" lang="en" sz="1000">
                <a:solidFill>
                  <a:schemeClr val="dk1"/>
                </a:solidFill>
              </a:rPr>
              <a:t>SERIES</a:t>
            </a:r>
            <a:r>
              <a:rPr lang="en" sz="1000">
                <a:solidFill>
                  <a:schemeClr val="dk1"/>
                </a:solidFill>
              </a:rPr>
              <a:t> (각 에피소드는 하나의 시리즈에 속함)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N:1 → </a:t>
            </a:r>
            <a:r>
              <a:rPr b="1" lang="en" sz="1000">
                <a:solidFill>
                  <a:schemeClr val="dk1"/>
                </a:solidFill>
              </a:rPr>
              <a:t>CONTENTS</a:t>
            </a:r>
            <a:r>
              <a:rPr lang="en" sz="1000">
                <a:solidFill>
                  <a:schemeClr val="dk1"/>
                </a:solidFill>
              </a:rPr>
              <a:t> (각 에피소드는 하나의 콘텐츠에 속함)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RELATED_VIDEO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PK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contents_id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관계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N:1 → </a:t>
            </a:r>
            <a:r>
              <a:rPr b="1" lang="en" sz="1000">
                <a:solidFill>
                  <a:schemeClr val="dk1"/>
                </a:solidFill>
              </a:rPr>
              <a:t>CONTENTS</a:t>
            </a:r>
            <a:r>
              <a:rPr lang="en" sz="1000">
                <a:solidFill>
                  <a:schemeClr val="dk1"/>
                </a:solidFill>
              </a:rPr>
              <a:t> (각 관련 비디오는 하나의 콘텐츠에 속함)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CONTENTS_DIRECTOR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FK: 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director_id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contents_id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관계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N:1 → </a:t>
            </a:r>
            <a:r>
              <a:rPr b="1" lang="en" sz="1000">
                <a:solidFill>
                  <a:schemeClr val="dk1"/>
                </a:solidFill>
              </a:rPr>
              <a:t>DIRECTOR</a:t>
            </a:r>
            <a:r>
              <a:rPr lang="en" sz="1000">
                <a:solidFill>
                  <a:schemeClr val="dk1"/>
                </a:solidFill>
              </a:rPr>
              <a:t> (각 콘텐츠는 하나의 감독에 의해 제작됨)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N:1 → </a:t>
            </a:r>
            <a:r>
              <a:rPr b="1" lang="en" sz="1000">
                <a:solidFill>
                  <a:schemeClr val="dk1"/>
                </a:solidFill>
              </a:rPr>
              <a:t>CONTENTS</a:t>
            </a:r>
            <a:r>
              <a:rPr lang="en" sz="1000">
                <a:solidFill>
                  <a:schemeClr val="dk1"/>
                </a:solidFill>
              </a:rPr>
              <a:t> (각 콘텐츠에 대해 여러 감독이 있을 수 있음)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CONTENTS_ACTOR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FK: 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actor_id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contents_id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관계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N:1 → </a:t>
            </a:r>
            <a:r>
              <a:rPr b="1" lang="en" sz="1000">
                <a:solidFill>
                  <a:schemeClr val="dk1"/>
                </a:solidFill>
              </a:rPr>
              <a:t>ACTOR</a:t>
            </a:r>
            <a:r>
              <a:rPr lang="en" sz="1000">
                <a:solidFill>
                  <a:schemeClr val="dk1"/>
                </a:solidFill>
              </a:rPr>
              <a:t> (각 콘텐츠는 여러 배우가 출연함)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N:1 → </a:t>
            </a:r>
            <a:r>
              <a:rPr b="1" lang="en" sz="1000">
                <a:solidFill>
                  <a:schemeClr val="dk1"/>
                </a:solidFill>
              </a:rPr>
              <a:t>CONTENTS</a:t>
            </a:r>
            <a:r>
              <a:rPr lang="en" sz="1000">
                <a:solidFill>
                  <a:schemeClr val="dk1"/>
                </a:solidFill>
              </a:rPr>
              <a:t> (각 콘텐츠에 대해 여러 배우가 있을 수 있음)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/>
          <p:nvPr/>
        </p:nvSpPr>
        <p:spPr>
          <a:xfrm>
            <a:off x="245312" y="821021"/>
            <a:ext cx="3184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1500"/>
              <a:buFont typeface="Dotum"/>
              <a:buNone/>
            </a:pPr>
            <a:r>
              <a:rPr b="1" i="0" lang="en" sz="1500" u="none">
                <a:solidFill>
                  <a:srgbClr val="0099FF"/>
                </a:solidFill>
                <a:latin typeface="Dotum"/>
                <a:ea typeface="Dotum"/>
                <a:cs typeface="Dotum"/>
                <a:sym typeface="Dotum"/>
              </a:rPr>
              <a:t>3. 엔터티 연관도</a:t>
            </a:r>
            <a:endParaRPr sz="1100"/>
          </a:p>
        </p:txBody>
      </p:sp>
      <p:sp>
        <p:nvSpPr>
          <p:cNvPr id="288" name="Google Shape;288;p20"/>
          <p:cNvSpPr txBox="1"/>
          <p:nvPr/>
        </p:nvSpPr>
        <p:spPr>
          <a:xfrm flipH="1" rot="10800000">
            <a:off x="0" y="8663377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 flipH="1" rot="10800000">
            <a:off x="0" y="266723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4132192" y="8603273"/>
            <a:ext cx="954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엔터티연관도</a:t>
            </a:r>
            <a:endParaRPr sz="1100"/>
          </a:p>
        </p:txBody>
      </p:sp>
      <p:grpSp>
        <p:nvGrpSpPr>
          <p:cNvPr id="291" name="Google Shape;291;p20"/>
          <p:cNvGrpSpPr/>
          <p:nvPr/>
        </p:nvGrpSpPr>
        <p:grpSpPr>
          <a:xfrm>
            <a:off x="1633823" y="140677"/>
            <a:ext cx="1961731" cy="537796"/>
            <a:chOff x="671" y="748"/>
            <a:chExt cx="1274" cy="367"/>
          </a:xfrm>
        </p:grpSpPr>
        <p:sp>
          <p:nvSpPr>
            <p:cNvPr id="292" name="Google Shape;292;p20"/>
            <p:cNvSpPr txBox="1"/>
            <p:nvPr/>
          </p:nvSpPr>
          <p:spPr>
            <a:xfrm>
              <a:off x="745" y="815"/>
              <a:ext cx="1200" cy="300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rgbClr val="003366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93" name="Google Shape;293;p20"/>
            <p:cNvSpPr txBox="1"/>
            <p:nvPr/>
          </p:nvSpPr>
          <p:spPr>
            <a:xfrm>
              <a:off x="671" y="748"/>
              <a:ext cx="1200" cy="300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36925" lIns="73850" spcFirstLastPara="1" rIns="73850" wrap="square" tIns="36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ulim"/>
                <a:buNone/>
              </a:pPr>
              <a:r>
                <a:rPr b="1" i="0" lang="en" sz="15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엔터티 연관도</a:t>
              </a:r>
              <a:endParaRPr sz="1100"/>
            </a:p>
          </p:txBody>
        </p:sp>
      </p:grpSp>
      <p:sp>
        <p:nvSpPr>
          <p:cNvPr id="294" name="Google Shape;294;p20"/>
          <p:cNvSpPr txBox="1"/>
          <p:nvPr/>
        </p:nvSpPr>
        <p:spPr>
          <a:xfrm>
            <a:off x="194897" y="1200425"/>
            <a:ext cx="4913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*ERD는 수업시간에 소개한 ERD Cloud와 같은 다른 도구를 사용한 것을 캡처하여 붙여도 무방</a:t>
            </a:r>
            <a:endParaRPr sz="1100"/>
          </a:p>
        </p:txBody>
      </p:sp>
      <p:sp>
        <p:nvSpPr>
          <p:cNvPr id="295" name="Google Shape;295;p20"/>
          <p:cNvSpPr txBox="1"/>
          <p:nvPr/>
        </p:nvSpPr>
        <p:spPr>
          <a:xfrm>
            <a:off x="201675" y="1656925"/>
            <a:ext cx="4827600" cy="6542100"/>
          </a:xfrm>
          <a:prstGeom prst="rect">
            <a:avLst/>
          </a:prstGeom>
          <a:noFill/>
          <a:ln cap="flat" cmpd="sng" w="952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SUB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PK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sub_num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관계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N:1 → </a:t>
            </a:r>
            <a:r>
              <a:rPr b="1" lang="en" sz="1000">
                <a:solidFill>
                  <a:schemeClr val="dk1"/>
                </a:solidFill>
              </a:rPr>
              <a:t>MEMBER</a:t>
            </a:r>
            <a:r>
              <a:rPr lang="en" sz="1000">
                <a:solidFill>
                  <a:schemeClr val="dk1"/>
                </a:solidFill>
              </a:rPr>
              <a:t> (각 구독자는 하나의 회원에 속함)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GROUP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PK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group_id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관계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N:1 → </a:t>
            </a:r>
            <a:r>
              <a:rPr b="1" lang="en" sz="1000">
                <a:solidFill>
                  <a:schemeClr val="dk1"/>
                </a:solidFill>
              </a:rPr>
              <a:t>SUB</a:t>
            </a:r>
            <a:r>
              <a:rPr lang="en" sz="1000">
                <a:solidFill>
                  <a:schemeClr val="dk1"/>
                </a:solidFill>
              </a:rPr>
              <a:t> (각 그룹은 하나의 구독에 속함)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TP_INFO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PK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tp_id ( 타사 영화 식별 키 )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관계</a:t>
            </a:r>
            <a:r>
              <a:rPr lang="en" sz="1000">
                <a:solidFill>
                  <a:schemeClr val="dk1"/>
                </a:solidFill>
              </a:rPr>
              <a:t>: 1</a:t>
            </a:r>
            <a:r>
              <a:rPr lang="en" sz="1000">
                <a:solidFill>
                  <a:schemeClr val="dk1"/>
                </a:solidFill>
              </a:rPr>
              <a:t>:1 → </a:t>
            </a:r>
            <a:r>
              <a:rPr b="1" lang="en" sz="1000">
                <a:solidFill>
                  <a:schemeClr val="dk1"/>
                </a:solidFill>
              </a:rPr>
              <a:t>CONTENTS</a:t>
            </a:r>
            <a:r>
              <a:rPr lang="en" sz="1000">
                <a:solidFill>
                  <a:schemeClr val="dk1"/>
                </a:solidFill>
              </a:rPr>
              <a:t> ( 콘텐츠와 1 대 1로 합쳐질 수 있으나 타사 평점을 크롤링 해오는 과정이 필요하여 일단 분리 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Contract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PK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contents_id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b="1" lang="en" sz="1000">
                <a:solidFill>
                  <a:schemeClr val="dk1"/>
                </a:solidFill>
              </a:rPr>
              <a:t>FK: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oper_id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관계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N:1 → </a:t>
            </a:r>
            <a:r>
              <a:rPr b="1" lang="en" sz="1000">
                <a:solidFill>
                  <a:schemeClr val="dk1"/>
                </a:solidFill>
              </a:rPr>
              <a:t>OPER</a:t>
            </a:r>
            <a:r>
              <a:rPr lang="en" sz="1000">
                <a:solidFill>
                  <a:schemeClr val="dk1"/>
                </a:solidFill>
              </a:rPr>
              <a:t> (각 계약은 하나의 운영에 속함)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N:1 → </a:t>
            </a:r>
            <a:r>
              <a:rPr b="1" lang="en" sz="1000">
                <a:solidFill>
                  <a:schemeClr val="dk1"/>
                </a:solidFill>
              </a:rPr>
              <a:t>CONTENTS</a:t>
            </a:r>
            <a:r>
              <a:rPr lang="en" sz="1000">
                <a:solidFill>
                  <a:schemeClr val="dk1"/>
                </a:solidFill>
              </a:rPr>
              <a:t> (각 계약은 하나의 콘텐츠에 속함)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DIRECTOR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PK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director_id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관계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1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→ </a:t>
            </a:r>
            <a:r>
              <a:rPr b="1" lang="en" sz="1000">
                <a:solidFill>
                  <a:schemeClr val="dk1"/>
                </a:solidFill>
              </a:rPr>
              <a:t>CONTENTS_DIRECTOR</a:t>
            </a:r>
            <a:r>
              <a:rPr lang="en" sz="1000">
                <a:solidFill>
                  <a:schemeClr val="dk1"/>
                </a:solidFill>
              </a:rPr>
              <a:t> (한 감독이 여러 콘텐츠를 감독할 수 있음)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ACTOR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PK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actor_id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관계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1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→ </a:t>
            </a:r>
            <a:r>
              <a:rPr b="1" lang="en" sz="1000">
                <a:solidFill>
                  <a:schemeClr val="dk1"/>
                </a:solidFill>
              </a:rPr>
              <a:t>CONTENTS_ACTOR</a:t>
            </a:r>
            <a:r>
              <a:rPr lang="en" sz="1000">
                <a:solidFill>
                  <a:schemeClr val="dk1"/>
                </a:solidFill>
              </a:rPr>
              <a:t> (한 배우가 여러 콘텐츠에 출연할 수 있음)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/>
          <p:nvPr/>
        </p:nvSpPr>
        <p:spPr>
          <a:xfrm flipH="1" rot="10800000">
            <a:off x="0" y="8663377"/>
            <a:ext cx="5144400" cy="2022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36925" lIns="73850" spcFirstLastPara="1" rIns="73850" wrap="square" tIns="3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rgbClr val="003366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2" name="Google Shape;302;p21"/>
          <p:cNvSpPr txBox="1"/>
          <p:nvPr/>
        </p:nvSpPr>
        <p:spPr>
          <a:xfrm>
            <a:off x="4132192" y="8603273"/>
            <a:ext cx="954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-3683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tum"/>
              <a:buNone/>
            </a:pPr>
            <a:r>
              <a:rPr b="1" i="0" lang="en" sz="11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엔터티연관도</a:t>
            </a:r>
            <a:endParaRPr sz="1100"/>
          </a:p>
        </p:txBody>
      </p:sp>
      <p:sp>
        <p:nvSpPr>
          <p:cNvPr id="303" name="Google Shape;303;p21"/>
          <p:cNvSpPr txBox="1"/>
          <p:nvPr/>
        </p:nvSpPr>
        <p:spPr>
          <a:xfrm>
            <a:off x="173697" y="3616700"/>
            <a:ext cx="4913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73850" spcFirstLastPara="1" rIns="73850" wrap="square" tIns="3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Gulim"/>
              <a:buNone/>
            </a:pPr>
            <a:r>
              <a:rPr b="1" i="0" lang="en" sz="1000" u="non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*</a:t>
            </a:r>
            <a:r>
              <a:rPr b="1" lang="en" sz="100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아까 회의 바탕으로 </a:t>
            </a:r>
            <a:r>
              <a:rPr b="1" i="0" lang="en" sz="1000" u="non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ERD</a:t>
            </a:r>
            <a:r>
              <a:rPr b="1" lang="en" sz="100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 수정해서 작성후 설명 만들었는데 테이블 살짝 모자라서 일단 시리즈까지 넣어놨습니다. - 임승택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