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DejaVu Sans"/>
              </a:rPr>
              <a:t>Click to </a:t>
            </a:r>
            <a:r>
              <a:rPr b="0" lang="en-US" sz="4400" spc="-1" strike="noStrike">
                <a:latin typeface="DejaVu Sans"/>
              </a:rPr>
              <a:t>edit the </a:t>
            </a:r>
            <a:r>
              <a:rPr b="0" lang="en-US" sz="4400" spc="-1" strike="noStrike">
                <a:latin typeface="DejaVu Sans"/>
              </a:rPr>
              <a:t>title text </a:t>
            </a:r>
            <a:r>
              <a:rPr b="0" lang="en-US" sz="4400" spc="-1" strike="noStrike">
                <a:latin typeface="DejaVu Sans"/>
              </a:rPr>
              <a:t>format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DejaVu Sans"/>
              </a:rPr>
              <a:t>Click to edit the outline text format</a:t>
            </a:r>
            <a:endParaRPr b="0" lang="en-US" sz="32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DejaVu Sans"/>
              </a:rPr>
              <a:t>Second Outline Level</a:t>
            </a:r>
            <a:endParaRPr b="0" lang="en-US" sz="2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DejaVu Sans"/>
              </a:rPr>
              <a:t>Third Outline Level</a:t>
            </a:r>
            <a:endParaRPr b="0" lang="en-US" sz="24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DejaVu Sans"/>
              </a:rPr>
              <a:t>Fourth Outline Level</a:t>
            </a:r>
            <a:endParaRPr b="0" lang="en-US" sz="20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Fifth Outline Level</a:t>
            </a:r>
            <a:endParaRPr b="0" lang="en-US" sz="20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Sixth Outline Level</a:t>
            </a:r>
            <a:endParaRPr b="0" lang="en-US" sz="20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Seventh Outline Level</a:t>
            </a:r>
            <a:endParaRPr b="0" lang="en-US" sz="20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Line 1"/>
          <p:cNvSpPr/>
          <p:nvPr/>
        </p:nvSpPr>
        <p:spPr>
          <a:xfrm>
            <a:off x="0" y="680760"/>
            <a:ext cx="12191760" cy="0"/>
          </a:xfrm>
          <a:prstGeom prst="line">
            <a:avLst/>
          </a:prstGeom>
          <a:ln w="126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Line 2"/>
          <p:cNvSpPr/>
          <p:nvPr/>
        </p:nvSpPr>
        <p:spPr>
          <a:xfrm flipH="1">
            <a:off x="406440" y="680760"/>
            <a:ext cx="11160" cy="5876280"/>
          </a:xfrm>
          <a:prstGeom prst="line">
            <a:avLst/>
          </a:prstGeom>
          <a:ln w="19080">
            <a:solidFill>
              <a:srgbClr val="002060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pic>
        <p:nvPicPr>
          <p:cNvPr id="40" name="Picture 4" descr="Problem Solving with Computational Thinkingì ëí ì´ë¯¸ì§ ê²ìê²°ê³¼"/>
          <p:cNvPicPr/>
          <p:nvPr/>
        </p:nvPicPr>
        <p:blipFill>
          <a:blip r:embed="rId2"/>
          <a:stretch/>
        </p:blipFill>
        <p:spPr>
          <a:xfrm>
            <a:off x="256320" y="6557400"/>
            <a:ext cx="298440" cy="298440"/>
          </a:xfrm>
          <a:prstGeom prst="rect">
            <a:avLst/>
          </a:prstGeom>
          <a:ln w="0">
            <a:noFill/>
          </a:ln>
        </p:spPr>
      </p:pic>
      <p:pic>
        <p:nvPicPr>
          <p:cNvPr id="41" name="Picture 4" descr="Problem Solving with Computational Thinkingì ëí ì´ë¯¸ì§ ê²ìê²°ê³¼"/>
          <p:cNvPicPr/>
          <p:nvPr/>
        </p:nvPicPr>
        <p:blipFill>
          <a:blip r:embed="rId3"/>
          <a:stretch/>
        </p:blipFill>
        <p:spPr>
          <a:xfrm>
            <a:off x="107640" y="60480"/>
            <a:ext cx="618480" cy="618480"/>
          </a:xfrm>
          <a:prstGeom prst="rect">
            <a:avLst/>
          </a:prstGeom>
          <a:ln w="0">
            <a:noFill/>
          </a:ln>
        </p:spPr>
      </p:pic>
      <p:sp>
        <p:nvSpPr>
          <p:cNvPr id="42" name="CustomShape 3"/>
          <p:cNvSpPr/>
          <p:nvPr/>
        </p:nvSpPr>
        <p:spPr>
          <a:xfrm>
            <a:off x="611640" y="6476040"/>
            <a:ext cx="6469920" cy="379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2060"/>
                </a:solidFill>
                <a:latin typeface="Georgia Pro"/>
                <a:ea typeface="a디딤돌"/>
              </a:rPr>
              <a:t>Foundations of Algorithms 5</a:t>
            </a:r>
            <a:r>
              <a:rPr b="0" lang="en-US" sz="1400" spc="-1" strike="noStrike" baseline="30000">
                <a:solidFill>
                  <a:srgbClr val="002060"/>
                </a:solidFill>
                <a:latin typeface="Georgia Pro"/>
                <a:ea typeface="a디딤돌"/>
              </a:rPr>
              <a:t>th</a:t>
            </a:r>
            <a:r>
              <a:rPr b="0" lang="en-US" sz="1400" spc="-1" strike="noStrike">
                <a:solidFill>
                  <a:srgbClr val="002060"/>
                </a:solidFill>
                <a:latin typeface="Georgia Pro"/>
                <a:ea typeface="a디딤돌"/>
              </a:rPr>
              <a:t> Ed. by Richard E. Neapolitan</a:t>
            </a:r>
            <a:endParaRPr b="0" lang="en-US" sz="1400" spc="-1" strike="noStrike">
              <a:latin typeface="DejaVu Sans"/>
            </a:endParaRPr>
          </a:p>
        </p:txBody>
      </p:sp>
      <p:sp>
        <p:nvSpPr>
          <p:cNvPr id="43" name="CustomShape 4"/>
          <p:cNvSpPr/>
          <p:nvPr/>
        </p:nvSpPr>
        <p:spPr>
          <a:xfrm>
            <a:off x="11353680" y="0"/>
            <a:ext cx="835920" cy="36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760A8B39-6CF4-4C39-B731-5B205BE790AB}" type="slidenum">
              <a:rPr b="0" lang="en-US" sz="1800" spc="-1" strike="noStrike">
                <a:solidFill>
                  <a:srgbClr val="808080"/>
                </a:solidFill>
                <a:latin typeface="Georgia"/>
                <a:ea typeface="a디딤돌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DejaVu Sans"/>
              </a:rPr>
              <a:t>Click to edit the title text format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DejaVu Sans"/>
              </a:rPr>
              <a:t>Click to edit the outline text format</a:t>
            </a:r>
            <a:endParaRPr b="0" lang="en-US" sz="32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DejaVu Sans"/>
              </a:rPr>
              <a:t>Second Outline Level</a:t>
            </a:r>
            <a:endParaRPr b="0" lang="en-US" sz="2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DejaVu Sans"/>
              </a:rPr>
              <a:t>Third Outline Level</a:t>
            </a:r>
            <a:endParaRPr b="0" lang="en-US" sz="24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DejaVu Sans"/>
              </a:rPr>
              <a:t>Fourth Outline Level</a:t>
            </a:r>
            <a:endParaRPr b="0" lang="en-US" sz="20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Fifth Outline Level</a:t>
            </a:r>
            <a:endParaRPr b="0" lang="en-US" sz="20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Sixth Outline Level</a:t>
            </a:r>
            <a:endParaRPr b="0" lang="en-US" sz="20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Seventh Outline Level</a:t>
            </a:r>
            <a:endParaRPr b="0" lang="en-US" sz="20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Line 1"/>
          <p:cNvSpPr/>
          <p:nvPr/>
        </p:nvSpPr>
        <p:spPr>
          <a:xfrm>
            <a:off x="0" y="680760"/>
            <a:ext cx="12191760" cy="0"/>
          </a:xfrm>
          <a:prstGeom prst="line">
            <a:avLst/>
          </a:prstGeom>
          <a:ln w="126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Line 2"/>
          <p:cNvSpPr/>
          <p:nvPr/>
        </p:nvSpPr>
        <p:spPr>
          <a:xfrm flipH="1">
            <a:off x="406440" y="680760"/>
            <a:ext cx="11160" cy="5876280"/>
          </a:xfrm>
          <a:prstGeom prst="line">
            <a:avLst/>
          </a:prstGeom>
          <a:ln w="19080">
            <a:solidFill>
              <a:srgbClr val="002060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pic>
        <p:nvPicPr>
          <p:cNvPr id="84" name="Picture 4" descr="Problem Solving with Computational Thinkingì ëí ì´ë¯¸ì§ ê²ìê²°ê³¼"/>
          <p:cNvPicPr/>
          <p:nvPr/>
        </p:nvPicPr>
        <p:blipFill>
          <a:blip r:embed="rId2"/>
          <a:stretch/>
        </p:blipFill>
        <p:spPr>
          <a:xfrm>
            <a:off x="256320" y="6557400"/>
            <a:ext cx="298440" cy="298440"/>
          </a:xfrm>
          <a:prstGeom prst="rect">
            <a:avLst/>
          </a:prstGeom>
          <a:ln w="0">
            <a:noFill/>
          </a:ln>
        </p:spPr>
      </p:pic>
      <p:pic>
        <p:nvPicPr>
          <p:cNvPr id="85" name="Picture 4" descr="Problem Solving with Computational Thinkingì ëí ì´ë¯¸ì§ ê²ìê²°ê³¼"/>
          <p:cNvPicPr/>
          <p:nvPr/>
        </p:nvPicPr>
        <p:blipFill>
          <a:blip r:embed="rId3"/>
          <a:stretch/>
        </p:blipFill>
        <p:spPr>
          <a:xfrm>
            <a:off x="107640" y="60480"/>
            <a:ext cx="618480" cy="618480"/>
          </a:xfrm>
          <a:prstGeom prst="rect">
            <a:avLst/>
          </a:prstGeom>
          <a:ln w="0">
            <a:noFill/>
          </a:ln>
        </p:spPr>
      </p:pic>
      <p:sp>
        <p:nvSpPr>
          <p:cNvPr id="86" name="CustomShape 3"/>
          <p:cNvSpPr/>
          <p:nvPr/>
        </p:nvSpPr>
        <p:spPr>
          <a:xfrm>
            <a:off x="611640" y="6476040"/>
            <a:ext cx="6469920" cy="379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2060"/>
                </a:solidFill>
                <a:latin typeface="Georgia Pro"/>
                <a:ea typeface="a디딤돌"/>
              </a:rPr>
              <a:t>Foundations of Algorithms 5</a:t>
            </a:r>
            <a:r>
              <a:rPr b="0" lang="en-US" sz="1400" spc="-1" strike="noStrike" baseline="30000">
                <a:solidFill>
                  <a:srgbClr val="002060"/>
                </a:solidFill>
                <a:latin typeface="Georgia Pro"/>
                <a:ea typeface="a디딤돌"/>
              </a:rPr>
              <a:t>th</a:t>
            </a:r>
            <a:r>
              <a:rPr b="0" lang="en-US" sz="1400" spc="-1" strike="noStrike">
                <a:solidFill>
                  <a:srgbClr val="002060"/>
                </a:solidFill>
                <a:latin typeface="Georgia Pro"/>
                <a:ea typeface="a디딤돌"/>
              </a:rPr>
              <a:t> Ed. by Richard E. Neapolitan</a:t>
            </a:r>
            <a:endParaRPr b="0" lang="en-US" sz="1400" spc="-1" strike="noStrike">
              <a:latin typeface="DejaVu Sans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11353680" y="0"/>
            <a:ext cx="835920" cy="36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001EA2B2-9A04-4823-B605-42A5135CC27A}" type="slidenum">
              <a:rPr b="0" lang="en-US" sz="1800" spc="-1" strike="noStrike">
                <a:solidFill>
                  <a:srgbClr val="808080"/>
                </a:solidFill>
                <a:latin typeface="Georgia"/>
                <a:ea typeface="a디딤돌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Line 1"/>
          <p:cNvSpPr/>
          <p:nvPr/>
        </p:nvSpPr>
        <p:spPr>
          <a:xfrm>
            <a:off x="0" y="680760"/>
            <a:ext cx="12191760" cy="0"/>
          </a:xfrm>
          <a:prstGeom prst="line">
            <a:avLst/>
          </a:prstGeom>
          <a:ln w="126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Line 2"/>
          <p:cNvSpPr/>
          <p:nvPr/>
        </p:nvSpPr>
        <p:spPr>
          <a:xfrm flipH="1">
            <a:off x="406440" y="680760"/>
            <a:ext cx="11160" cy="5876280"/>
          </a:xfrm>
          <a:prstGeom prst="line">
            <a:avLst/>
          </a:prstGeom>
          <a:ln w="19080">
            <a:solidFill>
              <a:srgbClr val="002060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pic>
        <p:nvPicPr>
          <p:cNvPr id="126" name="Picture 4" descr="Problem Solving with Computational Thinkingì ëí ì´ë¯¸ì§ ê²ìê²°ê³¼"/>
          <p:cNvPicPr/>
          <p:nvPr/>
        </p:nvPicPr>
        <p:blipFill>
          <a:blip r:embed="rId2"/>
          <a:stretch/>
        </p:blipFill>
        <p:spPr>
          <a:xfrm>
            <a:off x="256320" y="6557400"/>
            <a:ext cx="298440" cy="298440"/>
          </a:xfrm>
          <a:prstGeom prst="rect">
            <a:avLst/>
          </a:prstGeom>
          <a:ln w="0">
            <a:noFill/>
          </a:ln>
        </p:spPr>
      </p:pic>
      <p:pic>
        <p:nvPicPr>
          <p:cNvPr id="127" name="Picture 4" descr="Problem Solving with Computational Thinkingì ëí ì´ë¯¸ì§ ê²ìê²°ê³¼"/>
          <p:cNvPicPr/>
          <p:nvPr/>
        </p:nvPicPr>
        <p:blipFill>
          <a:blip r:embed="rId3"/>
          <a:stretch/>
        </p:blipFill>
        <p:spPr>
          <a:xfrm>
            <a:off x="107640" y="60480"/>
            <a:ext cx="618480" cy="618480"/>
          </a:xfrm>
          <a:prstGeom prst="rect">
            <a:avLst/>
          </a:prstGeom>
          <a:ln w="0">
            <a:noFill/>
          </a:ln>
        </p:spPr>
      </p:pic>
      <p:sp>
        <p:nvSpPr>
          <p:cNvPr id="128" name="CustomShape 3"/>
          <p:cNvSpPr/>
          <p:nvPr/>
        </p:nvSpPr>
        <p:spPr>
          <a:xfrm>
            <a:off x="611640" y="6476040"/>
            <a:ext cx="6469920" cy="379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2060"/>
                </a:solidFill>
                <a:latin typeface="Georgia Pro"/>
                <a:ea typeface="a디딤돌"/>
              </a:rPr>
              <a:t>Foundations of Algorithms 5</a:t>
            </a:r>
            <a:r>
              <a:rPr b="0" lang="en-US" sz="1400" spc="-1" strike="noStrike" baseline="30000">
                <a:solidFill>
                  <a:srgbClr val="002060"/>
                </a:solidFill>
                <a:latin typeface="Georgia Pro"/>
                <a:ea typeface="a디딤돌"/>
              </a:rPr>
              <a:t>th</a:t>
            </a:r>
            <a:r>
              <a:rPr b="0" lang="en-US" sz="1400" spc="-1" strike="noStrike">
                <a:solidFill>
                  <a:srgbClr val="002060"/>
                </a:solidFill>
                <a:latin typeface="Georgia Pro"/>
                <a:ea typeface="a디딤돌"/>
              </a:rPr>
              <a:t> Ed. by Richard E. Neapolitan</a:t>
            </a:r>
            <a:endParaRPr b="0" lang="en-US" sz="1400" spc="-1" strike="noStrike">
              <a:latin typeface="DejaVu Sans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11353680" y="0"/>
            <a:ext cx="835920" cy="36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A1028397-8845-404D-AF36-DAFBDFD249FB}" type="slidenum">
              <a:rPr b="0" lang="en-US" sz="1800" spc="-1" strike="noStrike">
                <a:solidFill>
                  <a:srgbClr val="808080"/>
                </a:solidFill>
                <a:latin typeface="Georgia"/>
                <a:ea typeface="a디딤돌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DejaVu Sans"/>
              </a:rPr>
              <a:t>Click to edit the title text format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DejaVu Sans"/>
              </a:rPr>
              <a:t>Click to edit the outline text format</a:t>
            </a:r>
            <a:endParaRPr b="0" lang="en-US" sz="32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DejaVu Sans"/>
              </a:rPr>
              <a:t>Second Outline Level</a:t>
            </a:r>
            <a:endParaRPr b="0" lang="en-US" sz="2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DejaVu Sans"/>
              </a:rPr>
              <a:t>Third Outline Level</a:t>
            </a:r>
            <a:endParaRPr b="0" lang="en-US" sz="24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DejaVu Sans"/>
              </a:rPr>
              <a:t>Fourth Outline Level</a:t>
            </a:r>
            <a:endParaRPr b="0" lang="en-US" sz="20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Fifth Outline Level</a:t>
            </a:r>
            <a:endParaRPr b="0" lang="en-US" sz="20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Sixth Outline Level</a:t>
            </a:r>
            <a:endParaRPr b="0" lang="en-US" sz="20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Seventh Outline Level</a:t>
            </a:r>
            <a:endParaRPr b="0" lang="en-US" sz="20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그림 13" descr=""/>
          <p:cNvPicPr/>
          <p:nvPr/>
        </p:nvPicPr>
        <p:blipFill>
          <a:blip r:embed="rId1"/>
          <a:stretch/>
        </p:blipFill>
        <p:spPr>
          <a:xfrm>
            <a:off x="0" y="0"/>
            <a:ext cx="12189960" cy="6855840"/>
          </a:xfrm>
          <a:prstGeom prst="rect">
            <a:avLst/>
          </a:prstGeom>
          <a:ln w="0">
            <a:noFill/>
          </a:ln>
        </p:spPr>
      </p:pic>
      <p:sp>
        <p:nvSpPr>
          <p:cNvPr id="169" name="CustomShape 1"/>
          <p:cNvSpPr/>
          <p:nvPr/>
        </p:nvSpPr>
        <p:spPr>
          <a:xfrm>
            <a:off x="0" y="2092680"/>
            <a:ext cx="12189960" cy="1834200"/>
          </a:xfrm>
          <a:prstGeom prst="rect">
            <a:avLst/>
          </a:prstGeom>
          <a:solidFill>
            <a:srgbClr val="fff2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Aft>
                <a:spcPts val="1199"/>
              </a:spcAft>
            </a:pPr>
            <a:r>
              <a:rPr b="1" lang="ko-KR" sz="5400" spc="-1" strike="noStrike">
                <a:solidFill>
                  <a:srgbClr val="ff0000"/>
                </a:solidFill>
                <a:latin typeface="Georgia"/>
                <a:ea typeface="a디딤돌"/>
              </a:rPr>
              <a:t>알고리즘 실습 과제 </a:t>
            </a:r>
            <a:r>
              <a:rPr b="1" lang="en-US" sz="5400" spc="-1" strike="noStrike">
                <a:solidFill>
                  <a:srgbClr val="ff0000"/>
                </a:solidFill>
                <a:latin typeface="Georgia"/>
                <a:ea typeface="a디딤돌"/>
              </a:rPr>
              <a:t>#6</a:t>
            </a:r>
            <a:endParaRPr b="0" lang="en-US" sz="5400" spc="-1" strike="noStrike">
              <a:latin typeface="DejaVu Sans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4378680" y="4081320"/>
            <a:ext cx="7811280" cy="69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ko-KR" sz="3200" spc="-1" strike="noStrike">
                <a:solidFill>
                  <a:srgbClr val="002060"/>
                </a:solidFill>
                <a:latin typeface="Georgia"/>
                <a:ea typeface="a디딤돌"/>
              </a:rPr>
              <a:t>컴퓨터학부 글로벌소프트웨어융합전공</a:t>
            </a:r>
            <a:endParaRPr b="0" lang="en-US" sz="3200" spc="-1" strike="noStrike">
              <a:latin typeface="DejaVu Sans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1523880" y="450360"/>
            <a:ext cx="9141840" cy="140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2060"/>
                </a:solidFill>
                <a:latin typeface="Georgia"/>
                <a:ea typeface="a디딤돌"/>
              </a:rPr>
              <a:t>2021</a:t>
            </a:r>
            <a:r>
              <a:rPr b="0" lang="ko-KR" sz="4400" spc="-1" strike="noStrike">
                <a:solidFill>
                  <a:srgbClr val="002060"/>
                </a:solidFill>
                <a:latin typeface="Georgia"/>
                <a:ea typeface="a디딤돌"/>
              </a:rPr>
              <a:t>년 </a:t>
            </a:r>
            <a:r>
              <a:rPr b="0" lang="en-US" sz="4400" spc="-1" strike="noStrike">
                <a:solidFill>
                  <a:srgbClr val="002060"/>
                </a:solidFill>
                <a:latin typeface="Georgia"/>
                <a:ea typeface="a디딤돌"/>
              </a:rPr>
              <a:t>1</a:t>
            </a:r>
            <a:r>
              <a:rPr b="0" lang="ko-KR" sz="4400" spc="-1" strike="noStrike">
                <a:solidFill>
                  <a:srgbClr val="002060"/>
                </a:solidFill>
                <a:latin typeface="Georgia"/>
                <a:ea typeface="a디딤돌"/>
              </a:rPr>
              <a:t>학기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1676520" y="4081320"/>
            <a:ext cx="2700000" cy="69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r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ko-KR" sz="3200" spc="-1" strike="noStrike">
                <a:solidFill>
                  <a:srgbClr val="002060"/>
                </a:solidFill>
                <a:latin typeface="Georgia"/>
                <a:ea typeface="a디딤돌"/>
              </a:rPr>
              <a:t>소속</a:t>
            </a:r>
            <a:r>
              <a:rPr b="0" lang="en-US" sz="3200" spc="-1" strike="noStrike">
                <a:solidFill>
                  <a:srgbClr val="002060"/>
                </a:solidFill>
                <a:latin typeface="Georgia"/>
                <a:ea typeface="a디딤돌"/>
              </a:rPr>
              <a:t>: </a:t>
            </a:r>
            <a:endParaRPr b="0" lang="en-US" sz="3200" spc="-1" strike="noStrike">
              <a:latin typeface="DejaVu Sans"/>
            </a:endParaRPr>
          </a:p>
        </p:txBody>
      </p:sp>
      <p:sp>
        <p:nvSpPr>
          <p:cNvPr id="173" name="CustomShape 5"/>
          <p:cNvSpPr/>
          <p:nvPr/>
        </p:nvSpPr>
        <p:spPr>
          <a:xfrm>
            <a:off x="4378680" y="4774320"/>
            <a:ext cx="7811280" cy="69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3200" spc="-1" strike="noStrike">
                <a:solidFill>
                  <a:srgbClr val="002060"/>
                </a:solidFill>
                <a:latin typeface="Georgia"/>
                <a:ea typeface="a디딤돌"/>
              </a:rPr>
              <a:t>2019117662</a:t>
            </a:r>
            <a:endParaRPr b="0" lang="en-US" sz="3200" spc="-1" strike="noStrike">
              <a:latin typeface="DejaVu Sans"/>
            </a:endParaRPr>
          </a:p>
        </p:txBody>
      </p:sp>
      <p:sp>
        <p:nvSpPr>
          <p:cNvPr id="174" name="CustomShape 6"/>
          <p:cNvSpPr/>
          <p:nvPr/>
        </p:nvSpPr>
        <p:spPr>
          <a:xfrm>
            <a:off x="1676520" y="4774320"/>
            <a:ext cx="2700000" cy="69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r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ko-KR" sz="3200" spc="-1" strike="noStrike">
                <a:solidFill>
                  <a:srgbClr val="002060"/>
                </a:solidFill>
                <a:latin typeface="Georgia"/>
                <a:ea typeface="a디딤돌"/>
              </a:rPr>
              <a:t>학번</a:t>
            </a:r>
            <a:r>
              <a:rPr b="0" lang="en-US" sz="3200" spc="-1" strike="noStrike">
                <a:solidFill>
                  <a:srgbClr val="002060"/>
                </a:solidFill>
                <a:latin typeface="Georgia"/>
                <a:ea typeface="a디딤돌"/>
              </a:rPr>
              <a:t>: </a:t>
            </a:r>
            <a:endParaRPr b="0" lang="en-US" sz="3200" spc="-1" strike="noStrike">
              <a:latin typeface="DejaVu Sans"/>
            </a:endParaRPr>
          </a:p>
        </p:txBody>
      </p:sp>
      <p:sp>
        <p:nvSpPr>
          <p:cNvPr id="175" name="CustomShape 7"/>
          <p:cNvSpPr/>
          <p:nvPr/>
        </p:nvSpPr>
        <p:spPr>
          <a:xfrm>
            <a:off x="4378680" y="5467320"/>
            <a:ext cx="7811280" cy="69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5000"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ko-KR" sz="3200" spc="-1" strike="noStrike">
                <a:solidFill>
                  <a:srgbClr val="002060"/>
                </a:solidFill>
                <a:latin typeface="Georgia"/>
                <a:ea typeface="a디딤돌"/>
              </a:rPr>
              <a:t>박수환  </a:t>
            </a:r>
            <a:endParaRPr b="0" lang="en-US" sz="32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endParaRPr b="0" lang="en-US" sz="3200" spc="-1" strike="noStrike">
              <a:latin typeface="DejaVu Sans"/>
            </a:endParaRPr>
          </a:p>
        </p:txBody>
      </p:sp>
      <p:sp>
        <p:nvSpPr>
          <p:cNvPr id="176" name="CustomShape 8"/>
          <p:cNvSpPr/>
          <p:nvPr/>
        </p:nvSpPr>
        <p:spPr>
          <a:xfrm>
            <a:off x="1676520" y="5467320"/>
            <a:ext cx="2700000" cy="69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r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ko-KR" sz="3200" spc="-1" strike="noStrike">
                <a:solidFill>
                  <a:srgbClr val="002060"/>
                </a:solidFill>
                <a:latin typeface="Georgia"/>
                <a:ea typeface="a디딤돌"/>
              </a:rPr>
              <a:t>이름</a:t>
            </a:r>
            <a:r>
              <a:rPr b="0" lang="en-US" sz="3200" spc="-1" strike="noStrike">
                <a:solidFill>
                  <a:srgbClr val="002060"/>
                </a:solidFill>
                <a:latin typeface="Georgia"/>
                <a:ea typeface="a디딤돌"/>
              </a:rPr>
              <a:t>: </a:t>
            </a:r>
            <a:endParaRPr b="0" lang="en-US" sz="3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838080" y="0"/>
            <a:ext cx="10513440" cy="66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ko-KR" sz="3200" spc="-1" strike="noStrike">
                <a:solidFill>
                  <a:srgbClr val="002060"/>
                </a:solidFill>
                <a:latin typeface="Georgia"/>
                <a:ea typeface="a디딤돌"/>
              </a:rPr>
              <a:t>알고리즘 실습 과제</a:t>
            </a:r>
            <a:endParaRPr b="0" lang="en-US" sz="3200" spc="-1" strike="noStrike">
              <a:latin typeface="DejaVu Sans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838080" y="824760"/>
            <a:ext cx="10513440" cy="53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ko-KR" sz="2800" spc="-1" strike="noStrike">
                <a:solidFill>
                  <a:srgbClr val="000000"/>
                </a:solidFill>
                <a:latin typeface="Georgia"/>
                <a:ea typeface="a디딤돌"/>
              </a:rPr>
              <a:t>문제 </a:t>
            </a: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a디딤돌"/>
              </a:rPr>
              <a:t>#HW6.1 </a:t>
            </a:r>
            <a:r>
              <a:rPr b="0" lang="ko-KR" sz="2800" spc="-1" strike="noStrike">
                <a:solidFill>
                  <a:srgbClr val="000000"/>
                </a:solidFill>
                <a:latin typeface="Georgia"/>
                <a:ea typeface="a디딤돌"/>
              </a:rPr>
              <a:t>최소비용신장트리</a:t>
            </a: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a디딤돌"/>
              </a:rPr>
              <a:t>: Prim's Algorithm</a:t>
            </a:r>
            <a:endParaRPr b="0" lang="en-US" sz="2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DejaVu Sans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/>
          <a:srcRect l="10903" t="19624" r="10344" b="3705"/>
          <a:stretch/>
        </p:blipFill>
        <p:spPr>
          <a:xfrm>
            <a:off x="1371600" y="1371240"/>
            <a:ext cx="9600480" cy="5257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838080" y="0"/>
            <a:ext cx="10513440" cy="66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ko-KR" sz="3200" spc="-1" strike="noStrike">
                <a:solidFill>
                  <a:srgbClr val="002060"/>
                </a:solidFill>
                <a:latin typeface="Georgia"/>
                <a:ea typeface="a디딤돌"/>
              </a:rPr>
              <a:t>알고리즘 실습 과제</a:t>
            </a:r>
            <a:endParaRPr b="0" lang="en-US" sz="3200" spc="-1" strike="noStrike">
              <a:latin typeface="DejaVu Sans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838080" y="824760"/>
            <a:ext cx="10513440" cy="53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ko-KR" sz="2800" spc="-1" strike="noStrike">
                <a:solidFill>
                  <a:srgbClr val="000000"/>
                </a:solidFill>
                <a:latin typeface="Georgia"/>
                <a:ea typeface="a디딤돌"/>
              </a:rPr>
              <a:t>문제</a:t>
            </a: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a디딤돌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a디딤돌"/>
              </a:rPr>
              <a:t>#HW6.2 </a:t>
            </a:r>
            <a:r>
              <a:rPr b="0" lang="ko-KR" sz="2800" spc="-1" strike="noStrike">
                <a:solidFill>
                  <a:srgbClr val="000000"/>
                </a:solidFill>
                <a:latin typeface="Georgia"/>
                <a:ea typeface="a디딤돌"/>
              </a:rPr>
              <a:t>최소비용신장트리</a:t>
            </a: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a디딤돌"/>
              </a:rPr>
              <a:t>: Kruskal's Algorithm </a:t>
            </a:r>
            <a:endParaRPr b="0" lang="en-US" sz="2800" spc="-1" strike="noStrike">
              <a:latin typeface="DejaVu Sans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1"/>
          <a:srcRect l="9028" t="19624" r="10344" b="7043"/>
          <a:stretch/>
        </p:blipFill>
        <p:spPr>
          <a:xfrm>
            <a:off x="1143000" y="1371600"/>
            <a:ext cx="9829080" cy="5028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838080" y="0"/>
            <a:ext cx="10513440" cy="66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ko-KR" sz="3200" spc="-1" strike="noStrike">
                <a:solidFill>
                  <a:srgbClr val="002060"/>
                </a:solidFill>
                <a:latin typeface="Georgia"/>
                <a:ea typeface="a디딤돌"/>
              </a:rPr>
              <a:t>알고리즘 실습 과제</a:t>
            </a:r>
            <a:endParaRPr b="0" lang="en-US" sz="3200" spc="-1" strike="noStrike">
              <a:latin typeface="DejaVu Sans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838080" y="824760"/>
            <a:ext cx="10513440" cy="53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ko-KR" sz="2800" spc="-1" strike="noStrike">
                <a:solidFill>
                  <a:srgbClr val="000000"/>
                </a:solidFill>
                <a:latin typeface="Georgia"/>
                <a:ea typeface="a디딤돌"/>
              </a:rPr>
              <a:t>문제</a:t>
            </a: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a디딤돌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a디딤돌"/>
              </a:rPr>
              <a:t>#HW6.3 </a:t>
            </a:r>
            <a:r>
              <a:rPr b="0" lang="ko-KR" sz="2800" spc="-1" strike="noStrike">
                <a:solidFill>
                  <a:srgbClr val="000000"/>
                </a:solidFill>
                <a:latin typeface="Georgia"/>
                <a:ea typeface="a디딤돌"/>
              </a:rPr>
              <a:t>최단 경로 찾기</a:t>
            </a: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a디딤돌"/>
              </a:rPr>
              <a:t>: Dijkstra's Algorithm </a:t>
            </a:r>
            <a:endParaRPr b="0" lang="en-US" sz="2800" spc="-1" strike="noStrike">
              <a:latin typeface="DejaVu Sans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1"/>
          <a:srcRect l="9026" t="19624" r="10344" b="7038"/>
          <a:stretch/>
        </p:blipFill>
        <p:spPr>
          <a:xfrm>
            <a:off x="1143000" y="1371600"/>
            <a:ext cx="9829440" cy="5028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3454</TotalTime>
  <Application>LibreOffice/7.0.5.2$Linux_X86_64 LibreOffice_project/00$Build-2</Application>
  <AppVersion>15.0000</AppVersion>
  <Words>136</Words>
  <Paragraphs>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2021-01-20T07:35:49Z</dcterms:created>
  <dc:creator>joonion@gmail.com</dc:creator>
  <dc:description/>
  <dc:language>ko-KR</dc:language>
  <cp:lastModifiedBy/>
  <dcterms:modified xsi:type="dcterms:W3CDTF">2021-04-15T21:09:34Z</dcterms:modified>
  <cp:revision>265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0</vt:i4>
  </property>
  <property fmtid="{D5CDD505-2E9C-101B-9397-08002B2CF9AE}" pid="7" name="PresentationFormat">
    <vt:lpwstr>와이드스크린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3</vt:i4>
  </property>
</Properties>
</file>