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46969-205D-4618-98F4-64E46602634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18801D-4008-46B3-AA48-8D96FFC1914B}">
      <dgm:prSet/>
      <dgm:spPr/>
      <dgm:t>
        <a:bodyPr/>
        <a:lstStyle/>
        <a:p>
          <a:r>
            <a:rPr lang="en-US"/>
            <a:t>A ticket price increase of $10 may be justified</a:t>
          </a:r>
        </a:p>
      </dgm:t>
    </dgm:pt>
    <dgm:pt modelId="{3AC2B3BC-2605-43BA-9912-DCF1A9AE5394}" type="parTrans" cxnId="{AA271F4D-CC71-453A-9D74-70E76923E4F4}">
      <dgm:prSet/>
      <dgm:spPr/>
      <dgm:t>
        <a:bodyPr/>
        <a:lstStyle/>
        <a:p>
          <a:endParaRPr lang="en-US"/>
        </a:p>
      </dgm:t>
    </dgm:pt>
    <dgm:pt modelId="{24D10D2A-D94A-42A8-9BF0-1A5B76316312}" type="sibTrans" cxnId="{AA271F4D-CC71-453A-9D74-70E76923E4F4}">
      <dgm:prSet/>
      <dgm:spPr/>
      <dgm:t>
        <a:bodyPr/>
        <a:lstStyle/>
        <a:p>
          <a:endParaRPr lang="en-US"/>
        </a:p>
      </dgm:t>
    </dgm:pt>
    <dgm:pt modelId="{F7693618-E036-4C91-BFC9-ACC9A449C15C}">
      <dgm:prSet/>
      <dgm:spPr/>
      <dgm:t>
        <a:bodyPr/>
        <a:lstStyle/>
        <a:p>
          <a:r>
            <a:rPr lang="en-US"/>
            <a:t>Additional profit increasing measures such as closing 1-5 runs or adding an additional run with chair lift service are supported</a:t>
          </a:r>
        </a:p>
      </dgm:t>
    </dgm:pt>
    <dgm:pt modelId="{119EE0B2-BAFB-4380-9F01-24FF0DB9FFF8}" type="parTrans" cxnId="{AAE85981-D38B-4605-901E-51481B8C1DF5}">
      <dgm:prSet/>
      <dgm:spPr/>
      <dgm:t>
        <a:bodyPr/>
        <a:lstStyle/>
        <a:p>
          <a:endParaRPr lang="en-US"/>
        </a:p>
      </dgm:t>
    </dgm:pt>
    <dgm:pt modelId="{156D0A59-F855-4FCC-9C06-AA2595B4843D}" type="sibTrans" cxnId="{AAE85981-D38B-4605-901E-51481B8C1DF5}">
      <dgm:prSet/>
      <dgm:spPr/>
      <dgm:t>
        <a:bodyPr/>
        <a:lstStyle/>
        <a:p>
          <a:endParaRPr lang="en-US"/>
        </a:p>
      </dgm:t>
    </dgm:pt>
    <dgm:pt modelId="{6E374A91-D4D7-4B10-B030-7425C743A0EF}">
      <dgm:prSet/>
      <dgm:spPr/>
      <dgm:t>
        <a:bodyPr/>
        <a:lstStyle/>
        <a:p>
          <a:r>
            <a:rPr lang="en-US" dirty="0"/>
            <a:t>More data on costs, both for Big Mountain or other resorts if possible would improve the accuracy of the findings</a:t>
          </a:r>
        </a:p>
      </dgm:t>
    </dgm:pt>
    <dgm:pt modelId="{6A8CD783-B9B1-4C6B-AFAC-461B9DC540CC}" type="parTrans" cxnId="{DB07DBEB-AB2B-4CB9-8C2C-341FECFB8924}">
      <dgm:prSet/>
      <dgm:spPr/>
      <dgm:t>
        <a:bodyPr/>
        <a:lstStyle/>
        <a:p>
          <a:endParaRPr lang="en-US"/>
        </a:p>
      </dgm:t>
    </dgm:pt>
    <dgm:pt modelId="{36EED810-7083-49CA-83CD-EBCF3604D0EF}" type="sibTrans" cxnId="{DB07DBEB-AB2B-4CB9-8C2C-341FECFB8924}">
      <dgm:prSet/>
      <dgm:spPr/>
      <dgm:t>
        <a:bodyPr/>
        <a:lstStyle/>
        <a:p>
          <a:endParaRPr lang="en-US"/>
        </a:p>
      </dgm:t>
    </dgm:pt>
    <dgm:pt modelId="{9A854029-E6A9-4451-804F-20BBEEC2908E}" type="pres">
      <dgm:prSet presAssocID="{84046969-205D-4618-98F4-64E46602634D}" presName="vert0" presStyleCnt="0">
        <dgm:presLayoutVars>
          <dgm:dir/>
          <dgm:animOne val="branch"/>
          <dgm:animLvl val="lvl"/>
        </dgm:presLayoutVars>
      </dgm:prSet>
      <dgm:spPr/>
    </dgm:pt>
    <dgm:pt modelId="{D34B84B1-16F2-41B5-AB51-38ADC5714606}" type="pres">
      <dgm:prSet presAssocID="{4018801D-4008-46B3-AA48-8D96FFC1914B}" presName="thickLine" presStyleLbl="alignNode1" presStyleIdx="0" presStyleCnt="3"/>
      <dgm:spPr/>
    </dgm:pt>
    <dgm:pt modelId="{C3B83479-029F-43C1-989D-1E2FA5196002}" type="pres">
      <dgm:prSet presAssocID="{4018801D-4008-46B3-AA48-8D96FFC1914B}" presName="horz1" presStyleCnt="0"/>
      <dgm:spPr/>
    </dgm:pt>
    <dgm:pt modelId="{3019322A-13F0-4570-AACE-E325F82D5D31}" type="pres">
      <dgm:prSet presAssocID="{4018801D-4008-46B3-AA48-8D96FFC1914B}" presName="tx1" presStyleLbl="revTx" presStyleIdx="0" presStyleCnt="3"/>
      <dgm:spPr/>
    </dgm:pt>
    <dgm:pt modelId="{11AADF13-4BBF-4EB3-AD04-2A2EA24D2173}" type="pres">
      <dgm:prSet presAssocID="{4018801D-4008-46B3-AA48-8D96FFC1914B}" presName="vert1" presStyleCnt="0"/>
      <dgm:spPr/>
    </dgm:pt>
    <dgm:pt modelId="{49F1F9CC-D67A-4623-8BE3-DB0DA84117D5}" type="pres">
      <dgm:prSet presAssocID="{F7693618-E036-4C91-BFC9-ACC9A449C15C}" presName="thickLine" presStyleLbl="alignNode1" presStyleIdx="1" presStyleCnt="3"/>
      <dgm:spPr/>
    </dgm:pt>
    <dgm:pt modelId="{1B9BD6FB-2688-4CF2-9797-2FE5B71BAFAA}" type="pres">
      <dgm:prSet presAssocID="{F7693618-E036-4C91-BFC9-ACC9A449C15C}" presName="horz1" presStyleCnt="0"/>
      <dgm:spPr/>
    </dgm:pt>
    <dgm:pt modelId="{7BCBD029-DD1D-425E-A411-4F7F2CB36BBF}" type="pres">
      <dgm:prSet presAssocID="{F7693618-E036-4C91-BFC9-ACC9A449C15C}" presName="tx1" presStyleLbl="revTx" presStyleIdx="1" presStyleCnt="3"/>
      <dgm:spPr/>
    </dgm:pt>
    <dgm:pt modelId="{60A56FF8-31D1-4DDA-90B6-296996F91623}" type="pres">
      <dgm:prSet presAssocID="{F7693618-E036-4C91-BFC9-ACC9A449C15C}" presName="vert1" presStyleCnt="0"/>
      <dgm:spPr/>
    </dgm:pt>
    <dgm:pt modelId="{24BFCCAF-ABF1-480C-8B2C-47EC9EB67E42}" type="pres">
      <dgm:prSet presAssocID="{6E374A91-D4D7-4B10-B030-7425C743A0EF}" presName="thickLine" presStyleLbl="alignNode1" presStyleIdx="2" presStyleCnt="3"/>
      <dgm:spPr/>
    </dgm:pt>
    <dgm:pt modelId="{1FA981AA-CDD7-4560-9C34-6B98F9ED08A4}" type="pres">
      <dgm:prSet presAssocID="{6E374A91-D4D7-4B10-B030-7425C743A0EF}" presName="horz1" presStyleCnt="0"/>
      <dgm:spPr/>
    </dgm:pt>
    <dgm:pt modelId="{7B20027A-AFC0-4CBE-B389-C23FF96B8122}" type="pres">
      <dgm:prSet presAssocID="{6E374A91-D4D7-4B10-B030-7425C743A0EF}" presName="tx1" presStyleLbl="revTx" presStyleIdx="2" presStyleCnt="3"/>
      <dgm:spPr/>
    </dgm:pt>
    <dgm:pt modelId="{8A057AF3-9CB2-4402-8EBB-AC8D04945B58}" type="pres">
      <dgm:prSet presAssocID="{6E374A91-D4D7-4B10-B030-7425C743A0EF}" presName="vert1" presStyleCnt="0"/>
      <dgm:spPr/>
    </dgm:pt>
  </dgm:ptLst>
  <dgm:cxnLst>
    <dgm:cxn modelId="{BA534C20-E1D9-4EF3-BDED-86D85EF7FE72}" type="presOf" srcId="{F7693618-E036-4C91-BFC9-ACC9A449C15C}" destId="{7BCBD029-DD1D-425E-A411-4F7F2CB36BBF}" srcOrd="0" destOrd="0" presId="urn:microsoft.com/office/officeart/2008/layout/LinedList"/>
    <dgm:cxn modelId="{1AB2725C-CE89-497E-BD48-EE76A1584BCA}" type="presOf" srcId="{6E374A91-D4D7-4B10-B030-7425C743A0EF}" destId="{7B20027A-AFC0-4CBE-B389-C23FF96B8122}" srcOrd="0" destOrd="0" presId="urn:microsoft.com/office/officeart/2008/layout/LinedList"/>
    <dgm:cxn modelId="{AA271F4D-CC71-453A-9D74-70E76923E4F4}" srcId="{84046969-205D-4618-98F4-64E46602634D}" destId="{4018801D-4008-46B3-AA48-8D96FFC1914B}" srcOrd="0" destOrd="0" parTransId="{3AC2B3BC-2605-43BA-9912-DCF1A9AE5394}" sibTransId="{24D10D2A-D94A-42A8-9BF0-1A5B76316312}"/>
    <dgm:cxn modelId="{AAE85981-D38B-4605-901E-51481B8C1DF5}" srcId="{84046969-205D-4618-98F4-64E46602634D}" destId="{F7693618-E036-4C91-BFC9-ACC9A449C15C}" srcOrd="1" destOrd="0" parTransId="{119EE0B2-BAFB-4380-9F01-24FF0DB9FFF8}" sibTransId="{156D0A59-F855-4FCC-9C06-AA2595B4843D}"/>
    <dgm:cxn modelId="{D8A71A85-6356-482F-8294-82E0E71CEB37}" type="presOf" srcId="{4018801D-4008-46B3-AA48-8D96FFC1914B}" destId="{3019322A-13F0-4570-AACE-E325F82D5D31}" srcOrd="0" destOrd="0" presId="urn:microsoft.com/office/officeart/2008/layout/LinedList"/>
    <dgm:cxn modelId="{B34D258F-180B-409C-87E4-421BF7202817}" type="presOf" srcId="{84046969-205D-4618-98F4-64E46602634D}" destId="{9A854029-E6A9-4451-804F-20BBEEC2908E}" srcOrd="0" destOrd="0" presId="urn:microsoft.com/office/officeart/2008/layout/LinedList"/>
    <dgm:cxn modelId="{DB07DBEB-AB2B-4CB9-8C2C-341FECFB8924}" srcId="{84046969-205D-4618-98F4-64E46602634D}" destId="{6E374A91-D4D7-4B10-B030-7425C743A0EF}" srcOrd="2" destOrd="0" parTransId="{6A8CD783-B9B1-4C6B-AFAC-461B9DC540CC}" sibTransId="{36EED810-7083-49CA-83CD-EBCF3604D0EF}"/>
    <dgm:cxn modelId="{F85C505E-D1E3-4540-B285-14EA2DC960EC}" type="presParOf" srcId="{9A854029-E6A9-4451-804F-20BBEEC2908E}" destId="{D34B84B1-16F2-41B5-AB51-38ADC5714606}" srcOrd="0" destOrd="0" presId="urn:microsoft.com/office/officeart/2008/layout/LinedList"/>
    <dgm:cxn modelId="{DAA17D41-365B-40DF-9F87-92665FC2D437}" type="presParOf" srcId="{9A854029-E6A9-4451-804F-20BBEEC2908E}" destId="{C3B83479-029F-43C1-989D-1E2FA5196002}" srcOrd="1" destOrd="0" presId="urn:microsoft.com/office/officeart/2008/layout/LinedList"/>
    <dgm:cxn modelId="{6F83F018-EC83-42F6-9385-60675344B401}" type="presParOf" srcId="{C3B83479-029F-43C1-989D-1E2FA5196002}" destId="{3019322A-13F0-4570-AACE-E325F82D5D31}" srcOrd="0" destOrd="0" presId="urn:microsoft.com/office/officeart/2008/layout/LinedList"/>
    <dgm:cxn modelId="{47F5A37A-4577-4568-9C06-9A10620FEB16}" type="presParOf" srcId="{C3B83479-029F-43C1-989D-1E2FA5196002}" destId="{11AADF13-4BBF-4EB3-AD04-2A2EA24D2173}" srcOrd="1" destOrd="0" presId="urn:microsoft.com/office/officeart/2008/layout/LinedList"/>
    <dgm:cxn modelId="{F4F9B644-7E3F-49E3-ABFD-A0F811C9B45D}" type="presParOf" srcId="{9A854029-E6A9-4451-804F-20BBEEC2908E}" destId="{49F1F9CC-D67A-4623-8BE3-DB0DA84117D5}" srcOrd="2" destOrd="0" presId="urn:microsoft.com/office/officeart/2008/layout/LinedList"/>
    <dgm:cxn modelId="{B02545A2-8517-43F0-818C-403AE7A300D9}" type="presParOf" srcId="{9A854029-E6A9-4451-804F-20BBEEC2908E}" destId="{1B9BD6FB-2688-4CF2-9797-2FE5B71BAFAA}" srcOrd="3" destOrd="0" presId="urn:microsoft.com/office/officeart/2008/layout/LinedList"/>
    <dgm:cxn modelId="{20268629-ACBF-41DF-B69C-CF6F2A46DCDB}" type="presParOf" srcId="{1B9BD6FB-2688-4CF2-9797-2FE5B71BAFAA}" destId="{7BCBD029-DD1D-425E-A411-4F7F2CB36BBF}" srcOrd="0" destOrd="0" presId="urn:microsoft.com/office/officeart/2008/layout/LinedList"/>
    <dgm:cxn modelId="{CDFFA67A-63C7-4D90-8C25-86ED84544FC6}" type="presParOf" srcId="{1B9BD6FB-2688-4CF2-9797-2FE5B71BAFAA}" destId="{60A56FF8-31D1-4DDA-90B6-296996F91623}" srcOrd="1" destOrd="0" presId="urn:microsoft.com/office/officeart/2008/layout/LinedList"/>
    <dgm:cxn modelId="{03A77C92-CAF2-4689-860D-47AD02B79295}" type="presParOf" srcId="{9A854029-E6A9-4451-804F-20BBEEC2908E}" destId="{24BFCCAF-ABF1-480C-8B2C-47EC9EB67E42}" srcOrd="4" destOrd="0" presId="urn:microsoft.com/office/officeart/2008/layout/LinedList"/>
    <dgm:cxn modelId="{DFF61466-C608-4A66-9F46-E83FCF0C8818}" type="presParOf" srcId="{9A854029-E6A9-4451-804F-20BBEEC2908E}" destId="{1FA981AA-CDD7-4560-9C34-6B98F9ED08A4}" srcOrd="5" destOrd="0" presId="urn:microsoft.com/office/officeart/2008/layout/LinedList"/>
    <dgm:cxn modelId="{3A3A3A9E-6C1E-47FA-AE06-451AC6E4C1E4}" type="presParOf" srcId="{1FA981AA-CDD7-4560-9C34-6B98F9ED08A4}" destId="{7B20027A-AFC0-4CBE-B389-C23FF96B8122}" srcOrd="0" destOrd="0" presId="urn:microsoft.com/office/officeart/2008/layout/LinedList"/>
    <dgm:cxn modelId="{5CD5E537-489E-4A15-87C8-B56DCFF4820C}" type="presParOf" srcId="{1FA981AA-CDD7-4560-9C34-6B98F9ED08A4}" destId="{8A057AF3-9CB2-4402-8EBB-AC8D04945B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B84B1-16F2-41B5-AB51-38ADC571460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9322A-13F0-4570-AACE-E325F82D5D3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ticket price increase of $10 may be justified</a:t>
          </a:r>
        </a:p>
      </dsp:txBody>
      <dsp:txXfrm>
        <a:off x="0" y="2703"/>
        <a:ext cx="6900512" cy="1843578"/>
      </dsp:txXfrm>
    </dsp:sp>
    <dsp:sp modelId="{49F1F9CC-D67A-4623-8BE3-DB0DA84117D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BD029-DD1D-425E-A411-4F7F2CB36BB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Additional profit increasing measures such as closing 1-5 runs or adding an additional run with chair lift service are supported</a:t>
          </a:r>
        </a:p>
      </dsp:txBody>
      <dsp:txXfrm>
        <a:off x="0" y="1846281"/>
        <a:ext cx="6900512" cy="1843578"/>
      </dsp:txXfrm>
    </dsp:sp>
    <dsp:sp modelId="{24BFCCAF-ABF1-480C-8B2C-47EC9EB67E4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0027A-AFC0-4CBE-B389-C23FF96B812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More data on costs, both for Big Mountain or other resorts if possible would improve the accuracy of the findings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E5E0-E8AC-E0AD-1F07-793FCBEFC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31154-3147-D00C-ACD3-8660913C3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8FA0-DD95-6210-BE8C-C21FB96B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4E68-6B59-6B59-AF16-04AE2276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B38E-F799-DADD-8832-A46768C4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E31B-5740-A60A-4B42-EAB70D4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350C-B4A9-CE01-B93F-8E3A337B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6514-9292-2549-E382-EDFD7201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3BD4-831A-56B5-8D69-79E47628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42ED-566D-064C-44A3-F017DA8C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A99E5-D85A-2ABD-5289-7270F66C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6B963-3EE1-4B18-DCDF-0D807E4B9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A085-2378-70CB-3755-D663B64C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1D22-D6FB-68A0-FC60-B5BA1AE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5FA7-58F2-471D-6C28-21B93457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211-F05F-71B7-655C-0EB0427B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ABB8-40E3-E7E9-95DB-B80036BF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EABC-4651-F14E-DCAD-10805A17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84D8-21BF-E8F5-7824-74E4F22E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DD7A-5F8C-8301-EDC7-2C4F4B2E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5C48-3A78-CDD2-B68A-895C171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6DB2-E348-0C77-F6C9-EA0669F9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A698-F6D8-3CD7-F06F-234A066B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8085-4D5F-5C51-EF24-A3EC499E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2BD5-F77B-06BE-FD80-B0EFEFE9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430D-544F-913D-ED63-E0F030C7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B911-0866-4997-E5B6-5EF9562AB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2830-554A-C930-9C03-5F8F20023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5603F-5D2A-B4B8-ECB5-468290A5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A215A-5BCF-83D0-54AF-E8D22900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71FC-DA9A-2621-9F64-ACAE6AD9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1061-6FF2-8A1C-74C1-0FF752D8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1396-99E2-4333-3C40-8B0495E9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F420-D58A-3CD7-F148-1FC2C8A6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53577-0922-EE2C-339B-99539DA0F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C66F7-C91D-D90F-5BEB-A7D328876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1807E-BB4E-AF3B-732D-6BE5D07E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96372-8F13-14A6-84F7-C5A83105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7F931-57C7-C56A-5622-11ADA48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FF0F-86F8-AB9E-E540-DFE66F7A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C5CF2-1E95-CF31-BDC5-72CF2D78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0574-9FB3-F675-8F48-CA910A83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01B0-CF62-3A90-6B3C-2F584AF8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19549-23DB-4FE2-00F1-562AC728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5C9B-1497-1A20-6D00-BAEE0E7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37E5-CC40-1926-B5F0-AEF5AF0D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A62F-0BEC-6BA6-C0DC-3CFE04F6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E649-A776-54DA-E0C9-3004581E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C8CEE-C5A6-61A8-1D3A-7CA8A7D8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D545-3C6C-61C0-2633-57794E47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4367-A2E0-E222-B701-E2AB7A09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9ABC-9F62-7B17-B862-1A01464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2388-3747-978D-30A5-C8A72D92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564D0-CE86-CEDB-FC07-15EF6EF1D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A92F8-7502-9D0B-9397-C48CEFA4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D89E-A046-3CC9-49D6-57C68A40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770D-F7C4-7315-9D51-98BA48C4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A629-2EAB-F27F-9152-D7439CC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68218-04BE-522A-43D8-5B2F2E0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0CA2-29F4-C830-7D80-2BED6633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6F05-B81C-211F-BBFF-54F43E0D8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7DFA-7A18-49C6-B705-8F96C0C2E99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B4EB-C37B-CD5A-BFAD-470EBD0C1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B839-125D-5A0F-CEA6-C41006AC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2BE4-9806-4644-A665-C8670264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1C2-483B-BD1B-5964-8763E8AA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6CF2-F72F-F85C-A60C-4E2ADAAEF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 Study of Ticket Prices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B084C0C5-2AED-BD19-B3D5-6CC48DF2C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4" r="138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945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131FF-E2A1-E900-58C9-120AEAFD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Potential for Profit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E875-FD56-6F70-188F-7DAEDACF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 large, popular resort, with 350,000 attendees every year</a:t>
            </a:r>
          </a:p>
          <a:p>
            <a:r>
              <a:rPr lang="en-US" sz="2200"/>
              <a:t>Current strategy has been to charge a premium based on average ticket price in the market</a:t>
            </a:r>
          </a:p>
          <a:p>
            <a:r>
              <a:rPr lang="en-US" sz="2200"/>
              <a:t>Can we connect the ticket price to the facilities offered at the resort?</a:t>
            </a:r>
          </a:p>
        </p:txBody>
      </p:sp>
      <p:pic>
        <p:nvPicPr>
          <p:cNvPr id="5" name="Picture 4" descr="A picture of big mountain resort">
            <a:extLst>
              <a:ext uri="{FF2B5EF4-FFF2-40B4-BE49-F238E27FC236}">
                <a16:creationId xmlns:a16="http://schemas.microsoft.com/office/drawing/2014/main" id="{05826F20-F1FF-B084-C637-862BF5457C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4" r="1872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376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1D73F-ACD7-F923-A8F3-64B283BA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Key Findings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665B-3E57-9E08-7D6A-D69C51F4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model suggests a ticket price increase of ~$10 is justified</a:t>
            </a:r>
          </a:p>
          <a:p>
            <a:r>
              <a:rPr lang="en-US" sz="2200"/>
              <a:t>Closing one run would have no expected effect on ticket price</a:t>
            </a:r>
          </a:p>
          <a:p>
            <a:pPr lvl="1"/>
            <a:r>
              <a:rPr lang="en-US" sz="2200"/>
              <a:t>Closing 5 runs would have the same effect as closing 3</a:t>
            </a:r>
          </a:p>
          <a:p>
            <a:r>
              <a:rPr lang="en-US" sz="2200"/>
              <a:t>Adding a new run and a chair lift to service it could justify a ticket price increase of $2.00</a:t>
            </a:r>
          </a:p>
          <a:p>
            <a:pPr lvl="1"/>
            <a:r>
              <a:rPr lang="en-US" sz="2200"/>
              <a:t>This represents a revenue increase of $3.5 million over a year</a:t>
            </a:r>
          </a:p>
        </p:txBody>
      </p:sp>
    </p:spTree>
    <p:extLst>
      <p:ext uri="{BB962C8B-B14F-4D97-AF65-F5344CB8AC3E}">
        <p14:creationId xmlns:p14="http://schemas.microsoft.com/office/powerpoint/2010/main" val="25071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67F6F-E908-79CF-3E45-5F8AB61A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Data Cleaning and Exploratory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CFC3-5FEE-F3B4-ED21-7634BC2A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Weekend ticket price was chosen as the target feature</a:t>
            </a:r>
          </a:p>
          <a:p>
            <a:r>
              <a:rPr lang="en-US" sz="2200"/>
              <a:t>Some states were outliers in their number and kind of resorts </a:t>
            </a:r>
          </a:p>
          <a:p>
            <a:pPr lvl="1"/>
            <a:r>
              <a:rPr lang="en-US" sz="2200"/>
              <a:t>Further analysis found this was unlikely to cause issues</a:t>
            </a:r>
          </a:p>
          <a:p>
            <a:pPr lvl="1"/>
            <a:r>
              <a:rPr lang="en-US" sz="2200"/>
              <a:t>Resorts from all states and regions were treated as if they were in the same market</a:t>
            </a:r>
          </a:p>
          <a:p>
            <a:r>
              <a:rPr lang="en-US" sz="2200"/>
              <a:t>State based derived features were created</a:t>
            </a:r>
          </a:p>
          <a:p>
            <a:pPr lvl="1"/>
            <a:r>
              <a:rPr lang="en-US" sz="2200"/>
              <a:t>E.g. resorts per 100k sq miles</a:t>
            </a:r>
          </a:p>
        </p:txBody>
      </p:sp>
    </p:spTree>
    <p:extLst>
      <p:ext uri="{BB962C8B-B14F-4D97-AF65-F5344CB8AC3E}">
        <p14:creationId xmlns:p14="http://schemas.microsoft.com/office/powerpoint/2010/main" val="111496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B5E4-733B-8BC6-E27B-0D709EFE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 of all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8841C06-E079-8B0C-0559-5C3AB282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" r="446" b="-1"/>
          <a:stretch/>
        </p:blipFill>
        <p:spPr>
          <a:xfrm>
            <a:off x="5355063" y="640080"/>
            <a:ext cx="581308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6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46F4F-5E59-A711-82ED-B325E9D0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037102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Training and Modeling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6318-2879-4737-21DE-055D6E18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37102" cy="3410712"/>
          </a:xfrm>
        </p:spPr>
        <p:txBody>
          <a:bodyPr anchor="t">
            <a:normAutofit/>
          </a:bodyPr>
          <a:lstStyle/>
          <a:p>
            <a:r>
              <a:rPr lang="en-US" sz="1500" dirty="0"/>
              <a:t>Baseline “</a:t>
            </a:r>
            <a:r>
              <a:rPr lang="en-US" sz="1500" dirty="0" err="1"/>
              <a:t>DummyRegressor</a:t>
            </a:r>
            <a:r>
              <a:rPr lang="en-US" sz="1500" dirty="0"/>
              <a:t>” model</a:t>
            </a:r>
          </a:p>
          <a:p>
            <a:pPr lvl="1"/>
            <a:r>
              <a:rPr lang="en-US" sz="1500" dirty="0"/>
              <a:t>Predicts the mean ticket price</a:t>
            </a:r>
          </a:p>
          <a:p>
            <a:pPr lvl="1"/>
            <a:r>
              <a:rPr lang="en-US" sz="1500" dirty="0"/>
              <a:t>Mean absolute error (MAE) of $19</a:t>
            </a:r>
          </a:p>
          <a:p>
            <a:r>
              <a:rPr lang="en-US" sz="1500" dirty="0"/>
              <a:t>Linear regression model </a:t>
            </a:r>
          </a:p>
          <a:p>
            <a:pPr lvl="1"/>
            <a:r>
              <a:rPr lang="en-US" sz="1500" dirty="0"/>
              <a:t>MAE of $10.50</a:t>
            </a:r>
          </a:p>
          <a:p>
            <a:pPr lvl="1"/>
            <a:r>
              <a:rPr lang="en-US" sz="1500" dirty="0"/>
              <a:t>Std. dev. of $1.6</a:t>
            </a:r>
          </a:p>
          <a:p>
            <a:pPr lvl="1"/>
            <a:r>
              <a:rPr lang="en-US" sz="1500" dirty="0"/>
              <a:t>Vertical drop and snow making capability were found to be most important features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E86A65B-A8D7-1D33-9BBE-ECE434D50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877"/>
          <a:stretch/>
        </p:blipFill>
        <p:spPr>
          <a:xfrm>
            <a:off x="5302022" y="1433557"/>
            <a:ext cx="6255994" cy="3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98A7-52C7-2905-B206-839B4BE0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Training and Modeling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C4C0-7798-6E58-5DBA-F40852989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Random Forest Regressor</a:t>
            </a:r>
          </a:p>
          <a:p>
            <a:pPr lvl="1"/>
            <a:r>
              <a:rPr lang="en-US" sz="2200" dirty="0"/>
              <a:t>MAE of $9.60 </a:t>
            </a:r>
          </a:p>
          <a:p>
            <a:pPr lvl="1"/>
            <a:r>
              <a:rPr lang="en-US" sz="2200" dirty="0"/>
              <a:t>Std. dev. Of $1.35</a:t>
            </a:r>
          </a:p>
          <a:p>
            <a:r>
              <a:rPr lang="en-US" sz="2200" dirty="0"/>
              <a:t>Chosen as the model going forward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7D0AF5-A02C-33A4-AB77-4715C872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37069"/>
            <a:ext cx="6903720" cy="43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D751E-9148-F28B-E2C5-FC515510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86A80-0BE4-189C-442E-3EA3D869F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7652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18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314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</vt:lpstr>
      <vt:lpstr>Potential for Profit</vt:lpstr>
      <vt:lpstr>Key Findings</vt:lpstr>
      <vt:lpstr>Data Cleaning and Exploratory Analysis</vt:lpstr>
      <vt:lpstr>Correlation Matrix of all Features</vt:lpstr>
      <vt:lpstr>Training and Modeling</vt:lpstr>
      <vt:lpstr>Training and Modeling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Will White</dc:creator>
  <cp:lastModifiedBy>Will White</cp:lastModifiedBy>
  <cp:revision>2</cp:revision>
  <dcterms:created xsi:type="dcterms:W3CDTF">2022-09-08T20:41:23Z</dcterms:created>
  <dcterms:modified xsi:type="dcterms:W3CDTF">2022-09-09T20:23:37Z</dcterms:modified>
</cp:coreProperties>
</file>