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notesMasterIdLst>
    <p:notesMasterId r:id="rId17"/>
  </p:notesMasterIdLst>
  <p:sldIdLst>
    <p:sldId id="256" r:id="rId2"/>
    <p:sldId id="268" r:id="rId3"/>
    <p:sldId id="257" r:id="rId4"/>
    <p:sldId id="258" r:id="rId5"/>
    <p:sldId id="259" r:id="rId6"/>
    <p:sldId id="260" r:id="rId7"/>
    <p:sldId id="270" r:id="rId8"/>
    <p:sldId id="261" r:id="rId9"/>
    <p:sldId id="262" r:id="rId10"/>
    <p:sldId id="263" r:id="rId11"/>
    <p:sldId id="264" r:id="rId12"/>
    <p:sldId id="267" r:id="rId13"/>
    <p:sldId id="265"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01" autoAdjust="0"/>
    <p:restoredTop sz="90052"/>
  </p:normalViewPr>
  <p:slideViewPr>
    <p:cSldViewPr snapToGrid="0">
      <p:cViewPr varScale="1">
        <p:scale>
          <a:sx n="58" d="100"/>
          <a:sy n="58" d="100"/>
        </p:scale>
        <p:origin x="224"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F626-7C24-7D40-B09E-C156C2A85DA7}" type="datetimeFigureOut">
              <a:rPr lang="en-US" smtClean="0"/>
              <a:t>5/12/18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32E6D-1F0E-A34F-8A50-2D64790DF050}" type="slidenum">
              <a:rPr lang="en-US" smtClean="0"/>
              <a:t>‹#›</a:t>
            </a:fld>
            <a:endParaRPr lang="en-US"/>
          </a:p>
        </p:txBody>
      </p:sp>
    </p:spTree>
    <p:extLst>
      <p:ext uri="{BB962C8B-B14F-4D97-AF65-F5344CB8AC3E}">
        <p14:creationId xmlns:p14="http://schemas.microsoft.com/office/powerpoint/2010/main" val="311233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National Institutes of Health has recognized the importance of sharing individual participant data or IPD; and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includes fields for principal investigators to provide information about their plans to share data, as well as a description of how they plan to share it. The </a:t>
            </a:r>
            <a:r>
              <a:rPr lang="en-US" sz="1200" b="0" i="0" kern="1200" dirty="0" err="1">
                <a:solidFill>
                  <a:schemeClr val="tx1"/>
                </a:solidFill>
                <a:effectLst/>
                <a:latin typeface="+mn-lt"/>
                <a:ea typeface="+mn-ea"/>
                <a:cs typeface="+mn-cs"/>
              </a:rPr>
              <a:t>ClinicalTrials.gov</a:t>
            </a:r>
            <a:r>
              <a:rPr lang="en-US" sz="1200" b="0" i="0" kern="1200" dirty="0">
                <a:solidFill>
                  <a:schemeClr val="tx1"/>
                </a:solidFill>
                <a:effectLst/>
                <a:latin typeface="+mn-lt"/>
                <a:ea typeface="+mn-ea"/>
                <a:cs typeface="+mn-cs"/>
              </a:rPr>
              <a:t> team recently published a small study of clinical trial records to determine trialists' intent to share individual participant data as called for by the International Committee of Medical Journal Editors (ICMJE) and the US Institute of Medicine [1].</a:t>
            </a:r>
            <a:endParaRPr lang="en-US" dirty="0"/>
          </a:p>
        </p:txBody>
      </p:sp>
      <p:sp>
        <p:nvSpPr>
          <p:cNvPr id="4" name="Slide Number Placeholder 3"/>
          <p:cNvSpPr>
            <a:spLocks noGrp="1"/>
          </p:cNvSpPr>
          <p:nvPr>
            <p:ph type="sldNum" sz="quarter" idx="10"/>
          </p:nvPr>
        </p:nvSpPr>
        <p:spPr/>
        <p:txBody>
          <a:bodyPr/>
          <a:lstStyle/>
          <a:p>
            <a:fld id="{92E32E6D-1F0E-A34F-8A50-2D64790DF050}" type="slidenum">
              <a:rPr lang="en-US" smtClean="0"/>
              <a:t>4</a:t>
            </a:fld>
            <a:endParaRPr lang="en-US"/>
          </a:p>
        </p:txBody>
      </p:sp>
    </p:spTree>
    <p:extLst>
      <p:ext uri="{BB962C8B-B14F-4D97-AF65-F5344CB8AC3E}">
        <p14:creationId xmlns:p14="http://schemas.microsoft.com/office/powerpoint/2010/main" val="26950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09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79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645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6119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730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5/12/18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9538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5/12/18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0837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698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6418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5/12/18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216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5/12/18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850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5/12/18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55888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19617"/>
            <a:ext cx="8991600" cy="2456597"/>
          </a:xfrm>
        </p:spPr>
        <p:txBody>
          <a:bodyPr>
            <a:normAutofit fontScale="90000"/>
          </a:bodyPr>
          <a:lstStyle/>
          <a:p>
            <a:br>
              <a:rPr lang="en-US" dirty="0"/>
            </a:br>
            <a:r>
              <a:rPr lang="en-US" dirty="0" err="1"/>
              <a:t>ClinicalTrials.gov</a:t>
            </a:r>
            <a:r>
              <a:rPr lang="en-US" dirty="0"/>
              <a:t> Analysis:</a:t>
            </a:r>
            <a:br>
              <a:rPr lang="en-US" dirty="0"/>
            </a:br>
            <a:r>
              <a:rPr lang="en-US" dirty="0"/>
              <a:t>INTENT TO SHARE INDIVIDUAL PARTICIPANT DATA</a:t>
            </a:r>
            <a:br>
              <a:rPr lang="en-US" dirty="0"/>
            </a:br>
            <a:endParaRPr lang="en-US" dirty="0"/>
          </a:p>
        </p:txBody>
      </p:sp>
      <p:sp>
        <p:nvSpPr>
          <p:cNvPr id="3" name="Subtitle 2"/>
          <p:cNvSpPr>
            <a:spLocks noGrp="1"/>
          </p:cNvSpPr>
          <p:nvPr>
            <p:ph type="subTitle" idx="1"/>
          </p:nvPr>
        </p:nvSpPr>
        <p:spPr>
          <a:xfrm>
            <a:off x="2695194" y="4817495"/>
            <a:ext cx="6801612" cy="1748006"/>
          </a:xfrm>
          <a:solidFill>
            <a:schemeClr val="tx1"/>
          </a:solidFill>
          <a:ln>
            <a:solidFill>
              <a:schemeClr val="bg1"/>
            </a:solidFill>
          </a:ln>
        </p:spPr>
        <p:txBody>
          <a:bodyPr/>
          <a:lstStyle/>
          <a:p>
            <a:pPr>
              <a:spcBef>
                <a:spcPts val="600"/>
              </a:spcBef>
            </a:pPr>
            <a:r>
              <a:rPr lang="en-US" dirty="0">
                <a:solidFill>
                  <a:schemeClr val="bg1"/>
                </a:solidFill>
              </a:rPr>
              <a:t>Wanda Whitney (NLM)</a:t>
            </a:r>
          </a:p>
          <a:p>
            <a:pPr>
              <a:spcBef>
                <a:spcPts val="600"/>
              </a:spcBef>
            </a:pPr>
            <a:r>
              <a:rPr lang="en-US" dirty="0" err="1">
                <a:solidFill>
                  <a:schemeClr val="bg1"/>
                </a:solidFill>
              </a:rPr>
              <a:t>Narun</a:t>
            </a:r>
            <a:r>
              <a:rPr lang="en-US" dirty="0">
                <a:solidFill>
                  <a:schemeClr val="bg1"/>
                </a:solidFill>
              </a:rPr>
              <a:t> </a:t>
            </a:r>
            <a:r>
              <a:rPr lang="en-US" dirty="0" err="1">
                <a:solidFill>
                  <a:schemeClr val="bg1"/>
                </a:solidFill>
              </a:rPr>
              <a:t>Pornpattananangkul</a:t>
            </a:r>
            <a:r>
              <a:rPr lang="en-US" dirty="0">
                <a:solidFill>
                  <a:schemeClr val="bg1"/>
                </a:solidFill>
              </a:rPr>
              <a:t> (NIMH)</a:t>
            </a:r>
          </a:p>
          <a:p>
            <a:pPr>
              <a:spcBef>
                <a:spcPts val="600"/>
              </a:spcBef>
            </a:pPr>
            <a:r>
              <a:rPr lang="en-US" dirty="0">
                <a:solidFill>
                  <a:schemeClr val="bg1"/>
                </a:solidFill>
              </a:rPr>
              <a:t>Shirley Lee (NCI)</a:t>
            </a:r>
          </a:p>
          <a:p>
            <a:pPr>
              <a:spcBef>
                <a:spcPts val="600"/>
              </a:spcBef>
            </a:pPr>
            <a:r>
              <a:rPr lang="en-US" dirty="0">
                <a:solidFill>
                  <a:schemeClr val="bg1"/>
                </a:solidFill>
              </a:rPr>
              <a:t>Monika </a:t>
            </a:r>
            <a:r>
              <a:rPr lang="en-US" dirty="0" err="1">
                <a:solidFill>
                  <a:schemeClr val="bg1"/>
                </a:solidFill>
              </a:rPr>
              <a:t>Bihan</a:t>
            </a:r>
            <a:r>
              <a:rPr lang="en-US" dirty="0">
                <a:solidFill>
                  <a:schemeClr val="bg1"/>
                </a:solidFill>
              </a:rPr>
              <a:t> (NLM)</a:t>
            </a:r>
          </a:p>
          <a:p>
            <a:endParaRPr lang="en-US"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B0CB-33F0-D749-880B-9B7929807D80}"/>
              </a:ext>
            </a:extLst>
          </p:cNvPr>
          <p:cNvSpPr>
            <a:spLocks noGrp="1"/>
          </p:cNvSpPr>
          <p:nvPr>
            <p:ph type="title"/>
          </p:nvPr>
        </p:nvSpPr>
        <p:spPr/>
        <p:txBody>
          <a:bodyPr/>
          <a:lstStyle/>
          <a:p>
            <a:r>
              <a:rPr lang="en-US" dirty="0"/>
              <a:t>graph</a:t>
            </a:r>
          </a:p>
        </p:txBody>
      </p:sp>
      <p:pic>
        <p:nvPicPr>
          <p:cNvPr id="5" name="Picture 4" descr="graph of counts of ipd column" title="graph of counts of ipd column">
            <a:extLst>
              <a:ext uri="{FF2B5EF4-FFF2-40B4-BE49-F238E27FC236}">
                <a16:creationId xmlns:a16="http://schemas.microsoft.com/office/drawing/2014/main" id="{A8444A45-E54E-504B-96D3-AA667D606942}"/>
              </a:ext>
            </a:extLst>
          </p:cNvPr>
          <p:cNvPicPr>
            <a:picLocks noChangeAspect="1"/>
          </p:cNvPicPr>
          <p:nvPr/>
        </p:nvPicPr>
        <p:blipFill>
          <a:blip r:embed="rId2"/>
          <a:stretch>
            <a:fillRect/>
          </a:stretch>
        </p:blipFill>
        <p:spPr>
          <a:xfrm>
            <a:off x="72279" y="457200"/>
            <a:ext cx="12047442" cy="5943600"/>
          </a:xfrm>
          <a:prstGeom prst="rect">
            <a:avLst/>
          </a:prstGeom>
        </p:spPr>
      </p:pic>
    </p:spTree>
    <p:extLst>
      <p:ext uri="{BB962C8B-B14F-4D97-AF65-F5344CB8AC3E}">
        <p14:creationId xmlns:p14="http://schemas.microsoft.com/office/powerpoint/2010/main" val="323613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1D73-219A-C846-8450-820E158D31EE}"/>
              </a:ext>
            </a:extLst>
          </p:cNvPr>
          <p:cNvSpPr>
            <a:spLocks noGrp="1"/>
          </p:cNvSpPr>
          <p:nvPr>
            <p:ph type="title"/>
          </p:nvPr>
        </p:nvSpPr>
        <p:spPr>
          <a:xfrm>
            <a:off x="2231136" y="2287650"/>
            <a:ext cx="7729728" cy="1188720"/>
          </a:xfrm>
        </p:spPr>
        <p:txBody>
          <a:bodyPr/>
          <a:lstStyle/>
          <a:p>
            <a:r>
              <a:rPr lang="en-US" dirty="0"/>
              <a:t>Visualization comments</a:t>
            </a:r>
          </a:p>
        </p:txBody>
      </p:sp>
      <p:pic>
        <p:nvPicPr>
          <p:cNvPr id="5" name="Picture 4" descr="observations from the graph" title="observations from the graph">
            <a:extLst>
              <a:ext uri="{FF2B5EF4-FFF2-40B4-BE49-F238E27FC236}">
                <a16:creationId xmlns:a16="http://schemas.microsoft.com/office/drawing/2014/main" id="{C5286498-15DB-8240-84AF-DF2B405692D6}"/>
              </a:ext>
            </a:extLst>
          </p:cNvPr>
          <p:cNvPicPr>
            <a:picLocks noChangeAspect="1"/>
          </p:cNvPicPr>
          <p:nvPr/>
        </p:nvPicPr>
        <p:blipFill>
          <a:blip r:embed="rId2"/>
          <a:stretch>
            <a:fillRect/>
          </a:stretch>
        </p:blipFill>
        <p:spPr>
          <a:xfrm>
            <a:off x="0" y="1123044"/>
            <a:ext cx="12192000" cy="4611911"/>
          </a:xfrm>
          <a:prstGeom prst="rect">
            <a:avLst/>
          </a:prstGeom>
        </p:spPr>
      </p:pic>
    </p:spTree>
    <p:extLst>
      <p:ext uri="{BB962C8B-B14F-4D97-AF65-F5344CB8AC3E}">
        <p14:creationId xmlns:p14="http://schemas.microsoft.com/office/powerpoint/2010/main" val="40270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E600-D4E0-5F43-956C-C19CEAEFF304}"/>
              </a:ext>
            </a:extLst>
          </p:cNvPr>
          <p:cNvSpPr>
            <a:spLocks noGrp="1"/>
          </p:cNvSpPr>
          <p:nvPr>
            <p:ph type="title"/>
          </p:nvPr>
        </p:nvSpPr>
        <p:spPr/>
        <p:txBody>
          <a:bodyPr/>
          <a:lstStyle/>
          <a:p>
            <a:r>
              <a:rPr lang="en-US" dirty="0"/>
              <a:t>Future project plans</a:t>
            </a:r>
          </a:p>
        </p:txBody>
      </p:sp>
      <p:sp>
        <p:nvSpPr>
          <p:cNvPr id="5" name="Content Placeholder 4" descr="project future plan bullets" title="project future plan bullets">
            <a:extLst>
              <a:ext uri="{FF2B5EF4-FFF2-40B4-BE49-F238E27FC236}">
                <a16:creationId xmlns:a16="http://schemas.microsoft.com/office/drawing/2014/main" id="{86ECB0D6-FFA0-374B-8D47-A10AF329DAC0}"/>
              </a:ext>
            </a:extLst>
          </p:cNvPr>
          <p:cNvSpPr>
            <a:spLocks noGrp="1"/>
          </p:cNvSpPr>
          <p:nvPr>
            <p:ph idx="1"/>
          </p:nvPr>
        </p:nvSpPr>
        <p:spPr>
          <a:solidFill>
            <a:schemeClr val="bg1"/>
          </a:solidFill>
          <a:ln w="12700">
            <a:solidFill>
              <a:schemeClr val="tx1"/>
            </a:solidFill>
          </a:ln>
        </p:spPr>
        <p:txBody>
          <a:bodyPr anchor="ctr">
            <a:normAutofit/>
          </a:bodyPr>
          <a:lstStyle/>
          <a:p>
            <a:pPr marL="342900" indent="-342900">
              <a:buFont typeface="Arial" panose="020B0604020202020204" pitchFamily="34" charset="0"/>
              <a:buChar char="•"/>
            </a:pPr>
            <a:r>
              <a:rPr lang="en-US" sz="2800" dirty="0"/>
              <a:t>Contact </a:t>
            </a:r>
            <a:r>
              <a:rPr lang="en-US" sz="2800" dirty="0" err="1"/>
              <a:t>ClinicalTrials.gov</a:t>
            </a:r>
            <a:r>
              <a:rPr lang="en-US" sz="2800" dirty="0"/>
              <a:t> collaborators regarding findings to ask questions about data</a:t>
            </a:r>
          </a:p>
          <a:p>
            <a:pPr marL="342900" indent="-342900">
              <a:buFont typeface="Arial" panose="020B0604020202020204" pitchFamily="34" charset="0"/>
              <a:buChar char="•"/>
            </a:pPr>
            <a:r>
              <a:rPr lang="en-US" sz="2800" dirty="0"/>
              <a:t>Analyze additional data to determine why so many PIs don’t intend to share</a:t>
            </a:r>
          </a:p>
          <a:p>
            <a:pPr marL="342900" indent="-342900">
              <a:buFont typeface="Arial" panose="020B0604020202020204" pitchFamily="34" charset="0"/>
              <a:buChar char="•"/>
            </a:pPr>
            <a:r>
              <a:rPr lang="en-US" sz="2800" dirty="0"/>
              <a:t>Analyze topics or keywords of studies where PIs do intend to share data</a:t>
            </a:r>
          </a:p>
        </p:txBody>
      </p:sp>
    </p:spTree>
    <p:extLst>
      <p:ext uri="{BB962C8B-B14F-4D97-AF65-F5344CB8AC3E}">
        <p14:creationId xmlns:p14="http://schemas.microsoft.com/office/powerpoint/2010/main" val="222136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FF00-0E83-F841-9ADC-92235BFB697C}"/>
              </a:ext>
            </a:extLst>
          </p:cNvPr>
          <p:cNvSpPr>
            <a:spLocks noGrp="1"/>
          </p:cNvSpPr>
          <p:nvPr>
            <p:ph type="title"/>
          </p:nvPr>
        </p:nvSpPr>
        <p:spPr/>
        <p:txBody>
          <a:bodyPr/>
          <a:lstStyle/>
          <a:p>
            <a:r>
              <a:rPr lang="en-US" dirty="0"/>
              <a:t>Visualization – additional comments</a:t>
            </a:r>
          </a:p>
        </p:txBody>
      </p:sp>
      <p:pic>
        <p:nvPicPr>
          <p:cNvPr id="4" name="Picture 3" descr="code snippet 5" title="code snippet 5">
            <a:extLst>
              <a:ext uri="{FF2B5EF4-FFF2-40B4-BE49-F238E27FC236}">
                <a16:creationId xmlns:a16="http://schemas.microsoft.com/office/drawing/2014/main" id="{471952B7-201C-CE4B-87B5-60090598EF9C}"/>
              </a:ext>
            </a:extLst>
          </p:cNvPr>
          <p:cNvPicPr>
            <a:picLocks noChangeAspect="1"/>
          </p:cNvPicPr>
          <p:nvPr/>
        </p:nvPicPr>
        <p:blipFill>
          <a:blip r:embed="rId2"/>
          <a:stretch>
            <a:fillRect/>
          </a:stretch>
        </p:blipFill>
        <p:spPr>
          <a:xfrm>
            <a:off x="0" y="889495"/>
            <a:ext cx="12192000" cy="5079009"/>
          </a:xfrm>
          <a:prstGeom prst="rect">
            <a:avLst/>
          </a:prstGeom>
          <a:ln w="12700">
            <a:solidFill>
              <a:schemeClr val="tx1"/>
            </a:solidFill>
          </a:ln>
        </p:spPr>
      </p:pic>
    </p:spTree>
    <p:extLst>
      <p:ext uri="{BB962C8B-B14F-4D97-AF65-F5344CB8AC3E}">
        <p14:creationId xmlns:p14="http://schemas.microsoft.com/office/powerpoint/2010/main" val="171065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3C9C-3C4B-B746-A617-BEC89E39768D}"/>
              </a:ext>
            </a:extLst>
          </p:cNvPr>
          <p:cNvSpPr>
            <a:spLocks noGrp="1"/>
          </p:cNvSpPr>
          <p:nvPr>
            <p:ph type="title"/>
          </p:nvPr>
        </p:nvSpPr>
        <p:spPr/>
        <p:txBody>
          <a:bodyPr/>
          <a:lstStyle/>
          <a:p>
            <a:r>
              <a:rPr lang="en-US" dirty="0"/>
              <a:t>Keyword counts – top 400</a:t>
            </a:r>
          </a:p>
        </p:txBody>
      </p:sp>
      <p:pic>
        <p:nvPicPr>
          <p:cNvPr id="4" name="Picture 3" descr="mesh keywords frequency" title="mesh keywords frequency">
            <a:extLst>
              <a:ext uri="{FF2B5EF4-FFF2-40B4-BE49-F238E27FC236}">
                <a16:creationId xmlns:a16="http://schemas.microsoft.com/office/drawing/2014/main" id="{D258216E-2FC1-5E42-840D-C2EB1D6E2657}"/>
              </a:ext>
            </a:extLst>
          </p:cNvPr>
          <p:cNvPicPr>
            <a:picLocks noChangeAspect="1"/>
          </p:cNvPicPr>
          <p:nvPr/>
        </p:nvPicPr>
        <p:blipFill>
          <a:blip r:embed="rId2"/>
          <a:stretch>
            <a:fillRect/>
          </a:stretch>
        </p:blipFill>
        <p:spPr>
          <a:xfrm>
            <a:off x="721798" y="184150"/>
            <a:ext cx="10748405" cy="6492240"/>
          </a:xfrm>
          <a:prstGeom prst="rect">
            <a:avLst/>
          </a:prstGeom>
          <a:ln w="12700">
            <a:solidFill>
              <a:schemeClr val="tx1"/>
            </a:solidFill>
          </a:ln>
        </p:spPr>
      </p:pic>
    </p:spTree>
    <p:extLst>
      <p:ext uri="{BB962C8B-B14F-4D97-AF65-F5344CB8AC3E}">
        <p14:creationId xmlns:p14="http://schemas.microsoft.com/office/powerpoint/2010/main" val="206920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0507-EE30-3141-84F6-159D34C20F6C}"/>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6094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764A-423F-0743-9596-2932E022981C}"/>
              </a:ext>
            </a:extLst>
          </p:cNvPr>
          <p:cNvSpPr>
            <a:spLocks noGrp="1"/>
          </p:cNvSpPr>
          <p:nvPr>
            <p:ph type="title"/>
          </p:nvPr>
        </p:nvSpPr>
        <p:spPr/>
        <p:txBody>
          <a:bodyPr/>
          <a:lstStyle/>
          <a:p>
            <a:r>
              <a:rPr lang="en-US" dirty="0"/>
              <a:t>Project collaborators</a:t>
            </a:r>
          </a:p>
        </p:txBody>
      </p:sp>
      <p:sp>
        <p:nvSpPr>
          <p:cNvPr id="3" name="Content Placeholder 2">
            <a:extLst>
              <a:ext uri="{FF2B5EF4-FFF2-40B4-BE49-F238E27FC236}">
                <a16:creationId xmlns:a16="http://schemas.microsoft.com/office/drawing/2014/main" id="{B1FA31A1-48C2-B442-80F7-579251770339}"/>
              </a:ext>
            </a:extLst>
          </p:cNvPr>
          <p:cNvSpPr>
            <a:spLocks noGrp="1"/>
          </p:cNvSpPr>
          <p:nvPr>
            <p:ph idx="1"/>
          </p:nvPr>
        </p:nvSpPr>
        <p:spPr>
          <a:xfrm>
            <a:off x="1214034" y="2638044"/>
            <a:ext cx="9763933" cy="2073441"/>
          </a:xfrm>
          <a:solidFill>
            <a:schemeClr val="bg1"/>
          </a:solidFill>
          <a:ln w="12700">
            <a:solidFill>
              <a:schemeClr val="tx1"/>
            </a:solidFill>
          </a:ln>
        </p:spPr>
        <p:txBody>
          <a:bodyPr anchor="ctr">
            <a:normAutofit/>
          </a:bodyPr>
          <a:lstStyle/>
          <a:p>
            <a:r>
              <a:rPr lang="en-US" sz="2800" dirty="0"/>
              <a:t>Scripts – Wanda Whitney, Shirley Lee, </a:t>
            </a:r>
            <a:r>
              <a:rPr lang="en-US" sz="2800" dirty="0" err="1"/>
              <a:t>Narun</a:t>
            </a:r>
            <a:r>
              <a:rPr lang="en-US" sz="2800" dirty="0"/>
              <a:t> </a:t>
            </a:r>
            <a:r>
              <a:rPr lang="en-US" sz="2800" dirty="0" err="1"/>
              <a:t>Pornpattananangkul</a:t>
            </a:r>
            <a:endParaRPr lang="en-US" sz="2800" dirty="0"/>
          </a:p>
          <a:p>
            <a:r>
              <a:rPr lang="en-US" sz="2800" dirty="0" err="1"/>
              <a:t>Jupyter</a:t>
            </a:r>
            <a:r>
              <a:rPr lang="en-US" sz="2800" dirty="0"/>
              <a:t> Notebook – Shirley Lee</a:t>
            </a:r>
          </a:p>
          <a:p>
            <a:r>
              <a:rPr lang="en-US" sz="2800" dirty="0"/>
              <a:t>Slides – Wanda Whitney and Monika </a:t>
            </a:r>
            <a:r>
              <a:rPr lang="en-US" sz="2800" dirty="0" err="1"/>
              <a:t>Bihan</a:t>
            </a:r>
            <a:endParaRPr lang="en-US" sz="2800" dirty="0"/>
          </a:p>
        </p:txBody>
      </p:sp>
    </p:spTree>
    <p:extLst>
      <p:ext uri="{BB962C8B-B14F-4D97-AF65-F5344CB8AC3E}">
        <p14:creationId xmlns:p14="http://schemas.microsoft.com/office/powerpoint/2010/main" val="1317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0DEC-F8FD-B845-9D78-87828107B7C0}"/>
              </a:ext>
            </a:extLst>
          </p:cNvPr>
          <p:cNvSpPr>
            <a:spLocks noGrp="1"/>
          </p:cNvSpPr>
          <p:nvPr>
            <p:ph type="title"/>
          </p:nvPr>
        </p:nvSpPr>
        <p:spPr/>
        <p:txBody>
          <a:bodyPr/>
          <a:lstStyle/>
          <a:p>
            <a:r>
              <a:rPr lang="en-US" dirty="0"/>
              <a:t>CLINICALTRIALS.GOV</a:t>
            </a:r>
          </a:p>
        </p:txBody>
      </p:sp>
      <p:pic>
        <p:nvPicPr>
          <p:cNvPr id="7" name="Picture 6" descr="clinicaltrials.gov homepage screenshot" title="clinicaltrials.gov homepage screenshot">
            <a:extLst>
              <a:ext uri="{FF2B5EF4-FFF2-40B4-BE49-F238E27FC236}">
                <a16:creationId xmlns:a16="http://schemas.microsoft.com/office/drawing/2014/main" id="{DCF8C6FC-5FB6-D342-A229-E0CDA80B9EE4}"/>
              </a:ext>
            </a:extLst>
          </p:cNvPr>
          <p:cNvPicPr>
            <a:picLocks noChangeAspect="1"/>
          </p:cNvPicPr>
          <p:nvPr/>
        </p:nvPicPr>
        <p:blipFill>
          <a:blip r:embed="rId2"/>
          <a:stretch>
            <a:fillRect/>
          </a:stretch>
        </p:blipFill>
        <p:spPr>
          <a:xfrm>
            <a:off x="106680" y="319124"/>
            <a:ext cx="11978640" cy="6179615"/>
          </a:xfrm>
          <a:prstGeom prst="rect">
            <a:avLst/>
          </a:prstGeom>
          <a:ln w="12700">
            <a:solidFill>
              <a:schemeClr val="tx1"/>
            </a:solidFill>
          </a:ln>
        </p:spPr>
      </p:pic>
    </p:spTree>
    <p:extLst>
      <p:ext uri="{BB962C8B-B14F-4D97-AF65-F5344CB8AC3E}">
        <p14:creationId xmlns:p14="http://schemas.microsoft.com/office/powerpoint/2010/main" val="148607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E74E-CA28-D942-9150-2D85A638F906}"/>
              </a:ext>
            </a:extLst>
          </p:cNvPr>
          <p:cNvSpPr>
            <a:spLocks noGrp="1"/>
          </p:cNvSpPr>
          <p:nvPr>
            <p:ph type="title"/>
          </p:nvPr>
        </p:nvSpPr>
        <p:spPr/>
        <p:txBody>
          <a:bodyPr/>
          <a:lstStyle/>
          <a:p>
            <a:r>
              <a:rPr lang="en-US" dirty="0"/>
              <a:t>Aggregate analysis of </a:t>
            </a:r>
            <a:r>
              <a:rPr lang="en-US" dirty="0" err="1"/>
              <a:t>clinicaltrials.gov</a:t>
            </a:r>
            <a:endParaRPr lang="en-US" dirty="0"/>
          </a:p>
        </p:txBody>
      </p:sp>
      <p:pic>
        <p:nvPicPr>
          <p:cNvPr id="4" name="Picture 3" descr="aggregate analysis of clinicaltrials.gov (aact) page screen shot" title="aggregate analysis of clinicaltrials.gov (aact) page">
            <a:extLst>
              <a:ext uri="{FF2B5EF4-FFF2-40B4-BE49-F238E27FC236}">
                <a16:creationId xmlns:a16="http://schemas.microsoft.com/office/drawing/2014/main" id="{431B8C8E-52A0-1D4F-9950-7050C432AFBB}"/>
              </a:ext>
            </a:extLst>
          </p:cNvPr>
          <p:cNvPicPr>
            <a:picLocks noChangeAspect="1"/>
          </p:cNvPicPr>
          <p:nvPr/>
        </p:nvPicPr>
        <p:blipFill>
          <a:blip r:embed="rId3"/>
          <a:stretch>
            <a:fillRect/>
          </a:stretch>
        </p:blipFill>
        <p:spPr>
          <a:xfrm>
            <a:off x="-41439" y="-23082"/>
            <a:ext cx="12274879" cy="7315200"/>
          </a:xfrm>
          <a:prstGeom prst="rect">
            <a:avLst/>
          </a:prstGeom>
        </p:spPr>
      </p:pic>
    </p:spTree>
    <p:extLst>
      <p:ext uri="{BB962C8B-B14F-4D97-AF65-F5344CB8AC3E}">
        <p14:creationId xmlns:p14="http://schemas.microsoft.com/office/powerpoint/2010/main" val="286914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6CF-F60F-474B-8782-9AB2897BD62B}"/>
              </a:ext>
            </a:extLst>
          </p:cNvPr>
          <p:cNvSpPr>
            <a:spLocks noGrp="1"/>
          </p:cNvSpPr>
          <p:nvPr>
            <p:ph type="title"/>
          </p:nvPr>
        </p:nvSpPr>
        <p:spPr/>
        <p:txBody>
          <a:bodyPr>
            <a:normAutofit fontScale="90000"/>
          </a:bodyPr>
          <a:lstStyle/>
          <a:p>
            <a:r>
              <a:rPr lang="en-US" dirty="0"/>
              <a:t>ANALYSIS OF INTENT TO SHARE DATA:</a:t>
            </a:r>
            <a:br>
              <a:rPr lang="en-US" dirty="0"/>
            </a:br>
            <a:r>
              <a:rPr lang="en-US" dirty="0"/>
              <a:t>YES, NO, UNDECIDED</a:t>
            </a:r>
          </a:p>
        </p:txBody>
      </p:sp>
    </p:spTree>
    <p:extLst>
      <p:ext uri="{BB962C8B-B14F-4D97-AF65-F5344CB8AC3E}">
        <p14:creationId xmlns:p14="http://schemas.microsoft.com/office/powerpoint/2010/main" val="8897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F779-A7D9-2347-8CAF-F20E35C1E922}"/>
              </a:ext>
            </a:extLst>
          </p:cNvPr>
          <p:cNvSpPr>
            <a:spLocks noGrp="1"/>
          </p:cNvSpPr>
          <p:nvPr>
            <p:ph type="title"/>
          </p:nvPr>
        </p:nvSpPr>
        <p:spPr/>
        <p:txBody>
          <a:bodyPr/>
          <a:lstStyle/>
          <a:p>
            <a:r>
              <a:rPr lang="en-US" dirty="0"/>
              <a:t>First code set to query </a:t>
            </a:r>
            <a:r>
              <a:rPr lang="en-US" dirty="0" err="1"/>
              <a:t>db</a:t>
            </a:r>
            <a:endParaRPr lang="en-US" dirty="0"/>
          </a:p>
        </p:txBody>
      </p:sp>
      <p:pic>
        <p:nvPicPr>
          <p:cNvPr id="4" name="Picture 3" descr="code snippet screen shot 1" title="code snippet screen shot 1">
            <a:extLst>
              <a:ext uri="{FF2B5EF4-FFF2-40B4-BE49-F238E27FC236}">
                <a16:creationId xmlns:a16="http://schemas.microsoft.com/office/drawing/2014/main" id="{E9D52E1E-9791-6540-B7D1-01FD4F3ADFE6}"/>
              </a:ext>
            </a:extLst>
          </p:cNvPr>
          <p:cNvPicPr>
            <a:picLocks noChangeAspect="1"/>
          </p:cNvPicPr>
          <p:nvPr/>
        </p:nvPicPr>
        <p:blipFill>
          <a:blip r:embed="rId2"/>
          <a:stretch>
            <a:fillRect/>
          </a:stretch>
        </p:blipFill>
        <p:spPr>
          <a:xfrm>
            <a:off x="118693" y="444691"/>
            <a:ext cx="11954614" cy="5943600"/>
          </a:xfrm>
          <a:prstGeom prst="rect">
            <a:avLst/>
          </a:prstGeom>
          <a:ln w="12700">
            <a:solidFill>
              <a:schemeClr val="tx1"/>
            </a:solidFill>
          </a:ln>
        </p:spPr>
      </p:pic>
    </p:spTree>
    <p:extLst>
      <p:ext uri="{BB962C8B-B14F-4D97-AF65-F5344CB8AC3E}">
        <p14:creationId xmlns:p14="http://schemas.microsoft.com/office/powerpoint/2010/main" val="310430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41A9-726F-8947-B1B8-54535262FF74}"/>
              </a:ext>
            </a:extLst>
          </p:cNvPr>
          <p:cNvSpPr>
            <a:spLocks noGrp="1"/>
          </p:cNvSpPr>
          <p:nvPr>
            <p:ph type="title"/>
          </p:nvPr>
        </p:nvSpPr>
        <p:spPr/>
        <p:txBody>
          <a:bodyPr/>
          <a:lstStyle/>
          <a:p>
            <a:r>
              <a:rPr lang="en-US" dirty="0"/>
              <a:t>Results: yes, no, undecided</a:t>
            </a:r>
          </a:p>
        </p:txBody>
      </p:sp>
      <p:pic>
        <p:nvPicPr>
          <p:cNvPr id="5" name="Content Placeholder 4" descr="results screen shot" title="results screen shot">
            <a:extLst>
              <a:ext uri="{FF2B5EF4-FFF2-40B4-BE49-F238E27FC236}">
                <a16:creationId xmlns:a16="http://schemas.microsoft.com/office/drawing/2014/main" id="{C75FBD85-D8B5-CD43-96AF-C07334FC9108}"/>
              </a:ext>
            </a:extLst>
          </p:cNvPr>
          <p:cNvPicPr>
            <a:picLocks noGrp="1" noChangeAspect="1"/>
          </p:cNvPicPr>
          <p:nvPr>
            <p:ph idx="1"/>
          </p:nvPr>
        </p:nvPicPr>
        <p:blipFill>
          <a:blip r:embed="rId2"/>
          <a:stretch>
            <a:fillRect/>
          </a:stretch>
        </p:blipFill>
        <p:spPr>
          <a:xfrm>
            <a:off x="996575" y="3066335"/>
            <a:ext cx="10198851" cy="2834640"/>
          </a:xfrm>
          <a:ln w="12700">
            <a:solidFill>
              <a:schemeClr val="tx1"/>
            </a:solidFill>
          </a:ln>
        </p:spPr>
      </p:pic>
    </p:spTree>
    <p:extLst>
      <p:ext uri="{BB962C8B-B14F-4D97-AF65-F5344CB8AC3E}">
        <p14:creationId xmlns:p14="http://schemas.microsoft.com/office/powerpoint/2010/main" val="249998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FD35-65F1-8943-95B1-02D79354EA0F}"/>
              </a:ext>
            </a:extLst>
          </p:cNvPr>
          <p:cNvSpPr>
            <a:spLocks noGrp="1"/>
          </p:cNvSpPr>
          <p:nvPr>
            <p:ph type="title"/>
          </p:nvPr>
        </p:nvSpPr>
        <p:spPr/>
        <p:txBody>
          <a:bodyPr/>
          <a:lstStyle/>
          <a:p>
            <a:r>
              <a:rPr lang="en-US" dirty="0"/>
              <a:t>Visualization of the data</a:t>
            </a:r>
          </a:p>
        </p:txBody>
      </p:sp>
      <p:pic>
        <p:nvPicPr>
          <p:cNvPr id="4" name="Picture 3" descr="code snippet screen shot 2" title="code snippet screen shot 2">
            <a:extLst>
              <a:ext uri="{FF2B5EF4-FFF2-40B4-BE49-F238E27FC236}">
                <a16:creationId xmlns:a16="http://schemas.microsoft.com/office/drawing/2014/main" id="{7988A707-3360-2940-8925-00B47A7EA4CD}"/>
              </a:ext>
            </a:extLst>
          </p:cNvPr>
          <p:cNvPicPr>
            <a:picLocks noChangeAspect="1"/>
          </p:cNvPicPr>
          <p:nvPr/>
        </p:nvPicPr>
        <p:blipFill>
          <a:blip r:embed="rId2"/>
          <a:stretch>
            <a:fillRect/>
          </a:stretch>
        </p:blipFill>
        <p:spPr>
          <a:xfrm>
            <a:off x="14867" y="0"/>
            <a:ext cx="12162266" cy="8778240"/>
          </a:xfrm>
          <a:prstGeom prst="rect">
            <a:avLst/>
          </a:prstGeom>
          <a:ln w="12700">
            <a:solidFill>
              <a:schemeClr val="tx1"/>
            </a:solidFill>
          </a:ln>
        </p:spPr>
      </p:pic>
    </p:spTree>
    <p:extLst>
      <p:ext uri="{BB962C8B-B14F-4D97-AF65-F5344CB8AC3E}">
        <p14:creationId xmlns:p14="http://schemas.microsoft.com/office/powerpoint/2010/main" val="3656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E02A-6EDC-7744-B928-24D2AAA2D835}"/>
              </a:ext>
            </a:extLst>
          </p:cNvPr>
          <p:cNvSpPr>
            <a:spLocks noGrp="1"/>
          </p:cNvSpPr>
          <p:nvPr>
            <p:ph type="title"/>
          </p:nvPr>
        </p:nvSpPr>
        <p:spPr/>
        <p:txBody>
          <a:bodyPr/>
          <a:lstStyle/>
          <a:p>
            <a:r>
              <a:rPr lang="en-US" dirty="0"/>
              <a:t>More visualization code</a:t>
            </a:r>
          </a:p>
        </p:txBody>
      </p:sp>
      <p:pic>
        <p:nvPicPr>
          <p:cNvPr id="4" name="Picture 3" descr="code snippet screen shot 3" title="code snippet screen shot 3">
            <a:extLst>
              <a:ext uri="{FF2B5EF4-FFF2-40B4-BE49-F238E27FC236}">
                <a16:creationId xmlns:a16="http://schemas.microsoft.com/office/drawing/2014/main" id="{7CA64C6A-EE04-3F48-9694-401D974CFE91}"/>
              </a:ext>
            </a:extLst>
          </p:cNvPr>
          <p:cNvPicPr>
            <a:picLocks noChangeAspect="1"/>
          </p:cNvPicPr>
          <p:nvPr/>
        </p:nvPicPr>
        <p:blipFill>
          <a:blip r:embed="rId2"/>
          <a:stretch>
            <a:fillRect/>
          </a:stretch>
        </p:blipFill>
        <p:spPr>
          <a:xfrm>
            <a:off x="164184" y="515755"/>
            <a:ext cx="11863632" cy="5486400"/>
          </a:xfrm>
          <a:prstGeom prst="rect">
            <a:avLst/>
          </a:prstGeom>
          <a:ln w="12700">
            <a:solidFill>
              <a:schemeClr val="tx1"/>
            </a:solidFill>
          </a:ln>
        </p:spPr>
      </p:pic>
    </p:spTree>
    <p:extLst>
      <p:ext uri="{BB962C8B-B14F-4D97-AF65-F5344CB8AC3E}">
        <p14:creationId xmlns:p14="http://schemas.microsoft.com/office/powerpoint/2010/main" val="4028320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{B1BC03F3-D439-E740-ADD4-AB2116E63BB0}tf10001120</Template>
  <TotalTime>355</TotalTime>
  <Words>233</Words>
  <Application>Microsoft Macintosh PowerPoint</Application>
  <PresentationFormat>Widescreen</PresentationFormat>
  <Paragraphs>27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Parcel</vt:lpstr>
      <vt:lpstr> ClinicalTrials.gov Analysis: INTENT TO SHARE INDIVIDUAL PARTICIPANT DATA </vt:lpstr>
      <vt:lpstr>Project collaborators</vt:lpstr>
      <vt:lpstr>CLINICALTRIALS.GOV</vt:lpstr>
      <vt:lpstr>Aggregate analysis of clinicaltrials.gov</vt:lpstr>
      <vt:lpstr>ANALYSIS OF INTENT TO SHARE DATA: YES, NO, UNDECIDED</vt:lpstr>
      <vt:lpstr>First code set to query db</vt:lpstr>
      <vt:lpstr>Results: yes, no, undecided</vt:lpstr>
      <vt:lpstr>Visualization of the data</vt:lpstr>
      <vt:lpstr>More visualization code</vt:lpstr>
      <vt:lpstr>graph</vt:lpstr>
      <vt:lpstr>Visualization comments</vt:lpstr>
      <vt:lpstr>Future project plans</vt:lpstr>
      <vt:lpstr>Visualization – additional comments</vt:lpstr>
      <vt:lpstr>Keyword counts – top 400</vt:lpstr>
      <vt:lpstr>Thank you!</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Wanda Whitney</cp:lastModifiedBy>
  <cp:revision>19</cp:revision>
  <dcterms:created xsi:type="dcterms:W3CDTF">2015-12-01T21:32:24Z</dcterms:created>
  <dcterms:modified xsi:type="dcterms:W3CDTF">2018-05-12T21:27:57Z</dcterms:modified>
</cp:coreProperties>
</file>