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675" y="1106394"/>
            <a:ext cx="11070986" cy="1470025"/>
          </a:xfrm>
        </p:spPr>
        <p:txBody>
          <a:bodyPr>
            <a:normAutofit fontScale="90000"/>
          </a:bodyPr>
          <a:lstStyle/>
          <a:p>
            <a:pPr marL="0" lvl="0" indent="0" algn="just">
              <a:buNone/>
            </a:pPr>
            <a:r>
              <a:rPr dirty="0"/>
              <a:t>Content Analysis of </a:t>
            </a:r>
            <a:br>
              <a:rPr lang="en-US" dirty="0"/>
            </a:br>
            <a:r>
              <a:rPr dirty="0"/>
              <a:t>Clinical Trials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marL="0" lvl="0" indent="0" algn="l">
              <a:buNone/>
            </a:pPr>
            <a:br>
              <a:rPr dirty="0"/>
            </a:br>
            <a:br>
              <a:rPr dirty="0"/>
            </a:br>
            <a:r>
              <a:rPr sz="11100" dirty="0"/>
              <a:t>Wanda </a:t>
            </a:r>
            <a:endParaRPr lang="en-US" sz="11100" dirty="0"/>
          </a:p>
          <a:p>
            <a:pPr marL="0" lvl="0" indent="0" algn="l">
              <a:buNone/>
            </a:pPr>
            <a:r>
              <a:rPr sz="11100" dirty="0" err="1"/>
              <a:t>Narun</a:t>
            </a:r>
            <a:r>
              <a:rPr sz="11100" dirty="0"/>
              <a:t> </a:t>
            </a:r>
            <a:endParaRPr lang="en-US" sz="11100" dirty="0"/>
          </a:p>
          <a:p>
            <a:pPr marL="0" lvl="0" indent="0" algn="l">
              <a:buNone/>
            </a:pPr>
            <a:r>
              <a:rPr sz="11100" dirty="0"/>
              <a:t>Shirley </a:t>
            </a:r>
            <a:endParaRPr lang="en-US" sz="11100" dirty="0"/>
          </a:p>
          <a:p>
            <a:pPr marL="0" lvl="0" indent="0" algn="l">
              <a:buNone/>
            </a:pPr>
            <a:r>
              <a:rPr sz="11100" dirty="0"/>
              <a:t>Monika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Clinical Trials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ClinicalTrials.</a:t>
            </a:r>
            <a:r>
              <a:rPr lang="en-US" dirty="0" err="1"/>
              <a:t>gov</a:t>
            </a:r>
            <a:r>
              <a:rPr dirty="0"/>
              <a:t> as a part of NIH ask PI to inform if they inten</a:t>
            </a:r>
            <a:r>
              <a:rPr lang="en-US" dirty="0"/>
              <a:t>d</a:t>
            </a:r>
            <a:r>
              <a:rPr dirty="0"/>
              <a:t> to share  Individual </a:t>
            </a:r>
            <a:r>
              <a:rPr lang="en-US" dirty="0"/>
              <a:t>Participant </a:t>
            </a:r>
            <a:r>
              <a:rPr dirty="0"/>
              <a:t>Data(</a:t>
            </a:r>
            <a:r>
              <a:rPr lang="en-US" dirty="0"/>
              <a:t>IPD</a:t>
            </a:r>
            <a:r>
              <a:rPr dirty="0"/>
              <a:t>)</a:t>
            </a:r>
          </a:p>
          <a:p>
            <a:pPr lvl="1"/>
            <a:r>
              <a:rPr dirty="0" err="1"/>
              <a:t>ClinicalTrials.</a:t>
            </a:r>
            <a:r>
              <a:rPr lang="en-US" dirty="0" err="1"/>
              <a:t>gov</a:t>
            </a:r>
            <a:r>
              <a:rPr dirty="0"/>
              <a:t> has information how </a:t>
            </a:r>
            <a:r>
              <a:rPr lang="en-US" dirty="0"/>
              <a:t>IPD</a:t>
            </a:r>
            <a:r>
              <a:rPr dirty="0"/>
              <a:t> information will be shared</a:t>
            </a:r>
          </a:p>
          <a:p>
            <a:pPr lvl="1"/>
            <a:r>
              <a:rPr dirty="0"/>
              <a:t>Data has been analyzed on records registered</a:t>
            </a:r>
            <a:r>
              <a:rPr lang="en-US" dirty="0"/>
              <a:t> where the plan to share column isn’t empty</a:t>
            </a:r>
            <a:endParaRPr dirty="0"/>
          </a:p>
          <a:p>
            <a:pPr lvl="1"/>
            <a:r>
              <a:rPr dirty="0"/>
              <a:t>Purpose of this project is to examine </a:t>
            </a:r>
            <a:r>
              <a:rPr lang="en-US" dirty="0"/>
              <a:t>PI’s intent and whether intent has changed since the International Committee of Medical Journal Editors (ICMJE) published their policy of requiring a data sharing statement for clinical trial registration</a:t>
            </a:r>
            <a:endParaRPr dirty="0"/>
          </a:p>
          <a:p>
            <a:pPr lvl="1"/>
            <a:r>
              <a:rPr dirty="0"/>
              <a:t>Source of our data is AACT database containing all the </a:t>
            </a:r>
            <a:r>
              <a:rPr dirty="0" err="1"/>
              <a:t>ClinicalTrials.gov</a:t>
            </a:r>
            <a:r>
              <a:rPr dirty="0"/>
              <a:t> records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and query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Import libraries </a:t>
            </a:r>
            <a:r>
              <a:rPr sz="1800" dirty="0" err="1">
                <a:latin typeface="Courier"/>
              </a:rPr>
              <a:t>sqlalchemy</a:t>
            </a:r>
            <a:r>
              <a:rPr dirty="0"/>
              <a:t> </a:t>
            </a:r>
            <a:r>
              <a:rPr lang="en-US" dirty="0"/>
              <a:t>, psycopg2, </a:t>
            </a:r>
            <a:r>
              <a:rPr dirty="0"/>
              <a:t>and </a:t>
            </a:r>
            <a:r>
              <a:rPr sz="1800" dirty="0">
                <a:latin typeface="Courier"/>
              </a:rPr>
              <a:t>panda</a:t>
            </a:r>
          </a:p>
          <a:p>
            <a:pPr lvl="1"/>
            <a:r>
              <a:rPr dirty="0"/>
              <a:t>Create an engine to the database</a:t>
            </a:r>
          </a:p>
          <a:p>
            <a:pPr lvl="1">
              <a:buNone/>
            </a:pPr>
            <a:r>
              <a:rPr dirty="0"/>
              <a:t>engine = </a:t>
            </a:r>
            <a:r>
              <a:rPr dirty="0" err="1"/>
              <a:t>create_engine</a:t>
            </a:r>
            <a:r>
              <a:rPr dirty="0"/>
              <a:t>()</a:t>
            </a:r>
          </a:p>
          <a:p>
            <a:pPr lvl="1"/>
            <a:r>
              <a:rPr dirty="0"/>
              <a:t>Query Engine and save the information as </a:t>
            </a:r>
            <a:r>
              <a:rPr dirty="0" err="1"/>
              <a:t>dataframe</a:t>
            </a:r>
            <a:r>
              <a:rPr dirty="0"/>
              <a:t> (</a:t>
            </a:r>
            <a:r>
              <a:rPr dirty="0" err="1"/>
              <a:t>df</a:t>
            </a:r>
            <a:r>
              <a:rPr dirty="0"/>
              <a:t>)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df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pd.read_sql_query</a:t>
            </a:r>
            <a:r>
              <a:rPr sz="1800" dirty="0">
                <a:latin typeface="Courier"/>
              </a:rPr>
              <a:t>("SELECT * FROM studies WHERE </a:t>
            </a:r>
            <a:r>
              <a:rPr sz="1800" dirty="0" err="1">
                <a:latin typeface="Courier"/>
              </a:rPr>
              <a:t>plan_to_share_ipd</a:t>
            </a:r>
            <a:r>
              <a:rPr sz="1800" dirty="0">
                <a:latin typeface="Courier"/>
              </a:rPr>
              <a:t> != 'Null'", engine)</a:t>
            </a:r>
          </a:p>
          <a:p>
            <a:pPr lvl="1"/>
            <a:r>
              <a:rPr dirty="0"/>
              <a:t>Save information as csv file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df.to_csv</a:t>
            </a:r>
            <a:r>
              <a:rPr sz="1800" dirty="0">
                <a:latin typeface="Courier"/>
              </a:rPr>
              <a:t>('intent.csv',</a:t>
            </a:r>
            <a:r>
              <a:rPr sz="1800" dirty="0" err="1">
                <a:latin typeface="Courier"/>
              </a:rPr>
              <a:t>sep</a:t>
            </a:r>
            <a:r>
              <a:rPr sz="1800" dirty="0">
                <a:latin typeface="Courier"/>
              </a:rPr>
              <a:t>=',')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Open file and capture columns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Import necessary libraries </a:t>
            </a:r>
            <a:r>
              <a:rPr sz="1800">
                <a:latin typeface="Courier"/>
              </a:rPr>
              <a:t>os</a:t>
            </a:r>
            <a:r>
              <a:t> </a:t>
            </a:r>
            <a:r>
              <a:rPr sz="1800">
                <a:latin typeface="Courier"/>
              </a:rPr>
              <a:t>from dateutil.parser import parse</a:t>
            </a:r>
            <a:r>
              <a:t> </a:t>
            </a:r>
            <a:r>
              <a:rPr sz="1800">
                <a:latin typeface="Courier"/>
              </a:rPr>
              <a:t>import matplotlib.pyplot as plt</a:t>
            </a:r>
          </a:p>
          <a:p>
            <a:pPr lvl="1"/>
            <a:r>
              <a:t>Prompt user to provide input file path and change to that dir</a:t>
            </a:r>
          </a:p>
          <a:p>
            <a:pPr lvl="1">
              <a:buNone/>
            </a:pPr>
            <a:r>
              <a:t>default_path = input() os.chdir(default_path)</a:t>
            </a:r>
          </a:p>
          <a:p>
            <a:pPr lvl="1"/>
            <a:r>
              <a:t>Select two columns of interest</a:t>
            </a:r>
          </a:p>
          <a:p>
            <a:pPr lvl="1">
              <a:buNone/>
            </a:pPr>
            <a:r>
              <a:t>datePlan = intent[[, ]]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Parse and clean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5381"/>
            <a:ext cx="10233800" cy="478721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dirty="0"/>
              <a:t>Parse Date columns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first_received_date</a:t>
            </a:r>
            <a:r>
              <a:rPr sz="1800" dirty="0">
                <a:latin typeface="Courier"/>
              </a:rPr>
              <a:t>'] = </a:t>
            </a: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first_received_date</a:t>
            </a:r>
            <a:r>
              <a:rPr sz="1800" dirty="0">
                <a:latin typeface="Courier"/>
              </a:rPr>
              <a:t>'].apply(parse, </a:t>
            </a:r>
            <a:r>
              <a:rPr sz="1800" dirty="0" err="1">
                <a:latin typeface="Courier"/>
              </a:rPr>
              <a:t>yearfirst</a:t>
            </a:r>
            <a:r>
              <a:rPr sz="1800" dirty="0">
                <a:latin typeface="Courier"/>
              </a:rPr>
              <a:t> =True)</a:t>
            </a:r>
          </a:p>
          <a:p>
            <a:pPr lvl="1"/>
            <a:r>
              <a:rPr dirty="0"/>
              <a:t>Extract date to month and year only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month_year</a:t>
            </a:r>
            <a:r>
              <a:rPr sz="1800" dirty="0">
                <a:latin typeface="Courier"/>
              </a:rPr>
              <a:t>'] = </a:t>
            </a: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first_received_date</a:t>
            </a:r>
            <a:r>
              <a:rPr sz="1800" dirty="0">
                <a:latin typeface="Courier"/>
              </a:rPr>
              <a:t>'].</a:t>
            </a:r>
            <a:r>
              <a:rPr sz="1800" dirty="0" err="1">
                <a:latin typeface="Courier"/>
              </a:rPr>
              <a:t>dt.to_period</a:t>
            </a:r>
            <a:r>
              <a:rPr sz="1800" dirty="0">
                <a:latin typeface="Courier"/>
              </a:rPr>
              <a:t>('M')</a:t>
            </a:r>
          </a:p>
          <a:p>
            <a:pPr lvl="1"/>
            <a:r>
              <a:rPr dirty="0"/>
              <a:t>Count the </a:t>
            </a:r>
            <a:r>
              <a:rPr dirty="0" err="1"/>
              <a:t>occurance</a:t>
            </a:r>
            <a:r>
              <a:rPr dirty="0"/>
              <a:t> of each value</a:t>
            </a:r>
          </a:p>
          <a:p>
            <a:pPr lvl="1">
              <a:buNone/>
            </a:pPr>
            <a:r>
              <a:rPr lang="en-US" dirty="0"/>
              <a:t>		       </a:t>
            </a:r>
            <a:r>
              <a:rPr sz="2000" dirty="0" err="1">
                <a:latin typeface="Courier"/>
              </a:rPr>
              <a:t>datePlan</a:t>
            </a:r>
            <a:r>
              <a:rPr sz="2000" dirty="0">
                <a:latin typeface="Courier"/>
              </a:rPr>
              <a:t>[</a:t>
            </a:r>
            <a:r>
              <a:rPr lang="en-US" sz="2000" dirty="0">
                <a:latin typeface="Courier"/>
              </a:rPr>
              <a:t>‘</a:t>
            </a:r>
            <a:r>
              <a:rPr lang="en-US" sz="2000" dirty="0" err="1">
                <a:latin typeface="Courier"/>
              </a:rPr>
              <a:t>month_year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].</a:t>
            </a:r>
            <a:r>
              <a:rPr sz="2000" dirty="0" err="1">
                <a:latin typeface="Courier"/>
              </a:rPr>
              <a:t>value_counts</a:t>
            </a:r>
            <a:r>
              <a:rPr sz="2000" dirty="0">
                <a:latin typeface="Courier"/>
              </a:rPr>
              <a:t>() </a:t>
            </a:r>
            <a:endParaRPr lang="en-US" sz="2000" dirty="0">
              <a:latin typeface="Courier"/>
            </a:endParaRPr>
          </a:p>
          <a:p>
            <a:pPr lvl="1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sz="2000" dirty="0" err="1">
                <a:latin typeface="Courier"/>
              </a:rPr>
              <a:t>datePlan</a:t>
            </a:r>
            <a:r>
              <a:rPr sz="2000" dirty="0">
                <a:latin typeface="Courier"/>
              </a:rPr>
              <a:t>[</a:t>
            </a:r>
            <a:r>
              <a:rPr lang="en-US" sz="2000" dirty="0">
                <a:latin typeface="Courier"/>
              </a:rPr>
              <a:t>‘</a:t>
            </a:r>
            <a:r>
              <a:rPr lang="en-US" sz="2000" dirty="0" err="1">
                <a:latin typeface="Courier"/>
              </a:rPr>
              <a:t>plan_to_share_ipd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].</a:t>
            </a:r>
            <a:r>
              <a:rPr sz="2000" dirty="0" err="1">
                <a:latin typeface="Courier"/>
              </a:rPr>
              <a:t>value_counts</a:t>
            </a:r>
            <a:r>
              <a:rPr sz="2000" dirty="0">
                <a:latin typeface="Courier"/>
              </a:rPr>
              <a:t>() </a:t>
            </a:r>
            <a:endParaRPr lang="en-US" sz="2000" dirty="0">
              <a:latin typeface="Courier"/>
            </a:endParaRPr>
          </a:p>
          <a:p>
            <a:pPr lvl="1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sz="2000" dirty="0" err="1">
                <a:latin typeface="Courier"/>
              </a:rPr>
              <a:t>datePlan</a:t>
            </a:r>
            <a:r>
              <a:rPr sz="2000" dirty="0">
                <a:latin typeface="Courier"/>
              </a:rPr>
              <a:t>[</a:t>
            </a:r>
            <a:r>
              <a:rPr lang="en-US" sz="2000" dirty="0">
                <a:latin typeface="Courier"/>
              </a:rPr>
              <a:t>‘</a:t>
            </a:r>
            <a:r>
              <a:rPr lang="en-US" sz="2000" dirty="0" err="1">
                <a:latin typeface="Courier"/>
              </a:rPr>
              <a:t>first_received_date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].</a:t>
            </a:r>
            <a:r>
              <a:rPr sz="2000" dirty="0" err="1">
                <a:latin typeface="Courier"/>
              </a:rPr>
              <a:t>value_counts</a:t>
            </a:r>
            <a:r>
              <a:rPr sz="2000" dirty="0">
                <a:latin typeface="Courier"/>
              </a:rPr>
              <a:t>()</a:t>
            </a:r>
          </a:p>
          <a:p>
            <a:pPr lvl="1"/>
            <a:r>
              <a:rPr dirty="0"/>
              <a:t>Create a new </a:t>
            </a:r>
            <a:r>
              <a:rPr dirty="0" err="1"/>
              <a:t>dataframe</a:t>
            </a:r>
            <a:r>
              <a:rPr dirty="0"/>
              <a:t> based on count of </a:t>
            </a:r>
            <a:r>
              <a:rPr dirty="0" err="1"/>
              <a:t>plan_to_share_ipd</a:t>
            </a:r>
            <a:r>
              <a:rPr dirty="0"/>
              <a:t> for each month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sz="2200" dirty="0" err="1">
                <a:latin typeface="Courier"/>
              </a:rPr>
              <a:t>datePlanGroupByCount</a:t>
            </a:r>
            <a:r>
              <a:rPr sz="2200" dirty="0">
                <a:latin typeface="Courier"/>
              </a:rPr>
              <a:t> = </a:t>
            </a:r>
            <a:r>
              <a:rPr sz="2200" dirty="0" err="1">
                <a:latin typeface="Courier"/>
              </a:rPr>
              <a:t>datePlan.groupby</a:t>
            </a:r>
            <a:r>
              <a:rPr sz="2200" dirty="0">
                <a:latin typeface="Courier"/>
              </a:rPr>
              <a:t>([</a:t>
            </a:r>
            <a:r>
              <a:rPr lang="en-US" sz="2200" dirty="0">
                <a:latin typeface="Courier"/>
              </a:rPr>
              <a:t>‘</a:t>
            </a:r>
            <a:r>
              <a:rPr lang="en-US" sz="2200" dirty="0" err="1">
                <a:latin typeface="Courier"/>
              </a:rPr>
              <a:t>month_year</a:t>
            </a:r>
            <a:r>
              <a:rPr lang="en-US" sz="2200" dirty="0">
                <a:latin typeface="Courier"/>
              </a:rPr>
              <a:t>’</a:t>
            </a:r>
            <a:r>
              <a:rPr sz="2200" dirty="0">
                <a:latin typeface="Courier"/>
              </a:rPr>
              <a:t>, </a:t>
            </a:r>
            <a:r>
              <a:rPr lang="en-US" sz="2200" dirty="0">
                <a:latin typeface="Courier"/>
              </a:rPr>
              <a:t>			‘</a:t>
            </a:r>
            <a:r>
              <a:rPr lang="en-US" sz="2200" dirty="0" err="1">
                <a:latin typeface="Courier"/>
              </a:rPr>
              <a:t>plan_to_share_ipd</a:t>
            </a:r>
            <a:r>
              <a:rPr lang="en-US" sz="2200" dirty="0">
                <a:latin typeface="Courier"/>
              </a:rPr>
              <a:t>’</a:t>
            </a:r>
            <a:r>
              <a:rPr sz="2200" dirty="0">
                <a:latin typeface="Courier"/>
              </a:rPr>
              <a:t>])[</a:t>
            </a:r>
            <a:r>
              <a:rPr lang="en-US" sz="2200" dirty="0">
                <a:latin typeface="Courier"/>
              </a:rPr>
              <a:t>‘</a:t>
            </a:r>
            <a:r>
              <a:rPr lang="en-US" sz="2200" dirty="0" err="1">
                <a:latin typeface="Courier"/>
              </a:rPr>
              <a:t>first_received_date</a:t>
            </a:r>
            <a:r>
              <a:rPr lang="en-US" sz="2200" dirty="0">
                <a:latin typeface="Courier"/>
              </a:rPr>
              <a:t>’</a:t>
            </a:r>
            <a:r>
              <a:rPr sz="2200" dirty="0">
                <a:latin typeface="Courier"/>
              </a:rPr>
              <a:t>].count().</a:t>
            </a:r>
            <a:r>
              <a:rPr sz="2200" dirty="0" err="1">
                <a:latin typeface="Courier"/>
              </a:rPr>
              <a:t>reset_index</a:t>
            </a:r>
            <a:r>
              <a:rPr sz="2200" dirty="0">
                <a:latin typeface="Courier"/>
              </a:rPr>
              <a:t>(name=)</a:t>
            </a:r>
          </a:p>
          <a:p>
            <a:pPr lvl="1"/>
            <a:r>
              <a:rPr dirty="0" err="1"/>
              <a:t>Seprate</a:t>
            </a:r>
            <a:r>
              <a:rPr dirty="0"/>
              <a:t> each unique value of  into separate columns to plot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000" dirty="0"/>
              <a:t>		</a:t>
            </a:r>
            <a:r>
              <a:rPr sz="2000" dirty="0" err="1">
                <a:latin typeface="Courier"/>
              </a:rPr>
              <a:t>datePlanGroupByCountPivot</a:t>
            </a:r>
            <a:r>
              <a:rPr sz="2000" dirty="0">
                <a:latin typeface="Courier"/>
              </a:rPr>
              <a:t> = </a:t>
            </a:r>
            <a:r>
              <a:rPr lang="en-US" sz="2000" dirty="0">
                <a:latin typeface="Courier"/>
              </a:rPr>
              <a:t>						</a:t>
            </a:r>
            <a:r>
              <a:rPr sz="2000" dirty="0">
                <a:latin typeface="Courier"/>
              </a:rPr>
              <a:t>datePlanGroupByCount.pivot</a:t>
            </a:r>
            <a:r>
              <a:rPr lang="en-US" sz="2000" dirty="0">
                <a:latin typeface="Courier"/>
              </a:rPr>
              <a:t>’month_year’</a:t>
            </a:r>
            <a:r>
              <a:rPr sz="2000" dirty="0">
                <a:latin typeface="Courier"/>
              </a:rPr>
              <a:t>,</a:t>
            </a:r>
            <a:r>
              <a:rPr lang="en-US" sz="2000" dirty="0">
                <a:latin typeface="Courier"/>
              </a:rPr>
              <a:t>’</a:t>
            </a:r>
            <a:r>
              <a:rPr lang="en-US" sz="2000" dirty="0" err="1">
                <a:latin typeface="Courier"/>
              </a:rPr>
              <a:t>plan_to_share_ipd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 ,</a:t>
            </a:r>
            <a:r>
              <a:rPr lang="en-US" sz="2000" dirty="0">
                <a:latin typeface="Courier"/>
              </a:rPr>
              <a:t>’count’</a:t>
            </a:r>
            <a:r>
              <a:rPr sz="2000" dirty="0">
                <a:latin typeface="Courier"/>
              </a:rPr>
              <a:t> ).</a:t>
            </a:r>
            <a:r>
              <a:rPr sz="2000" dirty="0" err="1">
                <a:latin typeface="Courier"/>
              </a:rPr>
              <a:t>fillna</a:t>
            </a:r>
            <a:r>
              <a:rPr sz="2000" dirty="0">
                <a:latin typeface="Courier"/>
              </a:rPr>
              <a:t>(0)</a:t>
            </a:r>
          </a:p>
          <a:p>
            <a:pPr lvl="1"/>
            <a:r>
              <a:rPr dirty="0"/>
              <a:t>Change the order of columns, such that the order is , , </a:t>
            </a:r>
          </a:p>
          <a:p>
            <a:pPr lvl="1">
              <a:buNone/>
            </a:pPr>
            <a:r>
              <a:rPr lang="en-US" sz="2000" dirty="0"/>
              <a:t>			</a:t>
            </a:r>
            <a:r>
              <a:rPr sz="2000" dirty="0">
                <a:latin typeface="Courier"/>
              </a:rPr>
              <a:t>cols = </a:t>
            </a:r>
            <a:r>
              <a:rPr sz="2000" dirty="0" err="1">
                <a:latin typeface="Courier"/>
              </a:rPr>
              <a:t>datePlanGroupByCountPivot.columns.tolist</a:t>
            </a:r>
            <a:r>
              <a:rPr sz="2000" dirty="0">
                <a:latin typeface="Courier"/>
              </a:rPr>
              <a:t>() cols = cols[-1:] + cols[:-1] </a:t>
            </a:r>
            <a:r>
              <a:rPr sz="2000" dirty="0" err="1">
                <a:latin typeface="Courier"/>
              </a:rPr>
              <a:t>datePlanGroupByCountPivot</a:t>
            </a:r>
            <a:r>
              <a:rPr sz="2000" dirty="0">
                <a:latin typeface="Courier"/>
              </a:rPr>
              <a:t> = </a:t>
            </a:r>
            <a:r>
              <a:rPr sz="2000" dirty="0" err="1">
                <a:latin typeface="Courier"/>
              </a:rPr>
              <a:t>datePlanGroupByCountPivot</a:t>
            </a:r>
            <a:r>
              <a:rPr sz="2000" dirty="0">
                <a:latin typeface="Courier"/>
              </a:rPr>
              <a:t>[cols]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Plot Frequency of three potential choices as a function of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Plot and label the data</a:t>
            </a:r>
            <a:endParaRPr lang="en-US" dirty="0"/>
          </a:p>
          <a:p>
            <a:pPr lvl="1"/>
            <a:endParaRPr dirty="0"/>
          </a:p>
          <a:p>
            <a:pPr lvl="1">
              <a:buNone/>
            </a:pPr>
            <a:r>
              <a:rPr lang="en-US" i="1" dirty="0"/>
              <a:t>	</a:t>
            </a:r>
            <a:r>
              <a:rPr sz="1700" dirty="0">
                <a:latin typeface="Courier"/>
              </a:rPr>
              <a:t>ax = </a:t>
            </a:r>
            <a:r>
              <a:rPr sz="1700" dirty="0" err="1">
                <a:latin typeface="Courier"/>
              </a:rPr>
              <a:t>datePlanGroupByCountPivot.plot</a:t>
            </a:r>
            <a:r>
              <a:rPr sz="1700" dirty="0">
                <a:latin typeface="Courier"/>
              </a:rPr>
              <a:t>(title = ) </a:t>
            </a:r>
            <a:endParaRPr lang="en-US" sz="1700" dirty="0">
              <a:latin typeface="Courier"/>
            </a:endParaRP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  <a:r>
              <a:rPr sz="1700" dirty="0" err="1">
                <a:latin typeface="Courier"/>
              </a:rPr>
              <a:t>ax.set_xlabel</a:t>
            </a:r>
            <a:r>
              <a:rPr sz="1700" dirty="0">
                <a:latin typeface="Courier"/>
              </a:rPr>
              <a:t>() </a:t>
            </a:r>
            <a:endParaRPr lang="en-US" sz="1700" dirty="0">
              <a:latin typeface="Courier"/>
            </a:endParaRP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  <a:r>
              <a:rPr sz="1700" dirty="0" err="1">
                <a:latin typeface="Courier"/>
              </a:rPr>
              <a:t>ax.set_ylabel</a:t>
            </a:r>
            <a:r>
              <a:rPr sz="1700" dirty="0">
                <a:latin typeface="Courier"/>
              </a:rPr>
              <a:t>()</a:t>
            </a:r>
            <a:endParaRPr lang="en-US" sz="1700" dirty="0">
              <a:latin typeface="Courier"/>
            </a:endParaRP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  <a:r>
              <a:rPr sz="1700" dirty="0" err="1">
                <a:latin typeface="Courier"/>
              </a:rPr>
              <a:t>ax.legend</a:t>
            </a:r>
            <a:r>
              <a:rPr sz="1700" dirty="0">
                <a:latin typeface="Courier"/>
              </a:rPr>
              <a:t>(title=’’) </a:t>
            </a:r>
            <a:r>
              <a:rPr sz="1700" dirty="0" err="1">
                <a:latin typeface="Courier"/>
              </a:rPr>
              <a:t>plt.show</a:t>
            </a:r>
            <a:r>
              <a:rPr sz="17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613A00F-AAA0-4263-90BD-E68981F0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584" y="1763514"/>
            <a:ext cx="7270282" cy="4963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2" y="598672"/>
            <a:ext cx="10819438" cy="1442163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marL="0" lvl="0" indent="0"/>
            <a:r>
              <a:rPr lang="en-US" sz="5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Willingness to Share Individual Participant Data Plot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 and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http://www.icmje.org/recommendations/browse/publishing-and-editorial-issues/clinical-trial-registration.html#two</a:t>
            </a:r>
          </a:p>
          <a:p>
            <a:pPr lvl="1"/>
            <a:r>
              <a:t>https://jamanetwork.com/journals/jama/fullarticle/2670243 https://aact.ctti-clinicaltrials.org/</a:t>
            </a:r>
          </a:p>
          <a:p>
            <a:pPr lvl="1"/>
            <a:r>
              <a:t>Prof. Martin Skarzynski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382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Courier</vt:lpstr>
      <vt:lpstr>Depth</vt:lpstr>
      <vt:lpstr>Content Analysis of  Clinical Trials Data</vt:lpstr>
      <vt:lpstr>Clinical Trials Data</vt:lpstr>
      <vt:lpstr>Connect and query database</vt:lpstr>
      <vt:lpstr>Open file and capture columns of interest</vt:lpstr>
      <vt:lpstr>Parse and clean data</vt:lpstr>
      <vt:lpstr>Plot Frequency of three potential choices as a function of year</vt:lpstr>
      <vt:lpstr>Willingness to Share Individual Participant Data Plot</vt:lpstr>
      <vt:lpstr>References and Thanks</vt:lpstr>
    </vt:vector>
  </TitlesOfParts>
  <LinksUpToDate>false</LinksUpToDate>
  <SharedDoc>false</SharedDoc>
  <HyperlinksChanged>false</HyperlinksChanged>
  <AppVersion>16.0012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Analysis of Clinical Trials Data</dc:title>
  <dc:creator>Wanda Narun Shirley Monika</dc:creator>
  <cp:keywords/>
  <cp:lastModifiedBy>Wanda Whitney</cp:lastModifiedBy>
  <cp:revision>3</cp:revision>
  <dcterms:created xsi:type="dcterms:W3CDTF">2018-05-01T20:10:20Z</dcterms:created>
  <dcterms:modified xsi:type="dcterms:W3CDTF">2018-05-01T21:45:10Z</dcterms:modified>
</cp:coreProperties>
</file>