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4"/>
  </p:notesMasterIdLst>
  <p:sldIdLst>
    <p:sldId id="256" r:id="rId3"/>
    <p:sldId id="258" r:id="rId4"/>
    <p:sldId id="259" r:id="rId5"/>
    <p:sldId id="271" r:id="rId6"/>
    <p:sldId id="261" r:id="rId7"/>
    <p:sldId id="262" r:id="rId8"/>
    <p:sldId id="264" r:id="rId9"/>
    <p:sldId id="266" r:id="rId10"/>
    <p:sldId id="267" r:id="rId11"/>
    <p:sldId id="268" r:id="rId12"/>
    <p:sldId id="272" r:id="rId13"/>
  </p:sldIdLst>
  <p:sldSz cx="12192000" cy="685800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4660"/>
  </p:normalViewPr>
  <p:slideViewPr>
    <p:cSldViewPr snapToGrid="0">
      <p:cViewPr varScale="1">
        <p:scale>
          <a:sx n="81" d="100"/>
          <a:sy n="81" d="100"/>
        </p:scale>
        <p:origin x="504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7553BD-C32B-4C84-B083-2D6F44F72CE0}" type="datetimeFigureOut">
              <a:rPr lang="de-DE" smtClean="0"/>
              <a:t>24.11.2023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0AC2B-0428-4141-87A0-D29D211330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8885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Gill Sans MT"/>
              <a:buAutoNum type="arabicPeriod" startAt="4"/>
            </a:pPr>
            <a:r>
              <a:rPr lang="de-DE" sz="1200" b="1" strike="noStrike" spc="-1" dirty="0">
                <a:solidFill>
                  <a:srgbClr val="262626"/>
                </a:solidFill>
                <a:latin typeface="Söhne"/>
              </a:rPr>
              <a:t>Als Nutzer möchte ich die Möglichkeit haben, Hashtags zu verwenden, um meine Beiträge zu kategorisieren und leichter auffindbar zu machen. (</a:t>
            </a:r>
            <a:r>
              <a:rPr lang="de-DE" sz="1200" b="1" spc="-1" dirty="0">
                <a:solidFill>
                  <a:srgbClr val="262626"/>
                </a:solidFill>
                <a:latin typeface="Söhne"/>
              </a:rPr>
              <a:t>3</a:t>
            </a:r>
            <a:r>
              <a:rPr lang="de-DE" sz="1200" b="1" strike="noStrike" spc="-1" dirty="0">
                <a:solidFill>
                  <a:srgbClr val="262626"/>
                </a:solidFill>
                <a:latin typeface="Söhne"/>
              </a:rPr>
              <a:t>)</a:t>
            </a:r>
            <a:endParaRPr lang="en-US" sz="1200" b="0" strike="noStrike" spc="-1" dirty="0">
              <a:solidFill>
                <a:srgbClr val="262626"/>
              </a:solidFill>
              <a:latin typeface="Gill Sans MT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Symbol"/>
              <a:buChar char="-"/>
            </a:pPr>
            <a:r>
              <a:rPr lang="de-DE" sz="1200" b="0" strike="noStrike" spc="-1" dirty="0">
                <a:solidFill>
                  <a:srgbClr val="262626"/>
                </a:solidFill>
                <a:latin typeface="Söhne"/>
              </a:rPr>
              <a:t>Beim Verfassen eines Textbeitrags sollte es mir möglich sein, Hashtags durch das Einfügen des #-Symbols vor einem Wort zu erstellen.</a:t>
            </a:r>
            <a:endParaRPr lang="en-US" sz="1200" b="0" strike="noStrike" spc="-1" dirty="0">
              <a:solidFill>
                <a:srgbClr val="262626"/>
              </a:solidFill>
              <a:latin typeface="Gill Sans MT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Symbol"/>
              <a:buChar char="-"/>
            </a:pPr>
            <a:r>
              <a:rPr lang="de-DE" sz="1200" b="0" strike="noStrike" spc="-1" dirty="0">
                <a:solidFill>
                  <a:srgbClr val="262626"/>
                </a:solidFill>
                <a:latin typeface="Söhne"/>
              </a:rPr>
              <a:t>Klickt ein Benutzer auf einen Hashtag, sollte er zu einer Seite mit allen Beiträgen führen, die diesen Hashtag verwenden.</a:t>
            </a:r>
            <a:endParaRPr lang="en-US" sz="1200" b="0" strike="noStrike" spc="-1" dirty="0">
              <a:solidFill>
                <a:srgbClr val="262626"/>
              </a:solidFill>
              <a:latin typeface="Gill Sans MT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0AC2B-0428-4141-87A0-D29D211330B3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8299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Gill Sans MT"/>
              <a:buAutoNum type="arabicPeriod" startAt="8"/>
            </a:pPr>
            <a:r>
              <a:rPr lang="de-DE" sz="1200" b="1" strike="noStrike" spc="-1" dirty="0">
                <a:solidFill>
                  <a:srgbClr val="262626"/>
                </a:solidFill>
                <a:latin typeface="Söhne"/>
              </a:rPr>
              <a:t>Als Nutzer möchte ich Posts löschen können, um meine Veröffentlichungen rückgängig zu machen. (2)</a:t>
            </a:r>
            <a:endParaRPr lang="en-US" sz="1200" b="0" strike="noStrike" spc="-1" dirty="0">
              <a:solidFill>
                <a:srgbClr val="262626"/>
              </a:solidFill>
              <a:latin typeface="Söhne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Symbol"/>
              <a:buChar char="-"/>
            </a:pPr>
            <a:r>
              <a:rPr lang="de-DE" sz="1200" b="0" strike="noStrike" spc="-1" dirty="0">
                <a:solidFill>
                  <a:srgbClr val="262626"/>
                </a:solidFill>
                <a:latin typeface="Söhne"/>
              </a:rPr>
              <a:t>Auf jedem meiner eigenen Beiträge sollte eine Option zum Löschen vorhanden sein.</a:t>
            </a:r>
            <a:endParaRPr lang="en-US" sz="1200" b="0" strike="noStrike" spc="-1" dirty="0">
              <a:solidFill>
                <a:srgbClr val="262626"/>
              </a:solidFill>
              <a:latin typeface="Söhne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Symbol"/>
              <a:buChar char="-"/>
            </a:pPr>
            <a:r>
              <a:rPr lang="de-DE" sz="1200" b="0" strike="noStrike" spc="-1" dirty="0">
                <a:solidFill>
                  <a:srgbClr val="262626"/>
                </a:solidFill>
                <a:latin typeface="Söhne"/>
              </a:rPr>
              <a:t>Nachdem ich die Löschoption ausgewählt habe, sollte der Beitrag nicht mehr auf meiner Profilseite oder im Feed erscheinen.</a:t>
            </a:r>
            <a:endParaRPr lang="en-US" sz="1200" b="0" strike="noStrike" spc="-1" dirty="0">
              <a:solidFill>
                <a:srgbClr val="262626"/>
              </a:solidFill>
              <a:latin typeface="Söhne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0AC2B-0428-4141-87A0-D29D211330B3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5128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Gill Sans MT"/>
              <a:buAutoNum type="arabicPeriod" startAt="13"/>
            </a:pPr>
            <a:r>
              <a:rPr lang="de-DE" sz="1200" b="1" strike="noStrike" spc="-1" dirty="0">
                <a:solidFill>
                  <a:srgbClr val="262626"/>
                </a:solidFill>
                <a:latin typeface="Söhne"/>
              </a:rPr>
              <a:t>Als Nutzer möchte ich Benachrichtigungen erhalten, wenn jemand meinen Nachrichten-Feed abonniert oder mir eine Nachricht sendet. (2)</a:t>
            </a:r>
            <a:endParaRPr lang="en-US" sz="1200" b="0" strike="noStrike" spc="-1" dirty="0">
              <a:solidFill>
                <a:srgbClr val="262626"/>
              </a:solidFill>
              <a:latin typeface="Gill Sans MT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Symbol"/>
              <a:buChar char=""/>
            </a:pPr>
            <a:r>
              <a:rPr lang="de-DE" sz="1200" b="0" strike="noStrike" spc="-1" dirty="0">
                <a:solidFill>
                  <a:srgbClr val="262626"/>
                </a:solidFill>
                <a:latin typeface="Söhne"/>
              </a:rPr>
              <a:t>Ich sollte eine Benachrichtigung erhalten, wenn ein anderer Nutzer meinen Nachrichten-Feed abonniert.</a:t>
            </a:r>
            <a:endParaRPr lang="en-US" sz="1200" b="0" strike="noStrike" spc="-1" dirty="0">
              <a:solidFill>
                <a:srgbClr val="262626"/>
              </a:solidFill>
              <a:latin typeface="Gill Sans MT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Symbol"/>
              <a:buChar char=""/>
            </a:pPr>
            <a:r>
              <a:rPr lang="de-DE" sz="1200" b="0" strike="noStrike" spc="-1" dirty="0">
                <a:solidFill>
                  <a:srgbClr val="262626"/>
                </a:solidFill>
                <a:latin typeface="Söhne"/>
              </a:rPr>
              <a:t>Bei Erhalt einer neuen privaten Nachricht sollte mir eine Benachrichtigung gesendet werden.</a:t>
            </a:r>
            <a:endParaRPr lang="en-US" sz="1200" b="0" strike="noStrike" spc="-1" dirty="0">
              <a:solidFill>
                <a:srgbClr val="262626"/>
              </a:solidFill>
              <a:latin typeface="Gill Sans MT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0AC2B-0428-4141-87A0-D29D211330B3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2231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772920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2231280" y="4258080"/>
            <a:ext cx="772920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2231280" y="4258080"/>
            <a:ext cx="377172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192000" y="4258080"/>
            <a:ext cx="377172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248868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844880" y="2638080"/>
            <a:ext cx="248868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458120" y="2638080"/>
            <a:ext cx="248868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2231280" y="4258080"/>
            <a:ext cx="248868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844880" y="4258080"/>
            <a:ext cx="248868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458120" y="4258080"/>
            <a:ext cx="248868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3101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3101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2231280" y="964800"/>
            <a:ext cx="7729200" cy="5509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3101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2231280" y="4258080"/>
            <a:ext cx="377172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3101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192000" y="4258080"/>
            <a:ext cx="377172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2231280" y="4258080"/>
            <a:ext cx="772920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772920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2231280" y="4258080"/>
            <a:ext cx="772920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2231280" y="4258080"/>
            <a:ext cx="377172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192000" y="4258080"/>
            <a:ext cx="377172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248868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844880" y="2638080"/>
            <a:ext cx="248868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458120" y="2638080"/>
            <a:ext cx="248868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2231280" y="4258080"/>
            <a:ext cx="248868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844880" y="4258080"/>
            <a:ext cx="248868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458120" y="4258080"/>
            <a:ext cx="248868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3101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3101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2231280" y="964800"/>
            <a:ext cx="7729200" cy="5509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3101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2231280" y="4258080"/>
            <a:ext cx="377172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3101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192000" y="4258080"/>
            <a:ext cx="377172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2231280" y="4258080"/>
            <a:ext cx="772920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AF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600200" y="2386800"/>
            <a:ext cx="8991360" cy="1645560"/>
          </a:xfrm>
          <a:prstGeom prst="rect">
            <a:avLst/>
          </a:prstGeom>
        </p:spPr>
        <p:txBody>
          <a:bodyPr lIns="274320" tIns="182880" rIns="274320" bIns="182880" anchor="ctr" anchorCtr="1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de-DE" sz="3800" b="0" strike="noStrike" cap="all" spc="199">
                <a:solidFill>
                  <a:srgbClr val="262626"/>
                </a:solidFill>
                <a:latin typeface="Gill Sans MT"/>
              </a:rPr>
              <a:t>Mastertitelformat bearbeiten</a:t>
            </a:r>
            <a:endParaRPr lang="en-US" sz="3800" b="0" strike="noStrike" spc="-1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7821360" y="6238800"/>
            <a:ext cx="2753280" cy="3236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2CC899BD-902E-4EAD-96E4-843083F2924C}" type="datetime">
              <a:rPr lang="de-DE" sz="1050" b="0" strike="noStrike" spc="-1">
                <a:solidFill>
                  <a:srgbClr val="FFFFFF">
                    <a:alpha val="70000"/>
                  </a:srgbClr>
                </a:solidFill>
                <a:latin typeface="Gill Sans MT"/>
              </a:rPr>
              <a:t>24.11.2023</a:t>
            </a:fld>
            <a:endParaRPr lang="de-DE" sz="105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1600200" y="6236280"/>
            <a:ext cx="5900760" cy="319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10758960" y="6217920"/>
            <a:ext cx="365400" cy="365400"/>
          </a:xfrm>
          <a:prstGeom prst="rect">
            <a:avLst/>
          </a:prstGeom>
        </p:spPr>
        <p:txBody>
          <a:bodyPr lIns="18360" rIns="18360" anchor="ctr">
            <a:noAutofit/>
          </a:bodyPr>
          <a:lstStyle/>
          <a:p>
            <a:pPr algn="ctr">
              <a:lnSpc>
                <a:spcPct val="100000"/>
              </a:lnSpc>
            </a:pPr>
            <a:fld id="{AF6839E7-B505-4EA8-9708-855B1910D109}" type="slidenum">
              <a:rPr lang="de-DE" sz="1100" b="0" strike="noStrike" spc="-1">
                <a:solidFill>
                  <a:srgbClr val="FFFFFF"/>
                </a:solidFill>
                <a:latin typeface="Gill Sans MT"/>
              </a:rPr>
              <a:t>‹Nr.›</a:t>
            </a:fld>
            <a:endParaRPr lang="de-DE" sz="11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latin typeface="Gill Sans MT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FFFFFF"/>
                </a:solidFill>
                <a:latin typeface="Gill Sans MT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FFFFFF"/>
                </a:solidFill>
                <a:latin typeface="Gill Sans MT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FFFFFF"/>
                </a:solidFill>
                <a:latin typeface="Gill Sans MT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Gill Sans MT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Gill Sans MT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Gill Sans MT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182880" tIns="182880" rIns="182880" bIns="18288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2800" b="0" strike="noStrike" cap="all" spc="199">
                <a:solidFill>
                  <a:srgbClr val="262626"/>
                </a:solidFill>
                <a:latin typeface="Gill Sans MT"/>
              </a:rPr>
              <a:t>Mastertitelformat bearbeiten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262626"/>
                </a:solidFill>
                <a:latin typeface="Gill Sans MT"/>
              </a:rPr>
              <a:t>Mastertextformat bearbeiten</a:t>
            </a:r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  <a:p>
            <a:pPr marL="457200" lvl="1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lang="de-DE" sz="1600" b="0" strike="noStrike" spc="-1">
                <a:solidFill>
                  <a:srgbClr val="262626"/>
                </a:solidFill>
                <a:latin typeface="Gill Sans MT"/>
              </a:rPr>
              <a:t>Zweite Ebene</a:t>
            </a:r>
            <a:endParaRPr lang="en-US" sz="1600" b="0" strike="noStrike" spc="-1">
              <a:solidFill>
                <a:srgbClr val="262626"/>
              </a:solidFill>
              <a:latin typeface="Gill Sans MT"/>
            </a:endParaRPr>
          </a:p>
          <a:p>
            <a:pPr marL="685800" lvl="2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lang="de-DE" sz="1600" b="0" strike="noStrike" spc="-1">
                <a:solidFill>
                  <a:srgbClr val="262626"/>
                </a:solidFill>
                <a:latin typeface="Gill Sans MT"/>
              </a:rPr>
              <a:t>Dritte Ebene</a:t>
            </a:r>
            <a:endParaRPr lang="en-US" sz="1600" b="0" strike="noStrike" spc="-1">
              <a:solidFill>
                <a:srgbClr val="262626"/>
              </a:solidFill>
              <a:latin typeface="Gill Sans MT"/>
            </a:endParaRPr>
          </a:p>
          <a:p>
            <a:pPr marL="914400" lvl="3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lang="de-DE" sz="1600" b="0" strike="noStrike" spc="-1">
                <a:solidFill>
                  <a:srgbClr val="262626"/>
                </a:solidFill>
                <a:latin typeface="Gill Sans MT"/>
              </a:rPr>
              <a:t>Vierte Ebene</a:t>
            </a:r>
            <a:endParaRPr lang="en-US" sz="1600" b="0" strike="noStrike" spc="-1">
              <a:solidFill>
                <a:srgbClr val="262626"/>
              </a:solidFill>
              <a:latin typeface="Gill Sans MT"/>
            </a:endParaRPr>
          </a:p>
          <a:p>
            <a:pPr marL="1143000" lvl="4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lang="de-DE" sz="1600" b="0" strike="noStrike" spc="-1">
                <a:solidFill>
                  <a:srgbClr val="262626"/>
                </a:solidFill>
                <a:latin typeface="Gill Sans MT"/>
              </a:rPr>
              <a:t>Fünfte Ebene</a:t>
            </a:r>
            <a:endParaRPr lang="en-US" sz="16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7821360" y="6238800"/>
            <a:ext cx="2753280" cy="3236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1D49995B-B7CD-43D2-BB46-666E29F0F4BC}" type="datetime">
              <a:rPr lang="de-DE" sz="1050" b="0" strike="noStrike" spc="-1">
                <a:solidFill>
                  <a:srgbClr val="000000">
                    <a:alpha val="70000"/>
                  </a:srgbClr>
                </a:solidFill>
                <a:latin typeface="Gill Sans MT"/>
              </a:rPr>
              <a:t>24.11.2023</a:t>
            </a:fld>
            <a:endParaRPr lang="de-DE" sz="105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1600200" y="6236280"/>
            <a:ext cx="5900760" cy="319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10758960" y="6217920"/>
            <a:ext cx="365400" cy="365400"/>
          </a:xfrm>
          <a:prstGeom prst="rect">
            <a:avLst/>
          </a:prstGeom>
        </p:spPr>
        <p:txBody>
          <a:bodyPr lIns="18360" rIns="18360" anchor="ctr">
            <a:noAutofit/>
          </a:bodyPr>
          <a:lstStyle/>
          <a:p>
            <a:pPr algn="ctr">
              <a:lnSpc>
                <a:spcPct val="100000"/>
              </a:lnSpc>
            </a:pPr>
            <a:fld id="{9FED064A-8C37-4812-A2AE-292092F8F604}" type="slidenum">
              <a:rPr lang="de-DE" sz="1100" b="0" strike="noStrike" spc="-1">
                <a:solidFill>
                  <a:srgbClr val="FFFFFF"/>
                </a:solidFill>
                <a:latin typeface="Gill Sans MT"/>
              </a:rPr>
              <a:t>‹Nr.›</a:t>
            </a:fld>
            <a:endParaRPr lang="de-DE" sz="11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el 1"/>
          <p:cNvSpPr txBox="1"/>
          <p:nvPr/>
        </p:nvSpPr>
        <p:spPr>
          <a:xfrm>
            <a:off x="1600320" y="2386800"/>
            <a:ext cx="8991360" cy="1645560"/>
          </a:xfrm>
          <a:prstGeom prst="rect">
            <a:avLst/>
          </a:prstGeom>
          <a:solidFill>
            <a:srgbClr val="FFFFFF"/>
          </a:solidFill>
          <a:ln w="38160" cap="sq">
            <a:solidFill>
              <a:srgbClr val="404040"/>
            </a:solidFill>
            <a:miter/>
          </a:ln>
        </p:spPr>
        <p:txBody>
          <a:bodyPr lIns="274320" tIns="182880" rIns="274320" bIns="182880" anchor="ctr" anchorCtr="1"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4800" b="0" strike="noStrike" cap="all" spc="199" dirty="0" err="1">
                <a:solidFill>
                  <a:srgbClr val="262626"/>
                </a:solidFill>
                <a:latin typeface="Söhne"/>
              </a:rPr>
              <a:t>Bre</a:t>
            </a:r>
            <a:r>
              <a:rPr lang="de-DE" sz="4800" b="0" strike="noStrike" cap="all" spc="199" dirty="0" err="1">
                <a:solidFill>
                  <a:srgbClr val="DF000F"/>
                </a:solidFill>
                <a:latin typeface="Söhne"/>
              </a:rPr>
              <a:t>Ʇ</a:t>
            </a:r>
            <a:r>
              <a:rPr lang="de-DE" sz="4800" b="0" strike="noStrike" cap="all" spc="199" dirty="0" err="1">
                <a:solidFill>
                  <a:srgbClr val="262626"/>
                </a:solidFill>
                <a:latin typeface="Söhne"/>
              </a:rPr>
              <a:t>a</a:t>
            </a:r>
            <a:endParaRPr lang="en-US" sz="4800" b="0" strike="noStrike" spc="-1" dirty="0">
              <a:solidFill>
                <a:srgbClr val="FFFFFF"/>
              </a:solidFill>
              <a:latin typeface="Söhne"/>
            </a:endParaRPr>
          </a:p>
        </p:txBody>
      </p:sp>
      <p:sp>
        <p:nvSpPr>
          <p:cNvPr id="83" name="Untertitel 2"/>
          <p:cNvSpPr txBox="1"/>
          <p:nvPr/>
        </p:nvSpPr>
        <p:spPr>
          <a:xfrm>
            <a:off x="2695320" y="4352400"/>
            <a:ext cx="6801120" cy="12394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400" b="0" strike="noStrike" spc="-1" dirty="0">
                <a:solidFill>
                  <a:srgbClr val="FFFFFF"/>
                </a:solidFill>
                <a:latin typeface="Söhne"/>
              </a:rPr>
              <a:t>Von:  Justin, Marcel E., Nico &amp; Aleks </a:t>
            </a:r>
            <a:endParaRPr lang="de-DE" sz="2400" b="0" strike="noStrike" spc="-1" dirty="0">
              <a:latin typeface="Söhn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itle 1"/>
          <p:cNvSpPr txBox="1"/>
          <p:nvPr/>
        </p:nvSpPr>
        <p:spPr>
          <a:xfrm>
            <a:off x="2231280" y="964800"/>
            <a:ext cx="7729200" cy="1188360"/>
          </a:xfrm>
          <a:prstGeom prst="rect">
            <a:avLst/>
          </a:prstGeom>
          <a:solidFill>
            <a:srgbClr val="FFFFFF"/>
          </a:solidFill>
          <a:ln w="31680" cap="sq">
            <a:solidFill>
              <a:srgbClr val="404040"/>
            </a:solidFill>
            <a:miter/>
          </a:ln>
        </p:spPr>
        <p:txBody>
          <a:bodyPr lIns="182880" tIns="182880" rIns="182880" bIns="18288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3400" b="0" strike="noStrike" cap="all" spc="199" dirty="0">
                <a:solidFill>
                  <a:srgbClr val="262626"/>
                </a:solidFill>
                <a:latin typeface="Söhne"/>
              </a:rPr>
              <a:t>Akzeptanzkriterien</a:t>
            </a:r>
            <a:endParaRPr lang="en-US" sz="3400" b="0" strike="noStrike" spc="-1" dirty="0">
              <a:solidFill>
                <a:srgbClr val="000000"/>
              </a:solidFill>
              <a:latin typeface="Söhne"/>
            </a:endParaRPr>
          </a:p>
        </p:txBody>
      </p:sp>
      <p:sp>
        <p:nvSpPr>
          <p:cNvPr id="109" name="Content Placeholder 2"/>
          <p:cNvSpPr txBox="1"/>
          <p:nvPr/>
        </p:nvSpPr>
        <p:spPr>
          <a:xfrm>
            <a:off x="2231280" y="2458971"/>
            <a:ext cx="7729200" cy="402048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93000"/>
          </a:bodyPr>
          <a:lstStyle/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</a:pPr>
            <a:r>
              <a:rPr lang="de-DE" sz="1600" b="1" strike="noStrike" spc="-1" dirty="0">
                <a:solidFill>
                  <a:schemeClr val="bg1">
                    <a:lumMod val="65000"/>
                  </a:schemeClr>
                </a:solidFill>
                <a:latin typeface="Söhne"/>
              </a:rPr>
              <a:t>11. </a:t>
            </a:r>
            <a:r>
              <a:rPr lang="de-DE" sz="1600" b="1" strike="noStrike" spc="-1" dirty="0">
                <a:solidFill>
                  <a:srgbClr val="262626"/>
                </a:solidFill>
                <a:latin typeface="Söhne"/>
              </a:rPr>
              <a:t>Als Werbepartner möchte ich eine einfache Möglichkeit haben, Anzeigen auf der Plattform zu schalten, um meine Produkte zu bewerben. (</a:t>
            </a:r>
            <a:r>
              <a:rPr lang="de-DE" sz="1600" b="1" spc="-1" dirty="0">
                <a:solidFill>
                  <a:srgbClr val="262626"/>
                </a:solidFill>
                <a:latin typeface="Söhne"/>
              </a:rPr>
              <a:t>5</a:t>
            </a:r>
            <a:r>
              <a:rPr lang="de-DE" sz="1600" b="1" strike="noStrike" spc="-1" dirty="0">
                <a:solidFill>
                  <a:srgbClr val="262626"/>
                </a:solidFill>
                <a:latin typeface="Söhne"/>
              </a:rPr>
              <a:t>)</a:t>
            </a:r>
            <a:endParaRPr lang="en-US" sz="1600" b="0" strike="noStrike" spc="-1" dirty="0">
              <a:solidFill>
                <a:srgbClr val="262626"/>
              </a:solidFill>
              <a:latin typeface="Söhne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Symbol"/>
              <a:buChar char="-"/>
            </a:pPr>
            <a:r>
              <a:rPr lang="de-DE" sz="1600" b="0" strike="noStrike" spc="-1" dirty="0">
                <a:solidFill>
                  <a:srgbClr val="262626"/>
                </a:solidFill>
                <a:latin typeface="Söhne"/>
              </a:rPr>
              <a:t>Werbepartner haben eine benutzerfreundliche Schnittstelle haben, um Anzeigen zu erstellen, zu planen und zu verwalten.</a:t>
            </a:r>
            <a:endParaRPr lang="en-US" sz="1600" b="0" strike="noStrike" spc="-1" dirty="0">
              <a:solidFill>
                <a:srgbClr val="262626"/>
              </a:solidFill>
              <a:latin typeface="Söhne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Symbol"/>
              <a:buChar char="-"/>
            </a:pPr>
            <a:r>
              <a:rPr lang="de-DE" sz="1600" b="0" strike="noStrike" spc="-1" dirty="0">
                <a:solidFill>
                  <a:srgbClr val="262626"/>
                </a:solidFill>
                <a:latin typeface="Söhne"/>
              </a:rPr>
              <a:t>Die Anzeigen sind klar gekennzeichnet und in einem für Benutzer akzeptablen Rahmen angezeigt.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Symbol"/>
              <a:buChar char="-"/>
            </a:pPr>
            <a:endParaRPr lang="de-DE" sz="1600" spc="-1" dirty="0">
              <a:solidFill>
                <a:srgbClr val="262626"/>
              </a:solidFill>
              <a:latin typeface="Söhne"/>
            </a:endParaRPr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</a:pPr>
            <a:r>
              <a:rPr lang="de-DE" sz="1600" b="1" strike="noStrike" spc="-1" dirty="0">
                <a:solidFill>
                  <a:schemeClr val="bg1">
                    <a:lumMod val="65000"/>
                  </a:schemeClr>
                </a:solidFill>
                <a:latin typeface="Söhne"/>
              </a:rPr>
              <a:t>12. </a:t>
            </a:r>
            <a:r>
              <a:rPr lang="de-DE" sz="1600" b="1" strike="noStrike" spc="-1" dirty="0">
                <a:solidFill>
                  <a:srgbClr val="262626"/>
                </a:solidFill>
                <a:latin typeface="Söhne"/>
              </a:rPr>
              <a:t>Als Eigentümer möchte ich Trendanalysen und andere Auswertungen haben, um die Entwicklung meiner Plattform zu beobachten. (8)</a:t>
            </a:r>
            <a:endParaRPr lang="en-US" sz="1600" b="0" strike="noStrike" spc="-1" dirty="0">
              <a:solidFill>
                <a:srgbClr val="262626"/>
              </a:solidFill>
              <a:latin typeface="Söhne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Symbol"/>
              <a:buChar char="-"/>
            </a:pPr>
            <a:r>
              <a:rPr lang="de-DE" sz="1600" b="0" strike="noStrike" spc="-1" dirty="0">
                <a:solidFill>
                  <a:srgbClr val="262626"/>
                </a:solidFill>
                <a:latin typeface="Söhne"/>
              </a:rPr>
              <a:t>Die App bietet Funktionen für Trendanalysen, um die Beliebtheit von Themen, Hashtags und Benutzernachrichten zu verfolgen.</a:t>
            </a:r>
            <a:endParaRPr lang="en-US" sz="1600" b="0" strike="noStrike" spc="-1" dirty="0">
              <a:solidFill>
                <a:srgbClr val="262626"/>
              </a:solidFill>
              <a:latin typeface="Söhne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Symbol"/>
              <a:buChar char="-"/>
            </a:pPr>
            <a:r>
              <a:rPr lang="de-DE" sz="1600" b="0" strike="noStrike" spc="-1" dirty="0">
                <a:solidFill>
                  <a:srgbClr val="262626"/>
                </a:solidFill>
                <a:latin typeface="Söhne"/>
              </a:rPr>
              <a:t>Auswertungen erhalten historische Daten und Prognosen für die Weiterentwicklung der Plattform.</a:t>
            </a:r>
            <a:endParaRPr lang="en-US" sz="1600" b="0" strike="noStrike" spc="-1" dirty="0">
              <a:solidFill>
                <a:srgbClr val="262626"/>
              </a:solidFill>
              <a:latin typeface="Söhne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Symbol"/>
              <a:buChar char="-"/>
            </a:pPr>
            <a:endParaRPr lang="de-DE" sz="1600" b="0" strike="noStrike" spc="-1" dirty="0">
              <a:solidFill>
                <a:srgbClr val="262626"/>
              </a:solidFill>
              <a:latin typeface="Söhne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Symbol"/>
              <a:buChar char="-"/>
            </a:pPr>
            <a:endParaRPr lang="de-DE" sz="1600" spc="-1" dirty="0">
              <a:solidFill>
                <a:srgbClr val="262626"/>
              </a:solidFill>
              <a:latin typeface="Söhne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Symbol"/>
              <a:buChar char="-"/>
            </a:pPr>
            <a:endParaRPr lang="en-US" sz="1600" b="0" strike="noStrike" spc="-1" dirty="0">
              <a:solidFill>
                <a:srgbClr val="262626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600" b="0" strike="noStrike" spc="-1" dirty="0">
              <a:solidFill>
                <a:srgbClr val="262626"/>
              </a:solidFill>
              <a:latin typeface="Gill Sans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FAE70AE7-0410-2B30-5EEC-D9C5EF236F88}"/>
              </a:ext>
            </a:extLst>
          </p:cNvPr>
          <p:cNvSpPr/>
          <p:nvPr/>
        </p:nvSpPr>
        <p:spPr>
          <a:xfrm>
            <a:off x="3060449" y="2055042"/>
            <a:ext cx="6070862" cy="24698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9D82778-499A-B00D-4431-68A3F9AB1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9313" y="2695773"/>
            <a:ext cx="7729200" cy="1188360"/>
          </a:xfrm>
        </p:spPr>
        <p:txBody>
          <a:bodyPr/>
          <a:lstStyle/>
          <a:p>
            <a:r>
              <a:rPr lang="de-DE" sz="4800" dirty="0">
                <a:latin typeface="Söhne"/>
              </a:rPr>
              <a:t>Vielen Dank für Ihre Aufmerksamkeit! </a:t>
            </a:r>
            <a:r>
              <a:rPr lang="de-DE" sz="4800" dirty="0">
                <a:latin typeface="Söhne"/>
                <a:sym typeface="Wingdings" panose="05000000000000000000" pitchFamily="2" charset="2"/>
              </a:rPr>
              <a:t></a:t>
            </a:r>
            <a:endParaRPr lang="de-DE" sz="4800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4068495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el 1"/>
          <p:cNvSpPr txBox="1"/>
          <p:nvPr/>
        </p:nvSpPr>
        <p:spPr>
          <a:xfrm>
            <a:off x="2231280" y="964800"/>
            <a:ext cx="7729200" cy="1188360"/>
          </a:xfrm>
          <a:prstGeom prst="rect">
            <a:avLst/>
          </a:prstGeom>
          <a:solidFill>
            <a:srgbClr val="FFFFFF"/>
          </a:solidFill>
          <a:ln w="31680" cap="sq">
            <a:solidFill>
              <a:srgbClr val="404040"/>
            </a:solidFill>
            <a:miter/>
          </a:ln>
        </p:spPr>
        <p:txBody>
          <a:bodyPr lIns="182880" tIns="182880" rIns="182880" bIns="18288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3400" b="0" strike="noStrike" cap="all" spc="199" dirty="0">
                <a:solidFill>
                  <a:srgbClr val="262626"/>
                </a:solidFill>
                <a:latin typeface="Söhne"/>
              </a:rPr>
              <a:t>Zuständigkeiten</a:t>
            </a:r>
            <a:endParaRPr lang="en-US" sz="3400" b="0" strike="noStrike" spc="-1" dirty="0">
              <a:solidFill>
                <a:srgbClr val="000000"/>
              </a:solidFill>
              <a:latin typeface="Söhne"/>
            </a:endParaRPr>
          </a:p>
        </p:txBody>
      </p:sp>
      <p:sp>
        <p:nvSpPr>
          <p:cNvPr id="88" name="Textfeld 4"/>
          <p:cNvSpPr/>
          <p:nvPr/>
        </p:nvSpPr>
        <p:spPr>
          <a:xfrm>
            <a:off x="2115720" y="4714200"/>
            <a:ext cx="902160" cy="63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Gill Sans MT"/>
              </a:rPr>
              <a:t>Lizenz:</a:t>
            </a:r>
            <a:br/>
            <a:endParaRPr lang="de-DE" sz="1800" b="0" strike="noStrike" spc="-1">
              <a:latin typeface="Arial"/>
            </a:endParaRPr>
          </a:p>
        </p:txBody>
      </p:sp>
      <p:sp>
        <p:nvSpPr>
          <p:cNvPr id="89" name="Rechteck 5"/>
          <p:cNvSpPr/>
          <p:nvPr/>
        </p:nvSpPr>
        <p:spPr>
          <a:xfrm>
            <a:off x="2231280" y="4607640"/>
            <a:ext cx="7729200" cy="1425600"/>
          </a:xfrm>
          <a:prstGeom prst="rect">
            <a:avLst/>
          </a:prstGeom>
          <a:solidFill>
            <a:srgbClr val="FFFFFF"/>
          </a:solidFill>
          <a:ln>
            <a:solidFill>
              <a:srgbClr val="A0988C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2400" b="0" strike="noStrike" spc="-1" dirty="0">
                <a:solidFill>
                  <a:srgbClr val="000000"/>
                </a:solidFill>
                <a:latin typeface="Söhne"/>
              </a:rPr>
              <a:t>MIT-Lizenz</a:t>
            </a:r>
            <a:endParaRPr lang="de-DE" sz="2400" b="0" strike="noStrike" spc="-1" dirty="0">
              <a:latin typeface="Söhne"/>
            </a:endParaRPr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739D2703-9D28-33B2-6DE3-60E623B792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076487"/>
              </p:ext>
            </p:extLst>
          </p:nvPr>
        </p:nvGraphicFramePr>
        <p:xfrm>
          <a:off x="2231280" y="2708720"/>
          <a:ext cx="7729200" cy="132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2300">
                  <a:extLst>
                    <a:ext uri="{9D8B030D-6E8A-4147-A177-3AD203B41FA5}">
                      <a16:colId xmlns:a16="http://schemas.microsoft.com/office/drawing/2014/main" val="458504566"/>
                    </a:ext>
                  </a:extLst>
                </a:gridCol>
                <a:gridCol w="1932300">
                  <a:extLst>
                    <a:ext uri="{9D8B030D-6E8A-4147-A177-3AD203B41FA5}">
                      <a16:colId xmlns:a16="http://schemas.microsoft.com/office/drawing/2014/main" val="2469832469"/>
                    </a:ext>
                  </a:extLst>
                </a:gridCol>
                <a:gridCol w="1932300">
                  <a:extLst>
                    <a:ext uri="{9D8B030D-6E8A-4147-A177-3AD203B41FA5}">
                      <a16:colId xmlns:a16="http://schemas.microsoft.com/office/drawing/2014/main" val="1238069432"/>
                    </a:ext>
                  </a:extLst>
                </a:gridCol>
                <a:gridCol w="1932300">
                  <a:extLst>
                    <a:ext uri="{9D8B030D-6E8A-4147-A177-3AD203B41FA5}">
                      <a16:colId xmlns:a16="http://schemas.microsoft.com/office/drawing/2014/main" val="3023646236"/>
                    </a:ext>
                  </a:extLst>
                </a:gridCol>
              </a:tblGrid>
              <a:tr h="48621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800" b="1" strike="noStrike" spc="-1" dirty="0">
                          <a:solidFill>
                            <a:srgbClr val="FFFFFF"/>
                          </a:solidFill>
                          <a:latin typeface="Söhne"/>
                        </a:rPr>
                        <a:t>Nico</a:t>
                      </a:r>
                      <a:endParaRPr lang="de-DE" sz="1800" b="0" strike="noStrike" spc="-1" dirty="0">
                        <a:latin typeface="Söhn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800" b="1" strike="noStrike" spc="-1" dirty="0">
                          <a:solidFill>
                            <a:srgbClr val="FFFFFF"/>
                          </a:solidFill>
                          <a:latin typeface="Söhne"/>
                        </a:rPr>
                        <a:t>Justin</a:t>
                      </a:r>
                      <a:endParaRPr lang="de-DE" sz="1800" b="0" strike="noStrike" spc="-1" dirty="0">
                        <a:latin typeface="Söhn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800" b="1" strike="noStrike" spc="-1" dirty="0">
                          <a:solidFill>
                            <a:srgbClr val="FFFFFF"/>
                          </a:solidFill>
                          <a:latin typeface="Söhne"/>
                        </a:rPr>
                        <a:t>Aleks</a:t>
                      </a:r>
                      <a:endParaRPr lang="de-DE" sz="1800" b="0" strike="noStrike" spc="-1" dirty="0">
                        <a:latin typeface="Söhn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800" b="1" strike="noStrike" spc="-1" dirty="0">
                          <a:solidFill>
                            <a:srgbClr val="FFFFFF"/>
                          </a:solidFill>
                          <a:latin typeface="Söhne"/>
                        </a:rPr>
                        <a:t>Marcel</a:t>
                      </a:r>
                      <a:endParaRPr lang="de-DE" sz="1800" b="0" strike="noStrike" spc="-1" dirty="0">
                        <a:latin typeface="Söhne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752113"/>
                  </a:ext>
                </a:extLst>
              </a:tr>
              <a:tr h="8392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800" b="0" strike="noStrike" spc="-1" dirty="0">
                          <a:solidFill>
                            <a:srgbClr val="000000"/>
                          </a:solidFill>
                          <a:latin typeface="Söhne"/>
                        </a:rPr>
                        <a:t>REST-Beauftragter &amp; UI/UX</a:t>
                      </a:r>
                      <a:endParaRPr lang="de-DE" sz="1800" b="0" strike="noStrike" spc="-1" dirty="0">
                        <a:latin typeface="Söhn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800" b="0" strike="noStrike" spc="-1" dirty="0">
                          <a:solidFill>
                            <a:srgbClr val="000000"/>
                          </a:solidFill>
                          <a:latin typeface="Söhne"/>
                        </a:rPr>
                        <a:t>UI/UX &amp; Funktionalitäten</a:t>
                      </a:r>
                      <a:endParaRPr lang="de-DE" sz="1800" b="0" strike="noStrike" spc="-1" dirty="0">
                        <a:latin typeface="Söhn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800" b="0" strike="noStrike" spc="-1" dirty="0">
                          <a:solidFill>
                            <a:srgbClr val="000000"/>
                          </a:solidFill>
                          <a:latin typeface="Söhne"/>
                        </a:rPr>
                        <a:t>UI/UX &amp;</a:t>
                      </a:r>
                      <a:endParaRPr lang="de-DE" sz="1800" b="0" strike="noStrike" spc="-1" dirty="0">
                        <a:latin typeface="Söhne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800" b="0" strike="noStrike" spc="-1" dirty="0">
                          <a:solidFill>
                            <a:srgbClr val="000000"/>
                          </a:solidFill>
                          <a:latin typeface="Söhne"/>
                        </a:rPr>
                        <a:t>Funktionalitäten</a:t>
                      </a:r>
                      <a:endParaRPr lang="de-DE" sz="1800" b="0" strike="noStrike" spc="-1" dirty="0">
                        <a:latin typeface="Söhn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800" b="0" strike="noStrike" spc="-1" dirty="0">
                          <a:solidFill>
                            <a:srgbClr val="000000"/>
                          </a:solidFill>
                          <a:latin typeface="Söhne"/>
                        </a:rPr>
                        <a:t>Funktionalitäten &amp; Tests </a:t>
                      </a:r>
                      <a:endParaRPr lang="de-DE" sz="1800" b="0" strike="noStrike" spc="-1" dirty="0">
                        <a:latin typeface="Söhne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71884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itel 1"/>
          <p:cNvSpPr txBox="1"/>
          <p:nvPr/>
        </p:nvSpPr>
        <p:spPr>
          <a:xfrm>
            <a:off x="2231280" y="964800"/>
            <a:ext cx="7729200" cy="1188360"/>
          </a:xfrm>
          <a:prstGeom prst="rect">
            <a:avLst/>
          </a:prstGeom>
          <a:solidFill>
            <a:srgbClr val="FFFFFF"/>
          </a:solidFill>
          <a:ln w="31680" cap="sq">
            <a:solidFill>
              <a:srgbClr val="404040"/>
            </a:solidFill>
            <a:miter/>
          </a:ln>
        </p:spPr>
        <p:txBody>
          <a:bodyPr lIns="182880" tIns="182880" rIns="182880" bIns="18288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3400" b="0" strike="noStrike" cap="all" spc="199" dirty="0">
                <a:solidFill>
                  <a:srgbClr val="262626"/>
                </a:solidFill>
                <a:latin typeface="Söhne"/>
              </a:rPr>
              <a:t>Nicht-Funktionale Anforderungen</a:t>
            </a:r>
            <a:endParaRPr lang="en-US" sz="3400" b="0" strike="noStrike" spc="-1" dirty="0">
              <a:solidFill>
                <a:srgbClr val="000000"/>
              </a:solidFill>
              <a:latin typeface="Söhne"/>
            </a:endParaRPr>
          </a:p>
        </p:txBody>
      </p:sp>
      <p:sp>
        <p:nvSpPr>
          <p:cNvPr id="91" name="Inhaltsplatzhalter 2"/>
          <p:cNvSpPr txBox="1"/>
          <p:nvPr/>
        </p:nvSpPr>
        <p:spPr>
          <a:xfrm>
            <a:off x="1790573" y="2153160"/>
            <a:ext cx="7920000" cy="4030824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endParaRPr lang="en-US" sz="1800" b="0" strike="noStrike" spc="-1" dirty="0">
              <a:solidFill>
                <a:srgbClr val="262626"/>
              </a:solidFill>
              <a:latin typeface="Gill Sans MT"/>
            </a:endParaRPr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41E41CC6-BFF0-4E11-ED75-A388E46FF1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290388"/>
              </p:ext>
            </p:extLst>
          </p:nvPr>
        </p:nvGraphicFramePr>
        <p:xfrm>
          <a:off x="2231279" y="3096704"/>
          <a:ext cx="7729200" cy="1929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4600">
                  <a:extLst>
                    <a:ext uri="{9D8B030D-6E8A-4147-A177-3AD203B41FA5}">
                      <a16:colId xmlns:a16="http://schemas.microsoft.com/office/drawing/2014/main" val="3092358119"/>
                    </a:ext>
                  </a:extLst>
                </a:gridCol>
                <a:gridCol w="3864600">
                  <a:extLst>
                    <a:ext uri="{9D8B030D-6E8A-4147-A177-3AD203B41FA5}">
                      <a16:colId xmlns:a16="http://schemas.microsoft.com/office/drawing/2014/main" val="1719753536"/>
                    </a:ext>
                  </a:extLst>
                </a:gridCol>
              </a:tblGrid>
              <a:tr h="363098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Söhne"/>
                        </a:rPr>
                        <a:t>Gruppenspezifisch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Söhne"/>
                        </a:rPr>
                        <a:t>Projektspezifisch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088192"/>
                  </a:ext>
                </a:extLst>
              </a:tr>
              <a:tr h="363098"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latin typeface="Söhne"/>
                        </a:rPr>
                        <a:t>Responsive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latin typeface="Söhne"/>
                        </a:rPr>
                        <a:t>Leistung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946022"/>
                  </a:ext>
                </a:extLst>
              </a:tr>
              <a:tr h="363098"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latin typeface="Söhne"/>
                        </a:rPr>
                        <a:t>Kompatibilität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latin typeface="Söhne"/>
                        </a:rPr>
                        <a:t>Skalierbarkeit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969905"/>
                  </a:ext>
                </a:extLst>
              </a:tr>
              <a:tr h="465963"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latin typeface="Söhne"/>
                        </a:rPr>
                        <a:t>Gut wartbar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latin typeface="Söhne"/>
                        </a:rPr>
                        <a:t>Verfügbarkeit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723798"/>
                  </a:ext>
                </a:extLst>
              </a:tr>
              <a:tr h="363098"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latin typeface="Söhne"/>
                        </a:rPr>
                        <a:t>Benutzeroberflächengeschwindigkeit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latin typeface="Söhne"/>
                        </a:rPr>
                        <a:t>Sicherheit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9162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itel 1"/>
          <p:cNvSpPr txBox="1"/>
          <p:nvPr/>
        </p:nvSpPr>
        <p:spPr>
          <a:xfrm>
            <a:off x="2231280" y="964800"/>
            <a:ext cx="7729200" cy="1188360"/>
          </a:xfrm>
          <a:prstGeom prst="rect">
            <a:avLst/>
          </a:prstGeom>
          <a:solidFill>
            <a:srgbClr val="FFFFFF"/>
          </a:solidFill>
          <a:ln w="31680" cap="sq">
            <a:solidFill>
              <a:srgbClr val="404040"/>
            </a:solidFill>
            <a:miter/>
          </a:ln>
        </p:spPr>
        <p:txBody>
          <a:bodyPr lIns="182880" tIns="182880" rIns="182880" bIns="18288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3400" b="0" strike="noStrike" cap="all" spc="199" dirty="0">
                <a:solidFill>
                  <a:srgbClr val="262626"/>
                </a:solidFill>
                <a:latin typeface="Söhne"/>
              </a:rPr>
              <a:t>Einschätzung der User Stories</a:t>
            </a:r>
          </a:p>
        </p:txBody>
      </p:sp>
      <p:sp>
        <p:nvSpPr>
          <p:cNvPr id="91" name="Inhaltsplatzhalter 2"/>
          <p:cNvSpPr txBox="1"/>
          <p:nvPr/>
        </p:nvSpPr>
        <p:spPr>
          <a:xfrm>
            <a:off x="1790573" y="2153160"/>
            <a:ext cx="7920000" cy="4030824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endParaRPr lang="de-DE" sz="2000" b="0" strike="noStrike" spc="-1" dirty="0">
              <a:solidFill>
                <a:srgbClr val="000000"/>
              </a:solidFill>
              <a:latin typeface="Gill Sans MT"/>
              <a:ea typeface="Microsoft YaHe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de-DE" sz="2000" spc="-1" dirty="0">
              <a:solidFill>
                <a:srgbClr val="000000"/>
              </a:solidFill>
              <a:latin typeface="Gill Sans MT"/>
              <a:ea typeface="Microsoft YaHei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de-DE" sz="2000" b="0" strike="noStrike" spc="-1" dirty="0">
                <a:solidFill>
                  <a:srgbClr val="000000"/>
                </a:solidFill>
                <a:latin typeface="Söhne"/>
                <a:ea typeface="Microsoft YaHei"/>
              </a:rPr>
              <a:t>Fibonacci Folge: 1 2 3 5 8 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de-DE" sz="2000" dirty="0">
              <a:latin typeface="Söhne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br>
              <a:rPr lang="de-DE" sz="2000" dirty="0">
                <a:latin typeface="Söhne"/>
              </a:rPr>
            </a:br>
            <a:r>
              <a:rPr lang="de-DE" sz="2000" b="0" strike="noStrike" spc="-1" dirty="0">
                <a:solidFill>
                  <a:srgbClr val="000000"/>
                </a:solidFill>
                <a:latin typeface="Söhne"/>
                <a:ea typeface="Microsoft YaHei"/>
              </a:rPr>
              <a:t>Referenz User Story mit 3er Bewertung: 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de-DE" b="1" strike="noStrike" spc="-1" dirty="0">
                <a:solidFill>
                  <a:srgbClr val="262626"/>
                </a:solidFill>
                <a:latin typeface="Söhne"/>
              </a:rPr>
              <a:t>Als Nutzer möchte ich Texte posten können, um meine Gedanken zu teilen. </a:t>
            </a:r>
            <a:endParaRPr lang="de-DE" b="0" strike="noStrike" spc="-1" dirty="0">
              <a:solidFill>
                <a:srgbClr val="000000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173942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el 1"/>
          <p:cNvSpPr txBox="1"/>
          <p:nvPr/>
        </p:nvSpPr>
        <p:spPr>
          <a:xfrm>
            <a:off x="2231280" y="964800"/>
            <a:ext cx="7729200" cy="1188360"/>
          </a:xfrm>
          <a:prstGeom prst="rect">
            <a:avLst/>
          </a:prstGeom>
          <a:solidFill>
            <a:srgbClr val="FFFFFF"/>
          </a:solidFill>
          <a:ln w="31680" cap="sq">
            <a:solidFill>
              <a:srgbClr val="404040"/>
            </a:solidFill>
            <a:miter/>
          </a:ln>
        </p:spPr>
        <p:txBody>
          <a:bodyPr lIns="182880" tIns="182880" rIns="182880" bIns="18288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3400" b="0" strike="noStrike" cap="all" spc="199" dirty="0">
                <a:solidFill>
                  <a:srgbClr val="262626"/>
                </a:solidFill>
                <a:latin typeface="Söhne"/>
              </a:rPr>
              <a:t>Akzeptanzkriterien</a:t>
            </a:r>
            <a:endParaRPr lang="en-US" sz="3400" b="0" strike="noStrike" spc="-1" dirty="0">
              <a:solidFill>
                <a:srgbClr val="000000"/>
              </a:solidFill>
              <a:latin typeface="Söhne"/>
            </a:endParaRPr>
          </a:p>
        </p:txBody>
      </p:sp>
      <p:sp>
        <p:nvSpPr>
          <p:cNvPr id="95" name="Inhaltsplatzhalter 2"/>
          <p:cNvSpPr txBox="1"/>
          <p:nvPr/>
        </p:nvSpPr>
        <p:spPr>
          <a:xfrm>
            <a:off x="2231280" y="2077382"/>
            <a:ext cx="7729200" cy="420624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600" b="0" strike="noStrike" spc="-1" dirty="0">
              <a:solidFill>
                <a:srgbClr val="262626"/>
              </a:solidFill>
              <a:latin typeface="Söhne"/>
            </a:endParaRPr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</a:pPr>
            <a:r>
              <a:rPr lang="de-DE" sz="1600" b="1" strike="noStrike" spc="-1" dirty="0">
                <a:solidFill>
                  <a:schemeClr val="bg1">
                    <a:lumMod val="65000"/>
                  </a:schemeClr>
                </a:solidFill>
                <a:latin typeface="Söhne"/>
              </a:rPr>
              <a:t>1</a:t>
            </a:r>
            <a:r>
              <a:rPr lang="de-DE" sz="1500" b="1" strike="noStrike" spc="-1" dirty="0">
                <a:solidFill>
                  <a:schemeClr val="bg1">
                    <a:lumMod val="65000"/>
                  </a:schemeClr>
                </a:solidFill>
                <a:latin typeface="Söhne"/>
              </a:rPr>
              <a:t>. </a:t>
            </a:r>
            <a:r>
              <a:rPr lang="de-DE" sz="1500" b="1" strike="noStrike" spc="-1" dirty="0">
                <a:solidFill>
                  <a:srgbClr val="262626"/>
                </a:solidFill>
                <a:latin typeface="Söhne"/>
              </a:rPr>
              <a:t>Als Nutzender möchte ich wissen, wer diese Webseite betreibt (Impressum), um den Inhaber erreichen zu können. (1)</a:t>
            </a:r>
            <a:endParaRPr lang="en-US" sz="1500" b="0" strike="noStrike" spc="-1" dirty="0">
              <a:solidFill>
                <a:srgbClr val="262626"/>
              </a:solidFill>
              <a:latin typeface="Söhne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Symbol"/>
              <a:buChar char="-"/>
            </a:pPr>
            <a:r>
              <a:rPr lang="de-DE" sz="1500" b="0" strike="noStrike" spc="-1" dirty="0">
                <a:solidFill>
                  <a:srgbClr val="262626"/>
                </a:solidFill>
                <a:latin typeface="Söhne"/>
              </a:rPr>
              <a:t>Wenn ich auf der Webseite nach dem Impressum suche, ist ein klar gekennzeichneter Link </a:t>
            </a:r>
            <a:r>
              <a:rPr lang="de-DE" sz="1500" b="0" strike="noStrike" spc="-1" dirty="0" err="1">
                <a:solidFill>
                  <a:srgbClr val="262626"/>
                </a:solidFill>
                <a:latin typeface="Söhne"/>
              </a:rPr>
              <a:t>vorhande</a:t>
            </a:r>
            <a:r>
              <a:rPr lang="de-DE" sz="1500" b="0" strike="noStrike" spc="-1" dirty="0">
                <a:solidFill>
                  <a:srgbClr val="262626"/>
                </a:solidFill>
                <a:latin typeface="Söhne"/>
              </a:rPr>
              <a:t>, der mich direkt zur Impressumsseite führt.</a:t>
            </a:r>
            <a:endParaRPr lang="en-US" sz="1500" b="0" strike="noStrike" spc="-1" dirty="0">
              <a:solidFill>
                <a:srgbClr val="262626"/>
              </a:solidFill>
              <a:latin typeface="Söhne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Symbol"/>
              <a:buChar char="-"/>
            </a:pPr>
            <a:r>
              <a:rPr lang="de-DE" sz="1500" b="0" strike="noStrike" spc="-1" dirty="0">
                <a:solidFill>
                  <a:srgbClr val="262626"/>
                </a:solidFill>
                <a:latin typeface="Söhne"/>
              </a:rPr>
              <a:t>Die Impressumsseite enthält den vollständigen Namen und die Kontaktdaten des Betreibers, einschließlich einer gültigen E-Mail-Adresse und einer physischen Adresse.</a:t>
            </a:r>
            <a:endParaRPr lang="en-US" sz="1500" b="0" strike="noStrike" spc="-1" dirty="0">
              <a:solidFill>
                <a:srgbClr val="262626"/>
              </a:solidFill>
              <a:latin typeface="Söhne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500" b="0" strike="noStrike" spc="-1" dirty="0">
              <a:solidFill>
                <a:srgbClr val="262626"/>
              </a:solidFill>
              <a:latin typeface="Söhne"/>
            </a:endParaRPr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</a:pPr>
            <a:r>
              <a:rPr lang="de-DE" sz="1500" b="1" strike="noStrike" spc="-1" dirty="0">
                <a:solidFill>
                  <a:schemeClr val="bg1">
                    <a:lumMod val="65000"/>
                  </a:schemeClr>
                </a:solidFill>
                <a:latin typeface="Söhne"/>
              </a:rPr>
              <a:t>2. </a:t>
            </a:r>
            <a:r>
              <a:rPr lang="de-DE" sz="1500" b="1" strike="noStrike" spc="-1" dirty="0">
                <a:solidFill>
                  <a:srgbClr val="262626"/>
                </a:solidFill>
                <a:latin typeface="Söhne"/>
              </a:rPr>
              <a:t>Als Nutzer möchte ich mich mit E-Mail und Passwort registrieren können, um einen gesicherten Zugang zu meinem Account zu haben und konfigurieren zu können. (2)</a:t>
            </a:r>
            <a:endParaRPr lang="en-US" sz="1500" b="0" strike="noStrike" spc="-1" dirty="0">
              <a:solidFill>
                <a:srgbClr val="262626"/>
              </a:solidFill>
              <a:latin typeface="Söhne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Symbol"/>
              <a:buChar char="-"/>
            </a:pPr>
            <a:r>
              <a:rPr lang="de-DE" sz="1500" b="0" strike="noStrike" spc="-1" dirty="0">
                <a:solidFill>
                  <a:srgbClr val="262626"/>
                </a:solidFill>
                <a:latin typeface="Söhne"/>
              </a:rPr>
              <a:t>Auf der Anmeldeseite ist ein "Registrieren" oder "Neues Konto erstellen" Button vorhanden.</a:t>
            </a:r>
            <a:endParaRPr lang="en-US" sz="1500" b="0" strike="noStrike" spc="-1" dirty="0">
              <a:solidFill>
                <a:srgbClr val="262626"/>
              </a:solidFill>
              <a:latin typeface="Söhne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Symbol"/>
              <a:buChar char="-"/>
            </a:pPr>
            <a:r>
              <a:rPr lang="de-DE" sz="1500" b="0" strike="noStrike" spc="-1" dirty="0">
                <a:solidFill>
                  <a:srgbClr val="262626"/>
                </a:solidFill>
                <a:latin typeface="Söhne"/>
              </a:rPr>
              <a:t>Nachdem ich meine E-Mail-Adresse und ein sicheres Passwort eingegeben habe, wird mein Konto erfolgreich erstellt und ich werde zur Konfigurationsseite weitergeleitet</a:t>
            </a:r>
            <a:r>
              <a:rPr lang="de-DE" sz="1600" b="0" strike="noStrike" spc="-1" dirty="0">
                <a:solidFill>
                  <a:srgbClr val="262626"/>
                </a:solidFill>
                <a:latin typeface="Söhne"/>
              </a:rPr>
              <a:t>.</a:t>
            </a:r>
            <a:endParaRPr lang="en-US" sz="1600" b="0" strike="noStrike" spc="-1" dirty="0">
              <a:solidFill>
                <a:srgbClr val="262626"/>
              </a:solidFill>
              <a:latin typeface="Söhne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1600" b="0" strike="noStrike" spc="-1" dirty="0">
              <a:solidFill>
                <a:srgbClr val="262626"/>
              </a:solidFill>
              <a:latin typeface="Söhne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1600" b="0" strike="noStrike" spc="-1" dirty="0">
              <a:solidFill>
                <a:srgbClr val="262626"/>
              </a:solidFill>
              <a:latin typeface="Söhne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1600" b="0" strike="noStrike" spc="-1" dirty="0">
              <a:solidFill>
                <a:srgbClr val="262626"/>
              </a:solidFill>
              <a:latin typeface="Söhn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el 1"/>
          <p:cNvSpPr txBox="1"/>
          <p:nvPr/>
        </p:nvSpPr>
        <p:spPr>
          <a:xfrm>
            <a:off x="2231280" y="964800"/>
            <a:ext cx="7729200" cy="1188360"/>
          </a:xfrm>
          <a:prstGeom prst="rect">
            <a:avLst/>
          </a:prstGeom>
          <a:solidFill>
            <a:srgbClr val="FFFFFF"/>
          </a:solidFill>
          <a:ln w="31680" cap="sq">
            <a:solidFill>
              <a:srgbClr val="404040"/>
            </a:solidFill>
            <a:miter/>
          </a:ln>
        </p:spPr>
        <p:txBody>
          <a:bodyPr lIns="182880" tIns="182880" rIns="182880" bIns="18288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3400" b="0" strike="noStrike" cap="all" spc="199" dirty="0">
                <a:solidFill>
                  <a:srgbClr val="262626"/>
                </a:solidFill>
                <a:latin typeface="Söhne"/>
              </a:rPr>
              <a:t>Akzeptanzkriterien</a:t>
            </a:r>
            <a:endParaRPr lang="en-US" sz="3400" b="0" strike="noStrike" spc="-1" dirty="0">
              <a:solidFill>
                <a:srgbClr val="000000"/>
              </a:solidFill>
              <a:latin typeface="Söhne"/>
            </a:endParaRPr>
          </a:p>
        </p:txBody>
      </p:sp>
      <p:sp>
        <p:nvSpPr>
          <p:cNvPr id="97" name="Inhaltsplatzhalter 2"/>
          <p:cNvSpPr txBox="1"/>
          <p:nvPr/>
        </p:nvSpPr>
        <p:spPr>
          <a:xfrm>
            <a:off x="2231280" y="2421263"/>
            <a:ext cx="7729200" cy="408204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95500"/>
          </a:bodyPr>
          <a:lstStyle/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</a:pPr>
            <a:r>
              <a:rPr lang="de-DE" sz="1600" b="1" strike="noStrike" spc="-1" dirty="0">
                <a:solidFill>
                  <a:schemeClr val="bg1">
                    <a:lumMod val="65000"/>
                  </a:schemeClr>
                </a:solidFill>
                <a:latin typeface="Söhne"/>
              </a:rPr>
              <a:t>3. </a:t>
            </a:r>
            <a:r>
              <a:rPr lang="de-DE" sz="1600" b="1" strike="noStrike" spc="-1" dirty="0">
                <a:solidFill>
                  <a:srgbClr val="262626"/>
                </a:solidFill>
                <a:latin typeface="Söhne"/>
              </a:rPr>
              <a:t>Als Nutzer möchte ich Texte posten können, um meine Gedanken zu teilen. (3)</a:t>
            </a:r>
            <a:endParaRPr lang="en-US" sz="1600" b="0" strike="noStrike" spc="-1" dirty="0">
              <a:solidFill>
                <a:srgbClr val="262626"/>
              </a:solidFill>
              <a:latin typeface="Gill Sans MT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Symbol"/>
              <a:buChar char="-"/>
            </a:pPr>
            <a:r>
              <a:rPr lang="de-DE" sz="1600" b="0" strike="noStrike" spc="-1" dirty="0">
                <a:solidFill>
                  <a:srgbClr val="262626"/>
                </a:solidFill>
                <a:latin typeface="Söhne"/>
              </a:rPr>
              <a:t>Auf </a:t>
            </a:r>
            <a:r>
              <a:rPr lang="de-DE" sz="1600" spc="-1" dirty="0">
                <a:solidFill>
                  <a:srgbClr val="262626"/>
                </a:solidFill>
                <a:latin typeface="Söhne"/>
              </a:rPr>
              <a:t>meiner</a:t>
            </a:r>
            <a:r>
              <a:rPr lang="de-DE" sz="1600" b="0" strike="noStrike" spc="-1" dirty="0">
                <a:solidFill>
                  <a:srgbClr val="262626"/>
                </a:solidFill>
                <a:latin typeface="Söhne"/>
              </a:rPr>
              <a:t> Profilseite ist ein Button </a:t>
            </a:r>
            <a:r>
              <a:rPr lang="de-DE" sz="1600" b="0" strike="noStrike" spc="-1" dirty="0" err="1">
                <a:solidFill>
                  <a:srgbClr val="262626"/>
                </a:solidFill>
                <a:latin typeface="Söhne"/>
              </a:rPr>
              <a:t>vorhande</a:t>
            </a:r>
            <a:r>
              <a:rPr lang="de-DE" sz="1600" b="0" strike="noStrike" spc="-1" dirty="0">
                <a:solidFill>
                  <a:srgbClr val="262626"/>
                </a:solidFill>
                <a:latin typeface="Söhne"/>
              </a:rPr>
              <a:t>, der mir ermöglicht, einen neuen Textbeitrag zu erstellen.</a:t>
            </a:r>
            <a:endParaRPr lang="en-US" sz="1600" b="0" strike="noStrike" spc="-1" dirty="0">
              <a:solidFill>
                <a:srgbClr val="262626"/>
              </a:solidFill>
              <a:latin typeface="Gill Sans MT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Symbol"/>
              <a:buChar char="-"/>
            </a:pPr>
            <a:r>
              <a:rPr lang="de-DE" sz="1600" b="0" strike="noStrike" spc="-1" dirty="0">
                <a:solidFill>
                  <a:srgbClr val="262626"/>
                </a:solidFill>
                <a:latin typeface="Söhne"/>
              </a:rPr>
              <a:t>Nachdem ich meinen Text eingegeben und auf "Posten" geklickt habe, erscheint der Beitrag auf meiner Profilseite und im allgemeinen Feed.</a:t>
            </a:r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</a:pPr>
            <a:endParaRPr lang="de-DE" sz="1600" b="0" strike="noStrike" spc="-1" dirty="0">
              <a:solidFill>
                <a:srgbClr val="262626"/>
              </a:solidFill>
              <a:latin typeface="Söhne"/>
            </a:endParaRPr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</a:pPr>
            <a:r>
              <a:rPr lang="de-DE" sz="1600" b="1" spc="-1" dirty="0">
                <a:solidFill>
                  <a:schemeClr val="bg1">
                    <a:lumMod val="65000"/>
                  </a:schemeClr>
                </a:solidFill>
                <a:latin typeface="Söhne"/>
              </a:rPr>
              <a:t>4. </a:t>
            </a:r>
            <a:r>
              <a:rPr lang="de-DE" sz="1600" b="1" strike="noStrike" spc="-1" dirty="0">
                <a:solidFill>
                  <a:srgbClr val="262626"/>
                </a:solidFill>
                <a:latin typeface="Söhne"/>
              </a:rPr>
              <a:t>Als Nutzer möchte ich Fotos hochladen können</a:t>
            </a:r>
            <a:r>
              <a:rPr lang="de-DE" sz="1600" b="1" spc="-1" dirty="0">
                <a:solidFill>
                  <a:srgbClr val="262626"/>
                </a:solidFill>
                <a:latin typeface="Söhne"/>
              </a:rPr>
              <a:t>, um …</a:t>
            </a:r>
            <a:r>
              <a:rPr lang="de-DE" sz="1600" b="1" strike="noStrike" spc="-1" dirty="0">
                <a:solidFill>
                  <a:srgbClr val="262626"/>
                </a:solidFill>
                <a:latin typeface="Söhne"/>
              </a:rPr>
              <a:t> (5)</a:t>
            </a:r>
            <a:endParaRPr lang="en-US" sz="1600" b="0" strike="noStrike" spc="-1" dirty="0">
              <a:solidFill>
                <a:srgbClr val="262626"/>
              </a:solidFill>
              <a:latin typeface="Gill Sans MT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Symbol"/>
              <a:buChar char="-"/>
            </a:pPr>
            <a:r>
              <a:rPr lang="de-DE" sz="1600" b="0" strike="noStrike" spc="-1" dirty="0">
                <a:solidFill>
                  <a:srgbClr val="262626"/>
                </a:solidFill>
                <a:latin typeface="Söhne"/>
              </a:rPr>
              <a:t>Auf meiner Profilseite ist ein Button vorhanden, der mir ermöglicht, ein neues Foto hochzuladen.</a:t>
            </a:r>
            <a:endParaRPr lang="en-US" sz="1600" b="0" strike="noStrike" spc="-1" dirty="0">
              <a:solidFill>
                <a:srgbClr val="262626"/>
              </a:solidFill>
              <a:latin typeface="Gill Sans MT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Symbol"/>
              <a:buChar char="-"/>
            </a:pPr>
            <a:r>
              <a:rPr lang="de-DE" sz="1600" b="0" strike="noStrike" spc="-1" dirty="0">
                <a:solidFill>
                  <a:srgbClr val="262626"/>
                </a:solidFill>
                <a:latin typeface="Söhne"/>
              </a:rPr>
              <a:t>Nachdem ich ein Foto ausgewählt und auf "Hochladen" geklickt habe, erscheint das Foto auf meiner Profilseite und im allgemeinen Feed.</a:t>
            </a:r>
            <a:endParaRPr lang="en-US" sz="1600" b="0" strike="noStrike" spc="-1" dirty="0">
              <a:solidFill>
                <a:srgbClr val="262626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600" b="0" strike="noStrike" spc="-1" dirty="0">
              <a:solidFill>
                <a:srgbClr val="262626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600" b="0" strike="noStrike" spc="-1" dirty="0">
              <a:solidFill>
                <a:srgbClr val="262626"/>
              </a:solidFill>
              <a:latin typeface="Gill Sans MT"/>
            </a:endParaRPr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</a:pPr>
            <a:endParaRPr lang="en-US" sz="1600" b="0" strike="noStrike" spc="-1" dirty="0">
              <a:solidFill>
                <a:srgbClr val="262626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600" b="0" strike="noStrike" spc="-1" dirty="0">
              <a:solidFill>
                <a:srgbClr val="262626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600" b="0" strike="noStrike" spc="-1" dirty="0">
              <a:solidFill>
                <a:srgbClr val="262626"/>
              </a:solidFill>
              <a:latin typeface="Gill Sans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el 1"/>
          <p:cNvSpPr txBox="1"/>
          <p:nvPr/>
        </p:nvSpPr>
        <p:spPr>
          <a:xfrm>
            <a:off x="2231280" y="964800"/>
            <a:ext cx="7729200" cy="1188360"/>
          </a:xfrm>
          <a:prstGeom prst="rect">
            <a:avLst/>
          </a:prstGeom>
          <a:solidFill>
            <a:srgbClr val="FFFFFF"/>
          </a:solidFill>
          <a:ln w="31680" cap="sq">
            <a:solidFill>
              <a:srgbClr val="404040"/>
            </a:solidFill>
            <a:miter/>
          </a:ln>
        </p:spPr>
        <p:txBody>
          <a:bodyPr lIns="182880" tIns="182880" rIns="182880" bIns="18288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3400" b="0" strike="noStrike" cap="all" spc="199" dirty="0">
                <a:solidFill>
                  <a:srgbClr val="262626"/>
                </a:solidFill>
                <a:latin typeface="Söhne"/>
              </a:rPr>
              <a:t>Akzeptanzkriterien</a:t>
            </a:r>
            <a:endParaRPr lang="en-US" sz="3400" b="0" strike="noStrike" spc="-1" dirty="0">
              <a:solidFill>
                <a:srgbClr val="000000"/>
              </a:solidFill>
              <a:latin typeface="Söhne"/>
            </a:endParaRPr>
          </a:p>
        </p:txBody>
      </p:sp>
      <p:sp>
        <p:nvSpPr>
          <p:cNvPr id="101" name="Inhaltsplatzhalter 2"/>
          <p:cNvSpPr txBox="1"/>
          <p:nvPr/>
        </p:nvSpPr>
        <p:spPr>
          <a:xfrm>
            <a:off x="2231280" y="2402410"/>
            <a:ext cx="7729200" cy="395532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</a:pPr>
            <a:r>
              <a:rPr lang="de-DE" sz="1500" b="1" strike="noStrike" spc="-1" dirty="0">
                <a:solidFill>
                  <a:schemeClr val="bg1">
                    <a:lumMod val="65000"/>
                  </a:schemeClr>
                </a:solidFill>
                <a:latin typeface="Söhne"/>
              </a:rPr>
              <a:t>5. </a:t>
            </a:r>
            <a:r>
              <a:rPr lang="de-DE" sz="1500" b="1" strike="noStrike" spc="-1" dirty="0">
                <a:solidFill>
                  <a:srgbClr val="262626"/>
                </a:solidFill>
                <a:latin typeface="Söhne"/>
              </a:rPr>
              <a:t>Als Nutzer möchte ich Beiträge kategorisiert filtern können, um nach bestimmten</a:t>
            </a:r>
            <a:r>
              <a:rPr lang="de-DE" sz="1500" b="1" spc="-1" dirty="0">
                <a:solidFill>
                  <a:srgbClr val="262626"/>
                </a:solidFill>
                <a:latin typeface="Söhne"/>
              </a:rPr>
              <a:t> </a:t>
            </a:r>
            <a:r>
              <a:rPr lang="de-DE" sz="1500" b="1" strike="noStrike" spc="-1" dirty="0">
                <a:solidFill>
                  <a:srgbClr val="262626"/>
                </a:solidFill>
                <a:latin typeface="Söhne"/>
              </a:rPr>
              <a:t>Beiträgen zu suchen. (5)</a:t>
            </a:r>
            <a:endParaRPr lang="en-US" sz="1500" b="0" strike="noStrike" spc="-1" dirty="0">
              <a:solidFill>
                <a:srgbClr val="262626"/>
              </a:solidFill>
              <a:latin typeface="Söhne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Symbol"/>
              <a:buChar char="-"/>
            </a:pPr>
            <a:r>
              <a:rPr lang="de-DE" sz="1500" b="0" strike="noStrike" spc="-1" dirty="0">
                <a:solidFill>
                  <a:srgbClr val="262626"/>
                </a:solidFill>
                <a:latin typeface="Söhne"/>
              </a:rPr>
              <a:t>Auf der Hauptseite ist ein Filter- oder Suchfeld vorhanden, das mir ermöglicht, Beiträge nach Kategorien oder Hashtags zu suchen.</a:t>
            </a:r>
            <a:endParaRPr lang="en-US" sz="1500" b="0" strike="noStrike" spc="-1" dirty="0">
              <a:solidFill>
                <a:srgbClr val="262626"/>
              </a:solidFill>
              <a:latin typeface="Söhne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Symbol"/>
              <a:buChar char="-"/>
            </a:pPr>
            <a:r>
              <a:rPr lang="de-DE" sz="1500" b="0" strike="noStrike" spc="-1" dirty="0">
                <a:solidFill>
                  <a:srgbClr val="262626"/>
                </a:solidFill>
                <a:latin typeface="Söhne"/>
              </a:rPr>
              <a:t>Basierend auf den ausgewählten Kategorien oder Hashtags  </a:t>
            </a:r>
            <a:r>
              <a:rPr lang="de-DE" sz="1500" spc="-1" dirty="0">
                <a:solidFill>
                  <a:srgbClr val="262626"/>
                </a:solidFill>
                <a:latin typeface="Söhne"/>
              </a:rPr>
              <a:t>werden die relevanten Beiträge angezeigt.</a:t>
            </a:r>
            <a:endParaRPr lang="en-US" sz="1500" b="0" strike="noStrike" spc="-1" dirty="0">
              <a:solidFill>
                <a:srgbClr val="262626"/>
              </a:solidFill>
              <a:latin typeface="Söhne"/>
            </a:endParaRPr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</a:pPr>
            <a:r>
              <a:rPr lang="de-DE" sz="1500" b="1" strike="noStrike" spc="-1" dirty="0">
                <a:solidFill>
                  <a:schemeClr val="bg1">
                    <a:lumMod val="65000"/>
                  </a:schemeClr>
                </a:solidFill>
                <a:latin typeface="Söhne"/>
              </a:rPr>
              <a:t>6. </a:t>
            </a:r>
            <a:r>
              <a:rPr lang="de-DE" sz="1500" b="1" strike="noStrike" spc="-1" dirty="0">
                <a:solidFill>
                  <a:srgbClr val="262626"/>
                </a:solidFill>
                <a:latin typeface="Söhne"/>
              </a:rPr>
              <a:t>Als Nutzer möchte ich die Möglichkeit haben, meine Abonnenten und Follower einzusehen und zu verwalten. (3)</a:t>
            </a:r>
            <a:endParaRPr lang="en-US" sz="1500" b="0" strike="noStrike" spc="-1" dirty="0">
              <a:solidFill>
                <a:srgbClr val="262626"/>
              </a:solidFill>
              <a:latin typeface="Söhne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Symbol"/>
              <a:buChar char=""/>
            </a:pPr>
            <a:r>
              <a:rPr lang="de-DE" sz="1500" b="0" strike="noStrike" spc="-1" dirty="0">
                <a:solidFill>
                  <a:srgbClr val="262626"/>
                </a:solidFill>
                <a:latin typeface="Söhne"/>
              </a:rPr>
              <a:t>Auf meiner Profilseite wird eine Übersicht meiner aktuellen Abonnenten und Follower angezeigt.</a:t>
            </a:r>
            <a:endParaRPr lang="en-US" sz="1500" b="0" strike="noStrike" spc="-1" dirty="0">
              <a:solidFill>
                <a:srgbClr val="262626"/>
              </a:solidFill>
              <a:latin typeface="Söhne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Symbol"/>
              <a:buChar char=""/>
            </a:pPr>
            <a:r>
              <a:rPr lang="de-DE" sz="1500" spc="-1" dirty="0">
                <a:solidFill>
                  <a:srgbClr val="262626"/>
                </a:solidFill>
                <a:latin typeface="Söhne"/>
              </a:rPr>
              <a:t>Ü</a:t>
            </a:r>
            <a:r>
              <a:rPr lang="de-DE" sz="1500" b="0" strike="noStrike" spc="-1" dirty="0">
                <a:solidFill>
                  <a:srgbClr val="262626"/>
                </a:solidFill>
                <a:latin typeface="Söhne"/>
              </a:rPr>
              <a:t>ber Buttons kann ich Nutzern entfolgen oder neuen Nutzern folgen.</a:t>
            </a:r>
            <a:endParaRPr lang="en-US" sz="1500" b="0" strike="noStrike" spc="-1" dirty="0">
              <a:solidFill>
                <a:srgbClr val="262626"/>
              </a:solidFill>
              <a:latin typeface="Söhne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600" b="0" strike="noStrike" spc="-1" dirty="0">
              <a:solidFill>
                <a:srgbClr val="262626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600" b="0" strike="noStrike" spc="-1" dirty="0">
              <a:solidFill>
                <a:srgbClr val="262626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600" b="0" strike="noStrike" spc="-1" dirty="0">
              <a:solidFill>
                <a:srgbClr val="262626"/>
              </a:solidFill>
              <a:latin typeface="Söhne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600" b="0" strike="noStrike" spc="-1" dirty="0">
              <a:solidFill>
                <a:srgbClr val="262626"/>
              </a:solidFill>
              <a:latin typeface="Söhn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1"/>
          <p:cNvSpPr txBox="1"/>
          <p:nvPr/>
        </p:nvSpPr>
        <p:spPr>
          <a:xfrm>
            <a:off x="2231280" y="964800"/>
            <a:ext cx="7729200" cy="1188360"/>
          </a:xfrm>
          <a:prstGeom prst="rect">
            <a:avLst/>
          </a:prstGeom>
          <a:solidFill>
            <a:srgbClr val="FFFFFF"/>
          </a:solidFill>
          <a:ln w="31680" cap="sq">
            <a:solidFill>
              <a:srgbClr val="404040"/>
            </a:solidFill>
            <a:miter/>
          </a:ln>
        </p:spPr>
        <p:txBody>
          <a:bodyPr lIns="182880" tIns="182880" rIns="182880" bIns="18288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3400" b="0" strike="noStrike" cap="all" spc="199" dirty="0">
                <a:solidFill>
                  <a:srgbClr val="262626"/>
                </a:solidFill>
                <a:latin typeface="Söhne"/>
              </a:rPr>
              <a:t>Akzeptanzkriterien</a:t>
            </a:r>
            <a:endParaRPr lang="en-US" sz="3400" b="0" strike="noStrike" spc="-1" dirty="0">
              <a:solidFill>
                <a:srgbClr val="000000"/>
              </a:solidFill>
              <a:latin typeface="Söhne"/>
            </a:endParaRPr>
          </a:p>
        </p:txBody>
      </p:sp>
      <p:sp>
        <p:nvSpPr>
          <p:cNvPr id="105" name="Content Placeholder 2"/>
          <p:cNvSpPr txBox="1"/>
          <p:nvPr/>
        </p:nvSpPr>
        <p:spPr>
          <a:xfrm>
            <a:off x="2231280" y="2449543"/>
            <a:ext cx="7729200" cy="402048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97000"/>
          </a:bodyPr>
          <a:lstStyle/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</a:pPr>
            <a:r>
              <a:rPr lang="de-DE" sz="1500" b="1" spc="-1" dirty="0">
                <a:solidFill>
                  <a:schemeClr val="bg1">
                    <a:lumMod val="65000"/>
                  </a:schemeClr>
                </a:solidFill>
                <a:latin typeface="Söhne"/>
              </a:rPr>
              <a:t>7. </a:t>
            </a:r>
            <a:r>
              <a:rPr lang="de-DE" sz="1500" b="1" strike="noStrike" spc="-1" dirty="0">
                <a:solidFill>
                  <a:srgbClr val="262626"/>
                </a:solidFill>
                <a:latin typeface="Söhne"/>
              </a:rPr>
              <a:t>Als Nutzer möchte ich die Option haben, Nutzerprofile einzusehen und grundlegende Informationen über sie zu erhalten. (2)</a:t>
            </a:r>
            <a:endParaRPr lang="en-US" sz="1500" b="0" strike="noStrike" spc="-1" dirty="0">
              <a:solidFill>
                <a:srgbClr val="262626"/>
              </a:solidFill>
              <a:latin typeface="Söhne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Symbol"/>
              <a:buChar char="-"/>
            </a:pPr>
            <a:r>
              <a:rPr lang="de-DE" sz="1500" b="0" strike="noStrike" spc="-1" dirty="0">
                <a:solidFill>
                  <a:srgbClr val="262626"/>
                </a:solidFill>
                <a:latin typeface="Söhne"/>
              </a:rPr>
              <a:t>Auf der Benutzerprofilseite werden grundlegende Information wie Benutzername, Profilbild und Anzahl der Follower angezeigt.</a:t>
            </a:r>
            <a:endParaRPr lang="en-US" sz="1500" b="0" strike="noStrike" spc="-1" dirty="0">
              <a:solidFill>
                <a:srgbClr val="262626"/>
              </a:solidFill>
              <a:latin typeface="Söhne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Symbol"/>
              <a:buChar char="-"/>
            </a:pPr>
            <a:r>
              <a:rPr lang="de-DE" sz="1500" b="0" strike="noStrike" spc="-1" dirty="0">
                <a:solidFill>
                  <a:srgbClr val="262626"/>
                </a:solidFill>
                <a:latin typeface="Söhne"/>
              </a:rPr>
              <a:t>Man kann von einem Nutzerprofil aus zu dessen Beiträgen, Abonnements und anderen relevanten Informationen navigieren.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Symbol"/>
              <a:buChar char="-"/>
            </a:pPr>
            <a:endParaRPr lang="de-DE" sz="1500" spc="-1" dirty="0">
              <a:solidFill>
                <a:srgbClr val="262626"/>
              </a:solidFill>
              <a:latin typeface="Söhne"/>
            </a:endParaRPr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</a:pPr>
            <a:r>
              <a:rPr lang="de-DE" sz="1500" b="1" strike="noStrike" spc="-1" dirty="0">
                <a:solidFill>
                  <a:schemeClr val="bg1">
                    <a:lumMod val="65000"/>
                  </a:schemeClr>
                </a:solidFill>
                <a:latin typeface="Söhne"/>
              </a:rPr>
              <a:t>8. </a:t>
            </a:r>
            <a:r>
              <a:rPr lang="de-DE" sz="1500" b="1" strike="noStrike" spc="-1" dirty="0">
                <a:solidFill>
                  <a:srgbClr val="262626"/>
                </a:solidFill>
                <a:latin typeface="Söhne"/>
              </a:rPr>
              <a:t>Als Admin möchte ich bestimmte Inhalte und Personen sperren können, um die Einhaltung von Gesetzen zu gewährleisten. (5)</a:t>
            </a:r>
            <a:endParaRPr lang="en-US" sz="1500" b="0" strike="noStrike" spc="-1" dirty="0">
              <a:solidFill>
                <a:srgbClr val="262626"/>
              </a:solidFill>
              <a:latin typeface="Söhne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Symbol"/>
              <a:buChar char="-"/>
            </a:pPr>
            <a:r>
              <a:rPr lang="de-DE" sz="1500" b="0" strike="noStrike" spc="-1" dirty="0">
                <a:solidFill>
                  <a:srgbClr val="262626"/>
                </a:solidFill>
                <a:latin typeface="Söhne"/>
              </a:rPr>
              <a:t>Die App hat eine Funktion für Administratoren, um bestimmte Inhalte zu sperren, die gegen Richtlinien oder Gesetze verstoßen.</a:t>
            </a:r>
            <a:endParaRPr lang="en-US" sz="1500" b="0" strike="noStrike" spc="-1" dirty="0">
              <a:solidFill>
                <a:srgbClr val="262626"/>
              </a:solidFill>
              <a:latin typeface="Söhne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Symbol"/>
              <a:buChar char="-"/>
            </a:pPr>
            <a:r>
              <a:rPr lang="de-DE" sz="1500" spc="-1" dirty="0">
                <a:solidFill>
                  <a:srgbClr val="262626"/>
                </a:solidFill>
                <a:latin typeface="Söhne"/>
              </a:rPr>
              <a:t>B</a:t>
            </a:r>
            <a:r>
              <a:rPr lang="de-DE" sz="1500" b="0" strike="noStrike" spc="-1" dirty="0">
                <a:solidFill>
                  <a:srgbClr val="262626"/>
                </a:solidFill>
                <a:latin typeface="Söhne"/>
              </a:rPr>
              <a:t>estimmte Nutzeraccounts können zudem gesperrt werden.</a:t>
            </a:r>
            <a:endParaRPr lang="en-US" sz="1500" b="0" strike="noStrike" spc="-1" dirty="0">
              <a:solidFill>
                <a:srgbClr val="262626"/>
              </a:solidFill>
              <a:latin typeface="Söhne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Symbol"/>
              <a:buChar char="-"/>
            </a:pPr>
            <a:endParaRPr lang="de-DE" sz="1600" b="0" strike="noStrike" spc="-1" dirty="0">
              <a:solidFill>
                <a:srgbClr val="262626"/>
              </a:solidFill>
              <a:latin typeface="Söhne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Symbol"/>
              <a:buChar char="-"/>
            </a:pPr>
            <a:endParaRPr lang="de-DE" sz="1600" spc="-1" dirty="0">
              <a:solidFill>
                <a:srgbClr val="262626"/>
              </a:solidFill>
              <a:latin typeface="Söhne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Symbol"/>
              <a:buChar char="-"/>
            </a:pPr>
            <a:endParaRPr lang="en-US" sz="1600" b="0" strike="noStrike" spc="-1" dirty="0">
              <a:solidFill>
                <a:srgbClr val="262626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600" b="0" strike="noStrike" spc="-1" dirty="0">
              <a:solidFill>
                <a:srgbClr val="262626"/>
              </a:solidFill>
              <a:latin typeface="Gill Sans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1"/>
          <p:cNvSpPr txBox="1"/>
          <p:nvPr/>
        </p:nvSpPr>
        <p:spPr>
          <a:xfrm>
            <a:off x="2231280" y="964800"/>
            <a:ext cx="7729200" cy="1188360"/>
          </a:xfrm>
          <a:prstGeom prst="rect">
            <a:avLst/>
          </a:prstGeom>
          <a:solidFill>
            <a:srgbClr val="FFFFFF"/>
          </a:solidFill>
          <a:ln w="31680" cap="sq">
            <a:solidFill>
              <a:srgbClr val="404040"/>
            </a:solidFill>
            <a:miter/>
          </a:ln>
        </p:spPr>
        <p:txBody>
          <a:bodyPr lIns="182880" tIns="182880" rIns="182880" bIns="18288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3400" b="0" strike="noStrike" cap="all" spc="199" dirty="0">
                <a:solidFill>
                  <a:srgbClr val="262626"/>
                </a:solidFill>
                <a:latin typeface="Söhne"/>
              </a:rPr>
              <a:t>Akzeptanzkriterien</a:t>
            </a:r>
            <a:endParaRPr lang="en-US" sz="3400" b="0" strike="noStrike" spc="-1" dirty="0">
              <a:solidFill>
                <a:srgbClr val="000000"/>
              </a:solidFill>
              <a:latin typeface="Söhne"/>
            </a:endParaRPr>
          </a:p>
        </p:txBody>
      </p:sp>
      <p:sp>
        <p:nvSpPr>
          <p:cNvPr id="107" name="Content Placeholder 2"/>
          <p:cNvSpPr txBox="1"/>
          <p:nvPr/>
        </p:nvSpPr>
        <p:spPr>
          <a:xfrm>
            <a:off x="2231280" y="2421263"/>
            <a:ext cx="7729200" cy="396684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98500"/>
          </a:bodyPr>
          <a:lstStyle/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</a:pPr>
            <a:r>
              <a:rPr lang="de-DE" sz="1500" b="1" spc="-1" dirty="0">
                <a:solidFill>
                  <a:schemeClr val="bg1">
                    <a:lumMod val="65000"/>
                  </a:schemeClr>
                </a:solidFill>
                <a:latin typeface="Söhne"/>
              </a:rPr>
              <a:t>9</a:t>
            </a:r>
            <a:r>
              <a:rPr lang="de-DE" sz="1500" b="1" strike="noStrike" spc="-1" dirty="0">
                <a:solidFill>
                  <a:schemeClr val="bg1">
                    <a:lumMod val="65000"/>
                  </a:schemeClr>
                </a:solidFill>
                <a:latin typeface="Söhne"/>
              </a:rPr>
              <a:t>. </a:t>
            </a:r>
            <a:r>
              <a:rPr lang="de-DE" sz="1500" b="1" strike="noStrike" spc="-1" dirty="0">
                <a:solidFill>
                  <a:srgbClr val="262626"/>
                </a:solidFill>
                <a:latin typeface="Söhne"/>
              </a:rPr>
              <a:t>Als Admin möchte ich Meldungen von Nutzern über Nutzer sehen können (nach Nutzern sortiert), um diese moderieren zu können. (3)</a:t>
            </a:r>
            <a:endParaRPr lang="en-US" sz="1500" b="0" strike="noStrike" spc="-1" dirty="0">
              <a:solidFill>
                <a:srgbClr val="262626"/>
              </a:solidFill>
              <a:latin typeface="Söhne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Symbol"/>
              <a:buChar char="-"/>
            </a:pPr>
            <a:r>
              <a:rPr lang="de-DE" sz="1500" b="0" strike="noStrike" spc="-1" dirty="0">
                <a:solidFill>
                  <a:srgbClr val="262626"/>
                </a:solidFill>
                <a:latin typeface="Söhne"/>
              </a:rPr>
              <a:t>Administratoren erhalten eine Liste von Meldungen von Nutzern, die nach Nutzern sortiert und kategorisiert ist.</a:t>
            </a:r>
            <a:endParaRPr lang="en-US" sz="1500" b="0" strike="noStrike" spc="-1" dirty="0">
              <a:solidFill>
                <a:srgbClr val="262626"/>
              </a:solidFill>
              <a:latin typeface="Söhne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Symbol"/>
              <a:buChar char="-"/>
            </a:pPr>
            <a:r>
              <a:rPr lang="de-DE" sz="1500" b="0" strike="noStrike" spc="-1" dirty="0">
                <a:solidFill>
                  <a:srgbClr val="262626"/>
                </a:solidFill>
                <a:latin typeface="Söhne"/>
              </a:rPr>
              <a:t>Administratoren haben die Möglichkeit, auf Meldungen zu reagieren und angemessene Maßnahmen zu ergreifen.</a:t>
            </a:r>
            <a:endParaRPr lang="en-US" sz="1500" b="0" strike="noStrike" spc="-1" dirty="0">
              <a:solidFill>
                <a:srgbClr val="262626"/>
              </a:solidFill>
              <a:latin typeface="Söhne"/>
            </a:endParaRPr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</a:pPr>
            <a:endParaRPr lang="en-US" sz="1500" spc="-1" dirty="0">
              <a:solidFill>
                <a:schemeClr val="bg1">
                  <a:lumMod val="65000"/>
                </a:schemeClr>
              </a:solidFill>
              <a:latin typeface="Söhne"/>
            </a:endParaRPr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</a:pPr>
            <a:r>
              <a:rPr lang="en-US" sz="1500" b="1" spc="-1" dirty="0">
                <a:solidFill>
                  <a:schemeClr val="bg1">
                    <a:lumMod val="65000"/>
                  </a:schemeClr>
                </a:solidFill>
                <a:latin typeface="Söhne"/>
              </a:rPr>
              <a:t>10. </a:t>
            </a:r>
            <a:r>
              <a:rPr lang="de-DE" sz="1500" b="1" strike="noStrike" spc="-1" dirty="0">
                <a:solidFill>
                  <a:srgbClr val="262626"/>
                </a:solidFill>
                <a:latin typeface="Söhne"/>
              </a:rPr>
              <a:t>Als Moderator möchte ich Werkzeuge haben, um unangemessene Inhalte zu überprüfen, zu kennzeichnen und zu entfernen, um die Plattform sicher zu halten. (5)</a:t>
            </a:r>
            <a:endParaRPr lang="en-US" sz="1500" b="0" strike="noStrike" spc="-1" dirty="0">
              <a:solidFill>
                <a:srgbClr val="262626"/>
              </a:solidFill>
              <a:latin typeface="Söhne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Symbol"/>
              <a:buChar char="-"/>
            </a:pPr>
            <a:r>
              <a:rPr lang="de-DE" sz="1500" b="0" strike="noStrike" spc="-1" dirty="0">
                <a:solidFill>
                  <a:srgbClr val="262626"/>
                </a:solidFill>
                <a:latin typeface="Söhne"/>
              </a:rPr>
              <a:t>Moderatoren haben Zugriff auf Tools, um gemeldete Inhalte schnell zu überprüfen.</a:t>
            </a:r>
            <a:endParaRPr lang="en-US" sz="1500" b="0" strike="noStrike" spc="-1" dirty="0">
              <a:solidFill>
                <a:srgbClr val="262626"/>
              </a:solidFill>
              <a:latin typeface="Söhne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Symbol"/>
              <a:buChar char="-"/>
            </a:pPr>
            <a:r>
              <a:rPr lang="de-DE" sz="1500" b="0" strike="noStrike" spc="-1" dirty="0">
                <a:solidFill>
                  <a:srgbClr val="262626"/>
                </a:solidFill>
                <a:latin typeface="Söhne"/>
              </a:rPr>
              <a:t>Moderatoren sind in der Lage, unangemessene oder gegen Richtlinien verstoßende Inhalte zu kennzeichnen oder zu entfernen.</a:t>
            </a:r>
            <a:endParaRPr lang="en-US" sz="1500" b="0" strike="noStrike" spc="-1" dirty="0">
              <a:solidFill>
                <a:srgbClr val="262626"/>
              </a:solidFill>
              <a:latin typeface="Söhne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700" b="0" strike="noStrike" spc="-1" dirty="0">
              <a:solidFill>
                <a:srgbClr val="262626"/>
              </a:solidFill>
              <a:latin typeface="Gill Sans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TM10001115[[fn=Paket]]</Template>
  <TotalTime>0</TotalTime>
  <Words>976</Words>
  <Application>Microsoft Office PowerPoint</Application>
  <PresentationFormat>Breitbild</PresentationFormat>
  <Paragraphs>103</Paragraphs>
  <Slides>11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11</vt:i4>
      </vt:variant>
    </vt:vector>
  </HeadingPairs>
  <TitlesOfParts>
    <vt:vector size="20" baseType="lpstr">
      <vt:lpstr>Arial</vt:lpstr>
      <vt:lpstr>Calibri</vt:lpstr>
      <vt:lpstr>Gill Sans MT</vt:lpstr>
      <vt:lpstr>Söhne</vt:lpstr>
      <vt:lpstr>Symbol</vt:lpstr>
      <vt:lpstr>Times New Roman</vt:lpstr>
      <vt:lpstr>Wingdings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Vielen Dank für Ihre Aufmerksamkeit!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BreꞱa</dc:title>
  <dc:subject/>
  <dc:creator>Georgiev Aleks</dc:creator>
  <dc:description/>
  <cp:lastModifiedBy>Georgiev Aleks</cp:lastModifiedBy>
  <cp:revision>11</cp:revision>
  <dcterms:created xsi:type="dcterms:W3CDTF">2023-11-22T11:32:13Z</dcterms:created>
  <dcterms:modified xsi:type="dcterms:W3CDTF">2023-11-24T12:33:11Z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14</vt:i4>
  </property>
</Properties>
</file>