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6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58" r:id="rId19"/>
    <p:sldId id="280" r:id="rId20"/>
    <p:sldId id="281" r:id="rId21"/>
    <p:sldId id="282" r:id="rId22"/>
    <p:sldId id="287" r:id="rId23"/>
    <p:sldId id="288" r:id="rId24"/>
    <p:sldId id="283" r:id="rId25"/>
    <p:sldId id="284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LINKED LIST/SENARAI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Notasi</a:t>
            </a:r>
            <a:r>
              <a:rPr lang="en-ID" dirty="0"/>
              <a:t> Info dan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9255"/>
            <a:ext cx="10515600" cy="3007707"/>
          </a:xfrm>
        </p:spPr>
        <p:txBody>
          <a:bodyPr/>
          <a:lstStyle/>
          <a:p>
            <a:r>
              <a:rPr lang="en-ID" dirty="0"/>
              <a:t>Dua </a:t>
            </a:r>
            <a:r>
              <a:rPr lang="en-ID" dirty="0" err="1"/>
              <a:t>Notasi</a:t>
            </a:r>
            <a:r>
              <a:rPr lang="en-ID" dirty="0"/>
              <a:t> : INFO (x) : Data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alamat</a:t>
            </a:r>
            <a:r>
              <a:rPr lang="en-ID" dirty="0"/>
              <a:t> X NEXT (x) : Alamat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X </a:t>
            </a:r>
          </a:p>
          <a:p>
            <a:r>
              <a:rPr lang="en-ID" dirty="0"/>
              <a:t>Linked juga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penunjuk</a:t>
            </a:r>
            <a:r>
              <a:rPr lang="en-ID" dirty="0"/>
              <a:t> List,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diberi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START (AWAL),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Lis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98282-F38F-AA2E-A417-2541E6924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42" y="1690688"/>
            <a:ext cx="5761315" cy="14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Penyajian</a:t>
            </a:r>
            <a:r>
              <a:rPr lang="en-ID" dirty="0"/>
              <a:t> Linked List </a:t>
            </a:r>
            <a:r>
              <a:rPr lang="en-ID" dirty="0" err="1"/>
              <a:t>dalam</a:t>
            </a:r>
            <a:r>
              <a:rPr lang="en-ID" dirty="0"/>
              <a:t> Memory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ABCE1-36DA-8297-3F62-40E344A6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5" y="1515424"/>
            <a:ext cx="5279536" cy="53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0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Konsep Pointer dan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data yang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disediakan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yang </a:t>
            </a:r>
            <a:r>
              <a:rPr lang="en-ID" dirty="0" err="1"/>
              <a:t>memungkinan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perubah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perubah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(Dynamic variable). </a:t>
            </a:r>
            <a:r>
              <a:rPr lang="en-ID" dirty="0" err="1"/>
              <a:t>Perubah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(Dynamic variable)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peubah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dialokasikan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program </a:t>
            </a:r>
            <a:r>
              <a:rPr lang="en-ID" dirty="0" err="1"/>
              <a:t>dieksekusi</a:t>
            </a:r>
            <a:r>
              <a:rPr lang="en-ID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7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Perubah</a:t>
            </a:r>
            <a:r>
              <a:rPr lang="en-ID" dirty="0"/>
              <a:t> Statis &amp; </a:t>
            </a:r>
            <a:r>
              <a:rPr lang="en-ID" dirty="0" err="1"/>
              <a:t>Dinamis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Pada </a:t>
            </a:r>
            <a:r>
              <a:rPr lang="en-ID" dirty="0" err="1"/>
              <a:t>perubah</a:t>
            </a:r>
            <a:r>
              <a:rPr lang="en-ID" dirty="0"/>
              <a:t> statis, </a:t>
            </a:r>
            <a:r>
              <a:rPr lang="en-ID" dirty="0" err="1"/>
              <a:t>isi</a:t>
            </a:r>
            <a:r>
              <a:rPr lang="en-ID" dirty="0"/>
              <a:t> Memory pada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(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perubah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data </a:t>
            </a:r>
            <a:r>
              <a:rPr lang="en-ID" dirty="0" err="1"/>
              <a:t>sesungguhnya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. Pada </a:t>
            </a:r>
            <a:r>
              <a:rPr lang="en-ID" dirty="0" err="1"/>
              <a:t>perubah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perubah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lain yang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sesungguhnya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 data yang </a:t>
            </a:r>
            <a:r>
              <a:rPr lang="en-ID" dirty="0" err="1"/>
              <a:t>sesungguhnya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dimasukkan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diilustrasikan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E1C6D-BEEB-4F51-CE41-72C2EF62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09" y="4373223"/>
            <a:ext cx="5028607" cy="18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Array dan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4912"/>
            <a:ext cx="10515600" cy="2747963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Linked List </a:t>
            </a:r>
            <a:r>
              <a:rPr lang="en-ID" dirty="0" err="1"/>
              <a:t>terbagi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dua </a:t>
            </a:r>
            <a:r>
              <a:rPr lang="en-ID" dirty="0" err="1"/>
              <a:t>bagian,yaitu</a:t>
            </a:r>
            <a:r>
              <a:rPr lang="en-ID" dirty="0"/>
              <a:t> : </a:t>
            </a:r>
          </a:p>
          <a:p>
            <a:pPr marL="0" indent="0">
              <a:buNone/>
            </a:pPr>
            <a:r>
              <a:rPr lang="en-ID" dirty="0"/>
              <a:t>1. Medan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dan </a:t>
            </a:r>
            <a:r>
              <a:rPr lang="en-ID" dirty="0" err="1"/>
              <a:t>diolah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2. Medan </a:t>
            </a:r>
            <a:r>
              <a:rPr lang="en-ID" dirty="0" err="1"/>
              <a:t>Penyambung</a:t>
            </a:r>
            <a:r>
              <a:rPr lang="en-ID" dirty="0"/>
              <a:t> (Link Field)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 </a:t>
            </a:r>
            <a:r>
              <a:rPr lang="en-ID" dirty="0" err="1"/>
              <a:t>Bernilai</a:t>
            </a:r>
            <a:r>
              <a:rPr lang="en-ID" dirty="0"/>
              <a:t> 0, Jika Link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menunjuk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(</a:t>
            </a:r>
            <a:r>
              <a:rPr lang="en-ID" dirty="0" err="1"/>
              <a:t>Simpul</a:t>
            </a:r>
            <a:r>
              <a:rPr lang="en-ID" dirty="0"/>
              <a:t>)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Penunjuk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Penunjuk</a:t>
            </a:r>
            <a:r>
              <a:rPr lang="en-ID" dirty="0"/>
              <a:t> Nol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1C2A0-B74B-9EF7-D0FF-AD306078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06" y="1690688"/>
            <a:ext cx="6613787" cy="17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Double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kelemahan</a:t>
            </a:r>
            <a:r>
              <a:rPr lang="en-ID" dirty="0"/>
              <a:t> single linked list </a:t>
            </a:r>
            <a:r>
              <a:rPr lang="en-ID" dirty="0" err="1"/>
              <a:t>adalah</a:t>
            </a:r>
            <a:r>
              <a:rPr lang="en-ID" dirty="0"/>
              <a:t> pointer (</a:t>
            </a:r>
            <a:r>
              <a:rPr lang="en-ID" dirty="0" err="1"/>
              <a:t>penunjuk</a:t>
            </a:r>
            <a:r>
              <a:rPr lang="en-ID" dirty="0"/>
              <a:t>)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maju</a:t>
            </a:r>
            <a:r>
              <a:rPr lang="en-ID" dirty="0"/>
              <a:t>/</a:t>
            </a:r>
            <a:r>
              <a:rPr lang="en-ID" dirty="0" err="1"/>
              <a:t>mundur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/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data pada single linked list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kelemahan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double linked list. Linked list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Linked list </a:t>
            </a:r>
            <a:r>
              <a:rPr lang="en-ID" dirty="0" err="1"/>
              <a:t>berpointer</a:t>
            </a:r>
            <a:r>
              <a:rPr lang="en-ID" dirty="0"/>
              <a:t> Ganda </a:t>
            </a:r>
            <a:r>
              <a:rPr lang="en-ID" dirty="0" err="1"/>
              <a:t>atau</a:t>
            </a:r>
            <a:r>
              <a:rPr lang="en-ID" dirty="0"/>
              <a:t> Double Linked List.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8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Circular Double Linked List dan </a:t>
            </a:r>
            <a:br>
              <a:rPr lang="en-ID" dirty="0"/>
            </a:br>
            <a:r>
              <a:rPr lang="en-ID" dirty="0" err="1"/>
              <a:t>Operasi-Operasi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Linked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double linked list yang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terakhirnya</a:t>
            </a:r>
            <a:r>
              <a:rPr lang="en-ID" dirty="0"/>
              <a:t> </a:t>
            </a:r>
            <a:r>
              <a:rPr lang="en-ID" dirty="0" err="1"/>
              <a:t>menunjuk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terakhirnya</a:t>
            </a:r>
            <a:r>
              <a:rPr lang="en-ID" dirty="0"/>
              <a:t> </a:t>
            </a:r>
            <a:r>
              <a:rPr lang="en-ID" dirty="0" err="1"/>
              <a:t>menunjuk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awalnya</a:t>
            </a:r>
            <a:r>
              <a:rPr lang="en-ID" dirty="0"/>
              <a:t> </a:t>
            </a:r>
            <a:r>
              <a:rPr lang="en-ID" dirty="0" err="1"/>
              <a:t>menunjuk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linked list :</a:t>
            </a:r>
          </a:p>
          <a:p>
            <a:r>
              <a:rPr lang="en-ID" dirty="0"/>
              <a:t>1. Insert </a:t>
            </a:r>
            <a:r>
              <a:rPr lang="en-ID" dirty="0" err="1"/>
              <a:t>Istilah</a:t>
            </a:r>
            <a:r>
              <a:rPr lang="en-ID" dirty="0"/>
              <a:t> Insert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linked list. </a:t>
            </a:r>
          </a:p>
          <a:p>
            <a:r>
              <a:rPr lang="en-ID" dirty="0"/>
              <a:t>2. </a:t>
            </a:r>
            <a:r>
              <a:rPr lang="en-ID" dirty="0" err="1"/>
              <a:t>IsEmpty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linked list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</a:t>
            </a:r>
          </a:p>
          <a:p>
            <a:r>
              <a:rPr lang="en-ID" dirty="0"/>
              <a:t>3. Find First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linked list </a:t>
            </a:r>
          </a:p>
          <a:p>
            <a:r>
              <a:rPr lang="en-ID" dirty="0"/>
              <a:t>4. Find Next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sesudah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ditunjuk</a:t>
            </a:r>
            <a:r>
              <a:rPr lang="en-ID" dirty="0"/>
              <a:t>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9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599089"/>
            <a:ext cx="10515600" cy="5924715"/>
          </a:xfrm>
        </p:spPr>
        <p:txBody>
          <a:bodyPr>
            <a:normAutofit lnSpcReduction="10000"/>
          </a:bodyPr>
          <a:lstStyle/>
          <a:p>
            <a:r>
              <a:rPr lang="en-ID" dirty="0"/>
              <a:t>5. Retrieve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ditunjuk</a:t>
            </a:r>
            <a:r>
              <a:rPr lang="en-ID" dirty="0"/>
              <a:t> oleh now.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dikembalikan</a:t>
            </a:r>
            <a:r>
              <a:rPr lang="en-ID" dirty="0"/>
              <a:t> oleh </a:t>
            </a:r>
            <a:r>
              <a:rPr lang="en-ID" dirty="0" err="1"/>
              <a:t>fungsi</a:t>
            </a:r>
            <a:r>
              <a:rPr lang="en-ID" dirty="0"/>
              <a:t>. </a:t>
            </a:r>
          </a:p>
          <a:p>
            <a:r>
              <a:rPr lang="en-ID" dirty="0"/>
              <a:t>6. Update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ditunjuk</a:t>
            </a:r>
            <a:r>
              <a:rPr lang="en-ID" dirty="0"/>
              <a:t> oleh now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. </a:t>
            </a:r>
          </a:p>
          <a:p>
            <a:r>
              <a:rPr lang="en-ID" dirty="0"/>
              <a:t>7. Delete Now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ditunjuk</a:t>
            </a:r>
            <a:r>
              <a:rPr lang="en-ID" dirty="0"/>
              <a:t> oleh now. Jika yang </a:t>
            </a:r>
            <a:r>
              <a:rPr lang="en-ID" dirty="0" err="1"/>
              <a:t>dihapus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linked list (head), head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 </a:t>
            </a:r>
          </a:p>
          <a:p>
            <a:r>
              <a:rPr lang="en-ID" dirty="0"/>
              <a:t>8. Delete Head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ditunjuk</a:t>
            </a:r>
            <a:r>
              <a:rPr lang="en-ID" dirty="0"/>
              <a:t> head. Head </a:t>
            </a:r>
            <a:r>
              <a:rPr lang="en-ID" dirty="0" err="1"/>
              <a:t>berpindah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sesudahnya</a:t>
            </a:r>
            <a:r>
              <a:rPr lang="en-ID" dirty="0"/>
              <a:t>.</a:t>
            </a:r>
          </a:p>
          <a:p>
            <a:r>
              <a:rPr lang="en-ID" dirty="0"/>
              <a:t> 9. Clear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linked list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mengakhiri</a:t>
            </a:r>
            <a:r>
              <a:rPr lang="en-ID" dirty="0"/>
              <a:t> program yang </a:t>
            </a:r>
            <a:r>
              <a:rPr lang="en-ID" dirty="0" err="1"/>
              <a:t>menggunakan</a:t>
            </a:r>
            <a:r>
              <a:rPr lang="en-ID" dirty="0"/>
              <a:t> linked list. Jika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melakukannya</a:t>
            </a:r>
            <a:r>
              <a:rPr lang="en-ID" dirty="0"/>
              <a:t>, </a:t>
            </a:r>
            <a:r>
              <a:rPr lang="en-ID" dirty="0" err="1"/>
              <a:t>datadata</a:t>
            </a:r>
            <a:r>
              <a:rPr lang="en-ID" dirty="0"/>
              <a:t> yang </a:t>
            </a:r>
            <a:r>
              <a:rPr lang="en-ID" dirty="0" err="1"/>
              <a:t>dialokasikan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pada program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tertinggal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2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5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5137"/>
            <a:ext cx="10515600" cy="1325563"/>
          </a:xfrm>
        </p:spPr>
        <p:txBody>
          <a:bodyPr/>
          <a:lstStyle/>
          <a:p>
            <a:r>
              <a:rPr lang="en-US" dirty="0"/>
              <a:t>Dasar Teori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49" y="1028532"/>
            <a:ext cx="10515600" cy="4387352"/>
          </a:xfrm>
        </p:spPr>
        <p:txBody>
          <a:bodyPr>
            <a:normAutofit/>
          </a:bodyPr>
          <a:lstStyle/>
          <a:p>
            <a:r>
              <a:rPr lang="en-ID" sz="2400" dirty="0"/>
              <a:t>Stack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data </a:t>
            </a:r>
            <a:r>
              <a:rPr lang="en-ID" sz="2400" dirty="0" err="1"/>
              <a:t>abstrak</a:t>
            </a:r>
            <a:r>
              <a:rPr lang="en-ID" sz="2400" dirty="0"/>
              <a:t> yang </a:t>
            </a:r>
            <a:r>
              <a:rPr lang="en-ID" sz="2400" dirty="0" err="1"/>
              <a:t>umum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pada </a:t>
            </a:r>
            <a:r>
              <a:rPr lang="en-ID" sz="2400" dirty="0" err="1"/>
              <a:t>seluruh</a:t>
            </a:r>
            <a:r>
              <a:rPr lang="en-ID" sz="2400" dirty="0"/>
              <a:t> </a:t>
            </a:r>
            <a:r>
              <a:rPr lang="en-ID" sz="2400" dirty="0" err="1"/>
              <a:t>pemrograman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. Stack </a:t>
            </a:r>
            <a:r>
              <a:rPr lang="en-ID" sz="2400" dirty="0" err="1"/>
              <a:t>sendiri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halnya</a:t>
            </a:r>
            <a:r>
              <a:rPr lang="en-ID" sz="2400" dirty="0"/>
              <a:t> </a:t>
            </a:r>
            <a:r>
              <a:rPr lang="en-ID" sz="2400" dirty="0" err="1"/>
              <a:t>tumpukan</a:t>
            </a:r>
            <a:r>
              <a:rPr lang="en-ID" sz="2400" dirty="0"/>
              <a:t> </a:t>
            </a:r>
            <a:r>
              <a:rPr lang="en-ID" sz="2400" dirty="0" err="1"/>
              <a:t>jika</a:t>
            </a:r>
            <a:r>
              <a:rPr lang="en-ID" sz="2400" dirty="0"/>
              <a:t> di dunia </a:t>
            </a:r>
            <a:r>
              <a:rPr lang="en-ID" sz="2400" dirty="0" err="1"/>
              <a:t>nyata</a:t>
            </a:r>
            <a:r>
              <a:rPr lang="en-ID" sz="2400" dirty="0"/>
              <a:t>, </a:t>
            </a:r>
            <a:r>
              <a:rPr lang="en-ID" sz="2400" dirty="0" err="1"/>
              <a:t>misalnya</a:t>
            </a:r>
            <a:r>
              <a:rPr lang="en-ID" sz="2400" dirty="0"/>
              <a:t> </a:t>
            </a:r>
            <a:r>
              <a:rPr lang="en-ID" sz="2400" dirty="0" err="1"/>
              <a:t>tumpukan</a:t>
            </a:r>
            <a:r>
              <a:rPr lang="en-ID" sz="2400" dirty="0"/>
              <a:t> </a:t>
            </a:r>
            <a:r>
              <a:rPr lang="en-ID" sz="2400" dirty="0" err="1"/>
              <a:t>buku</a:t>
            </a:r>
            <a:r>
              <a:rPr lang="en-ID" sz="2400" dirty="0"/>
              <a:t> yang </a:t>
            </a:r>
            <a:r>
              <a:rPr lang="en-ID" sz="2400" dirty="0" err="1"/>
              <a:t>ditumpuk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bawah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atas</a:t>
            </a:r>
            <a:r>
              <a:rPr lang="en-ID" sz="2400" dirty="0"/>
              <a:t>, </a:t>
            </a:r>
            <a:r>
              <a:rPr lang="en-ID" sz="2400" dirty="0" err="1"/>
              <a:t>kemudian</a:t>
            </a:r>
            <a:r>
              <a:rPr lang="en-ID" sz="2400" dirty="0"/>
              <a:t> </a:t>
            </a:r>
            <a:r>
              <a:rPr lang="en-ID" sz="2400" dirty="0" err="1"/>
              <a:t>diambil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persatu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atas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bawah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di </a:t>
            </a:r>
            <a:r>
              <a:rPr lang="en-ID" sz="2400" dirty="0" err="1"/>
              <a:t>masukkan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lemari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rak</a:t>
            </a:r>
            <a:r>
              <a:rPr lang="en-ID" sz="2400" dirty="0"/>
              <a:t> </a:t>
            </a:r>
            <a:r>
              <a:rPr lang="en-ID" sz="2400" dirty="0" err="1"/>
              <a:t>buku</a:t>
            </a:r>
            <a:r>
              <a:rPr lang="en-ID" sz="2400" dirty="0"/>
              <a:t>. </a:t>
            </a:r>
            <a:r>
              <a:rPr lang="en-ID" sz="2400" dirty="0" err="1"/>
              <a:t>Sederhananya</a:t>
            </a:r>
            <a:r>
              <a:rPr lang="en-ID" sz="2400" dirty="0"/>
              <a:t> stack </a:t>
            </a:r>
            <a:r>
              <a:rPr lang="en-ID" sz="2400" dirty="0" err="1"/>
              <a:t>menerapkan</a:t>
            </a:r>
            <a:r>
              <a:rPr lang="en-ID" sz="2400" dirty="0"/>
              <a:t> </a:t>
            </a:r>
            <a:r>
              <a:rPr lang="en-ID" sz="2400" dirty="0" err="1"/>
              <a:t>prinsip</a:t>
            </a:r>
            <a:r>
              <a:rPr lang="en-ID" sz="2400" dirty="0"/>
              <a:t> LIFO (Last In First Out)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diilustrasikan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tumpukan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benda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data yang </a:t>
            </a:r>
            <a:r>
              <a:rPr lang="en-ID" sz="2400" dirty="0" err="1"/>
              <a:t>seolah</a:t>
            </a:r>
            <a:r>
              <a:rPr lang="en-ID" sz="2400" dirty="0"/>
              <a:t> - </a:t>
            </a:r>
            <a:r>
              <a:rPr lang="en-ID" sz="2400" dirty="0" err="1"/>
              <a:t>olah</a:t>
            </a:r>
            <a:r>
              <a:rPr lang="en-ID" sz="2400" dirty="0"/>
              <a:t> </a:t>
            </a:r>
            <a:r>
              <a:rPr lang="en-ID" sz="2400" dirty="0" err="1"/>
              <a:t>diletakkan</a:t>
            </a:r>
            <a:r>
              <a:rPr lang="en-ID" sz="2400" dirty="0"/>
              <a:t> di </a:t>
            </a:r>
            <a:r>
              <a:rPr lang="en-ID" sz="2400" dirty="0" err="1"/>
              <a:t>atas</a:t>
            </a:r>
            <a:r>
              <a:rPr lang="en-ID" sz="2400" dirty="0"/>
              <a:t> data yang lain </a:t>
            </a:r>
            <a:r>
              <a:rPr lang="en-ID" sz="2400" dirty="0" err="1"/>
              <a:t>dimana</a:t>
            </a:r>
            <a:r>
              <a:rPr lang="en-ID" sz="2400" dirty="0"/>
              <a:t> data yang </a:t>
            </a:r>
            <a:r>
              <a:rPr lang="en-ID" sz="2400" dirty="0" err="1"/>
              <a:t>pertama</a:t>
            </a:r>
            <a:r>
              <a:rPr lang="en-ID" sz="2400" dirty="0"/>
              <a:t> kali </a:t>
            </a:r>
            <a:r>
              <a:rPr lang="en-ID" sz="2400" dirty="0" err="1"/>
              <a:t>masuk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terakhir</a:t>
            </a:r>
            <a:r>
              <a:rPr lang="en-ID" sz="2400" dirty="0"/>
              <a:t> </a:t>
            </a:r>
            <a:r>
              <a:rPr lang="en-ID" sz="2400" dirty="0" err="1"/>
              <a:t>keluar</a:t>
            </a:r>
            <a:r>
              <a:rPr lang="en-ID" sz="2400" dirty="0"/>
              <a:t>. </a:t>
            </a:r>
            <a:r>
              <a:rPr lang="en-ID" sz="2400" dirty="0" err="1"/>
              <a:t>Bertambah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berkurangnya</a:t>
            </a:r>
            <a:r>
              <a:rPr lang="en-ID" sz="2400" dirty="0"/>
              <a:t> data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ujung</a:t>
            </a:r>
            <a:r>
              <a:rPr lang="en-ID" sz="2400" dirty="0"/>
              <a:t> yang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yaitu</a:t>
            </a:r>
            <a:r>
              <a:rPr lang="en-ID" sz="2400" dirty="0"/>
              <a:t> </a:t>
            </a:r>
            <a:r>
              <a:rPr lang="en-ID" sz="2400" dirty="0" err="1"/>
              <a:t>ujung</a:t>
            </a:r>
            <a:r>
              <a:rPr lang="en-ID" sz="2400" dirty="0"/>
              <a:t> </a:t>
            </a:r>
            <a:r>
              <a:rPr lang="en-ID" sz="2400" dirty="0" err="1"/>
              <a:t>atas</a:t>
            </a:r>
            <a:r>
              <a:rPr lang="en-ID" sz="2400" dirty="0"/>
              <a:t> </a:t>
            </a:r>
            <a:r>
              <a:rPr lang="en-ID" sz="2400" dirty="0" err="1"/>
              <a:t>tumpukan</a:t>
            </a:r>
            <a:r>
              <a:rPr lang="en-ID" sz="2400" dirty="0"/>
              <a:t> (Top of Stack).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9E2AD-10E7-3FE2-0B20-48F87D27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03" y="4437680"/>
            <a:ext cx="6102023" cy="22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 Teori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Linked list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sekumpulan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bertipe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, yang </a:t>
            </a:r>
            <a:r>
              <a:rPr lang="en-ID" sz="2400" dirty="0" err="1"/>
              <a:t>mempunyai</a:t>
            </a:r>
            <a:r>
              <a:rPr lang="en-ID" sz="2400" dirty="0"/>
              <a:t> </a:t>
            </a:r>
            <a:r>
              <a:rPr lang="en-ID" sz="2400" dirty="0" err="1"/>
              <a:t>keterurutan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, yang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elemennya</a:t>
            </a:r>
            <a:r>
              <a:rPr lang="en-ID" sz="2400" dirty="0"/>
              <a:t> </a:t>
            </a:r>
            <a:r>
              <a:rPr lang="en-ID" sz="2400" dirty="0" err="1"/>
              <a:t>terdiri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dua </a:t>
            </a:r>
            <a:r>
              <a:rPr lang="en-ID" sz="2400" dirty="0" err="1"/>
              <a:t>bagian</a:t>
            </a:r>
            <a:r>
              <a:rPr lang="en-ID" sz="2400" dirty="0"/>
              <a:t>. Linked List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struktur</a:t>
            </a:r>
            <a:r>
              <a:rPr lang="en-ID" sz="2400" dirty="0"/>
              <a:t> data yang </a:t>
            </a:r>
            <a:r>
              <a:rPr lang="en-ID" sz="2400" dirty="0" err="1"/>
              <a:t>terdiri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rantaian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sejenis</a:t>
            </a:r>
            <a:r>
              <a:rPr lang="en-ID" sz="2400" dirty="0"/>
              <a:t> yang </a:t>
            </a:r>
            <a:r>
              <a:rPr lang="en-ID" sz="2400" dirty="0" err="1"/>
              <a:t>saling</a:t>
            </a:r>
            <a:r>
              <a:rPr lang="en-ID" sz="2400" dirty="0"/>
              <a:t> </a:t>
            </a:r>
            <a:r>
              <a:rPr lang="en-ID" sz="2400" dirty="0" err="1"/>
              <a:t>berhubungan</a:t>
            </a:r>
            <a:r>
              <a:rPr lang="en-ID" sz="2400" dirty="0"/>
              <a:t>.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pendahulu</a:t>
            </a:r>
            <a:r>
              <a:rPr lang="en-ID" sz="2400" dirty="0"/>
              <a:t> dan </a:t>
            </a:r>
            <a:r>
              <a:rPr lang="en-ID" sz="2400" dirty="0" err="1"/>
              <a:t>penerusnya</a:t>
            </a:r>
            <a:r>
              <a:rPr lang="en-ID" sz="2400" dirty="0"/>
              <a:t> (</a:t>
            </a:r>
            <a:r>
              <a:rPr lang="en-ID" sz="2400" dirty="0" err="1"/>
              <a:t>kecuali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terakhir</a:t>
            </a:r>
            <a:r>
              <a:rPr lang="en-ID" sz="2400" dirty="0"/>
              <a:t>). </a:t>
            </a:r>
            <a:r>
              <a:rPr lang="en-ID" sz="2400" dirty="0" err="1"/>
              <a:t>Contoh</a:t>
            </a:r>
            <a:r>
              <a:rPr lang="en-ID" sz="1600" dirty="0"/>
              <a:t>: </a:t>
            </a:r>
          </a:p>
          <a:p>
            <a:endParaRPr lang="en-ID" sz="1600" dirty="0"/>
          </a:p>
          <a:p>
            <a:endParaRPr lang="en-ID" sz="1600" dirty="0"/>
          </a:p>
          <a:p>
            <a:endParaRPr lang="en-ID" sz="1600" dirty="0"/>
          </a:p>
          <a:p>
            <a:r>
              <a:rPr lang="en-ID" sz="2400" dirty="0" err="1"/>
              <a:t>Struktur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mirip</a:t>
            </a:r>
            <a:r>
              <a:rPr lang="en-ID" sz="2400" dirty="0"/>
              <a:t> </a:t>
            </a:r>
            <a:r>
              <a:rPr lang="en-ID" sz="2400" dirty="0" err="1"/>
              <a:t>kereta</a:t>
            </a:r>
            <a:r>
              <a:rPr lang="en-ID" sz="2400" dirty="0"/>
              <a:t> </a:t>
            </a:r>
            <a:r>
              <a:rPr lang="en-ID" sz="2400" dirty="0" err="1"/>
              <a:t>api</a:t>
            </a:r>
            <a:r>
              <a:rPr lang="en-ID" sz="2400" dirty="0"/>
              <a:t>, </a:t>
            </a:r>
            <a:r>
              <a:rPr lang="en-ID" sz="2400" dirty="0" err="1"/>
              <a:t>dimana</a:t>
            </a:r>
            <a:r>
              <a:rPr lang="en-ID" sz="2400" dirty="0"/>
              <a:t> </a:t>
            </a:r>
            <a:r>
              <a:rPr lang="en-ID" sz="2400" dirty="0" err="1"/>
              <a:t>kepalanya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lokomotif</a:t>
            </a:r>
            <a:r>
              <a:rPr lang="en-ID" sz="2400" dirty="0"/>
              <a:t>, </a:t>
            </a:r>
            <a:r>
              <a:rPr lang="en-ID" sz="2400" dirty="0" err="1"/>
              <a:t>elemennya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gerbong</a:t>
            </a:r>
            <a:r>
              <a:rPr lang="en-ID" sz="2400" dirty="0"/>
              <a:t> </a:t>
            </a:r>
            <a:r>
              <a:rPr lang="en-ID" sz="2400" dirty="0" err="1"/>
              <a:t>kereta</a:t>
            </a:r>
            <a:r>
              <a:rPr lang="en-ID" sz="2400" dirty="0"/>
              <a:t> dan </a:t>
            </a:r>
            <a:r>
              <a:rPr lang="en-ID" sz="2400" dirty="0" err="1"/>
              <a:t>datanya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penumpang</a:t>
            </a:r>
            <a:r>
              <a:rPr lang="en-ID" sz="2400" dirty="0"/>
              <a:t>/</a:t>
            </a:r>
            <a:r>
              <a:rPr lang="en-ID" sz="2400" dirty="0" err="1"/>
              <a:t>barang</a:t>
            </a:r>
            <a:r>
              <a:rPr lang="en-ID" sz="2400" dirty="0"/>
              <a:t>.</a:t>
            </a:r>
            <a:endParaRPr lang="en-ID" sz="36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B043C-FADA-AC68-9764-2D712CEA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69" y="3429000"/>
            <a:ext cx="6838560" cy="11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Dasar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pada stack </a:t>
            </a:r>
            <a:r>
              <a:rPr lang="en-ID" dirty="0" err="1"/>
              <a:t>yaitu</a:t>
            </a:r>
            <a:r>
              <a:rPr lang="en-ID" dirty="0"/>
              <a:t> push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stack dan pop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stack.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6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7" y="236483"/>
            <a:ext cx="11792607" cy="5940480"/>
          </a:xfrm>
        </p:spPr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Stack </a:t>
            </a:r>
          </a:p>
          <a:p>
            <a:r>
              <a:rPr lang="en-ID" dirty="0"/>
              <a:t>Proses </a:t>
            </a:r>
            <a:r>
              <a:rPr lang="en-ID" dirty="0" err="1"/>
              <a:t>penambahan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stack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Push. Langkah -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push </a:t>
            </a:r>
            <a:r>
              <a:rPr lang="en-ID" dirty="0" err="1"/>
              <a:t>diantaranya</a:t>
            </a:r>
            <a:r>
              <a:rPr lang="en-ID" dirty="0"/>
              <a:t>. </a:t>
            </a:r>
          </a:p>
          <a:p>
            <a:r>
              <a:rPr lang="en-ID" dirty="0"/>
              <a:t>a.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(stack) </a:t>
            </a:r>
            <a:r>
              <a:rPr lang="en-ID" dirty="0" err="1"/>
              <a:t>penuh</a:t>
            </a:r>
            <a:r>
              <a:rPr lang="en-ID" dirty="0"/>
              <a:t> </a:t>
            </a:r>
          </a:p>
          <a:p>
            <a:r>
              <a:rPr lang="en-ID" dirty="0"/>
              <a:t>b. Jika </a:t>
            </a:r>
            <a:r>
              <a:rPr lang="en-ID" dirty="0" err="1"/>
              <a:t>tumpukan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,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. </a:t>
            </a:r>
          </a:p>
          <a:p>
            <a:r>
              <a:rPr lang="en-ID" dirty="0"/>
              <a:t>c. Jika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,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atas</a:t>
            </a:r>
            <a:r>
              <a:rPr lang="en-ID" dirty="0"/>
              <a:t>(top) </a:t>
            </a:r>
            <a:r>
              <a:rPr lang="en-ID" dirty="0" err="1"/>
              <a:t>tumpukan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</a:p>
          <a:p>
            <a:r>
              <a:rPr lang="en-ID" dirty="0"/>
              <a:t>d. </a:t>
            </a:r>
            <a:r>
              <a:rPr lang="en-ID" dirty="0" err="1"/>
              <a:t>Menambahkan</a:t>
            </a:r>
            <a:r>
              <a:rPr lang="en-ID" dirty="0"/>
              <a:t> data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ditunjuk</a:t>
            </a:r>
            <a:r>
              <a:rPr lang="en-ID" dirty="0"/>
              <a:t> oleh top.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2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7" y="236483"/>
            <a:ext cx="11792607" cy="5940480"/>
          </a:xfrm>
        </p:spPr>
        <p:txBody>
          <a:bodyPr/>
          <a:lstStyle/>
          <a:p>
            <a:r>
              <a:rPr lang="en-ID" dirty="0"/>
              <a:t>2.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Stack </a:t>
            </a:r>
          </a:p>
          <a:p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bersamaan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stack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pop. </a:t>
            </a:r>
            <a:r>
              <a:rPr lang="en-ID" dirty="0" err="1"/>
              <a:t>Elemen</a:t>
            </a:r>
            <a:r>
              <a:rPr lang="en-ID" dirty="0"/>
              <a:t> pada stack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-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terhapus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penunjuk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(top) </a:t>
            </a:r>
            <a:r>
              <a:rPr lang="en-ID" dirty="0" err="1"/>
              <a:t>dikurangi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. Tapi pada </a:t>
            </a:r>
            <a:r>
              <a:rPr lang="en-ID" dirty="0" err="1"/>
              <a:t>implementasi</a:t>
            </a:r>
            <a:r>
              <a:rPr lang="en-ID" dirty="0"/>
              <a:t> stack </a:t>
            </a:r>
            <a:r>
              <a:rPr lang="en-ID" dirty="0" err="1"/>
              <a:t>sendiri</a:t>
            </a:r>
            <a:r>
              <a:rPr lang="en-ID" dirty="0"/>
              <a:t> pop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benar-benar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. Langkah -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pop </a:t>
            </a:r>
            <a:r>
              <a:rPr lang="en-ID" dirty="0" err="1"/>
              <a:t>diantaranya</a:t>
            </a:r>
            <a:r>
              <a:rPr lang="en-ID" dirty="0"/>
              <a:t>. </a:t>
            </a:r>
          </a:p>
          <a:p>
            <a:r>
              <a:rPr lang="en-ID" dirty="0"/>
              <a:t>a.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. </a:t>
            </a:r>
          </a:p>
          <a:p>
            <a:r>
              <a:rPr lang="en-ID" dirty="0"/>
              <a:t>b. Jika </a:t>
            </a:r>
            <a:r>
              <a:rPr lang="en-ID" dirty="0" err="1"/>
              <a:t>tumpukan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dihapus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. </a:t>
            </a:r>
          </a:p>
          <a:p>
            <a:r>
              <a:rPr lang="en-ID" dirty="0"/>
              <a:t>c. Jika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data pada </a:t>
            </a:r>
            <a:r>
              <a:rPr lang="en-ID" dirty="0" err="1"/>
              <a:t>tumpukan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data yang paling </a:t>
            </a:r>
            <a:r>
              <a:rPr lang="en-ID" dirty="0" err="1"/>
              <a:t>atas</a:t>
            </a:r>
            <a:r>
              <a:rPr lang="en-ID" dirty="0"/>
              <a:t> (top) </a:t>
            </a:r>
          </a:p>
          <a:p>
            <a:r>
              <a:rPr lang="en-ID" dirty="0"/>
              <a:t>d.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penunjuk</a:t>
            </a:r>
            <a:r>
              <a:rPr lang="en-ID" dirty="0"/>
              <a:t>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2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7" y="236483"/>
            <a:ext cx="11792607" cy="5940480"/>
          </a:xfrm>
        </p:spPr>
        <p:txBody>
          <a:bodyPr>
            <a:normAutofit/>
          </a:bodyPr>
          <a:lstStyle/>
          <a:p>
            <a:r>
              <a:rPr lang="en-ID" sz="2400" dirty="0"/>
              <a:t>3 . </a:t>
            </a:r>
            <a:r>
              <a:rPr lang="en-ID" sz="2400" dirty="0" err="1"/>
              <a:t>Operasi</a:t>
            </a:r>
            <a:r>
              <a:rPr lang="en-ID" sz="2400" dirty="0"/>
              <a:t> Lain pada Stack </a:t>
            </a:r>
          </a:p>
          <a:p>
            <a:r>
              <a:rPr lang="en-ID" sz="2400" dirty="0" err="1"/>
              <a:t>Selain</a:t>
            </a:r>
            <a:r>
              <a:rPr lang="en-ID" sz="2400" dirty="0"/>
              <a:t> </a:t>
            </a:r>
            <a:r>
              <a:rPr lang="en-ID" sz="2400" dirty="0" err="1"/>
              <a:t>operasi</a:t>
            </a:r>
            <a:r>
              <a:rPr lang="en-ID" sz="2400" dirty="0"/>
              <a:t> </a:t>
            </a:r>
            <a:r>
              <a:rPr lang="en-ID" sz="2400" dirty="0" err="1"/>
              <a:t>dasar</a:t>
            </a:r>
            <a:r>
              <a:rPr lang="en-ID" sz="2400" dirty="0"/>
              <a:t> stack (push dan pop),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lagi</a:t>
            </a:r>
            <a:r>
              <a:rPr lang="en-ID" sz="2400" dirty="0"/>
              <a:t> </a:t>
            </a:r>
            <a:r>
              <a:rPr lang="en-ID" sz="2400" dirty="0" err="1"/>
              <a:t>operasi</a:t>
            </a:r>
            <a:r>
              <a:rPr lang="en-ID" sz="2400" dirty="0"/>
              <a:t> lain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terjadi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stack, </a:t>
            </a:r>
            <a:r>
              <a:rPr lang="en-ID" sz="2400" dirty="0" err="1"/>
              <a:t>diantaranya</a:t>
            </a:r>
            <a:r>
              <a:rPr lang="en-ID" sz="2400" dirty="0"/>
              <a:t> proses </a:t>
            </a:r>
            <a:r>
              <a:rPr lang="en-ID" sz="2400" dirty="0" err="1"/>
              <a:t>deklarasi</a:t>
            </a:r>
            <a:r>
              <a:rPr lang="en-ID" sz="2400" dirty="0"/>
              <a:t>, proses </a:t>
            </a:r>
            <a:r>
              <a:rPr lang="en-ID" sz="2400" dirty="0" err="1"/>
              <a:t>inisialisasi</a:t>
            </a:r>
            <a:r>
              <a:rPr lang="en-ID" sz="2400" dirty="0"/>
              <a:t>, proses </a:t>
            </a:r>
            <a:r>
              <a:rPr lang="en-ID" sz="2400" dirty="0" err="1"/>
              <a:t>pemeriksaan</a:t>
            </a:r>
            <a:r>
              <a:rPr lang="en-ID" sz="2400" dirty="0"/>
              <a:t> stack </a:t>
            </a:r>
            <a:r>
              <a:rPr lang="en-ID" sz="2400" dirty="0" err="1"/>
              <a:t>kosong</a:t>
            </a:r>
            <a:r>
              <a:rPr lang="en-ID" sz="2400" dirty="0"/>
              <a:t>, proses </a:t>
            </a:r>
            <a:r>
              <a:rPr lang="en-ID" sz="2400" dirty="0" err="1"/>
              <a:t>pemeriksaan</a:t>
            </a:r>
            <a:r>
              <a:rPr lang="en-ID" sz="2400" dirty="0"/>
              <a:t> stack </a:t>
            </a:r>
            <a:r>
              <a:rPr lang="en-ID" sz="2400" dirty="0" err="1"/>
              <a:t>penuh</a:t>
            </a:r>
            <a:r>
              <a:rPr lang="en-ID" sz="2400" dirty="0"/>
              <a:t>. </a:t>
            </a:r>
          </a:p>
          <a:p>
            <a:r>
              <a:rPr lang="en-ID" sz="2400" dirty="0"/>
              <a:t>a. Proses </a:t>
            </a:r>
            <a:r>
              <a:rPr lang="en-ID" sz="2400" dirty="0" err="1"/>
              <a:t>deklarasi</a:t>
            </a:r>
            <a:r>
              <a:rPr lang="en-ID" sz="2400" dirty="0"/>
              <a:t> </a:t>
            </a:r>
            <a:r>
              <a:rPr lang="en-ID" sz="2400" dirty="0" err="1"/>
              <a:t>Sebelum</a:t>
            </a:r>
            <a:r>
              <a:rPr lang="en-ID" sz="2400" dirty="0"/>
              <a:t> </a:t>
            </a:r>
            <a:r>
              <a:rPr lang="en-ID" sz="2400" dirty="0" err="1"/>
              <a:t>mendeklarasikan</a:t>
            </a:r>
            <a:r>
              <a:rPr lang="en-ID" sz="2400" dirty="0"/>
              <a:t>, </a:t>
            </a:r>
            <a:r>
              <a:rPr lang="en-ID" sz="2400" dirty="0" err="1"/>
              <a:t>suatu</a:t>
            </a:r>
            <a:r>
              <a:rPr lang="en-ID" sz="2400" dirty="0"/>
              <a:t> stack </a:t>
            </a:r>
            <a:r>
              <a:rPr lang="en-ID" sz="2400" dirty="0" err="1"/>
              <a:t>memerlukan</a:t>
            </a:r>
            <a:r>
              <a:rPr lang="en-ID" sz="2400" dirty="0"/>
              <a:t> preprocessor (#define) dan </a:t>
            </a:r>
            <a:r>
              <a:rPr lang="en-ID" sz="2400" dirty="0" err="1"/>
              <a:t>headerfile</a:t>
            </a:r>
            <a:r>
              <a:rPr lang="en-ID" sz="2400" dirty="0"/>
              <a:t> (#include).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dituliskan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berikut</a:t>
            </a:r>
            <a:r>
              <a:rPr lang="en-ID" sz="2400" dirty="0"/>
              <a:t> :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43C35-E7C9-558A-A7AC-E873AB1F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928215"/>
            <a:ext cx="9207063" cy="36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63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1" y="283779"/>
            <a:ext cx="11729545" cy="5893184"/>
          </a:xfrm>
        </p:spPr>
        <p:txBody>
          <a:bodyPr/>
          <a:lstStyle/>
          <a:p>
            <a:r>
              <a:rPr lang="en-ID" dirty="0"/>
              <a:t>b. Proses </a:t>
            </a:r>
            <a:r>
              <a:rPr lang="en-ID" dirty="0" err="1"/>
              <a:t>insialiasi</a:t>
            </a:r>
            <a:r>
              <a:rPr lang="en-ID" dirty="0"/>
              <a:t> Proses </a:t>
            </a:r>
            <a:r>
              <a:rPr lang="en-ID" dirty="0" err="1"/>
              <a:t>inisialiasi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penunjuk</a:t>
            </a:r>
            <a:r>
              <a:rPr lang="en-ID" dirty="0"/>
              <a:t> (top)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0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-1. Proses </a:t>
            </a:r>
            <a:r>
              <a:rPr lang="en-ID" dirty="0" err="1"/>
              <a:t>inisialisasi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function/</a:t>
            </a:r>
            <a:r>
              <a:rPr lang="en-ID" dirty="0" err="1"/>
              <a:t>fungsi</a:t>
            </a:r>
            <a:r>
              <a:rPr lang="en-ID" dirty="0"/>
              <a:t>.</a:t>
            </a:r>
          </a:p>
          <a:p>
            <a:r>
              <a:rPr lang="en-ID" dirty="0"/>
              <a:t>c. Proses </a:t>
            </a:r>
            <a:r>
              <a:rPr lang="en-ID" dirty="0" err="1"/>
              <a:t>pemeriksaan</a:t>
            </a:r>
            <a:r>
              <a:rPr lang="en-ID" dirty="0"/>
              <a:t> stack 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stack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penuh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(</a:t>
            </a:r>
            <a:r>
              <a:rPr lang="en-ID" dirty="0" err="1"/>
              <a:t>isFull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(</a:t>
            </a:r>
            <a:r>
              <a:rPr lang="en-ID" dirty="0" err="1"/>
              <a:t>isEmpty</a:t>
            </a:r>
            <a:r>
              <a:rPr lang="en-ID" dirty="0"/>
              <a:t>). </a:t>
            </a:r>
            <a:r>
              <a:rPr lang="en-ID" dirty="0" err="1"/>
              <a:t>Sebagai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ditulisakan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FE287-EC5C-3894-3CBA-014DCBA6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60" y="1937314"/>
            <a:ext cx="2616475" cy="1058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A08C5-4E43-463F-5DC2-4BA9C750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353" y="2995447"/>
            <a:ext cx="2601982" cy="11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173E9-C243-EBD7-45B0-317E1933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72" y="301044"/>
            <a:ext cx="7407222" cy="62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6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824E3-F501-22C6-E802-9E1CCC8F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66" y="1086720"/>
            <a:ext cx="6303688" cy="2668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B1E53-B0FB-C3CC-4AB5-79D8D1D8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67" y="3755434"/>
            <a:ext cx="6303688" cy="12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8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82692-64E1-8C25-B6F5-517701C7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6" y="280448"/>
            <a:ext cx="8672758" cy="62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87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DD3A86-767B-E86F-1828-EFBAD253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07" y="391161"/>
            <a:ext cx="7480932" cy="384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7F9B20-F68E-922E-38F1-ABD1591E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07" y="4235721"/>
            <a:ext cx="7480932" cy="20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21" y="0"/>
            <a:ext cx="11180379" cy="6176963"/>
          </a:xfrm>
        </p:spPr>
        <p:txBody>
          <a:bodyPr>
            <a:normAutofit/>
          </a:bodyPr>
          <a:lstStyle/>
          <a:p>
            <a:r>
              <a:rPr lang="en-ID" sz="2400" dirty="0" err="1"/>
              <a:t>Keterangan</a:t>
            </a:r>
            <a:r>
              <a:rPr lang="en-ID" sz="2400" dirty="0"/>
              <a:t> :</a:t>
            </a:r>
          </a:p>
          <a:p>
            <a:r>
              <a:rPr lang="en-ID" sz="2400" dirty="0" err="1"/>
              <a:t>Infotype</a:t>
            </a:r>
            <a:r>
              <a:rPr lang="en-ID" sz="2400" dirty="0"/>
              <a:t> :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</a:t>
            </a:r>
            <a:r>
              <a:rPr lang="en-ID" sz="2400" dirty="0" err="1"/>
              <a:t>terdefinisi</a:t>
            </a:r>
            <a:r>
              <a:rPr lang="en-ID" sz="2400" dirty="0"/>
              <a:t> yang </a:t>
            </a:r>
            <a:r>
              <a:rPr lang="en-ID" sz="2400" dirty="0" err="1"/>
              <a:t>menyimpan</a:t>
            </a:r>
            <a:r>
              <a:rPr lang="en-ID" sz="2400" dirty="0"/>
              <a:t> </a:t>
            </a:r>
          </a:p>
          <a:p>
            <a:pPr marL="0" indent="0">
              <a:buNone/>
            </a:pP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list. </a:t>
            </a:r>
          </a:p>
          <a:p>
            <a:r>
              <a:rPr lang="en-ID" sz="2400" dirty="0"/>
              <a:t>Next : address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berikutnya</a:t>
            </a:r>
            <a:r>
              <a:rPr lang="en-ID" sz="2400" dirty="0"/>
              <a:t> (</a:t>
            </a:r>
            <a:r>
              <a:rPr lang="en-ID" sz="2400" dirty="0" err="1"/>
              <a:t>suksesor</a:t>
            </a:r>
            <a:r>
              <a:rPr lang="en-ID" sz="2400" dirty="0"/>
              <a:t>).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33472-7A74-F0F0-5492-D709320C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221" y="0"/>
            <a:ext cx="2874579" cy="3204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3A295D-12E1-A786-D302-AA45BD66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1" y="1826450"/>
            <a:ext cx="7154619" cy="49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Ilustrasi</a:t>
            </a:r>
            <a:r>
              <a:rPr lang="en-ID" dirty="0"/>
              <a:t> Linked List/</a:t>
            </a:r>
            <a:r>
              <a:rPr lang="en-ID" dirty="0" err="1"/>
              <a:t>Senarai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4CDCE-1EE1-0D8E-4837-2F7CAD62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00" y="1968495"/>
            <a:ext cx="6632599" cy="334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3603"/>
            <a:ext cx="10515600" cy="1325563"/>
          </a:xfrm>
        </p:spPr>
        <p:txBody>
          <a:bodyPr/>
          <a:lstStyle/>
          <a:p>
            <a:r>
              <a:rPr lang="en-ID" dirty="0"/>
              <a:t>Single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69" y="3641834"/>
            <a:ext cx="10515600" cy="4387352"/>
          </a:xfrm>
        </p:spPr>
        <p:txBody>
          <a:bodyPr>
            <a:normAutofit/>
          </a:bodyPr>
          <a:lstStyle/>
          <a:p>
            <a:r>
              <a:rPr lang="en-ID" sz="2000" dirty="0"/>
              <a:t>Pada </a:t>
            </a:r>
            <a:r>
              <a:rPr lang="en-ID" sz="2000" dirty="0" err="1"/>
              <a:t>gambar</a:t>
            </a:r>
            <a:r>
              <a:rPr lang="en-ID" sz="2000" dirty="0"/>
              <a:t> di </a:t>
            </a:r>
            <a:r>
              <a:rPr lang="en-ID" sz="2000" dirty="0" err="1"/>
              <a:t>atas</a:t>
            </a:r>
            <a:r>
              <a:rPr lang="en-ID" sz="2000" dirty="0"/>
              <a:t> </a:t>
            </a:r>
            <a:r>
              <a:rPr lang="en-ID" sz="2000" dirty="0" err="1"/>
              <a:t>tampak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data </a:t>
            </a:r>
            <a:r>
              <a:rPr lang="en-ID" sz="2000" dirty="0" err="1"/>
              <a:t>terletak</a:t>
            </a:r>
            <a:r>
              <a:rPr lang="en-ID" sz="2000" dirty="0"/>
              <a:t> pada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lokasi</a:t>
            </a:r>
            <a:r>
              <a:rPr lang="en-ID" sz="2000" dirty="0"/>
              <a:t> </a:t>
            </a:r>
            <a:r>
              <a:rPr lang="en-ID" sz="2000" dirty="0" err="1"/>
              <a:t>memori</a:t>
            </a:r>
            <a:r>
              <a:rPr lang="en-ID" sz="2000" dirty="0"/>
              <a:t> area. </a:t>
            </a:r>
            <a:r>
              <a:rPr lang="en-ID" sz="2000" dirty="0" err="1"/>
              <a:t>Tempat</a:t>
            </a:r>
            <a:r>
              <a:rPr lang="en-ID" sz="2000" dirty="0"/>
              <a:t> yang </a:t>
            </a:r>
            <a:r>
              <a:rPr lang="en-ID" sz="2000" dirty="0" err="1"/>
              <a:t>disediakan</a:t>
            </a:r>
            <a:r>
              <a:rPr lang="en-ID" sz="2000" dirty="0"/>
              <a:t> pada </a:t>
            </a:r>
            <a:r>
              <a:rPr lang="en-ID" sz="2000" dirty="0" err="1"/>
              <a:t>satu</a:t>
            </a:r>
            <a:r>
              <a:rPr lang="en-ID" sz="2000" dirty="0"/>
              <a:t> area </a:t>
            </a:r>
            <a:r>
              <a:rPr lang="en-ID" sz="2000" dirty="0" err="1"/>
              <a:t>memori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menyimpan</a:t>
            </a:r>
            <a:r>
              <a:rPr lang="en-ID" sz="2000" dirty="0"/>
              <a:t> data </a:t>
            </a:r>
            <a:r>
              <a:rPr lang="en-ID" sz="2000" dirty="0" err="1"/>
              <a:t>dikenal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sebutan</a:t>
            </a:r>
            <a:r>
              <a:rPr lang="en-ID" sz="2000" dirty="0"/>
              <a:t> node/</a:t>
            </a:r>
            <a:r>
              <a:rPr lang="en-ID" sz="2000" dirty="0" err="1"/>
              <a:t>simpul</a:t>
            </a:r>
            <a:r>
              <a:rPr lang="en-ID" sz="2000" dirty="0"/>
              <a:t>. </a:t>
            </a:r>
            <a:r>
              <a:rPr lang="en-ID" sz="2000" dirty="0" err="1"/>
              <a:t>Setiap</a:t>
            </a:r>
            <a:r>
              <a:rPr lang="en-ID" sz="2000" dirty="0"/>
              <a:t> node </a:t>
            </a:r>
            <a:r>
              <a:rPr lang="en-ID" sz="2000" dirty="0" err="1"/>
              <a:t>memiliki</a:t>
            </a:r>
            <a:r>
              <a:rPr lang="en-ID" sz="2000" dirty="0"/>
              <a:t> pointer yang </a:t>
            </a:r>
            <a:r>
              <a:rPr lang="en-ID" sz="2000" dirty="0" err="1"/>
              <a:t>menunjuk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berikutnya</a:t>
            </a:r>
            <a:r>
              <a:rPr lang="en-ID" sz="2000" dirty="0"/>
              <a:t>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terbentuk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untaian</a:t>
            </a:r>
            <a:r>
              <a:rPr lang="en-ID" sz="2000" dirty="0"/>
              <a:t>,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demikian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diperlukan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pointer. </a:t>
            </a:r>
            <a:r>
              <a:rPr lang="en-ID" sz="2000" dirty="0" err="1"/>
              <a:t>Susunan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untaian</a:t>
            </a:r>
            <a:r>
              <a:rPr lang="en-ID" sz="2000" dirty="0"/>
              <a:t> </a:t>
            </a:r>
            <a:r>
              <a:rPr lang="en-ID" sz="2000" dirty="0" err="1"/>
              <a:t>semacam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Single Linked List (NULL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khusus</a:t>
            </a:r>
            <a:r>
              <a:rPr lang="en-ID" sz="2000" dirty="0"/>
              <a:t> yang </a:t>
            </a:r>
            <a:r>
              <a:rPr lang="en-ID" sz="2000" dirty="0" err="1"/>
              <a:t>artinya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menunjuk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mana-mana. </a:t>
            </a:r>
            <a:r>
              <a:rPr lang="en-ID" sz="2000" dirty="0" err="1"/>
              <a:t>Biasanya</a:t>
            </a:r>
            <a:r>
              <a:rPr lang="en-ID" sz="2000" dirty="0"/>
              <a:t> Linked List pada </a:t>
            </a:r>
            <a:r>
              <a:rPr lang="en-ID" sz="2000" dirty="0" err="1"/>
              <a:t>titik</a:t>
            </a:r>
            <a:r>
              <a:rPr lang="en-ID" sz="2000" dirty="0"/>
              <a:t> </a:t>
            </a:r>
            <a:r>
              <a:rPr lang="en-ID" sz="2000" dirty="0" err="1"/>
              <a:t>akhirnya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menunjuk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NULL). </a:t>
            </a:r>
            <a:r>
              <a:rPr lang="en-ID" sz="2000" dirty="0" err="1"/>
              <a:t>Pembuatan</a:t>
            </a:r>
            <a:r>
              <a:rPr lang="en-ID" sz="2000" dirty="0"/>
              <a:t> Single Linked List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2 </a:t>
            </a:r>
            <a:r>
              <a:rPr lang="en-ID" sz="2000" dirty="0" err="1"/>
              <a:t>metode</a:t>
            </a:r>
            <a:r>
              <a:rPr lang="en-ID" sz="2000" dirty="0"/>
              <a:t>: • LIFO (Last In First Out), </a:t>
            </a:r>
            <a:r>
              <a:rPr lang="en-ID" sz="2000" dirty="0" err="1"/>
              <a:t>aplikasinya</a:t>
            </a:r>
            <a:r>
              <a:rPr lang="en-ID" sz="2000" dirty="0"/>
              <a:t> : Stack (</a:t>
            </a:r>
            <a:r>
              <a:rPr lang="en-ID" sz="2000" dirty="0" err="1"/>
              <a:t>Tumpukan</a:t>
            </a:r>
            <a:r>
              <a:rPr lang="en-ID" sz="2000" dirty="0"/>
              <a:t>) • FIFO (First In First Out), </a:t>
            </a:r>
            <a:r>
              <a:rPr lang="en-ID" sz="2000" dirty="0" err="1"/>
              <a:t>aplikasinya</a:t>
            </a:r>
            <a:r>
              <a:rPr lang="en-ID" sz="2000" dirty="0"/>
              <a:t> : Queue (</a:t>
            </a:r>
            <a:r>
              <a:rPr lang="en-ID" sz="2000" dirty="0" err="1"/>
              <a:t>Antrean</a:t>
            </a:r>
            <a:r>
              <a:rPr lang="en-ID" sz="2000" dirty="0"/>
              <a:t>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D4C78-42F9-6B42-EAF8-17B5D191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65" y="1091598"/>
            <a:ext cx="6483517" cy="23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LIFO (Last In First 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75" y="1690688"/>
            <a:ext cx="10515600" cy="4387352"/>
          </a:xfrm>
        </p:spPr>
        <p:txBody>
          <a:bodyPr>
            <a:normAutofit/>
          </a:bodyPr>
          <a:lstStyle/>
          <a:p>
            <a:r>
              <a:rPr lang="en-ID" sz="2400" dirty="0"/>
              <a:t>LIFO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pembuatan</a:t>
            </a:r>
            <a:r>
              <a:rPr lang="en-ID" sz="2400" dirty="0"/>
              <a:t> Linked List di mana data yang </a:t>
            </a:r>
            <a:r>
              <a:rPr lang="en-ID" sz="2400" dirty="0" err="1"/>
              <a:t>masuk</a:t>
            </a:r>
            <a:r>
              <a:rPr lang="en-ID" sz="2400" dirty="0"/>
              <a:t> paling </a:t>
            </a:r>
            <a:r>
              <a:rPr lang="en-ID" sz="2400" dirty="0" err="1"/>
              <a:t>akhir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data yang </a:t>
            </a:r>
            <a:r>
              <a:rPr lang="en-ID" sz="2400" dirty="0" err="1"/>
              <a:t>keluar</a:t>
            </a:r>
            <a:r>
              <a:rPr lang="en-ID" sz="2400" dirty="0"/>
              <a:t> paling </a:t>
            </a:r>
            <a:r>
              <a:rPr lang="en-ID" sz="2400" dirty="0" err="1"/>
              <a:t>awal</a:t>
            </a:r>
            <a:r>
              <a:rPr lang="en-ID" sz="2400" dirty="0"/>
              <a:t>. 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dianalogikan</a:t>
            </a:r>
            <a:r>
              <a:rPr lang="en-ID" sz="2400" dirty="0"/>
              <a:t> (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kehidupan</a:t>
            </a:r>
            <a:r>
              <a:rPr lang="en-ID" sz="2400" dirty="0"/>
              <a:t> </a:t>
            </a:r>
            <a:r>
              <a:rPr lang="en-ID" sz="2400" dirty="0" err="1"/>
              <a:t>seharihari</a:t>
            </a:r>
            <a:r>
              <a:rPr lang="en-ID" sz="2400" dirty="0"/>
              <a:t>)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Anda </a:t>
            </a:r>
            <a:r>
              <a:rPr lang="en-ID" sz="2400" dirty="0" err="1"/>
              <a:t>menumpuk</a:t>
            </a:r>
            <a:r>
              <a:rPr lang="en-ID" sz="2400" dirty="0"/>
              <a:t> </a:t>
            </a:r>
            <a:r>
              <a:rPr lang="en-ID" sz="2400" dirty="0" err="1"/>
              <a:t>barang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digambarkan</a:t>
            </a:r>
            <a:r>
              <a:rPr lang="en-ID" sz="2400" dirty="0"/>
              <a:t> </a:t>
            </a:r>
            <a:r>
              <a:rPr lang="en-ID" sz="2400" dirty="0" err="1"/>
              <a:t>dibawah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. </a:t>
            </a:r>
            <a:r>
              <a:rPr lang="en-ID" sz="2400" dirty="0" err="1"/>
              <a:t>Pembuatan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simpul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linked list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digambarkan</a:t>
            </a:r>
            <a:r>
              <a:rPr lang="en-ID" sz="2400" dirty="0"/>
              <a:t> di </a:t>
            </a:r>
            <a:r>
              <a:rPr lang="en-ID" sz="2400" dirty="0" err="1"/>
              <a:t>bawah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. Jika linked list </a:t>
            </a:r>
            <a:r>
              <a:rPr lang="en-ID" sz="2400" dirty="0" err="1"/>
              <a:t>dibuat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LIFO, </a:t>
            </a:r>
            <a:r>
              <a:rPr lang="en-ID" sz="2400" dirty="0" err="1"/>
              <a:t>terjadi</a:t>
            </a:r>
            <a:r>
              <a:rPr lang="en-ID" sz="2400" dirty="0"/>
              <a:t> </a:t>
            </a:r>
            <a:r>
              <a:rPr lang="en-ID" sz="2400" dirty="0" err="1"/>
              <a:t>penambahan</a:t>
            </a:r>
            <a:r>
              <a:rPr lang="en-ID" sz="2400" dirty="0"/>
              <a:t> / Insert </a:t>
            </a:r>
            <a:r>
              <a:rPr lang="en-ID" sz="2400" dirty="0" err="1"/>
              <a:t>simpul</a:t>
            </a:r>
            <a:r>
              <a:rPr lang="en-ID" sz="2400" dirty="0"/>
              <a:t> di </a:t>
            </a:r>
            <a:r>
              <a:rPr lang="en-ID" sz="2400" dirty="0" err="1"/>
              <a:t>belakang</a:t>
            </a:r>
            <a:r>
              <a:rPr lang="en-ID" sz="2400" dirty="0"/>
              <a:t>, </a:t>
            </a:r>
            <a:r>
              <a:rPr lang="en-ID" sz="2400" dirty="0" err="1"/>
              <a:t>dikenal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istilah</a:t>
            </a:r>
            <a:r>
              <a:rPr lang="en-ID" sz="2400" dirty="0"/>
              <a:t> INSERT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9B752-884C-9E51-F44A-6D3DD028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95" y="3806259"/>
            <a:ext cx="5715130" cy="27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6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(First In First 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FIFO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Linked List di mana data yang </a:t>
            </a:r>
            <a:r>
              <a:rPr lang="en-ID" dirty="0" err="1"/>
              <a:t>masuk</a:t>
            </a:r>
            <a:r>
              <a:rPr lang="en-ID" dirty="0"/>
              <a:t> paling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data yang </a:t>
            </a:r>
            <a:r>
              <a:rPr lang="en-ID" dirty="0" err="1"/>
              <a:t>keluar</a:t>
            </a:r>
            <a:r>
              <a:rPr lang="en-ID" dirty="0"/>
              <a:t> paling </a:t>
            </a:r>
            <a:r>
              <a:rPr lang="en-ID" dirty="0" err="1"/>
              <a:t>awal</a:t>
            </a:r>
            <a:r>
              <a:rPr lang="en-ID" dirty="0"/>
              <a:t> juga.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dianalogikan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),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sekelompok</a:t>
            </a:r>
            <a:r>
              <a:rPr lang="en-ID" dirty="0"/>
              <a:t> orang yang </a:t>
            </a:r>
            <a:r>
              <a:rPr lang="en-ID" dirty="0" err="1"/>
              <a:t>datang</a:t>
            </a:r>
            <a:r>
              <a:rPr lang="en-ID" dirty="0"/>
              <a:t> (ENQUEUE) </a:t>
            </a:r>
            <a:r>
              <a:rPr lang="en-ID" dirty="0" err="1"/>
              <a:t>mengantri</a:t>
            </a:r>
            <a:r>
              <a:rPr lang="en-ID" dirty="0"/>
              <a:t> </a:t>
            </a:r>
            <a:r>
              <a:rPr lang="en-ID" dirty="0" err="1"/>
              <a:t>hendak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tiket</a:t>
            </a:r>
            <a:r>
              <a:rPr lang="en-ID" dirty="0"/>
              <a:t> di </a:t>
            </a:r>
            <a:r>
              <a:rPr lang="en-ID" dirty="0" err="1"/>
              <a:t>loket</a:t>
            </a:r>
            <a:r>
              <a:rPr lang="en-ID" dirty="0"/>
              <a:t>. Jika linked list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FIFO,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/ Insert </a:t>
            </a:r>
            <a:r>
              <a:rPr lang="en-ID" dirty="0" err="1"/>
              <a:t>simpul</a:t>
            </a:r>
            <a:r>
              <a:rPr lang="en-ID" dirty="0"/>
              <a:t> di </a:t>
            </a:r>
            <a:r>
              <a:rPr lang="en-ID" dirty="0" err="1"/>
              <a:t>depan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7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Senarai</a:t>
            </a:r>
            <a:r>
              <a:rPr lang="en-ID" dirty="0"/>
              <a:t> dan Kamus Data </a:t>
            </a:r>
            <a:r>
              <a:rPr lang="en-ID" dirty="0" err="1"/>
              <a:t>Senarai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72187-DCB0-018D-6E8C-BB2948FB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62" y="2429204"/>
            <a:ext cx="4678779" cy="2883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429AB-17D6-C882-F211-780FA2E4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65" y="2407884"/>
            <a:ext cx="5381353" cy="29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3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F40FB-D8AA-8B07-A17F-A11CBF79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25" y="658170"/>
            <a:ext cx="6484824" cy="49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36</TotalTime>
  <Words>1424</Words>
  <Application>Microsoft Office PowerPoint</Application>
  <PresentationFormat>Widescreen</PresentationFormat>
  <Paragraphs>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Trebuchet MS</vt:lpstr>
      <vt:lpstr>Office Theme</vt:lpstr>
      <vt:lpstr>LINKED LIST/SENARAI </vt:lpstr>
      <vt:lpstr>Dasar Teori</vt:lpstr>
      <vt:lpstr>PowerPoint Presentation</vt:lpstr>
      <vt:lpstr>Ilustrasi Linked List/Senarai</vt:lpstr>
      <vt:lpstr>Single Linked List</vt:lpstr>
      <vt:lpstr>LIFO (Last In First Out)</vt:lpstr>
      <vt:lpstr>FIFO (First In First Out)</vt:lpstr>
      <vt:lpstr>Kondisi Senarai dan Kamus Data Senarai</vt:lpstr>
      <vt:lpstr>PowerPoint Presentation</vt:lpstr>
      <vt:lpstr>Notasi Info dan Next</vt:lpstr>
      <vt:lpstr>Penyajian Linked List dalam Memory </vt:lpstr>
      <vt:lpstr>Konsep Pointer dan Linked List</vt:lpstr>
      <vt:lpstr>Perbedaan Perubah Statis &amp; Dinamis</vt:lpstr>
      <vt:lpstr> Perbedaan Karakteristik Array dan Linked List</vt:lpstr>
      <vt:lpstr>Double Link List</vt:lpstr>
      <vt:lpstr>Circular Double Linked List dan  Operasi-Operasi yang ada pada Linked List </vt:lpstr>
      <vt:lpstr>PowerPoint Presentation</vt:lpstr>
      <vt:lpstr>STACK</vt:lpstr>
      <vt:lpstr>Dasar Teori</vt:lpstr>
      <vt:lpstr>Operasi Dasar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LIST/SENARAI </dc:title>
  <dc:creator>Shania Oktaviani</dc:creator>
  <cp:lastModifiedBy>Shania Oktaviani</cp:lastModifiedBy>
  <cp:revision>1</cp:revision>
  <dcterms:created xsi:type="dcterms:W3CDTF">2023-11-29T11:14:09Z</dcterms:created>
  <dcterms:modified xsi:type="dcterms:W3CDTF">2023-11-29T11:50:09Z</dcterms:modified>
</cp:coreProperties>
</file>