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5" r:id="rId7"/>
    <p:sldId id="263" r:id="rId8"/>
    <p:sldId id="264" r:id="rId9"/>
    <p:sldId id="258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639" y="2158683"/>
            <a:ext cx="7792329" cy="2387600"/>
          </a:xfrm>
        </p:spPr>
        <p:txBody>
          <a:bodyPr>
            <a:normAutofit fontScale="90000"/>
          </a:bodyPr>
          <a:lstStyle/>
          <a:p>
            <a:r>
              <a:rPr lang="id-ID" dirty="0"/>
              <a:t>FUNGSI DENGAN PARAMETER DAN REKURSIF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19" y="211068"/>
            <a:ext cx="10515600" cy="4387352"/>
          </a:xfrm>
        </p:spPr>
        <p:txBody>
          <a:bodyPr>
            <a:normAutofit/>
          </a:bodyPr>
          <a:lstStyle/>
          <a:p>
            <a:r>
              <a:rPr lang="id-ID" sz="2400" dirty="0" err="1"/>
              <a:t>Pointer</a:t>
            </a:r>
            <a:r>
              <a:rPr lang="id-ID" sz="2400" dirty="0"/>
              <a:t> adalah pada dasarnya sama dengan variabel lain. Dengan </a:t>
            </a:r>
            <a:r>
              <a:rPr lang="id-ID" sz="2400" dirty="0" err="1"/>
              <a:t>pointer</a:t>
            </a:r>
            <a:r>
              <a:rPr lang="id-ID" sz="2400" dirty="0"/>
              <a:t> setiap variabel diletakan pada alamat memori yang besarnya cukup untuk menampung nilai dari sebuah variabel tipe data. Pada sebuah komputer PC misalnya satu </a:t>
            </a:r>
            <a:r>
              <a:rPr lang="id-ID" sz="2400" dirty="0" err="1"/>
              <a:t>byte</a:t>
            </a:r>
            <a:r>
              <a:rPr lang="id-ID" sz="2400" dirty="0"/>
              <a:t> data secara umum dialokasikan untuk tipe data </a:t>
            </a:r>
            <a:r>
              <a:rPr lang="id-ID" sz="2400" dirty="0" err="1"/>
              <a:t>char</a:t>
            </a:r>
            <a:r>
              <a:rPr lang="id-ID" sz="2400" dirty="0"/>
              <a:t>, 2 </a:t>
            </a:r>
            <a:r>
              <a:rPr lang="id-ID" sz="2400" dirty="0" err="1"/>
              <a:t>byte</a:t>
            </a:r>
            <a:r>
              <a:rPr lang="id-ID" sz="2400" dirty="0"/>
              <a:t> untuk tipe data </a:t>
            </a:r>
            <a:r>
              <a:rPr lang="id-ID" sz="2400" dirty="0" err="1"/>
              <a:t>short</a:t>
            </a:r>
            <a:r>
              <a:rPr lang="id-ID" sz="2400" dirty="0"/>
              <a:t>, 4 </a:t>
            </a:r>
            <a:r>
              <a:rPr lang="id-ID" sz="2400" dirty="0" err="1"/>
              <a:t>byte</a:t>
            </a:r>
            <a:r>
              <a:rPr lang="id-ID" sz="2400" dirty="0"/>
              <a:t> untuk tipe data int, long dan </a:t>
            </a:r>
            <a:r>
              <a:rPr lang="id-ID" sz="2400" dirty="0" err="1"/>
              <a:t>float</a:t>
            </a:r>
            <a:r>
              <a:rPr lang="id-ID" sz="2400" dirty="0"/>
              <a:t> serta 8 </a:t>
            </a:r>
            <a:r>
              <a:rPr lang="id-ID" sz="2400" dirty="0" err="1"/>
              <a:t>byte</a:t>
            </a:r>
            <a:r>
              <a:rPr lang="id-ID" sz="2400" dirty="0"/>
              <a:t> untuk tipe data </a:t>
            </a:r>
            <a:r>
              <a:rPr lang="id-ID" sz="2400" dirty="0" err="1"/>
              <a:t>double</a:t>
            </a:r>
            <a:r>
              <a:rPr lang="id-ID" sz="2400" dirty="0"/>
              <a:t>. Tiap-tiap </a:t>
            </a:r>
            <a:r>
              <a:rPr lang="id-ID" sz="2400" dirty="0" err="1"/>
              <a:t>byte</a:t>
            </a:r>
            <a:r>
              <a:rPr lang="id-ID" sz="2400" dirty="0"/>
              <a:t> data memori mempunyai alamat yang unik. Sebuah </a:t>
            </a:r>
            <a:r>
              <a:rPr lang="id-ID" sz="2400" dirty="0" err="1"/>
              <a:t>variable</a:t>
            </a:r>
            <a:r>
              <a:rPr lang="id-ID" sz="2400" dirty="0"/>
              <a:t> alamat merupakan alamat </a:t>
            </a:r>
            <a:r>
              <a:rPr lang="id-ID" sz="2400" dirty="0" err="1"/>
              <a:t>dimana</a:t>
            </a:r>
            <a:r>
              <a:rPr lang="id-ID" sz="2400" dirty="0"/>
              <a:t> sebuah </a:t>
            </a:r>
            <a:r>
              <a:rPr lang="id-ID" sz="2400" dirty="0" err="1"/>
              <a:t>byte</a:t>
            </a:r>
            <a:r>
              <a:rPr lang="id-ID" sz="2400" dirty="0"/>
              <a:t> data pertama dapat dialokasikan. Sebagai contoh misalnya dapat didefinisikan dalam program sebagai berikut: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82695-C4E5-60DE-AE9E-28D93977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3429000"/>
            <a:ext cx="2584041" cy="25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568"/>
            <a:ext cx="10515600" cy="4387352"/>
          </a:xfrm>
        </p:spPr>
        <p:txBody>
          <a:bodyPr/>
          <a:lstStyle/>
          <a:p>
            <a:r>
              <a:rPr lang="id-ID" dirty="0"/>
              <a:t>Pada gambar </a:t>
            </a:r>
            <a:r>
              <a:rPr lang="id-ID" dirty="0" err="1"/>
              <a:t>diatas</a:t>
            </a:r>
            <a:r>
              <a:rPr lang="id-ID" dirty="0"/>
              <a:t> </a:t>
            </a:r>
            <a:r>
              <a:rPr lang="id-ID" dirty="0" err="1"/>
              <a:t>variable</a:t>
            </a:r>
            <a:r>
              <a:rPr lang="id-ID" dirty="0"/>
              <a:t> </a:t>
            </a:r>
            <a:r>
              <a:rPr lang="id-ID" dirty="0" err="1"/>
              <a:t>letter</a:t>
            </a:r>
            <a:r>
              <a:rPr lang="id-ID" dirty="0"/>
              <a:t> diletakan pada alamat 1200, </a:t>
            </a:r>
            <a:r>
              <a:rPr lang="id-ID" dirty="0" err="1"/>
              <a:t>number</a:t>
            </a:r>
            <a:r>
              <a:rPr lang="id-ID" dirty="0"/>
              <a:t> pada alamat 1201 dan </a:t>
            </a:r>
            <a:r>
              <a:rPr lang="id-ID" dirty="0" err="1"/>
              <a:t>amount</a:t>
            </a:r>
            <a:r>
              <a:rPr lang="id-ID" dirty="0"/>
              <a:t> pada alamat 1203. Ketika </a:t>
            </a:r>
            <a:r>
              <a:rPr lang="id-ID" dirty="0" err="1"/>
              <a:t>programmer</a:t>
            </a:r>
            <a:r>
              <a:rPr lang="id-ID" dirty="0"/>
              <a:t> mendeklarasikan sebuah variabel, sama halnya dengan menginformasikan </a:t>
            </a:r>
            <a:r>
              <a:rPr lang="id-ID" dirty="0" err="1"/>
              <a:t>compiler</a:t>
            </a:r>
            <a:r>
              <a:rPr lang="id-ID" dirty="0"/>
              <a:t> dua sesuatu yaitu : nama </a:t>
            </a:r>
            <a:r>
              <a:rPr lang="id-ID" dirty="0" err="1"/>
              <a:t>variable</a:t>
            </a:r>
            <a:r>
              <a:rPr lang="id-ID" dirty="0"/>
              <a:t> dan tipe </a:t>
            </a:r>
            <a:r>
              <a:rPr lang="id-ID" dirty="0" err="1"/>
              <a:t>variable</a:t>
            </a:r>
            <a:r>
              <a:rPr lang="id-ID" dirty="0"/>
              <a:t>. Misalnya kita akan mendeklarasikan tipe variabel integer dengan nama </a:t>
            </a:r>
            <a:r>
              <a:rPr lang="id-ID" dirty="0" err="1"/>
              <a:t>variable</a:t>
            </a:r>
            <a:r>
              <a:rPr lang="id-ID" dirty="0"/>
              <a:t> k sehingga dapat ditulis: </a:t>
            </a:r>
            <a:r>
              <a:rPr lang="id-ID" b="1" dirty="0"/>
              <a:t>int 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F8CC3-A83C-9C4C-71FB-6C526DE6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39"/>
            <a:ext cx="7265040" cy="23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Operator </a:t>
            </a:r>
            <a:r>
              <a:rPr lang="id-ID" dirty="0" err="1"/>
              <a:t>Pointer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Operator </a:t>
            </a:r>
            <a:r>
              <a:rPr lang="id-ID" sz="2400" dirty="0" err="1"/>
              <a:t>dereference</a:t>
            </a:r>
            <a:r>
              <a:rPr lang="id-ID" sz="2400" dirty="0"/>
              <a:t> ( &amp; ) Di dalam mendeklarasikan suatu variabel harus pada lokasi yang pasti </a:t>
            </a:r>
            <a:r>
              <a:rPr lang="id-ID" sz="2400" dirty="0" err="1"/>
              <a:t>didalam</a:t>
            </a:r>
            <a:r>
              <a:rPr lang="id-ID" sz="2400" dirty="0"/>
              <a:t> penggantian </a:t>
            </a:r>
            <a:r>
              <a:rPr lang="id-ID" sz="2400" dirty="0" err="1"/>
              <a:t>memori.Pada</a:t>
            </a:r>
            <a:r>
              <a:rPr lang="id-ID" sz="2400" dirty="0"/>
              <a:t> umumnya kita tidak dapat menentukan </a:t>
            </a:r>
            <a:r>
              <a:rPr lang="id-ID" sz="2400" dirty="0" err="1"/>
              <a:t>dimana</a:t>
            </a:r>
            <a:r>
              <a:rPr lang="id-ID" sz="2400" dirty="0"/>
              <a:t> variabel akan ditempatkan Terkadang secara otomatis dilakukan oleh </a:t>
            </a:r>
            <a:r>
              <a:rPr lang="id-ID" sz="2400" dirty="0" err="1"/>
              <a:t>kompiler</a:t>
            </a:r>
            <a:r>
              <a:rPr lang="id-ID" sz="2400" dirty="0"/>
              <a:t> dan sistem operasi yang sedang aktif, tetapi sesekali sistem operasi akan memberikan banyak alamat yang kita tidak mengetahui </a:t>
            </a:r>
            <a:r>
              <a:rPr lang="id-ID" sz="2400" dirty="0" err="1"/>
              <a:t>dimana</a:t>
            </a:r>
            <a:r>
              <a:rPr lang="id-ID" sz="2400" dirty="0"/>
              <a:t> variabel ditempatkan. Hal ini dapat dilakukan dengan memberikan suatu </a:t>
            </a:r>
            <a:r>
              <a:rPr lang="id-ID" sz="2400" dirty="0" err="1"/>
              <a:t>identifier</a:t>
            </a:r>
            <a:r>
              <a:rPr lang="id-ID" sz="2400" dirty="0"/>
              <a:t> “&amp;” (</a:t>
            </a:r>
            <a:r>
              <a:rPr lang="id-ID" sz="2400" dirty="0" err="1"/>
              <a:t>ampersand</a:t>
            </a:r>
            <a:r>
              <a:rPr lang="id-ID" sz="2400" dirty="0"/>
              <a:t> </a:t>
            </a:r>
            <a:r>
              <a:rPr lang="id-ID" sz="2400" dirty="0" err="1"/>
              <a:t>sign</a:t>
            </a:r>
            <a:r>
              <a:rPr lang="id-ID" sz="2400" dirty="0"/>
              <a:t>) di depan nama variabel, operator ini biasa disebut dengan “</a:t>
            </a:r>
            <a:r>
              <a:rPr lang="id-ID" sz="2400" dirty="0" err="1"/>
              <a:t>address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” atau operator alamat. Dengan menggunakan operator </a:t>
            </a:r>
            <a:r>
              <a:rPr lang="id-ID" sz="2400" dirty="0" err="1"/>
              <a:t>dereference</a:t>
            </a:r>
            <a:r>
              <a:rPr lang="id-ID" sz="2400" dirty="0"/>
              <a:t> ( &amp; ) ini, suatu variabel akan menghasilkan alamat lokasi memori</a:t>
            </a:r>
          </a:p>
        </p:txBody>
      </p:sp>
    </p:spTree>
    <p:extLst>
      <p:ext uri="{BB962C8B-B14F-4D97-AF65-F5344CB8AC3E}">
        <p14:creationId xmlns:p14="http://schemas.microsoft.com/office/powerpoint/2010/main" val="414537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E6D73-76FD-7548-6C85-C3647B19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94"/>
            <a:ext cx="8753939" cy="2251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37E31-9D4F-8726-2E7A-41B50B54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26" y="2490217"/>
            <a:ext cx="8553207" cy="40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8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d-ID" dirty="0"/>
              <a:t>Operator </a:t>
            </a:r>
            <a:r>
              <a:rPr lang="id-ID" dirty="0" err="1"/>
              <a:t>reference</a:t>
            </a:r>
            <a:r>
              <a:rPr lang="id-ID" dirty="0"/>
              <a:t> ( *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24"/>
            <a:ext cx="10515600" cy="4387352"/>
          </a:xfrm>
        </p:spPr>
        <p:txBody>
          <a:bodyPr>
            <a:normAutofit/>
          </a:bodyPr>
          <a:lstStyle/>
          <a:p>
            <a:r>
              <a:rPr lang="id-ID" sz="2400" dirty="0"/>
              <a:t>Dengan menggunakan operator </a:t>
            </a:r>
            <a:r>
              <a:rPr lang="id-ID" sz="2400" dirty="0" err="1"/>
              <a:t>anda</a:t>
            </a:r>
            <a:r>
              <a:rPr lang="id-ID" sz="2400" dirty="0"/>
              <a:t> dapat mengakses secara langsung nilai yang terdapat di dalam variabel yang </a:t>
            </a:r>
            <a:r>
              <a:rPr lang="id-ID" sz="2400" dirty="0" err="1"/>
              <a:t>berpointer</a:t>
            </a:r>
            <a:r>
              <a:rPr lang="id-ID" sz="2400" dirty="0"/>
              <a:t>, hal ini dapat dilakukan dengan menambahkan </a:t>
            </a:r>
            <a:r>
              <a:rPr lang="id-ID" sz="2400" dirty="0" err="1"/>
              <a:t>identifier</a:t>
            </a:r>
            <a:r>
              <a:rPr lang="id-ID" sz="2400" dirty="0"/>
              <a:t> </a:t>
            </a:r>
            <a:r>
              <a:rPr lang="id-ID" sz="2400" dirty="0" err="1"/>
              <a:t>asterisk</a:t>
            </a:r>
            <a:r>
              <a:rPr lang="id-ID" sz="2400" dirty="0"/>
              <a:t> ( * ), agar dapat </a:t>
            </a:r>
            <a:r>
              <a:rPr lang="id-ID" sz="2400" dirty="0" err="1"/>
              <a:t>menterjemahkan</a:t>
            </a:r>
            <a:r>
              <a:rPr lang="id-ID" sz="2400" dirty="0"/>
              <a:t> nilai sebenarnya dari suatu </a:t>
            </a:r>
            <a:r>
              <a:rPr lang="id-ID" sz="2400" dirty="0" err="1"/>
              <a:t>variable</a:t>
            </a:r>
            <a:r>
              <a:rPr lang="en-US" sz="2400" dirty="0"/>
              <a:t>.</a:t>
            </a:r>
            <a:r>
              <a:rPr lang="id-ID" sz="2400" dirty="0"/>
              <a:t> Operator ini biasa disebut dengan “</a:t>
            </a:r>
            <a:r>
              <a:rPr lang="id-ID" sz="2400" dirty="0" err="1"/>
              <a:t>value</a:t>
            </a:r>
            <a:r>
              <a:rPr lang="id-ID" sz="2400" dirty="0"/>
              <a:t> </a:t>
            </a:r>
            <a:r>
              <a:rPr lang="id-ID" sz="2400" dirty="0" err="1"/>
              <a:t>pointed</a:t>
            </a:r>
            <a:r>
              <a:rPr lang="id-ID" sz="2400" dirty="0"/>
              <a:t> </a:t>
            </a:r>
            <a:r>
              <a:rPr lang="id-ID" sz="2400" dirty="0" err="1"/>
              <a:t>by</a:t>
            </a:r>
            <a:r>
              <a:rPr lang="id-ID" sz="2400" dirty="0"/>
              <a:t>”. Dengan menggunakan operator </a:t>
            </a:r>
            <a:r>
              <a:rPr lang="id-ID" sz="2400" dirty="0" err="1"/>
              <a:t>reference</a:t>
            </a:r>
            <a:r>
              <a:rPr lang="id-ID" sz="2400" dirty="0"/>
              <a:t> ( * ) ini, menghasilkan nilai yang berada pada suatu alamat memori. Sebagai contoh ILHAM ditempatkan pada memori dengan alamat 65524 dan dideklarasikan sebagai berikut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097A9-AA87-201A-2A2D-092FAA8C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34" y="4042202"/>
            <a:ext cx="8782078" cy="1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5EA36-64EC-9E47-B120-FCFE1EB1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94" y="239389"/>
            <a:ext cx="8729959" cy="63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Deklarasi </a:t>
            </a:r>
            <a:r>
              <a:rPr lang="id-ID" dirty="0" err="1"/>
              <a:t>Pointer</a:t>
            </a:r>
            <a:r>
              <a:rPr lang="id-ID" dirty="0"/>
              <a:t> pada Konstanta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</a:t>
            </a:r>
            <a:r>
              <a:rPr lang="id-ID" dirty="0" err="1"/>
              <a:t>pointer</a:t>
            </a:r>
            <a:r>
              <a:rPr lang="id-ID" dirty="0"/>
              <a:t> dapat dideklarasikan secara konstanta atau secara tetap tidak dapat diubah. Untuk mendeklarasikan </a:t>
            </a:r>
            <a:r>
              <a:rPr lang="id-ID" dirty="0" err="1"/>
              <a:t>pointer</a:t>
            </a:r>
            <a:r>
              <a:rPr lang="id-ID" dirty="0"/>
              <a:t> secara konstanta dengan memberikan kata </a:t>
            </a:r>
            <a:r>
              <a:rPr lang="id-ID" dirty="0" err="1"/>
              <a:t>const</a:t>
            </a:r>
            <a:r>
              <a:rPr lang="id-ID" dirty="0"/>
              <a:t> </a:t>
            </a:r>
            <a:r>
              <a:rPr lang="id-ID" dirty="0" err="1"/>
              <a:t>didepan</a:t>
            </a:r>
            <a:r>
              <a:rPr lang="id-ID" dirty="0"/>
              <a:t> nama konstanta. Bentuk penulisan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1B6B4-E749-3EE6-0607-9E1E22C2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1" y="3562274"/>
            <a:ext cx="6121841" cy="8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CCD3D-80C1-6DFE-C3BC-A34BA57F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2" y="209314"/>
            <a:ext cx="4572843" cy="6263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CE67E-BFF3-1AED-E69C-2C355261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58" y="121575"/>
            <a:ext cx="7072097" cy="3219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C9191-B34C-8DDC-47A0-E6110ACD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30" y="3516740"/>
            <a:ext cx="7111826" cy="13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Deklarasi </a:t>
            </a:r>
            <a:r>
              <a:rPr lang="id-ID" dirty="0" err="1"/>
              <a:t>Pointer</a:t>
            </a:r>
            <a:r>
              <a:rPr lang="id-ID" dirty="0"/>
              <a:t> pada Variabel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Karena keahlian dari </a:t>
            </a:r>
            <a:r>
              <a:rPr lang="id-ID" dirty="0" err="1"/>
              <a:t>pointer</a:t>
            </a:r>
            <a:r>
              <a:rPr lang="id-ID" dirty="0"/>
              <a:t> untuk menunjuk secara langsung ke suatu nilai, memeriksa satu persatu data yang memiliki </a:t>
            </a:r>
            <a:r>
              <a:rPr lang="id-ID" dirty="0" err="1"/>
              <a:t>pointer</a:t>
            </a:r>
            <a:r>
              <a:rPr lang="id-ID" dirty="0"/>
              <a:t> pada saat variabel tersebut pertama kali dideklarasikan.</a:t>
            </a:r>
            <a:endParaRPr lang="en-US" dirty="0"/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E15B7-1F13-169B-2E39-DD0B177D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69" y="3602172"/>
            <a:ext cx="3941125" cy="1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9A3B1-E195-F177-3491-7F23B08D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2" y="91251"/>
            <a:ext cx="7257449" cy="65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F52E-FEB7-70FC-D1FE-622933B9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Teori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0275-A86A-05E1-474F-169D79A1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Fungsi (</a:t>
            </a:r>
            <a:r>
              <a:rPr lang="id-ID" dirty="0" err="1"/>
              <a:t>Function</a:t>
            </a:r>
            <a:r>
              <a:rPr lang="id-ID" dirty="0"/>
              <a:t>) merupakan blok dari kode yang dirancang untuk melaksanakan tugas khusus. Kegunaan dari fungsi ini adalah untuk mengurangi pengulangan penulisan program yang </a:t>
            </a:r>
            <a:r>
              <a:rPr lang="id-ID" dirty="0" err="1"/>
              <a:t>berulangan</a:t>
            </a:r>
            <a:r>
              <a:rPr lang="id-ID" dirty="0"/>
              <a:t> atau sama dan membuat program menjadi lebih terstruktur, sehingga mudah dipahami dan dapat lebih dikembangkan. Fungsi-fungsi yang sudah kita kenal sebelumnya adalah fungsi main(), yang bersifat mutlak, karena fungsi ini program akan dimulai, sebagai contoh yang lainnya fungsi </a:t>
            </a:r>
            <a:r>
              <a:rPr lang="id-ID" dirty="0" err="1"/>
              <a:t>printf</a:t>
            </a:r>
            <a:r>
              <a:rPr lang="id-ID" dirty="0"/>
              <a:t>(), </a:t>
            </a:r>
            <a:r>
              <a:rPr lang="id-ID" dirty="0" err="1"/>
              <a:t>cout</a:t>
            </a:r>
            <a:r>
              <a:rPr lang="id-ID" dirty="0"/>
              <a:t>() yang mempunyai tugas untuk menampilkan informasi atau data </a:t>
            </a:r>
            <a:r>
              <a:rPr lang="id-ID" dirty="0" err="1"/>
              <a:t>kelayar</a:t>
            </a:r>
            <a:r>
              <a:rPr lang="id-ID" dirty="0"/>
              <a:t> dan masih banyak lainnya.</a:t>
            </a:r>
          </a:p>
        </p:txBody>
      </p:sp>
    </p:spTree>
    <p:extLst>
      <p:ext uri="{BB962C8B-B14F-4D97-AF65-F5344CB8AC3E}">
        <p14:creationId xmlns:p14="http://schemas.microsoft.com/office/powerpoint/2010/main" val="420846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Pointer</a:t>
            </a:r>
            <a:r>
              <a:rPr lang="id-ID" dirty="0"/>
              <a:t> pada </a:t>
            </a:r>
            <a:r>
              <a:rPr lang="id-ID" dirty="0" err="1"/>
              <a:t>Pointer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Tidak terbatas menunjuk alamat dari suatu variabel, </a:t>
            </a:r>
            <a:r>
              <a:rPr lang="id-ID" dirty="0" err="1"/>
              <a:t>pointer</a:t>
            </a:r>
            <a:r>
              <a:rPr lang="id-ID" dirty="0"/>
              <a:t> dapat pula menunjuk ke </a:t>
            </a:r>
            <a:r>
              <a:rPr lang="id-ID" dirty="0" err="1"/>
              <a:t>pointer</a:t>
            </a:r>
            <a:r>
              <a:rPr lang="id-ID" dirty="0"/>
              <a:t> lainnya. </a:t>
            </a:r>
            <a:r>
              <a:rPr lang="id-ID" dirty="0" err="1"/>
              <a:t>Didalam</a:t>
            </a:r>
            <a:r>
              <a:rPr lang="id-ID" dirty="0"/>
              <a:t> </a:t>
            </a:r>
            <a:r>
              <a:rPr lang="id-ID" dirty="0" err="1"/>
              <a:t>pendeklarasianya</a:t>
            </a:r>
            <a:r>
              <a:rPr lang="id-ID" dirty="0"/>
              <a:t>, hanya menambahkan </a:t>
            </a:r>
            <a:r>
              <a:rPr lang="id-ID" dirty="0" err="1"/>
              <a:t>pointer</a:t>
            </a:r>
            <a:r>
              <a:rPr lang="id-ID" dirty="0"/>
              <a:t> </a:t>
            </a:r>
            <a:r>
              <a:rPr lang="id-ID" dirty="0" err="1"/>
              <a:t>reference</a:t>
            </a:r>
            <a:r>
              <a:rPr lang="id-ID" dirty="0"/>
              <a:t> ( * ) pada variabel yang akan ditunjuk. Sebagai contoh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B4491-7571-A1CC-DEB2-CB360FD3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90" y="3516537"/>
            <a:ext cx="3896450" cy="1669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56D46-5D64-ACA7-8630-7745A0BF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80" y="5285366"/>
            <a:ext cx="2666628" cy="1185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EBA38-8304-57EC-7D0F-7779B79F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73" y="3422576"/>
            <a:ext cx="6678570" cy="18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Pointer</a:t>
            </a:r>
            <a:r>
              <a:rPr lang="id-ID" dirty="0"/>
              <a:t> pada </a:t>
            </a:r>
            <a:r>
              <a:rPr lang="id-ID" dirty="0" err="1"/>
              <a:t>Array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sz="2400" dirty="0" err="1"/>
              <a:t>Array</a:t>
            </a:r>
            <a:r>
              <a:rPr lang="id-ID" sz="2400" dirty="0"/>
              <a:t> </a:t>
            </a:r>
            <a:r>
              <a:rPr lang="id-ID" sz="2400" dirty="0" err="1"/>
              <a:t>pointer</a:t>
            </a:r>
            <a:r>
              <a:rPr lang="id-ID" sz="2400" dirty="0"/>
              <a:t> sering digunakan untuk menyimpan </a:t>
            </a:r>
            <a:r>
              <a:rPr lang="id-ID" sz="2400" dirty="0" err="1"/>
              <a:t>pointer</a:t>
            </a:r>
            <a:r>
              <a:rPr lang="id-ID" sz="2400" dirty="0"/>
              <a:t> ke </a:t>
            </a:r>
            <a:r>
              <a:rPr lang="id-ID" sz="2400" dirty="0" err="1"/>
              <a:t>string</a:t>
            </a:r>
            <a:r>
              <a:rPr lang="id-ID" sz="2400" dirty="0"/>
              <a:t>. Selain itu </a:t>
            </a:r>
            <a:r>
              <a:rPr lang="id-ID" sz="2400" dirty="0" err="1"/>
              <a:t>array</a:t>
            </a:r>
            <a:r>
              <a:rPr lang="id-ID" sz="2400" dirty="0"/>
              <a:t> </a:t>
            </a:r>
            <a:r>
              <a:rPr lang="id-ID" sz="2400" dirty="0" err="1"/>
              <a:t>pointer</a:t>
            </a:r>
            <a:r>
              <a:rPr lang="id-ID" sz="2400" dirty="0"/>
              <a:t> juga dapat dideklarasikan ke tipe data integer dengan elemen yang diinginkan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id-ID" sz="2600" dirty="0"/>
              <a:t>Untuk melewatkan </a:t>
            </a:r>
            <a:r>
              <a:rPr lang="id-ID" sz="2600" dirty="0" err="1"/>
              <a:t>array</a:t>
            </a:r>
            <a:r>
              <a:rPr lang="id-ID" sz="2600" dirty="0"/>
              <a:t> </a:t>
            </a:r>
            <a:r>
              <a:rPr lang="id-ID" sz="2600" dirty="0" err="1"/>
              <a:t>pointer</a:t>
            </a:r>
            <a:r>
              <a:rPr lang="id-ID" sz="2600" dirty="0"/>
              <a:t> ke sebuah fungsi, kita bisa menggunakan metode yang sama yang digunakan untuk melewatkan </a:t>
            </a:r>
            <a:r>
              <a:rPr lang="id-ID" sz="2600" dirty="0" err="1"/>
              <a:t>array</a:t>
            </a:r>
            <a:r>
              <a:rPr lang="id-ID" sz="2600" dirty="0"/>
              <a:t> lainnya, tinggal memanggil fungsi dengan nama </a:t>
            </a:r>
            <a:r>
              <a:rPr lang="id-ID" sz="2600" dirty="0" err="1"/>
              <a:t>array</a:t>
            </a:r>
            <a:r>
              <a:rPr lang="id-ID" sz="2600" dirty="0"/>
              <a:t> tanpa indeks. </a:t>
            </a:r>
            <a:endParaRPr lang="id-ID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FA9D-3CF1-14A8-DC72-5AB7BE88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69" y="2516930"/>
            <a:ext cx="4434050" cy="24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Alokasi </a:t>
            </a:r>
            <a:r>
              <a:rPr lang="id-ID" dirty="0" err="1"/>
              <a:t>Memory</a:t>
            </a:r>
            <a:r>
              <a:rPr lang="id-ID" dirty="0"/>
              <a:t> pada </a:t>
            </a:r>
            <a:r>
              <a:rPr lang="id-ID" dirty="0" err="1"/>
              <a:t>Pointer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Pointer</a:t>
            </a:r>
            <a:r>
              <a:rPr lang="id-ID" sz="2400" dirty="0"/>
              <a:t> tidak hanya digunakan untuk menunjuk alamat dari suatu variabel yang sudah dideklarasikan dalam program. </a:t>
            </a:r>
            <a:r>
              <a:rPr lang="id-ID" sz="2400" dirty="0" err="1"/>
              <a:t>Pointer</a:t>
            </a:r>
            <a:r>
              <a:rPr lang="id-ID" sz="2400" dirty="0"/>
              <a:t> juga bisa digunakan untuk menunjuk alamat tertentu di dalam memori yang belum digunakan oleh variabel ataupun program lain. Di dalam </a:t>
            </a:r>
            <a:r>
              <a:rPr lang="id-ID" sz="2400" dirty="0" err="1"/>
              <a:t>pointer</a:t>
            </a:r>
            <a:r>
              <a:rPr lang="id-ID" sz="2400" dirty="0"/>
              <a:t> terdapat istilah </a:t>
            </a:r>
            <a:r>
              <a:rPr lang="id-ID" sz="2400" dirty="0" err="1"/>
              <a:t>blocking</a:t>
            </a:r>
            <a:r>
              <a:rPr lang="id-ID" sz="2400" dirty="0"/>
              <a:t> </a:t>
            </a:r>
            <a:r>
              <a:rPr lang="id-ID" sz="2400" dirty="0" err="1"/>
              <a:t>memory</a:t>
            </a:r>
            <a:r>
              <a:rPr lang="id-ID" sz="2400" dirty="0"/>
              <a:t> </a:t>
            </a:r>
            <a:r>
              <a:rPr lang="id-ID" sz="2400" dirty="0" err="1"/>
              <a:t>dimana</a:t>
            </a:r>
            <a:r>
              <a:rPr lang="id-ID" sz="2400" dirty="0"/>
              <a:t> cara ini dapat membuat program lebih efisien apabila di dalam program terdapat 2 variabel dengan nilai dan tujuan yang sama. Berikut adalah ilustrasi dari </a:t>
            </a:r>
            <a:r>
              <a:rPr lang="id-ID" sz="2400" dirty="0" err="1"/>
              <a:t>blocking</a:t>
            </a:r>
            <a:r>
              <a:rPr lang="id-ID" sz="2400" dirty="0"/>
              <a:t> </a:t>
            </a:r>
            <a:r>
              <a:rPr lang="id-ID" sz="2400" dirty="0" err="1"/>
              <a:t>memory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5886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Bahaya </a:t>
            </a:r>
            <a:r>
              <a:rPr lang="id-ID" dirty="0" err="1"/>
              <a:t>Pointer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1. Bahaya yang mungkin ada dengan </a:t>
            </a:r>
            <a:r>
              <a:rPr lang="id-ID" dirty="0" err="1"/>
              <a:t>pointer</a:t>
            </a:r>
            <a:r>
              <a:rPr lang="id-ID" dirty="0"/>
              <a:t> sebagai </a:t>
            </a:r>
            <a:r>
              <a:rPr lang="id-ID" dirty="0" err="1"/>
              <a:t>moniker</a:t>
            </a:r>
            <a:r>
              <a:rPr lang="id-ID" dirty="0"/>
              <a:t>: </a:t>
            </a:r>
            <a:r>
              <a:rPr lang="id-ID" dirty="0" err="1"/>
              <a:t>memory</a:t>
            </a:r>
            <a:r>
              <a:rPr lang="id-ID" dirty="0"/>
              <a:t> leak, </a:t>
            </a:r>
            <a:r>
              <a:rPr lang="id-ID" dirty="0" err="1"/>
              <a:t>double</a:t>
            </a:r>
            <a:r>
              <a:rPr lang="id-ID" dirty="0"/>
              <a:t> </a:t>
            </a:r>
            <a:r>
              <a:rPr lang="id-ID" dirty="0" err="1"/>
              <a:t>delete</a:t>
            </a:r>
            <a:r>
              <a:rPr lang="id-ID" dirty="0"/>
              <a:t>, invalid </a:t>
            </a:r>
            <a:r>
              <a:rPr lang="id-ID" dirty="0" err="1"/>
              <a:t>memory</a:t>
            </a:r>
            <a:r>
              <a:rPr lang="id-ID" dirty="0"/>
              <a:t> </a:t>
            </a:r>
            <a:r>
              <a:rPr lang="id-ID" dirty="0" err="1"/>
              <a:t>access</a:t>
            </a:r>
            <a:r>
              <a:rPr lang="id-ID" dirty="0"/>
              <a:t>. Semuanya dapat dihindari dengan </a:t>
            </a:r>
            <a:r>
              <a:rPr lang="id-ID" dirty="0" err="1"/>
              <a:t>ownership</a:t>
            </a:r>
            <a:r>
              <a:rPr lang="id-ID" dirty="0"/>
              <a:t> </a:t>
            </a:r>
            <a:r>
              <a:rPr lang="id-ID" dirty="0" err="1"/>
              <a:t>analysis</a:t>
            </a:r>
            <a:r>
              <a:rPr lang="id-ID" dirty="0"/>
              <a:t> yang bagus (pada setiap saat, harus diketahui pihak mana yang bertanggung jawab </a:t>
            </a:r>
            <a:r>
              <a:rPr lang="id-ID" dirty="0" err="1"/>
              <a:t>mendelete</a:t>
            </a:r>
            <a:r>
              <a:rPr lang="id-ID" dirty="0"/>
              <a:t> sebuah </a:t>
            </a:r>
            <a:r>
              <a:rPr lang="id-ID" dirty="0" err="1"/>
              <a:t>object</a:t>
            </a:r>
            <a:r>
              <a:rPr lang="id-ID" dirty="0"/>
              <a:t>). Jika hal ini sulit dilakukan, misalnya karena </a:t>
            </a:r>
            <a:r>
              <a:rPr lang="id-ID" dirty="0" err="1"/>
              <a:t>shared</a:t>
            </a:r>
            <a:r>
              <a:rPr lang="id-ID" dirty="0"/>
              <a:t> </a:t>
            </a:r>
            <a:r>
              <a:rPr lang="id-ID" dirty="0" err="1"/>
              <a:t>ownership</a:t>
            </a:r>
            <a:r>
              <a:rPr lang="id-ID" dirty="0"/>
              <a:t>, </a:t>
            </a:r>
            <a:r>
              <a:rPr lang="id-ID" dirty="0" err="1"/>
              <a:t>anda</a:t>
            </a:r>
            <a:r>
              <a:rPr lang="id-ID" dirty="0"/>
              <a:t> dapat menggunakan </a:t>
            </a:r>
            <a:r>
              <a:rPr lang="id-ID" dirty="0" err="1"/>
              <a:t>smart</a:t>
            </a:r>
            <a:r>
              <a:rPr lang="id-ID" dirty="0"/>
              <a:t> </a:t>
            </a:r>
            <a:r>
              <a:rPr lang="id-ID" dirty="0" err="1"/>
              <a:t>pointer</a:t>
            </a:r>
            <a:r>
              <a:rPr lang="id-ID" dirty="0"/>
              <a:t> atau </a:t>
            </a:r>
            <a:r>
              <a:rPr lang="id-ID" dirty="0" err="1"/>
              <a:t>garbage</a:t>
            </a:r>
            <a:r>
              <a:rPr lang="id-ID" dirty="0"/>
              <a:t> </a:t>
            </a:r>
            <a:r>
              <a:rPr lang="id-ID" dirty="0" err="1"/>
              <a:t>collector</a:t>
            </a:r>
            <a:r>
              <a:rPr lang="id-ID" dirty="0"/>
              <a:t> </a:t>
            </a:r>
            <a:endParaRPr lang="en-US" dirty="0"/>
          </a:p>
          <a:p>
            <a:r>
              <a:rPr lang="id-ID" dirty="0"/>
              <a:t>2. Bahaya yang mungkin ada dengan </a:t>
            </a:r>
            <a:r>
              <a:rPr lang="id-ID" dirty="0" err="1"/>
              <a:t>pointer</a:t>
            </a:r>
            <a:r>
              <a:rPr lang="id-ID" dirty="0"/>
              <a:t> sebagai </a:t>
            </a:r>
            <a:r>
              <a:rPr lang="id-ID" dirty="0" err="1"/>
              <a:t>iterator</a:t>
            </a:r>
            <a:r>
              <a:rPr lang="id-ID" dirty="0"/>
              <a:t>: </a:t>
            </a:r>
            <a:r>
              <a:rPr lang="id-ID" dirty="0" err="1"/>
              <a:t>array</a:t>
            </a:r>
            <a:r>
              <a:rPr lang="id-ID" dirty="0"/>
              <a:t> </a:t>
            </a:r>
            <a:r>
              <a:rPr lang="id-ID" dirty="0" err="1"/>
              <a:t>out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bound</a:t>
            </a:r>
            <a:r>
              <a:rPr lang="id-ID" dirty="0"/>
              <a:t>. Salah satu cara yang efektif menghindari hal ini adalah dengan menggunakan </a:t>
            </a:r>
            <a:r>
              <a:rPr lang="id-ID" dirty="0" err="1"/>
              <a:t>standard</a:t>
            </a:r>
            <a:r>
              <a:rPr lang="id-ID" dirty="0"/>
              <a:t> </a:t>
            </a:r>
            <a:r>
              <a:rPr lang="id-ID" dirty="0" err="1"/>
              <a:t>algorithm</a:t>
            </a:r>
            <a:r>
              <a:rPr lang="id-ID" dirty="0"/>
              <a:t>.</a:t>
            </a:r>
            <a:endParaRPr lang="en-US" dirty="0"/>
          </a:p>
          <a:p>
            <a:r>
              <a:rPr lang="id-ID" dirty="0"/>
              <a:t> 3. Bahaya yang mungkin ada dengan </a:t>
            </a:r>
            <a:r>
              <a:rPr lang="id-ID" dirty="0" err="1"/>
              <a:t>pointer</a:t>
            </a:r>
            <a:r>
              <a:rPr lang="id-ID" dirty="0"/>
              <a:t> sebagai abstraksi </a:t>
            </a:r>
            <a:r>
              <a:rPr lang="id-ID" dirty="0" err="1"/>
              <a:t>fixed</a:t>
            </a:r>
            <a:r>
              <a:rPr lang="id-ID" dirty="0"/>
              <a:t> </a:t>
            </a:r>
            <a:r>
              <a:rPr lang="id-ID" dirty="0" err="1"/>
              <a:t>memory</a:t>
            </a:r>
            <a:r>
              <a:rPr lang="id-ID" dirty="0"/>
              <a:t> : Tidak tahu, tetapi ini bukan mainan sembarang </a:t>
            </a:r>
            <a:r>
              <a:rPr lang="id-ID" dirty="0" err="1"/>
              <a:t>programmer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04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Pemrograman Tanpa </a:t>
            </a:r>
            <a:r>
              <a:rPr lang="id-ID" dirty="0" err="1"/>
              <a:t>Pointer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1. Semua Bahasa pemrograman Fungsional, terutama yang murni , tidak mengenal </a:t>
            </a:r>
            <a:r>
              <a:rPr lang="id-ID" dirty="0" err="1"/>
              <a:t>pointer</a:t>
            </a:r>
            <a:r>
              <a:rPr lang="id-ID" dirty="0"/>
              <a:t> atau memerlukan </a:t>
            </a:r>
            <a:r>
              <a:rPr lang="id-ID" dirty="0" err="1"/>
              <a:t>pointer</a:t>
            </a:r>
            <a:r>
              <a:rPr lang="id-ID" dirty="0"/>
              <a:t>. Akan tetapi bahasa ini menggunakan model komputasi yang jauh berbeda, bukan </a:t>
            </a:r>
            <a:r>
              <a:rPr lang="id-ID" dirty="0" err="1"/>
              <a:t>abstract</a:t>
            </a:r>
            <a:r>
              <a:rPr lang="id-ID" dirty="0"/>
              <a:t> C </a:t>
            </a:r>
            <a:r>
              <a:rPr lang="id-ID" dirty="0" err="1"/>
              <a:t>machine</a:t>
            </a:r>
            <a:r>
              <a:rPr lang="id-ID" dirty="0"/>
              <a:t>.</a:t>
            </a:r>
            <a:endParaRPr lang="en-US" dirty="0"/>
          </a:p>
          <a:p>
            <a:r>
              <a:rPr lang="id-ID" dirty="0"/>
              <a:t>2. Beberapa bahasa pemrograman dengan </a:t>
            </a:r>
            <a:r>
              <a:rPr lang="id-ID" dirty="0" err="1"/>
              <a:t>reference</a:t>
            </a:r>
            <a:r>
              <a:rPr lang="id-ID" dirty="0"/>
              <a:t> semantik dapat mengklaim mereka tidak memiliki </a:t>
            </a:r>
            <a:r>
              <a:rPr lang="id-ID" dirty="0" err="1"/>
              <a:t>pointer</a:t>
            </a:r>
            <a:r>
              <a:rPr lang="id-ID" dirty="0"/>
              <a:t>, akan tetapi setiap variabel sebenarnya adalah </a:t>
            </a:r>
            <a:r>
              <a:rPr lang="id-ID" dirty="0" err="1"/>
              <a:t>pointer</a:t>
            </a:r>
            <a:r>
              <a:rPr lang="id-ID" dirty="0"/>
              <a:t>. Secara fisik mungkin </a:t>
            </a:r>
            <a:r>
              <a:rPr lang="id-ID" dirty="0" err="1"/>
              <a:t>reference</a:t>
            </a:r>
            <a:r>
              <a:rPr lang="id-ID" dirty="0"/>
              <a:t> tidak memiliki struktur seperti </a:t>
            </a:r>
            <a:r>
              <a:rPr lang="id-ID" dirty="0" err="1"/>
              <a:t>pointer</a:t>
            </a:r>
            <a:r>
              <a:rPr lang="id-ID" dirty="0"/>
              <a:t> (biasanya merupakan data struktur yang lebih kompleks sehingga lebih </a:t>
            </a:r>
            <a:r>
              <a:rPr lang="id-ID" dirty="0" err="1"/>
              <a:t>friendly</a:t>
            </a:r>
            <a:r>
              <a:rPr lang="id-ID" dirty="0"/>
              <a:t> terhadap </a:t>
            </a:r>
            <a:r>
              <a:rPr lang="id-ID" dirty="0" err="1"/>
              <a:t>garbage</a:t>
            </a:r>
            <a:r>
              <a:rPr lang="id-ID" dirty="0"/>
              <a:t> </a:t>
            </a:r>
            <a:r>
              <a:rPr lang="id-ID" dirty="0" err="1"/>
              <a:t>collector</a:t>
            </a:r>
            <a:r>
              <a:rPr lang="id-ID" dirty="0"/>
              <a:t>) tapi </a:t>
            </a:r>
            <a:r>
              <a:rPr lang="id-ID" dirty="0" err="1"/>
              <a:t>reference</a:t>
            </a:r>
            <a:r>
              <a:rPr lang="id-ID" dirty="0"/>
              <a:t> tersebut memiliki fungsi yang mirip dengan </a:t>
            </a:r>
            <a:r>
              <a:rPr lang="id-ID" dirty="0" err="1"/>
              <a:t>pointer</a:t>
            </a:r>
            <a:r>
              <a:rPr lang="id-ID" dirty="0"/>
              <a:t> di C atau C++. Ada yang bilang bahwa </a:t>
            </a:r>
            <a:r>
              <a:rPr lang="id-ID" dirty="0" err="1"/>
              <a:t>reference</a:t>
            </a:r>
            <a:r>
              <a:rPr lang="id-ID" dirty="0"/>
              <a:t> dalam bahasa - bahasa ini menyebabkan optimasi lebih mudah karena tidak menyebabkan </a:t>
            </a:r>
            <a:r>
              <a:rPr lang="id-ID" dirty="0" err="1"/>
              <a:t>aliasing</a:t>
            </a:r>
            <a:r>
              <a:rPr lang="id-ID" dirty="0"/>
              <a:t>, tetapi optimasi tersebut juga mungkin dilakukan di C dan C++ ( dengan </a:t>
            </a:r>
            <a:r>
              <a:rPr lang="id-ID" dirty="0" err="1"/>
              <a:t>restrict</a:t>
            </a:r>
            <a:r>
              <a:rPr lang="id-ID" dirty="0"/>
              <a:t> </a:t>
            </a:r>
            <a:r>
              <a:rPr lang="id-ID" dirty="0" err="1"/>
              <a:t>pointer</a:t>
            </a:r>
            <a:r>
              <a:rPr lang="id-ID" dirty="0"/>
              <a:t>, sayangnya belum merupakan bagian dari </a:t>
            </a:r>
            <a:r>
              <a:rPr lang="id-ID" dirty="0" err="1"/>
              <a:t>standard</a:t>
            </a:r>
            <a:r>
              <a:rPr lang="id-ID" dirty="0"/>
              <a:t> C++).</a:t>
            </a:r>
          </a:p>
        </p:txBody>
      </p:sp>
    </p:spTree>
    <p:extLst>
      <p:ext uri="{BB962C8B-B14F-4D97-AF65-F5344CB8AC3E}">
        <p14:creationId xmlns:p14="http://schemas.microsoft.com/office/powerpoint/2010/main" val="236483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1F9-44C9-0A74-0059-95318A4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DBB-6142-C218-8071-08DAB48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68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AD5-BF62-BE8C-D66E-A25C35F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Parameter Fungsi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06-1579-8A70-8B6C-44EB028A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1. Parameter formal adalah variabel yang terdapat pada daftar parameter yang berada </a:t>
            </a:r>
            <a:r>
              <a:rPr lang="id-ID" dirty="0" err="1"/>
              <a:t>didalam</a:t>
            </a:r>
            <a:r>
              <a:rPr lang="id-ID" dirty="0"/>
              <a:t> definisi fungsi. </a:t>
            </a:r>
            <a:endParaRPr lang="en-US" dirty="0"/>
          </a:p>
          <a:p>
            <a:r>
              <a:rPr lang="id-ID" dirty="0"/>
              <a:t>2. Parameter Aktual adalah variabel yang digunakan pada pemanggilan suatu fungsi.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49969-3972-8B0A-4732-89FC459C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77" y="3709665"/>
            <a:ext cx="7897666" cy="26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AD5-BF62-BE8C-D66E-A25C35F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</a:t>
            </a:r>
            <a:r>
              <a:rPr lang="id-ID" dirty="0" err="1"/>
              <a:t>Inline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06-1579-8A70-8B6C-44EB028A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Fungsi </a:t>
            </a:r>
            <a:r>
              <a:rPr lang="id-ID" sz="2400" dirty="0" err="1"/>
              <a:t>inline</a:t>
            </a:r>
            <a:r>
              <a:rPr lang="id-ID" sz="2400" dirty="0"/>
              <a:t> (</a:t>
            </a:r>
            <a:r>
              <a:rPr lang="id-ID" sz="2400" dirty="0" err="1"/>
              <a:t>inline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id-ID" sz="2400" dirty="0"/>
              <a:t>) digunakan untuk mengurangi lambatnya eksekusi program dan mempercepat eksekusi program terutama pada program yang sering menggunakan atau memanggil fungsi yang berlebih. terutama program-program yang menggunakan pernyataan perulangan proses seperti </a:t>
            </a:r>
            <a:r>
              <a:rPr lang="id-ID" sz="2400" dirty="0" err="1"/>
              <a:t>for</a:t>
            </a:r>
            <a:r>
              <a:rPr lang="id-ID" sz="2400" dirty="0"/>
              <a:t>, </a:t>
            </a:r>
            <a:r>
              <a:rPr lang="id-ID" sz="2400" dirty="0" err="1"/>
              <a:t>while</a:t>
            </a:r>
            <a:r>
              <a:rPr lang="id-ID" sz="2400" dirty="0"/>
              <a:t> dan </a:t>
            </a:r>
            <a:r>
              <a:rPr lang="id-ID" sz="2400" dirty="0" err="1"/>
              <a:t>do</a:t>
            </a:r>
            <a:r>
              <a:rPr lang="id-ID" sz="2400" dirty="0"/>
              <a:t> – </a:t>
            </a:r>
            <a:r>
              <a:rPr lang="id-ID" sz="2400" dirty="0" err="1"/>
              <a:t>while</a:t>
            </a:r>
            <a:r>
              <a:rPr lang="id-ID" sz="2400" dirty="0"/>
              <a:t>. </a:t>
            </a:r>
            <a:r>
              <a:rPr lang="id-ID" sz="2400" dirty="0" err="1"/>
              <a:t>Inline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id-ID" sz="2400" dirty="0"/>
              <a:t> dideklarasikan dengan menambahkan kata kunci </a:t>
            </a:r>
            <a:r>
              <a:rPr lang="id-ID" sz="2400" dirty="0" err="1"/>
              <a:t>inline</a:t>
            </a:r>
            <a:r>
              <a:rPr lang="id-ID" sz="2400" dirty="0"/>
              <a:t> di depan tipe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6901-8E45-7D43-C3C6-D8571DB7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87" y="3983287"/>
            <a:ext cx="5678226" cy="26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AD5-BF62-BE8C-D66E-A25C35F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</a:t>
            </a:r>
            <a:r>
              <a:rPr lang="id-ID" dirty="0" err="1"/>
              <a:t>Overloading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06-1579-8A70-8B6C-44EB028A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Function</a:t>
            </a:r>
            <a:r>
              <a:rPr lang="id-ID" sz="2400" dirty="0"/>
              <a:t> </a:t>
            </a:r>
            <a:r>
              <a:rPr lang="id-ID" sz="2400" dirty="0" err="1"/>
              <a:t>Overloading</a:t>
            </a:r>
            <a:r>
              <a:rPr lang="id-ID" sz="2400" dirty="0"/>
              <a:t> adalah mendefinisikan beberapa fungsi, sehingga memiliki nama yang sama tetapi dengan parameter yang berbeda.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Dapat diartikan bahwa fungsi yang </a:t>
            </a:r>
            <a:r>
              <a:rPr lang="id-ID" sz="2400" dirty="0" err="1"/>
              <a:t>overload</a:t>
            </a:r>
            <a:r>
              <a:rPr lang="id-ID" sz="2400" dirty="0"/>
              <a:t> berarti menyediakan versi lain dari fungsi tersebut. Salah satu kelebihan dari C++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adalah </a:t>
            </a:r>
            <a:r>
              <a:rPr lang="id-ID" sz="2400" dirty="0" err="1"/>
              <a:t>Overloading</a:t>
            </a:r>
            <a:r>
              <a:rPr lang="id-ID" sz="2400" dirty="0"/>
              <a:t>. Sebagai contoh membentuk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fungsi yang sama dengan tipe yang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berbeda – beda dan dibuatkan pula nama fungsi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yang berbeda-beda pula.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3DD3B-3357-FA25-40CB-D6722C09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67" y="2926080"/>
            <a:ext cx="302364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AD5-BF62-BE8C-D66E-A25C35F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</a:t>
            </a:r>
            <a:r>
              <a:rPr lang="id-ID" dirty="0" err="1"/>
              <a:t>Rekursi</a:t>
            </a:r>
            <a:r>
              <a:rPr lang="en-US" dirty="0"/>
              <a:t>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06-1579-8A70-8B6C-44EB028A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91"/>
            <a:ext cx="10515600" cy="4387352"/>
          </a:xfrm>
        </p:spPr>
        <p:txBody>
          <a:bodyPr>
            <a:normAutofit/>
          </a:bodyPr>
          <a:lstStyle/>
          <a:p>
            <a:r>
              <a:rPr lang="id-ID" sz="2400" dirty="0" err="1"/>
              <a:t>Rekursif</a:t>
            </a:r>
            <a:r>
              <a:rPr lang="id-ID" sz="2400" dirty="0"/>
              <a:t> adalah suatu proses dari sebuah fungsi yang dapat memanggil dirinya sendiri secara berulang-ulang. Kelebihan dari fungsi </a:t>
            </a:r>
            <a:r>
              <a:rPr lang="id-ID" sz="2400" dirty="0" err="1"/>
              <a:t>rekursif</a:t>
            </a:r>
            <a:r>
              <a:rPr lang="id-ID" sz="2400" dirty="0"/>
              <a:t> adalah proses yang berjalan akan jauh lebih cepat dan efisien, hanya saja akan membutuhkan </a:t>
            </a:r>
            <a:r>
              <a:rPr lang="id-ID" sz="2400" dirty="0" err="1"/>
              <a:t>space</a:t>
            </a:r>
            <a:r>
              <a:rPr lang="id-ID" sz="2400" dirty="0"/>
              <a:t> memori yang cukup banyak karena proses iterasi dari bagian fungsi tersebut akan dipanggil secara terus menerus sehingga memerlukan ruang penyimpanan yang cukup besar jika dibandingkan dengan proses lainnya.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8EE51-366F-A989-7CD3-D82C16EE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19" y="3634992"/>
            <a:ext cx="3332993" cy="31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AD5-BF62-BE8C-D66E-A25C35F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Pemanggilan</a:t>
            </a:r>
            <a:r>
              <a:rPr lang="en-US" dirty="0"/>
              <a:t> dengan </a:t>
            </a:r>
            <a:r>
              <a:rPr lang="en-US" dirty="0" err="1"/>
              <a:t>Referensi</a:t>
            </a:r>
            <a:r>
              <a:rPr lang="en-US" dirty="0"/>
              <a:t> (Call by Reference)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06-1579-8A70-8B6C-44EB028A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Pemanggilan dengan </a:t>
            </a:r>
            <a:r>
              <a:rPr lang="id-ID" sz="2400" dirty="0" err="1"/>
              <a:t>reference</a:t>
            </a:r>
            <a:r>
              <a:rPr lang="id-ID" sz="2400" dirty="0"/>
              <a:t> merupakan pemanggilan alamat suatu variabel </a:t>
            </a:r>
            <a:r>
              <a:rPr lang="id-ID" sz="2400" dirty="0" err="1"/>
              <a:t>didalam</a:t>
            </a:r>
            <a:r>
              <a:rPr lang="id-ID" sz="2400" dirty="0"/>
              <a:t> fungsi. Cara ini dapat dipakai untuk mengubah isi suatu variabel yang </a:t>
            </a:r>
            <a:r>
              <a:rPr lang="id-ID" sz="2400" dirty="0" err="1"/>
              <a:t>diluar</a:t>
            </a:r>
            <a:r>
              <a:rPr lang="id-ID" sz="2400" dirty="0"/>
              <a:t> dari fungsi dengan melaksanakan pengubahan nilai dari suatu variabel dilakukan di dalam fungsi.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DA4FD-B1C9-4B93-4415-5814A417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" y="3194476"/>
            <a:ext cx="8466532" cy="32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AD5-BF62-BE8C-D66E-A25C35F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2106-1579-8A70-8B6C-44EB028A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0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133</TotalTime>
  <Words>1210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Office Theme</vt:lpstr>
      <vt:lpstr>FUNGSI DENGAN PARAMETER DAN REKURSIF</vt:lpstr>
      <vt:lpstr>Dasar Teori</vt:lpstr>
      <vt:lpstr>Parameter Fungsi</vt:lpstr>
      <vt:lpstr>Fungsi Inline</vt:lpstr>
      <vt:lpstr>Fungsi Overloading</vt:lpstr>
      <vt:lpstr>Fungsi Rekursif</vt:lpstr>
      <vt:lpstr>Pemanggilan dengan Referensi (Call by Reference) </vt:lpstr>
      <vt:lpstr>PowerPoint Presentation</vt:lpstr>
      <vt:lpstr>POINTER</vt:lpstr>
      <vt:lpstr>PowerPoint Presentation</vt:lpstr>
      <vt:lpstr>PowerPoint Presentation</vt:lpstr>
      <vt:lpstr>Operator Pointer</vt:lpstr>
      <vt:lpstr>PowerPoint Presentation</vt:lpstr>
      <vt:lpstr>Operator reference ( * ) </vt:lpstr>
      <vt:lpstr>PowerPoint Presentation</vt:lpstr>
      <vt:lpstr>Deklarasi Pointer pada Konstanta</vt:lpstr>
      <vt:lpstr>PowerPoint Presentation</vt:lpstr>
      <vt:lpstr>Deklarasi Pointer pada Variabel</vt:lpstr>
      <vt:lpstr>PowerPoint Presentation</vt:lpstr>
      <vt:lpstr>Pointer pada Pointer</vt:lpstr>
      <vt:lpstr>Pointer pada Array</vt:lpstr>
      <vt:lpstr>Alokasi Memory pada Pointer</vt:lpstr>
      <vt:lpstr>Bahaya Pointer</vt:lpstr>
      <vt:lpstr>Bahasa Pemrograman Tanpa Pointer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DENGAN PARAMETER DAN REKURSIF</dc:title>
  <dc:creator>Shania Oktaviani</dc:creator>
  <cp:lastModifiedBy>Shania Oktaviani</cp:lastModifiedBy>
  <cp:revision>1</cp:revision>
  <dcterms:created xsi:type="dcterms:W3CDTF">2023-11-20T06:44:00Z</dcterms:created>
  <dcterms:modified xsi:type="dcterms:W3CDTF">2023-11-20T08:57:44Z</dcterms:modified>
</cp:coreProperties>
</file>