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67" r:id="rId15"/>
    <p:sldId id="269" r:id="rId16"/>
    <p:sldId id="272" r:id="rId17"/>
    <p:sldId id="273" r:id="rId18"/>
    <p:sldId id="274" r:id="rId19"/>
    <p:sldId id="275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599" y="1122363"/>
            <a:ext cx="7792329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599" y="3602038"/>
            <a:ext cx="7792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353159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35315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EC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998C-13A5-CE24-04D5-C7DA1164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Deklarasi</a:t>
            </a:r>
            <a:r>
              <a:rPr lang="en-ID" dirty="0"/>
              <a:t> </a:t>
            </a:r>
            <a:r>
              <a:rPr lang="en-ID" dirty="0" err="1"/>
              <a:t>Konstanta</a:t>
            </a:r>
            <a:r>
              <a:rPr lang="en-ID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890EE-37F1-79D8-CBC3-78B9F1553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Deklarasi</a:t>
            </a:r>
            <a:r>
              <a:rPr lang="en-ID" dirty="0"/>
              <a:t> </a:t>
            </a:r>
            <a:r>
              <a:rPr lang="en-ID" dirty="0" err="1"/>
              <a:t>konstanta</a:t>
            </a:r>
            <a:r>
              <a:rPr lang="en-ID" dirty="0"/>
              <a:t> </a:t>
            </a:r>
            <a:r>
              <a:rPr lang="en-ID" dirty="0" err="1"/>
              <a:t>diawali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reserved word const.</a:t>
            </a:r>
          </a:p>
          <a:p>
            <a:endParaRPr lang="en-ID" dirty="0"/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C794D-709F-81F6-8293-FD33AA082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784" y="2327419"/>
            <a:ext cx="5431823" cy="924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49507D-DAC6-3E63-D13D-52752B995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607" y="3328653"/>
            <a:ext cx="4134152" cy="277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0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B8EB5-9880-7ACC-75AB-79A5DEB4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ID" dirty="0" err="1"/>
              <a:t>Deklarasi</a:t>
            </a:r>
            <a:r>
              <a:rPr lang="en-ID" dirty="0"/>
              <a:t> </a:t>
            </a:r>
            <a:r>
              <a:rPr lang="en-ID" dirty="0" err="1"/>
              <a:t>Variabel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F6162-89F5-95D5-4D70-B01BC5AFB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1283"/>
            <a:ext cx="10515600" cy="4965680"/>
          </a:xfrm>
        </p:spPr>
        <p:txBody>
          <a:bodyPr/>
          <a:lstStyle/>
          <a:p>
            <a:r>
              <a:rPr lang="en-ID" dirty="0" err="1"/>
              <a:t>Deklarasi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meliputi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: integer </a:t>
            </a:r>
            <a:r>
              <a:rPr lang="en-ID" dirty="0" err="1"/>
              <a:t>atau</a:t>
            </a:r>
            <a:r>
              <a:rPr lang="en-ID" dirty="0"/>
              <a:t> character dan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. </a:t>
            </a:r>
            <a:r>
              <a:rPr lang="en-ID" dirty="0" err="1"/>
              <a:t>Setiap</a:t>
            </a:r>
            <a:r>
              <a:rPr lang="en-ID" dirty="0"/>
              <a:t> kali </a:t>
            </a:r>
            <a:r>
              <a:rPr lang="en-ID" dirty="0" err="1"/>
              <a:t>pendeklarasian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diakhiri</a:t>
            </a:r>
            <a:r>
              <a:rPr lang="en-ID" dirty="0"/>
              <a:t> oleh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koma</a:t>
            </a:r>
            <a:r>
              <a:rPr lang="en-ID" dirty="0"/>
              <a:t> (;).</a:t>
            </a:r>
          </a:p>
          <a:p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2C0011-5CB2-57E6-6FF1-27FA53F46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862" y="2403428"/>
            <a:ext cx="4678371" cy="411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62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93502B-DB48-5B77-50BA-37CAEF325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9"/>
            <a:ext cx="10515600" cy="6046334"/>
          </a:xfrm>
        </p:spPr>
        <p:txBody>
          <a:bodyPr>
            <a:normAutofit/>
          </a:bodyPr>
          <a:lstStyle/>
          <a:p>
            <a:r>
              <a:rPr lang="en-ID" i="0" dirty="0">
                <a:solidFill>
                  <a:srgbClr val="FF0000"/>
                </a:solidFill>
                <a:effectLst/>
                <a:latin typeface="Söhne"/>
              </a:rPr>
              <a:t>string:</a:t>
            </a:r>
            <a:r>
              <a:rPr lang="en-ID" i="0" dirty="0">
                <a:effectLst/>
                <a:latin typeface="Söhne"/>
              </a:rPr>
              <a:t> </a:t>
            </a:r>
            <a:r>
              <a:rPr lang="en-ID" i="0" dirty="0" err="1">
                <a:effectLst/>
                <a:latin typeface="Söhne"/>
              </a:rPr>
              <a:t>Tipe</a:t>
            </a:r>
            <a:r>
              <a:rPr lang="en-ID" i="0" dirty="0">
                <a:effectLst/>
                <a:latin typeface="Söhne"/>
              </a:rPr>
              <a:t> data </a:t>
            </a:r>
            <a:r>
              <a:rPr lang="en-ID" i="0" dirty="0" err="1">
                <a:effectLst/>
                <a:latin typeface="Söhne"/>
              </a:rPr>
              <a:t>ini</a:t>
            </a:r>
            <a:r>
              <a:rPr lang="en-ID" i="0" dirty="0">
                <a:effectLst/>
                <a:latin typeface="Söhne"/>
              </a:rPr>
              <a:t> </a:t>
            </a:r>
            <a:r>
              <a:rPr lang="en-ID" i="0" dirty="0" err="1">
                <a:effectLst/>
                <a:latin typeface="Söhne"/>
              </a:rPr>
              <a:t>digunakan</a:t>
            </a:r>
            <a:r>
              <a:rPr lang="en-ID" i="0" dirty="0">
                <a:effectLst/>
                <a:latin typeface="Söhne"/>
              </a:rPr>
              <a:t> </a:t>
            </a:r>
            <a:r>
              <a:rPr lang="en-ID" i="0" dirty="0" err="1">
                <a:effectLst/>
                <a:latin typeface="Söhne"/>
              </a:rPr>
              <a:t>untuk</a:t>
            </a:r>
            <a:r>
              <a:rPr lang="en-ID" i="0" dirty="0">
                <a:effectLst/>
                <a:latin typeface="Söhne"/>
              </a:rPr>
              <a:t> </a:t>
            </a:r>
            <a:r>
              <a:rPr lang="en-ID" i="0" dirty="0" err="1">
                <a:effectLst/>
                <a:latin typeface="Söhne"/>
              </a:rPr>
              <a:t>menyimpan</a:t>
            </a:r>
            <a:r>
              <a:rPr lang="en-ID" i="0" dirty="0">
                <a:effectLst/>
                <a:latin typeface="Söhne"/>
              </a:rPr>
              <a:t> </a:t>
            </a:r>
            <a:r>
              <a:rPr lang="en-ID" i="0" dirty="0" err="1">
                <a:effectLst/>
                <a:latin typeface="Söhne"/>
              </a:rPr>
              <a:t>teks</a:t>
            </a:r>
            <a:r>
              <a:rPr lang="en-ID" i="0" dirty="0">
                <a:effectLst/>
                <a:latin typeface="Söhne"/>
              </a:rPr>
              <a:t>. </a:t>
            </a:r>
            <a:r>
              <a:rPr lang="en-ID" i="0" dirty="0" err="1">
                <a:effectLst/>
                <a:latin typeface="Söhne"/>
              </a:rPr>
              <a:t>Contohnya</a:t>
            </a:r>
            <a:r>
              <a:rPr lang="en-ID" i="0" dirty="0">
                <a:effectLst/>
                <a:latin typeface="Söhne"/>
              </a:rPr>
              <a:t>:</a:t>
            </a:r>
          </a:p>
          <a:p>
            <a:r>
              <a:rPr lang="sv-SE" i="0" dirty="0">
                <a:solidFill>
                  <a:srgbClr val="FF0000"/>
                </a:solidFill>
                <a:effectLst/>
                <a:latin typeface="Söhne"/>
              </a:rPr>
              <a:t>int: </a:t>
            </a:r>
            <a:r>
              <a:rPr lang="sv-SE" i="0" dirty="0">
                <a:effectLst/>
                <a:latin typeface="Söhne"/>
              </a:rPr>
              <a:t>Tipe data ini digunakan untuk menyimpan nilai bilangan bulat. Contohnya:</a:t>
            </a:r>
          </a:p>
          <a:p>
            <a:r>
              <a:rPr lang="en-ID" i="0" dirty="0">
                <a:solidFill>
                  <a:srgbClr val="FF0000"/>
                </a:solidFill>
                <a:effectLst/>
                <a:latin typeface="Söhne"/>
              </a:rPr>
              <a:t>float: </a:t>
            </a:r>
            <a:r>
              <a:rPr lang="en-ID" i="0" dirty="0" err="1">
                <a:effectLst/>
                <a:latin typeface="Söhne"/>
              </a:rPr>
              <a:t>Tipe</a:t>
            </a:r>
            <a:r>
              <a:rPr lang="en-ID" i="0" dirty="0">
                <a:effectLst/>
                <a:latin typeface="Söhne"/>
              </a:rPr>
              <a:t> data </a:t>
            </a:r>
            <a:r>
              <a:rPr lang="en-ID" i="0" dirty="0" err="1">
                <a:effectLst/>
                <a:latin typeface="Söhne"/>
              </a:rPr>
              <a:t>ini</a:t>
            </a:r>
            <a:r>
              <a:rPr lang="en-ID" i="0" dirty="0">
                <a:effectLst/>
                <a:latin typeface="Söhne"/>
              </a:rPr>
              <a:t> </a:t>
            </a:r>
            <a:r>
              <a:rPr lang="en-ID" i="0" dirty="0" err="1">
                <a:effectLst/>
                <a:latin typeface="Söhne"/>
              </a:rPr>
              <a:t>digunakan</a:t>
            </a:r>
            <a:r>
              <a:rPr lang="en-ID" i="0" dirty="0">
                <a:effectLst/>
                <a:latin typeface="Söhne"/>
              </a:rPr>
              <a:t> </a:t>
            </a:r>
            <a:r>
              <a:rPr lang="en-ID" i="0" dirty="0" err="1">
                <a:effectLst/>
                <a:latin typeface="Söhne"/>
              </a:rPr>
              <a:t>untuk</a:t>
            </a:r>
            <a:r>
              <a:rPr lang="en-ID" i="0" dirty="0">
                <a:effectLst/>
                <a:latin typeface="Söhne"/>
              </a:rPr>
              <a:t> </a:t>
            </a:r>
            <a:r>
              <a:rPr lang="en-ID" i="0" dirty="0" err="1">
                <a:effectLst/>
                <a:latin typeface="Söhne"/>
              </a:rPr>
              <a:t>menyimpan</a:t>
            </a:r>
            <a:r>
              <a:rPr lang="en-ID" i="0" dirty="0">
                <a:effectLst/>
                <a:latin typeface="Söhne"/>
              </a:rPr>
              <a:t> </a:t>
            </a:r>
            <a:r>
              <a:rPr lang="en-ID" i="0" dirty="0" err="1">
                <a:effectLst/>
                <a:latin typeface="Söhne"/>
              </a:rPr>
              <a:t>angka</a:t>
            </a:r>
            <a:r>
              <a:rPr lang="en-ID" i="0" dirty="0">
                <a:effectLst/>
                <a:latin typeface="Söhne"/>
              </a:rPr>
              <a:t> </a:t>
            </a:r>
            <a:r>
              <a:rPr lang="en-ID" i="0" dirty="0" err="1">
                <a:effectLst/>
                <a:latin typeface="Söhne"/>
              </a:rPr>
              <a:t>desimal</a:t>
            </a:r>
            <a:r>
              <a:rPr lang="en-ID" i="0" dirty="0">
                <a:effectLst/>
                <a:latin typeface="Söhne"/>
              </a:rPr>
              <a:t> (floating-point). </a:t>
            </a:r>
            <a:r>
              <a:rPr lang="en-ID" i="0" dirty="0" err="1">
                <a:effectLst/>
                <a:latin typeface="Söhne"/>
              </a:rPr>
              <a:t>Contohnya</a:t>
            </a:r>
            <a:r>
              <a:rPr lang="en-ID" i="0" dirty="0">
                <a:effectLst/>
                <a:latin typeface="Söhne"/>
              </a:rPr>
              <a:t>:</a:t>
            </a:r>
            <a:r>
              <a:rPr lang="sv-SE" i="0" dirty="0">
                <a:effectLst/>
                <a:latin typeface="Söhne"/>
              </a:rPr>
              <a:t> </a:t>
            </a:r>
          </a:p>
          <a:p>
            <a:r>
              <a:rPr lang="en-ID" i="0" dirty="0">
                <a:solidFill>
                  <a:srgbClr val="FF0000"/>
                </a:solidFill>
                <a:effectLst/>
                <a:latin typeface="Söhne"/>
              </a:rPr>
              <a:t>double: </a:t>
            </a:r>
            <a:r>
              <a:rPr lang="en-ID" i="0" dirty="0" err="1">
                <a:effectLst/>
                <a:latin typeface="Söhne"/>
              </a:rPr>
              <a:t>Mirip</a:t>
            </a:r>
            <a:r>
              <a:rPr lang="en-ID" i="0" dirty="0">
                <a:effectLst/>
                <a:latin typeface="Söhne"/>
              </a:rPr>
              <a:t> </a:t>
            </a:r>
            <a:r>
              <a:rPr lang="en-ID" i="0" dirty="0" err="1">
                <a:effectLst/>
                <a:latin typeface="Söhne"/>
              </a:rPr>
              <a:t>dengan</a:t>
            </a:r>
            <a:r>
              <a:rPr lang="en-ID" i="0" dirty="0">
                <a:effectLst/>
                <a:latin typeface="Söhne"/>
              </a:rPr>
              <a:t> float, </a:t>
            </a:r>
            <a:r>
              <a:rPr lang="en-ID" i="0" dirty="0" err="1">
                <a:effectLst/>
                <a:latin typeface="Söhne"/>
              </a:rPr>
              <a:t>tetapi</a:t>
            </a:r>
            <a:r>
              <a:rPr lang="en-ID" i="0" dirty="0">
                <a:effectLst/>
                <a:latin typeface="Söhne"/>
              </a:rPr>
              <a:t> </a:t>
            </a:r>
            <a:r>
              <a:rPr lang="en-ID" i="0" dirty="0" err="1">
                <a:effectLst/>
                <a:latin typeface="Söhne"/>
              </a:rPr>
              <a:t>memiliki</a:t>
            </a:r>
            <a:r>
              <a:rPr lang="en-ID" i="0" dirty="0">
                <a:effectLst/>
                <a:latin typeface="Söhne"/>
              </a:rPr>
              <a:t> </a:t>
            </a:r>
            <a:r>
              <a:rPr lang="en-ID" i="0" dirty="0" err="1">
                <a:effectLst/>
                <a:latin typeface="Söhne"/>
              </a:rPr>
              <a:t>presisi</a:t>
            </a:r>
            <a:r>
              <a:rPr lang="en-ID" i="0" dirty="0">
                <a:effectLst/>
                <a:latin typeface="Söhne"/>
              </a:rPr>
              <a:t> yang </a:t>
            </a:r>
            <a:r>
              <a:rPr lang="en-ID" i="0" dirty="0" err="1">
                <a:effectLst/>
                <a:latin typeface="Söhne"/>
              </a:rPr>
              <a:t>lebih</a:t>
            </a:r>
            <a:r>
              <a:rPr lang="en-ID" i="0" dirty="0">
                <a:effectLst/>
                <a:latin typeface="Söhne"/>
              </a:rPr>
              <a:t> </a:t>
            </a:r>
            <a:r>
              <a:rPr lang="en-ID" i="0" dirty="0" err="1">
                <a:effectLst/>
                <a:latin typeface="Söhne"/>
              </a:rPr>
              <a:t>tinggi</a:t>
            </a:r>
            <a:r>
              <a:rPr lang="en-ID" i="0" dirty="0">
                <a:effectLst/>
                <a:latin typeface="Söhne"/>
              </a:rPr>
              <a:t>. </a:t>
            </a:r>
            <a:r>
              <a:rPr lang="en-ID" i="0" dirty="0" err="1">
                <a:effectLst/>
                <a:latin typeface="Söhne"/>
              </a:rPr>
              <a:t>Contohnya</a:t>
            </a:r>
            <a:r>
              <a:rPr lang="en-ID" i="0" dirty="0">
                <a:effectLst/>
                <a:latin typeface="Söhne"/>
              </a:rPr>
              <a:t>:</a:t>
            </a:r>
            <a:endParaRPr lang="sv-SE" dirty="0">
              <a:latin typeface="Söhne"/>
            </a:endParaRPr>
          </a:p>
          <a:p>
            <a:r>
              <a:rPr lang="en-ID" i="0" dirty="0">
                <a:solidFill>
                  <a:srgbClr val="FF0000"/>
                </a:solidFill>
                <a:effectLst/>
                <a:latin typeface="Söhne"/>
              </a:rPr>
              <a:t>char:</a:t>
            </a:r>
            <a:r>
              <a:rPr lang="en-ID" i="0" dirty="0">
                <a:effectLst/>
                <a:latin typeface="Söhne"/>
              </a:rPr>
              <a:t> </a:t>
            </a:r>
            <a:r>
              <a:rPr lang="en-ID" i="0" dirty="0" err="1">
                <a:effectLst/>
                <a:latin typeface="Söhne"/>
              </a:rPr>
              <a:t>Tipe</a:t>
            </a:r>
            <a:r>
              <a:rPr lang="en-ID" i="0" dirty="0">
                <a:effectLst/>
                <a:latin typeface="Söhne"/>
              </a:rPr>
              <a:t> data </a:t>
            </a:r>
            <a:r>
              <a:rPr lang="en-ID" i="0" dirty="0" err="1">
                <a:effectLst/>
                <a:latin typeface="Söhne"/>
              </a:rPr>
              <a:t>ini</a:t>
            </a:r>
            <a:r>
              <a:rPr lang="en-ID" i="0" dirty="0">
                <a:effectLst/>
                <a:latin typeface="Söhne"/>
              </a:rPr>
              <a:t> </a:t>
            </a:r>
            <a:r>
              <a:rPr lang="en-ID" i="0" dirty="0" err="1">
                <a:effectLst/>
                <a:latin typeface="Söhne"/>
              </a:rPr>
              <a:t>digunakan</a:t>
            </a:r>
            <a:r>
              <a:rPr lang="en-ID" i="0" dirty="0">
                <a:effectLst/>
                <a:latin typeface="Söhne"/>
              </a:rPr>
              <a:t> </a:t>
            </a:r>
            <a:r>
              <a:rPr lang="en-ID" i="0" dirty="0" err="1">
                <a:effectLst/>
                <a:latin typeface="Söhne"/>
              </a:rPr>
              <a:t>untuk</a:t>
            </a:r>
            <a:r>
              <a:rPr lang="en-ID" i="0" dirty="0">
                <a:effectLst/>
                <a:latin typeface="Söhne"/>
              </a:rPr>
              <a:t> </a:t>
            </a:r>
            <a:r>
              <a:rPr lang="en-ID" i="0" dirty="0" err="1">
                <a:effectLst/>
                <a:latin typeface="Söhne"/>
              </a:rPr>
              <a:t>menyimpan</a:t>
            </a:r>
            <a:r>
              <a:rPr lang="en-ID" i="0" dirty="0">
                <a:effectLst/>
                <a:latin typeface="Söhne"/>
              </a:rPr>
              <a:t> </a:t>
            </a:r>
            <a:r>
              <a:rPr lang="en-ID" i="0" dirty="0" err="1">
                <a:effectLst/>
                <a:latin typeface="Söhne"/>
              </a:rPr>
              <a:t>satu</a:t>
            </a:r>
            <a:r>
              <a:rPr lang="en-ID" i="0" dirty="0">
                <a:effectLst/>
                <a:latin typeface="Söhne"/>
              </a:rPr>
              <a:t> </a:t>
            </a:r>
            <a:r>
              <a:rPr lang="en-ID" i="0" dirty="0" err="1">
                <a:effectLst/>
                <a:latin typeface="Söhne"/>
              </a:rPr>
              <a:t>karakter</a:t>
            </a:r>
            <a:r>
              <a:rPr lang="en-ID" i="0" dirty="0">
                <a:effectLst/>
                <a:latin typeface="Söhne"/>
              </a:rPr>
              <a:t>. </a:t>
            </a:r>
            <a:r>
              <a:rPr lang="en-ID" i="0" dirty="0" err="1">
                <a:effectLst/>
                <a:latin typeface="Söhne"/>
              </a:rPr>
              <a:t>Contohnya</a:t>
            </a:r>
            <a:r>
              <a:rPr lang="en-ID" i="0" dirty="0">
                <a:effectLst/>
                <a:latin typeface="Söhne"/>
              </a:rPr>
              <a:t>:</a:t>
            </a:r>
            <a:endParaRPr lang="sv-SE" i="0" dirty="0">
              <a:effectLst/>
              <a:latin typeface="Söhne"/>
            </a:endParaRPr>
          </a:p>
          <a:p>
            <a:r>
              <a:rPr lang="en-ID" i="0" dirty="0">
                <a:solidFill>
                  <a:srgbClr val="FF0000"/>
                </a:solidFill>
                <a:effectLst/>
                <a:latin typeface="Söhne"/>
              </a:rPr>
              <a:t>bool:</a:t>
            </a:r>
            <a:r>
              <a:rPr lang="en-ID" i="0" dirty="0">
                <a:effectLst/>
                <a:latin typeface="Söhne"/>
              </a:rPr>
              <a:t> </a:t>
            </a:r>
            <a:r>
              <a:rPr lang="en-ID" i="0" dirty="0" err="1">
                <a:effectLst/>
                <a:latin typeface="Söhne"/>
              </a:rPr>
              <a:t>Tipe</a:t>
            </a:r>
            <a:r>
              <a:rPr lang="en-ID" i="0" dirty="0">
                <a:effectLst/>
                <a:latin typeface="Söhne"/>
              </a:rPr>
              <a:t> data </a:t>
            </a:r>
            <a:r>
              <a:rPr lang="en-ID" i="0" dirty="0" err="1">
                <a:effectLst/>
                <a:latin typeface="Söhne"/>
              </a:rPr>
              <a:t>ini</a:t>
            </a:r>
            <a:r>
              <a:rPr lang="en-ID" i="0" dirty="0">
                <a:effectLst/>
                <a:latin typeface="Söhne"/>
              </a:rPr>
              <a:t> </a:t>
            </a:r>
            <a:r>
              <a:rPr lang="en-ID" i="0" dirty="0" err="1">
                <a:effectLst/>
                <a:latin typeface="Söhne"/>
              </a:rPr>
              <a:t>digunakan</a:t>
            </a:r>
            <a:r>
              <a:rPr lang="en-ID" i="0" dirty="0">
                <a:effectLst/>
                <a:latin typeface="Söhne"/>
              </a:rPr>
              <a:t> </a:t>
            </a:r>
            <a:r>
              <a:rPr lang="en-ID" i="0" dirty="0" err="1">
                <a:effectLst/>
                <a:latin typeface="Söhne"/>
              </a:rPr>
              <a:t>untuk</a:t>
            </a:r>
            <a:r>
              <a:rPr lang="en-ID" i="0" dirty="0">
                <a:effectLst/>
                <a:latin typeface="Söhne"/>
              </a:rPr>
              <a:t> </a:t>
            </a:r>
            <a:r>
              <a:rPr lang="en-ID" i="0" dirty="0" err="1">
                <a:effectLst/>
                <a:latin typeface="Söhne"/>
              </a:rPr>
              <a:t>menyimpan</a:t>
            </a:r>
            <a:r>
              <a:rPr lang="en-ID" i="0" dirty="0">
                <a:effectLst/>
                <a:latin typeface="Söhne"/>
              </a:rPr>
              <a:t> </a:t>
            </a:r>
            <a:r>
              <a:rPr lang="en-ID" i="0" dirty="0" err="1">
                <a:effectLst/>
                <a:latin typeface="Söhne"/>
              </a:rPr>
              <a:t>nilai</a:t>
            </a:r>
            <a:r>
              <a:rPr lang="en-ID" i="0" dirty="0">
                <a:effectLst/>
                <a:latin typeface="Söhne"/>
              </a:rPr>
              <a:t> </a:t>
            </a:r>
            <a:r>
              <a:rPr lang="en-ID" i="0" dirty="0" err="1">
                <a:effectLst/>
                <a:latin typeface="Söhne"/>
              </a:rPr>
              <a:t>kebenaran</a:t>
            </a:r>
            <a:r>
              <a:rPr lang="en-ID" i="0" dirty="0">
                <a:effectLst/>
                <a:latin typeface="Söhne"/>
              </a:rPr>
              <a:t> (true </a:t>
            </a:r>
            <a:r>
              <a:rPr lang="en-ID" i="0" dirty="0" err="1">
                <a:effectLst/>
                <a:latin typeface="Söhne"/>
              </a:rPr>
              <a:t>atau</a:t>
            </a:r>
            <a:r>
              <a:rPr lang="en-ID" i="0" dirty="0">
                <a:effectLst/>
                <a:latin typeface="Söhne"/>
              </a:rPr>
              <a:t> false). </a:t>
            </a:r>
            <a:r>
              <a:rPr lang="en-ID" i="0" dirty="0" err="1">
                <a:effectLst/>
                <a:latin typeface="Söhne"/>
              </a:rPr>
              <a:t>Contohnya</a:t>
            </a:r>
            <a:r>
              <a:rPr lang="en-ID" i="0" dirty="0">
                <a:effectLst/>
                <a:latin typeface="Söhne"/>
              </a:rPr>
              <a:t>: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05678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032A-AB6C-501D-9E87-C903F2D5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F76C54-1A3E-2E05-7B22-1DB6BC5B1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785" y="4225823"/>
            <a:ext cx="2581635" cy="61214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426233-2A2E-1319-F08B-4F9AAC5A2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784" y="2395332"/>
            <a:ext cx="2581635" cy="8365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57093F-6C42-5B09-B9EA-F4B5D8C44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346" y="4191442"/>
            <a:ext cx="3073810" cy="6465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59725F-8939-E389-273E-2A76EFB54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8082" y="4191442"/>
            <a:ext cx="2665574" cy="7893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D15B53-FCD9-6651-AB4B-3F1D6DE794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0112" y="2405181"/>
            <a:ext cx="3158717" cy="8008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8796BB-7FE3-A90F-5D14-7F43C90C91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1604" y="2406320"/>
            <a:ext cx="3202445" cy="8255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0C8015-0F0E-3D6C-318E-2864C7891874}"/>
              </a:ext>
            </a:extLst>
          </p:cNvPr>
          <p:cNvSpPr txBox="1"/>
          <p:nvPr/>
        </p:nvSpPr>
        <p:spPr>
          <a:xfrm>
            <a:off x="2054431" y="2003014"/>
            <a:ext cx="165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i="0" dirty="0">
                <a:effectLst/>
                <a:latin typeface="Söhne"/>
              </a:rPr>
              <a:t>Integer</a:t>
            </a:r>
            <a:endParaRPr lang="en-ID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8A606E-2D53-8AAE-86B4-25F1208474F4}"/>
              </a:ext>
            </a:extLst>
          </p:cNvPr>
          <p:cNvSpPr txBox="1"/>
          <p:nvPr/>
        </p:nvSpPr>
        <p:spPr>
          <a:xfrm>
            <a:off x="1830783" y="3818194"/>
            <a:ext cx="152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i="0" dirty="0">
                <a:effectLst/>
                <a:latin typeface="Söhne"/>
              </a:rPr>
              <a:t>Floating-Point</a:t>
            </a:r>
            <a:endParaRPr lang="en-ID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1179C4-CAEE-6C13-65A2-4A1F2550B6EF}"/>
              </a:ext>
            </a:extLst>
          </p:cNvPr>
          <p:cNvSpPr txBox="1"/>
          <p:nvPr/>
        </p:nvSpPr>
        <p:spPr>
          <a:xfrm>
            <a:off x="5662290" y="3762805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i="0" dirty="0">
                <a:effectLst/>
                <a:latin typeface="Söhne"/>
              </a:rPr>
              <a:t>Double</a:t>
            </a:r>
            <a:endParaRPr lang="en-ID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944DF-3349-F0CD-9BF1-AF5108C58695}"/>
              </a:ext>
            </a:extLst>
          </p:cNvPr>
          <p:cNvSpPr txBox="1"/>
          <p:nvPr/>
        </p:nvSpPr>
        <p:spPr>
          <a:xfrm>
            <a:off x="8839584" y="3762805"/>
            <a:ext cx="109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i="0" dirty="0">
                <a:effectLst/>
                <a:latin typeface="Söhne"/>
              </a:rPr>
              <a:t>Character</a:t>
            </a:r>
            <a:endParaRPr lang="en-ID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EA46BF-A466-1468-F0F1-6A6D69FBE35F}"/>
              </a:ext>
            </a:extLst>
          </p:cNvPr>
          <p:cNvSpPr txBox="1"/>
          <p:nvPr/>
        </p:nvSpPr>
        <p:spPr>
          <a:xfrm>
            <a:off x="8909699" y="202600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i="0" dirty="0">
                <a:effectLst/>
                <a:latin typeface="Söhne"/>
              </a:rPr>
              <a:t>Boolean</a:t>
            </a:r>
            <a:endParaRPr lang="en-ID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FB2F9F-FAA0-94B0-75BA-4B6212780D9B}"/>
              </a:ext>
            </a:extLst>
          </p:cNvPr>
          <p:cNvSpPr txBox="1"/>
          <p:nvPr/>
        </p:nvSpPr>
        <p:spPr>
          <a:xfrm>
            <a:off x="5370620" y="202600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i="0" dirty="0">
                <a:effectLst/>
                <a:latin typeface="Söhne"/>
              </a:rPr>
              <a:t>String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3934837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5BD5B-6DB6-10B8-0766-C6907F026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1528" y="904274"/>
            <a:ext cx="8188944" cy="50494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AF2EFA-1BA1-070C-A1E1-7C1E7497F299}"/>
              </a:ext>
            </a:extLst>
          </p:cNvPr>
          <p:cNvSpPr txBox="1"/>
          <p:nvPr/>
        </p:nvSpPr>
        <p:spPr>
          <a:xfrm>
            <a:off x="2001528" y="439387"/>
            <a:ext cx="96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Tugas :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84674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AF2EFA-1BA1-070C-A1E1-7C1E7497F299}"/>
              </a:ext>
            </a:extLst>
          </p:cNvPr>
          <p:cNvSpPr txBox="1"/>
          <p:nvPr/>
        </p:nvSpPr>
        <p:spPr>
          <a:xfrm>
            <a:off x="2001528" y="439387"/>
            <a:ext cx="96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Tugas : 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FC5EDD-D808-5A8F-9FBD-FD7C27EBE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528" y="1030952"/>
            <a:ext cx="8760637" cy="343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49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AF2EFA-1BA1-070C-A1E1-7C1E7497F299}"/>
              </a:ext>
            </a:extLst>
          </p:cNvPr>
          <p:cNvSpPr txBox="1"/>
          <p:nvPr/>
        </p:nvSpPr>
        <p:spPr>
          <a:xfrm>
            <a:off x="2001528" y="439387"/>
            <a:ext cx="96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Tugas : 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44282E-F599-B942-DBC9-BE73D5246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99" y="1328804"/>
            <a:ext cx="10494202" cy="334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47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AF2EFA-1BA1-070C-A1E1-7C1E7497F299}"/>
              </a:ext>
            </a:extLst>
          </p:cNvPr>
          <p:cNvSpPr txBox="1"/>
          <p:nvPr/>
        </p:nvSpPr>
        <p:spPr>
          <a:xfrm>
            <a:off x="2001528" y="439387"/>
            <a:ext cx="96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Tugas : 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32F8CB-6FF9-A291-8A1D-21FC969AD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941" y="1074091"/>
            <a:ext cx="7486549" cy="388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86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AF2EFA-1BA1-070C-A1E1-7C1E7497F299}"/>
              </a:ext>
            </a:extLst>
          </p:cNvPr>
          <p:cNvSpPr txBox="1"/>
          <p:nvPr/>
        </p:nvSpPr>
        <p:spPr>
          <a:xfrm>
            <a:off x="2001528" y="439387"/>
            <a:ext cx="96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Tugas : 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9E36D2-6808-6A5E-BD5E-A3C90AF20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528" y="915380"/>
            <a:ext cx="6915710" cy="502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74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AF2EFA-1BA1-070C-A1E1-7C1E7497F299}"/>
              </a:ext>
            </a:extLst>
          </p:cNvPr>
          <p:cNvSpPr txBox="1"/>
          <p:nvPr/>
        </p:nvSpPr>
        <p:spPr>
          <a:xfrm>
            <a:off x="2001528" y="439387"/>
            <a:ext cx="96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Tugas : 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53A73C-DDA5-ECA9-32A5-8D01E2BBC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527" y="1230239"/>
            <a:ext cx="8682917" cy="328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7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C++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yang </a:t>
            </a:r>
            <a:r>
              <a:rPr lang="en-ID" dirty="0" err="1"/>
              <a:t>dibuat</a:t>
            </a:r>
            <a:r>
              <a:rPr lang="en-ID" dirty="0"/>
              <a:t> oleh Bjarne </a:t>
            </a:r>
            <a:r>
              <a:rPr lang="en-ID" dirty="0" err="1"/>
              <a:t>Stroustrup</a:t>
            </a:r>
            <a:r>
              <a:rPr lang="en-ID" dirty="0"/>
              <a:t> dan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C yang </a:t>
            </a:r>
            <a:r>
              <a:rPr lang="en-ID" dirty="0" err="1"/>
              <a:t>dikembangkan</a:t>
            </a:r>
            <a:r>
              <a:rPr lang="en-ID" dirty="0"/>
              <a:t> </a:t>
            </a:r>
            <a:r>
              <a:rPr lang="en-ID" dirty="0" err="1"/>
              <a:t>duluan</a:t>
            </a:r>
            <a:r>
              <a:rPr lang="en-ID" dirty="0"/>
              <a:t> pada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1970</a:t>
            </a:r>
          </a:p>
          <a:p>
            <a:r>
              <a:rPr lang="en-ID" dirty="0"/>
              <a:t>C++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dialek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orang yang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dialek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7140-58AC-2055-6624-7001F00C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26723-62B7-0BFB-0E78-B0D066112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427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22A7-9A30-2F5B-A612-88964EC5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Perbedaan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20300-4066-91FE-EA5C-3202E33E7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</a:t>
            </a:r>
            <a:r>
              <a:rPr lang="en-ID" dirty="0" err="1"/>
              <a:t>dukungan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obyek</a:t>
            </a:r>
            <a:r>
              <a:rPr lang="en-ID" dirty="0"/>
              <a:t> (Object Oriented Programming) </a:t>
            </a:r>
            <a:r>
              <a:rPr lang="en-ID" dirty="0" err="1"/>
              <a:t>atau</a:t>
            </a:r>
            <a:r>
              <a:rPr lang="en-ID" dirty="0"/>
              <a:t> yang </a:t>
            </a:r>
            <a:r>
              <a:rPr lang="en-ID" dirty="0" err="1"/>
              <a:t>biasa</a:t>
            </a:r>
            <a:r>
              <a:rPr lang="en-ID" dirty="0"/>
              <a:t> </a:t>
            </a:r>
            <a:r>
              <a:rPr lang="en-ID" dirty="0" err="1"/>
              <a:t>disingkat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OOP pada </a:t>
            </a:r>
            <a:r>
              <a:rPr lang="en-ID" dirty="0" err="1"/>
              <a:t>bahasa</a:t>
            </a:r>
            <a:r>
              <a:rPr lang="en-ID" dirty="0"/>
              <a:t> C++</a:t>
            </a:r>
          </a:p>
          <a:p>
            <a:r>
              <a:rPr lang="en-ID" dirty="0" err="1"/>
              <a:t>bahasa</a:t>
            </a:r>
            <a:r>
              <a:rPr lang="en-ID" dirty="0"/>
              <a:t> C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cenderung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prosedural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70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0BF2-5B1F-1798-AFEA-8DAEBB43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67173-04AA-BDF4-6993-2445269EB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#include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prosesor</a:t>
            </a:r>
            <a:r>
              <a:rPr lang="en-ID" dirty="0"/>
              <a:t> </a:t>
            </a:r>
            <a:r>
              <a:rPr lang="en-ID" dirty="0" err="1"/>
              <a:t>pengarah</a:t>
            </a:r>
            <a:r>
              <a:rPr lang="en-ID" dirty="0"/>
              <a:t> yang </a:t>
            </a:r>
            <a:r>
              <a:rPr lang="en-ID" dirty="0" err="1"/>
              <a:t>mengatakan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compiler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meletakan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header file iostream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program.</a:t>
            </a:r>
          </a:p>
          <a:p>
            <a:r>
              <a:rPr lang="en-US" dirty="0"/>
              <a:t>Main adalah </a:t>
            </a:r>
            <a:r>
              <a:rPr lang="en-US" dirty="0" err="1"/>
              <a:t>nama</a:t>
            </a:r>
            <a:r>
              <a:rPr lang="en-US" dirty="0"/>
              <a:t> judul </a:t>
            </a:r>
            <a:r>
              <a:rPr lang="en-US" dirty="0" err="1"/>
              <a:t>fungsi</a:t>
            </a:r>
            <a:r>
              <a:rPr lang="en-US" dirty="0"/>
              <a:t>. </a:t>
            </a:r>
            <a:endParaRPr lang="en-ID" dirty="0"/>
          </a:p>
          <a:p>
            <a:r>
              <a:rPr lang="en-ID" dirty="0"/>
              <a:t>Tanda ()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mengapit</a:t>
            </a:r>
            <a:r>
              <a:rPr lang="en-ID" dirty="0"/>
              <a:t> </a:t>
            </a:r>
            <a:r>
              <a:rPr lang="en-ID" dirty="0" err="1"/>
              <a:t>argumen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dilewatkan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.</a:t>
            </a:r>
          </a:p>
          <a:p>
            <a:r>
              <a:rPr lang="en-ID" dirty="0"/>
              <a:t>symbol &lt;&lt; yang </a:t>
            </a:r>
            <a:r>
              <a:rPr lang="en-ID" dirty="0" err="1"/>
              <a:t>diketahui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operator </a:t>
            </a:r>
            <a:r>
              <a:rPr lang="en-ID" dirty="0" err="1"/>
              <a:t>pemasukan</a:t>
            </a:r>
            <a:r>
              <a:rPr lang="en-ID" dirty="0"/>
              <a:t> (insertion operators)</a:t>
            </a:r>
          </a:p>
        </p:txBody>
      </p:sp>
    </p:spTree>
    <p:extLst>
      <p:ext uri="{BB962C8B-B14F-4D97-AF65-F5344CB8AC3E}">
        <p14:creationId xmlns:p14="http://schemas.microsoft.com/office/powerpoint/2010/main" val="325010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DC5E0-C09D-5FD8-1E20-D0CDEA63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Versi</a:t>
            </a:r>
            <a:r>
              <a:rPr lang="en-US" dirty="0"/>
              <a:t> C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248BE2-5720-90B2-CD76-5B0FA9040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737078"/>
            <a:ext cx="4620270" cy="226298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6122F0-C0C5-EF63-6591-965E72129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807" y="1737078"/>
            <a:ext cx="5237993" cy="2105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BE2570-0527-34F8-23BC-5B41CFAC2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4759" y="4315057"/>
            <a:ext cx="5782482" cy="21910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4BC1A9-37D2-AC0F-32CA-B40427EC40D4}"/>
              </a:ext>
            </a:extLst>
          </p:cNvPr>
          <p:cNvSpPr txBox="1"/>
          <p:nvPr/>
        </p:nvSpPr>
        <p:spPr>
          <a:xfrm>
            <a:off x="5003470" y="3942396"/>
            <a:ext cx="248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Versi</a:t>
            </a:r>
            <a:r>
              <a:rPr lang="en-US" dirty="0"/>
              <a:t> Bahasa “C”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6963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TIPE DATA BAHASA PEMROGRAMAN C++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B91E1-65A4-742B-27D0-21C30920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Konstanta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B31BB-6187-0A71-AC29-A21541870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Konstanta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yang </a:t>
            </a:r>
            <a:r>
              <a:rPr lang="en-ID" dirty="0" err="1"/>
              <a:t>sifatnya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dibagi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dua </a:t>
            </a:r>
            <a:r>
              <a:rPr lang="en-ID" dirty="0" err="1"/>
              <a:t>bagian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: </a:t>
            </a:r>
          </a:p>
          <a:p>
            <a:r>
              <a:rPr lang="en-ID" dirty="0"/>
              <a:t>1. </a:t>
            </a:r>
            <a:r>
              <a:rPr lang="en-ID" dirty="0" err="1"/>
              <a:t>Konstanta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</a:t>
            </a:r>
          </a:p>
          <a:p>
            <a:r>
              <a:rPr lang="en-ID" dirty="0"/>
              <a:t>2. </a:t>
            </a:r>
            <a:r>
              <a:rPr lang="en-ID" dirty="0" err="1"/>
              <a:t>Konstanta</a:t>
            </a:r>
            <a:r>
              <a:rPr lang="en-ID" dirty="0"/>
              <a:t> Teks </a:t>
            </a:r>
          </a:p>
        </p:txBody>
      </p:sp>
    </p:spTree>
    <p:extLst>
      <p:ext uri="{BB962C8B-B14F-4D97-AF65-F5344CB8AC3E}">
        <p14:creationId xmlns:p14="http://schemas.microsoft.com/office/powerpoint/2010/main" val="2138426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2490-FC8F-F045-3CC7-DD9442A8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Konstanta</a:t>
            </a:r>
            <a:r>
              <a:rPr lang="en-ID" dirty="0"/>
              <a:t> </a:t>
            </a:r>
            <a:r>
              <a:rPr lang="en-ID" dirty="0" err="1"/>
              <a:t>Bilangan</a:t>
            </a:r>
            <a:br>
              <a:rPr lang="en-ID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85577-D859-AC41-D3C2-21600B76F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- </a:t>
            </a:r>
            <a:r>
              <a:rPr lang="en-ID" dirty="0" err="1"/>
              <a:t>Konstanta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Bulat</a:t>
            </a:r>
            <a:r>
              <a:rPr lang="en-ID" dirty="0"/>
              <a:t>.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mengandung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desimal</a:t>
            </a:r>
            <a:r>
              <a:rPr lang="en-ID" dirty="0"/>
              <a:t>. </a:t>
            </a:r>
            <a:r>
              <a:rPr lang="en-ID" dirty="0" err="1"/>
              <a:t>Contoh</a:t>
            </a:r>
            <a:r>
              <a:rPr lang="en-ID" dirty="0"/>
              <a:t> : 1, 2, 3, 100</a:t>
            </a:r>
          </a:p>
          <a:p>
            <a:r>
              <a:rPr lang="en-ID" dirty="0"/>
              <a:t>- </a:t>
            </a:r>
            <a:r>
              <a:rPr lang="en-ID" dirty="0" err="1"/>
              <a:t>Konstanta</a:t>
            </a:r>
            <a:r>
              <a:rPr lang="en-ID" dirty="0"/>
              <a:t> </a:t>
            </a:r>
            <a:r>
              <a:rPr lang="en-ID" dirty="0" err="1"/>
              <a:t>Desimal</a:t>
            </a:r>
            <a:r>
              <a:rPr lang="en-ID" dirty="0"/>
              <a:t> </a:t>
            </a:r>
            <a:r>
              <a:rPr lang="en-ID" dirty="0" err="1"/>
              <a:t>Berpresisi</a:t>
            </a:r>
            <a:r>
              <a:rPr lang="en-ID" dirty="0"/>
              <a:t> Tunggal ( Floating Point ) </a:t>
            </a:r>
            <a:r>
              <a:rPr lang="en-ID" dirty="0" err="1"/>
              <a:t>Konstanta</a:t>
            </a:r>
            <a:r>
              <a:rPr lang="en-ID" dirty="0"/>
              <a:t> Floating Point,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penulisan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: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Desimal</a:t>
            </a:r>
            <a:r>
              <a:rPr lang="en-ID" dirty="0"/>
              <a:t> ( </a:t>
            </a:r>
            <a:r>
              <a:rPr lang="en-ID" dirty="0" err="1"/>
              <a:t>contoh</a:t>
            </a:r>
            <a:r>
              <a:rPr lang="en-ID" dirty="0"/>
              <a:t> : 5.57 )</a:t>
            </a:r>
          </a:p>
          <a:p>
            <a:r>
              <a:rPr lang="en-ID" dirty="0"/>
              <a:t>- </a:t>
            </a:r>
            <a:r>
              <a:rPr lang="en-ID" dirty="0" err="1"/>
              <a:t>Konstanta</a:t>
            </a:r>
            <a:r>
              <a:rPr lang="en-ID" dirty="0"/>
              <a:t> </a:t>
            </a:r>
            <a:r>
              <a:rPr lang="en-ID" dirty="0" err="1"/>
              <a:t>Desimal</a:t>
            </a:r>
            <a:r>
              <a:rPr lang="en-ID" dirty="0"/>
              <a:t> </a:t>
            </a:r>
            <a:r>
              <a:rPr lang="en-ID" dirty="0" err="1"/>
              <a:t>Berpresisi</a:t>
            </a:r>
            <a:r>
              <a:rPr lang="en-ID" dirty="0"/>
              <a:t> Ganda ( Double Precision ) </a:t>
            </a:r>
            <a:r>
              <a:rPr lang="en-ID" dirty="0" err="1"/>
              <a:t>Konstanta</a:t>
            </a:r>
            <a:r>
              <a:rPr lang="en-ID" dirty="0"/>
              <a:t> Double Precision, pada </a:t>
            </a:r>
            <a:r>
              <a:rPr lang="en-ID" dirty="0" err="1"/>
              <a:t>prinsipnya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Konstanta</a:t>
            </a:r>
            <a:r>
              <a:rPr lang="en-ID" dirty="0"/>
              <a:t> Floating Point,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Konstanta</a:t>
            </a:r>
            <a:r>
              <a:rPr lang="en-ID" dirty="0"/>
              <a:t> Double Precision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tampung</a:t>
            </a:r>
            <a:r>
              <a:rPr lang="en-ID" dirty="0"/>
              <a:t> data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81985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020F-31F7-89CB-080F-8579E94D5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Konstanta</a:t>
            </a:r>
            <a:r>
              <a:rPr lang="en-ID" dirty="0"/>
              <a:t> Teks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EAF4F-51E9-A6E7-C460-48848A67D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ID" dirty="0"/>
              <a:t>Data </a:t>
            </a:r>
            <a:r>
              <a:rPr lang="en-ID" dirty="0" err="1"/>
              <a:t>Karakter</a:t>
            </a:r>
            <a:r>
              <a:rPr lang="en-ID" dirty="0"/>
              <a:t> (Character). Data </a:t>
            </a:r>
            <a:r>
              <a:rPr lang="en-ID" dirty="0" err="1"/>
              <a:t>karakter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karakter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yang </a:t>
            </a:r>
            <a:r>
              <a:rPr lang="en-ID" dirty="0" err="1"/>
              <a:t>diapit</a:t>
            </a:r>
            <a:r>
              <a:rPr lang="en-ID" dirty="0"/>
              <a:t> oleh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kutip</a:t>
            </a:r>
            <a:r>
              <a:rPr lang="en-ID" dirty="0"/>
              <a:t> </a:t>
            </a:r>
            <a:r>
              <a:rPr lang="en-ID" dirty="0" err="1"/>
              <a:t>tunggal</a:t>
            </a:r>
            <a:r>
              <a:rPr lang="en-ID" dirty="0"/>
              <a:t> ( ‘ ). Data </a:t>
            </a:r>
            <a:r>
              <a:rPr lang="en-ID" dirty="0" err="1"/>
              <a:t>karakter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berbentuk</a:t>
            </a:r>
            <a:r>
              <a:rPr lang="en-ID" dirty="0"/>
              <a:t> abjad (</a:t>
            </a:r>
            <a:r>
              <a:rPr lang="en-ID" dirty="0" err="1"/>
              <a:t>huruf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),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notasi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simbol</a:t>
            </a:r>
            <a:r>
              <a:rPr lang="en-ID" dirty="0"/>
              <a:t>. </a:t>
            </a:r>
            <a:r>
              <a:rPr lang="en-ID" dirty="0" err="1"/>
              <a:t>Contoh</a:t>
            </a:r>
            <a:r>
              <a:rPr lang="en-ID" dirty="0"/>
              <a:t> : ‘Y’ ‘y’ ‘9’ ‘&amp;’ dan lain-lain</a:t>
            </a:r>
          </a:p>
          <a:p>
            <a:r>
              <a:rPr lang="en-ID" dirty="0"/>
              <a:t>- Data Teks (String). Data String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rangkaian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karakter</a:t>
            </a:r>
            <a:r>
              <a:rPr lang="en-ID" dirty="0"/>
              <a:t> yang </a:t>
            </a:r>
            <a:r>
              <a:rPr lang="en-ID" dirty="0" err="1"/>
              <a:t>diapit</a:t>
            </a:r>
            <a:r>
              <a:rPr lang="en-ID" dirty="0"/>
              <a:t> oleh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kutip</a:t>
            </a:r>
            <a:r>
              <a:rPr lang="en-ID" dirty="0"/>
              <a:t> </a:t>
            </a:r>
            <a:r>
              <a:rPr lang="en-ID" dirty="0" err="1"/>
              <a:t>ganda</a:t>
            </a:r>
            <a:r>
              <a:rPr lang="en-ID" dirty="0"/>
              <a:t> ( “ ). </a:t>
            </a:r>
            <a:r>
              <a:rPr lang="en-ID" dirty="0" err="1"/>
              <a:t>Contoh</a:t>
            </a:r>
            <a:r>
              <a:rPr lang="en-ID" dirty="0"/>
              <a:t> : “</a:t>
            </a:r>
            <a:r>
              <a:rPr lang="en-ID" dirty="0" err="1"/>
              <a:t>Virusland</a:t>
            </a:r>
            <a:r>
              <a:rPr lang="en-ID" dirty="0"/>
              <a:t>”, “Jakarta”, “IBI KESATUAN”, “Y” dan lain-lain</a:t>
            </a:r>
          </a:p>
        </p:txBody>
      </p:sp>
    </p:spTree>
    <p:extLst>
      <p:ext uri="{BB962C8B-B14F-4D97-AF65-F5344CB8AC3E}">
        <p14:creationId xmlns:p14="http://schemas.microsoft.com/office/powerpoint/2010/main" val="323189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9DEA7639-E502-F246-A408-0FA8FC37561C}" vid="{31B1E737-AF52-064F-94F3-E604BC87F7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C++-PowerPoint-Template</Template>
  <TotalTime>385</TotalTime>
  <Words>493</Words>
  <Application>Microsoft Office PowerPoint</Application>
  <PresentationFormat>Widescreen</PresentationFormat>
  <Paragraphs>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Söhne</vt:lpstr>
      <vt:lpstr>Trebuchet MS</vt:lpstr>
      <vt:lpstr>Office Theme</vt:lpstr>
      <vt:lpstr>C++ </vt:lpstr>
      <vt:lpstr>C++</vt:lpstr>
      <vt:lpstr>Perbedaan</vt:lpstr>
      <vt:lpstr>Penjelasan</vt:lpstr>
      <vt:lpstr>Versi C</vt:lpstr>
      <vt:lpstr>TIPE DATA BAHASA PEMROGRAMAN C++ </vt:lpstr>
      <vt:lpstr>Konstanta</vt:lpstr>
      <vt:lpstr>Konstanta Bilangan </vt:lpstr>
      <vt:lpstr>Konstanta Teks</vt:lpstr>
      <vt:lpstr>Deklarasi Konstanta </vt:lpstr>
      <vt:lpstr>Deklarasi Variabel</vt:lpstr>
      <vt:lpstr>PowerPoint Presentation</vt:lpstr>
      <vt:lpstr>Contoh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Shania Oktaviani</dc:creator>
  <cp:lastModifiedBy>Shania Oktaviani</cp:lastModifiedBy>
  <cp:revision>3</cp:revision>
  <dcterms:created xsi:type="dcterms:W3CDTF">2023-09-06T04:38:44Z</dcterms:created>
  <dcterms:modified xsi:type="dcterms:W3CDTF">2023-09-10T11:36:00Z</dcterms:modified>
</cp:coreProperties>
</file>