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2D2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EBB0-128F-4C2A-A2CA-B3B0C63D71BE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1651-0382-46A0-BD63-875B6F65F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78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D55E5F-D196-4292-8C44-4AB150C0ADB7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3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4EF5BD-FA73-4853-A322-D078E4EF4D40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1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12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93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0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4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8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5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07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4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51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6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A8EC-28C0-415A-9016-7AAC07AFF4DB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777D-B7CF-4E1D-8ACD-5C0446CB31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872" y="1962057"/>
            <a:ext cx="5609906" cy="340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89529" y="201613"/>
            <a:ext cx="959223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dirty="0"/>
              <a:t>Example of Multilevel Feedback Queue</a:t>
            </a:r>
            <a:endParaRPr lang="en-US" altLang="en-US" sz="4400" dirty="0" smtClean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593864" y="1059937"/>
            <a:ext cx="4560841" cy="44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sz="2000" dirty="0" smtClean="0"/>
              <a:t>Three queues: </a:t>
            </a:r>
          </a:p>
          <a:p>
            <a:pPr lvl="1"/>
            <a:r>
              <a:rPr lang="en-US" altLang="en-US" sz="1600" i="1" dirty="0" smtClean="0"/>
              <a:t>Q</a:t>
            </a:r>
            <a:r>
              <a:rPr lang="en-US" altLang="en-US" sz="1600" baseline="-25000" dirty="0" smtClean="0"/>
              <a:t>0</a:t>
            </a:r>
            <a:r>
              <a:rPr lang="en-US" altLang="en-US" sz="1600" dirty="0" smtClean="0"/>
              <a:t> – RR with time quantum 8 milliseconds</a:t>
            </a:r>
          </a:p>
          <a:p>
            <a:pPr lvl="1"/>
            <a:r>
              <a:rPr lang="en-US" altLang="en-US" sz="1600" i="1" dirty="0" smtClean="0"/>
              <a:t>Q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– RR time quantum 16 milliseconds</a:t>
            </a:r>
          </a:p>
          <a:p>
            <a:pPr lvl="1"/>
            <a:r>
              <a:rPr lang="en-US" altLang="en-US" sz="1600" i="1" dirty="0" smtClean="0"/>
              <a:t>Q</a:t>
            </a:r>
            <a:r>
              <a:rPr lang="en-US" altLang="en-US" sz="1600" baseline="-25000" dirty="0" smtClean="0"/>
              <a:t>2</a:t>
            </a:r>
            <a:r>
              <a:rPr lang="en-US" altLang="en-US" sz="1600" dirty="0" smtClean="0"/>
              <a:t> – FCFS</a:t>
            </a:r>
          </a:p>
          <a:p>
            <a:pPr lvl="1"/>
            <a:endParaRPr lang="en-US" altLang="en-US" sz="1600" dirty="0" smtClean="0"/>
          </a:p>
          <a:p>
            <a:r>
              <a:rPr lang="en-US" altLang="en-US" sz="2000" dirty="0" smtClean="0"/>
              <a:t>Scheduling</a:t>
            </a:r>
          </a:p>
          <a:p>
            <a:pPr lvl="1"/>
            <a:r>
              <a:rPr lang="en-US" altLang="en-US" sz="1600" dirty="0" smtClean="0"/>
              <a:t>A new job enters queue </a:t>
            </a:r>
            <a:r>
              <a:rPr lang="en-US" altLang="en-US" sz="1600" i="1" dirty="0" smtClean="0"/>
              <a:t>Q</a:t>
            </a:r>
            <a:r>
              <a:rPr lang="en-US" altLang="en-US" sz="1600" i="1" baseline="-25000" dirty="0" smtClean="0"/>
              <a:t>0</a:t>
            </a:r>
            <a:r>
              <a:rPr lang="en-US" altLang="en-US" sz="1600" i="1" dirty="0" smtClean="0"/>
              <a:t> </a:t>
            </a:r>
            <a:r>
              <a:rPr lang="en-US" altLang="en-US" sz="1600" dirty="0" smtClean="0"/>
              <a:t>which is served</a:t>
            </a:r>
            <a:r>
              <a:rPr lang="en-US" altLang="en-US" sz="1600" i="1" dirty="0" smtClean="0"/>
              <a:t> </a:t>
            </a:r>
            <a:r>
              <a:rPr lang="en-US" altLang="en-US" sz="1600" dirty="0" smtClean="0"/>
              <a:t>FCFS</a:t>
            </a:r>
          </a:p>
          <a:p>
            <a:pPr lvl="2"/>
            <a:r>
              <a:rPr lang="en-US" altLang="en-US" sz="1600" dirty="0" smtClean="0"/>
              <a:t>When it gains CPU, job receives 8 milliseconds</a:t>
            </a:r>
          </a:p>
          <a:p>
            <a:pPr lvl="2"/>
            <a:r>
              <a:rPr lang="en-US" altLang="en-US" sz="1600" dirty="0" smtClean="0"/>
              <a:t>If it does not finish in 8 milliseconds, job is moved to queue </a:t>
            </a:r>
            <a:r>
              <a:rPr lang="en-US" altLang="en-US" sz="1600" i="1" dirty="0" smtClean="0"/>
              <a:t>Q</a:t>
            </a:r>
            <a:r>
              <a:rPr lang="en-US" altLang="en-US" sz="1600" baseline="-25000" dirty="0" smtClean="0"/>
              <a:t>1</a:t>
            </a:r>
            <a:endParaRPr lang="en-US" altLang="en-US" sz="1600" dirty="0" smtClean="0"/>
          </a:p>
          <a:p>
            <a:pPr lvl="1"/>
            <a:r>
              <a:rPr lang="en-US" altLang="en-US" sz="1600" dirty="0" smtClean="0"/>
              <a:t>At </a:t>
            </a:r>
            <a:r>
              <a:rPr lang="en-US" altLang="en-US" sz="1600" i="1" dirty="0" smtClean="0"/>
              <a:t>Q</a:t>
            </a:r>
            <a:r>
              <a:rPr lang="en-US" altLang="en-US" sz="1600" baseline="-25000" dirty="0" smtClean="0"/>
              <a:t>1</a:t>
            </a:r>
            <a:r>
              <a:rPr lang="en-US" altLang="en-US" sz="1600" dirty="0" smtClean="0"/>
              <a:t> job is again served FCFS and receives 16 additional milliseconds</a:t>
            </a:r>
          </a:p>
          <a:p>
            <a:pPr lvl="2"/>
            <a:r>
              <a:rPr lang="en-US" altLang="en-US" sz="1600" dirty="0" smtClean="0"/>
              <a:t>If it still does not complete, it is preempted and moved to queue </a:t>
            </a:r>
            <a:r>
              <a:rPr lang="en-US" altLang="en-US" sz="1600" i="1" dirty="0" smtClean="0"/>
              <a:t>Q</a:t>
            </a:r>
            <a:r>
              <a:rPr lang="en-US" altLang="en-US" sz="1600" baseline="-25000" dirty="0" smtClean="0"/>
              <a:t>2</a:t>
            </a:r>
            <a:endParaRPr lang="en-US" altLang="en-US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6004664" y="772624"/>
            <a:ext cx="427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請注意此範例無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limit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077" y="456223"/>
            <a:ext cx="8989875" cy="6477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Example of RR with Time Quantum = 4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1711" y="1510323"/>
            <a:ext cx="7351712" cy="4483100"/>
          </a:xfrm>
        </p:spPr>
        <p:txBody>
          <a:bodyPr>
            <a:normAutofit fontScale="70000" lnSpcReduction="20000"/>
          </a:bodyPr>
          <a:lstStyle/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Typically, higher average turnaround than SJF, but better </a:t>
            </a:r>
            <a:r>
              <a:rPr lang="en-US" altLang="en-US" b="1" i="1" dirty="0" smtClean="0"/>
              <a:t>response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q should be large compared to context switch time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 smtClean="0"/>
              <a:t>q usually 10ms to 100ms, context switch &lt; 10 </a:t>
            </a:r>
            <a:r>
              <a:rPr lang="en-US" altLang="en-US" dirty="0" err="1" smtClean="0"/>
              <a:t>usec</a:t>
            </a:r>
            <a:endParaRPr lang="en-US" altLang="en-US" dirty="0" smtClean="0"/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212" y="3543912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28287" y="1308435"/>
            <a:ext cx="890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假設有一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Queue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，行程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執行時間如下，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Queue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(Priority round-robin)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limit=2 Time Quantum=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3391" y="4003948"/>
            <a:ext cx="5778676" cy="650631"/>
          </a:xfrm>
          <a:prstGeom prst="rect">
            <a:avLst/>
          </a:prstGeom>
          <a:solidFill>
            <a:srgbClr val="E6E7E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589456" y="4097314"/>
                <a:ext cx="5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56" y="4097314"/>
                <a:ext cx="561884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4355912" y="4003947"/>
            <a:ext cx="794646" cy="648401"/>
          </a:xfrm>
          <a:prstGeom prst="rect">
            <a:avLst/>
          </a:prstGeom>
          <a:solidFill>
            <a:srgbClr val="E6E7E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132548" y="4652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21148" y="4652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66799" y="2250504"/>
            <a:ext cx="83013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 smtClean="0"/>
              <a:t>		         </a:t>
            </a:r>
            <a:r>
              <a:rPr lang="en-US" altLang="en-US" sz="2400" u="sng" dirty="0" err="1" smtClean="0"/>
              <a:t>Process</a:t>
            </a:r>
            <a:r>
              <a:rPr lang="en-US" altLang="en-US" sz="2400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sz="2400" u="sng" dirty="0" smtClean="0">
                <a:solidFill>
                  <a:schemeClr val="bg1"/>
                </a:solidFill>
              </a:rPr>
              <a:t>	</a:t>
            </a:r>
            <a:r>
              <a:rPr lang="en-US" altLang="en-US" sz="2400" u="sng" dirty="0" err="1" smtClean="0">
                <a:solidFill>
                  <a:schemeClr val="bg1"/>
                </a:solidFill>
              </a:rPr>
              <a:t>arri</a:t>
            </a:r>
            <a:r>
              <a:rPr lang="en-US" altLang="en-US" sz="2400" u="sng" dirty="0" smtClean="0">
                <a:solidFill>
                  <a:schemeClr val="bg1"/>
                </a:solidFill>
              </a:rPr>
              <a:t> </a:t>
            </a:r>
            <a:r>
              <a:rPr lang="en-US" altLang="en-US" sz="2400" u="sng" dirty="0" smtClean="0"/>
              <a:t>Burst </a:t>
            </a:r>
            <a:r>
              <a:rPr lang="en-US" altLang="en-US" sz="2400" u="sng" dirty="0" err="1" smtClean="0"/>
              <a:t>Time</a:t>
            </a:r>
            <a:r>
              <a:rPr lang="en-US" altLang="en-US" sz="2400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sz="2400" dirty="0" smtClean="0"/>
              <a:t>	</a:t>
            </a:r>
            <a:r>
              <a:rPr lang="en-US" altLang="en-US" sz="2400" u="sng" dirty="0" smtClean="0"/>
              <a:t>Priority</a:t>
            </a:r>
            <a:endParaRPr lang="en-US" altLang="en-US" sz="2400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 smtClean="0"/>
              <a:t>		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 	</a:t>
            </a:r>
            <a:r>
              <a:rPr lang="en-US" altLang="en-US" sz="2400" dirty="0" smtClean="0">
                <a:solidFill>
                  <a:srgbClr val="000000"/>
                </a:solidFill>
              </a:rPr>
              <a:t>8</a:t>
            </a:r>
            <a:r>
              <a:rPr lang="en-US" altLang="en-US" sz="2400" dirty="0" smtClean="0"/>
              <a:t>	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2</a:t>
            </a:r>
            <a:r>
              <a:rPr lang="en-US" altLang="en-US" sz="2400" dirty="0"/>
              <a:t>	</a:t>
            </a:r>
            <a:r>
              <a:rPr lang="en-US" altLang="en-US" sz="2400" dirty="0" smtClean="0">
                <a:solidFill>
                  <a:srgbClr val="000000"/>
                </a:solidFill>
              </a:rPr>
              <a:t>5</a:t>
            </a:r>
            <a:r>
              <a:rPr lang="en-US" altLang="en-US" sz="2400" dirty="0"/>
              <a:t>	</a:t>
            </a:r>
            <a:r>
              <a:rPr lang="en-US" altLang="en-US" sz="2400" dirty="0" smtClean="0"/>
              <a:t>	2</a:t>
            </a:r>
            <a:endParaRPr lang="en-US" altLang="en-US" sz="2400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3</a:t>
            </a:r>
            <a:r>
              <a:rPr lang="en-US" altLang="en-US" sz="2400" dirty="0"/>
              <a:t>	</a:t>
            </a:r>
            <a:r>
              <a:rPr lang="en-US" altLang="en-US" sz="2400" dirty="0" smtClean="0">
                <a:solidFill>
                  <a:srgbClr val="000000"/>
                </a:solidFill>
              </a:rPr>
              <a:t>5</a:t>
            </a:r>
            <a:r>
              <a:rPr lang="en-US" altLang="en-US" sz="2400" dirty="0"/>
              <a:t>	</a:t>
            </a:r>
            <a:r>
              <a:rPr lang="en-US" altLang="en-US" sz="2400" dirty="0" smtClean="0"/>
              <a:t>	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4513774" y="4097313"/>
                <a:ext cx="5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774" y="4097313"/>
                <a:ext cx="561884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057500" y="4651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5447991" y="4095255"/>
                <a:ext cx="554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91" y="4095255"/>
                <a:ext cx="554767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6040980" y="4666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238348" y="4004849"/>
            <a:ext cx="1040529" cy="646592"/>
          </a:xfrm>
          <a:prstGeom prst="rect">
            <a:avLst/>
          </a:prstGeom>
          <a:solidFill>
            <a:srgbClr val="E6E7E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6477671" y="4095255"/>
                <a:ext cx="5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671" y="4095255"/>
                <a:ext cx="561884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7100741" y="4648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278094" y="4005062"/>
            <a:ext cx="783973" cy="646592"/>
          </a:xfrm>
          <a:prstGeom prst="rect">
            <a:avLst/>
          </a:prstGeom>
          <a:solidFill>
            <a:srgbClr val="E6E7E9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8389138" y="4095255"/>
                <a:ext cx="5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38" y="4095255"/>
                <a:ext cx="561884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/>
          <p:cNvSpPr txBox="1"/>
          <p:nvPr/>
        </p:nvSpPr>
        <p:spPr>
          <a:xfrm>
            <a:off x="8081404" y="4666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7471962" y="4095255"/>
                <a:ext cx="5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62" y="4095255"/>
                <a:ext cx="561884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字方塊 56"/>
          <p:cNvSpPr txBox="1"/>
          <p:nvPr/>
        </p:nvSpPr>
        <p:spPr>
          <a:xfrm>
            <a:off x="8949412" y="467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923365" y="385482"/>
            <a:ext cx="10461811" cy="718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dirty="0" smtClean="0"/>
              <a:t>Example </a:t>
            </a:r>
            <a:r>
              <a:rPr lang="en-US" altLang="en-US" sz="4400" dirty="0"/>
              <a:t>of </a:t>
            </a:r>
            <a:r>
              <a:rPr lang="en-US" altLang="en-US" sz="4400" dirty="0" smtClean="0"/>
              <a:t>Priority RR </a:t>
            </a:r>
            <a:r>
              <a:rPr lang="en-US" altLang="en-US" sz="4400" dirty="0"/>
              <a:t>and Run </a:t>
            </a:r>
            <a:r>
              <a:rPr lang="en-US" altLang="en-US" sz="4400" dirty="0" smtClean="0"/>
              <a:t>limit </a:t>
            </a:r>
            <a:endParaRPr lang="en-US" altLang="en-US" sz="4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1122154" y="5405863"/>
                <a:ext cx="10499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此範例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24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先結束，下一個是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結束，而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並未跑完需要到下一個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Queue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排隊</a:t>
                </a:r>
                <a:endParaRPr lang="zh-TW" altLang="en-US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54" y="5405863"/>
                <a:ext cx="10499221" cy="461665"/>
              </a:xfrm>
              <a:prstGeom prst="rect">
                <a:avLst/>
              </a:prstGeom>
              <a:blipFill>
                <a:blip r:embed="rId8"/>
                <a:stretch>
                  <a:fillRect l="-871" t="-10526" r="-174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1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91953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dirty="0" smtClean="0"/>
              <a:t>Example of SJF</a:t>
            </a:r>
          </a:p>
        </p:txBody>
      </p:sp>
      <p:sp>
        <p:nvSpPr>
          <p:cNvPr id="29698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51438" y="1526686"/>
            <a:ext cx="10515600" cy="4351338"/>
          </a:xfrm>
          <a:noFill/>
        </p:spPr>
        <p:txBody>
          <a:bodyPr>
            <a:normAutofit fontScale="77500" lnSpcReduction="2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 </a:t>
            </a:r>
            <a:r>
              <a:rPr lang="en-US" altLang="en-US" dirty="0" smtClean="0"/>
              <a:t>	                    	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Arriva</a:t>
            </a:r>
            <a:r>
              <a:rPr lang="en-US" altLang="en-US" u="sng" dirty="0" smtClean="0">
                <a:solidFill>
                  <a:schemeClr val="bg1"/>
                </a:solidFill>
              </a:rPr>
              <a:t>	l </a:t>
            </a:r>
            <a:r>
              <a:rPr lang="en-US" altLang="en-US" u="sng" dirty="0" smtClean="0">
                <a:solidFill>
                  <a:schemeClr val="bg1"/>
                </a:solidFill>
              </a:rPr>
              <a:t>Tim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  <a:endParaRPr lang="en-US" altLang="en-US" dirty="0" smtClean="0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</a:t>
            </a:r>
            <a:r>
              <a:rPr lang="en-US" altLang="en-US" dirty="0" smtClean="0"/>
              <a:t>	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0.0</a:t>
            </a:r>
            <a:r>
              <a:rPr lang="en-US" altLang="en-US" dirty="0" smtClean="0"/>
              <a:t>	6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</a:t>
            </a:r>
            <a:r>
              <a:rPr lang="en-US" altLang="en-US" dirty="0" smtClean="0"/>
              <a:t>	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chemeClr val="bg1"/>
                </a:solidFill>
              </a:rPr>
              <a:t>2.0</a:t>
            </a:r>
            <a:r>
              <a:rPr lang="en-US" altLang="en-US" dirty="0" smtClean="0"/>
              <a:t>	8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</a:t>
            </a:r>
            <a:r>
              <a:rPr lang="en-US" altLang="en-US" dirty="0" smtClean="0"/>
              <a:t>	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4.0</a:t>
            </a:r>
            <a:r>
              <a:rPr lang="en-US" altLang="en-US" dirty="0" smtClean="0"/>
              <a:t>	7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</a:t>
            </a:r>
            <a:r>
              <a:rPr lang="en-US" altLang="en-US" dirty="0" smtClean="0"/>
              <a:t>	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5.0</a:t>
            </a:r>
            <a:r>
              <a:rPr lang="en-US" altLang="en-US" dirty="0" smtClean="0"/>
              <a:t>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(3 + 16 + 9 + 0) / 4 = 7</a:t>
            </a:r>
            <a:endParaRPr lang="en-US" altLang="en-US" i="1" baseline="-25000" dirty="0" smtClean="0"/>
          </a:p>
        </p:txBody>
      </p:sp>
      <p:pic>
        <p:nvPicPr>
          <p:cNvPr id="2969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47" y="4190999"/>
            <a:ext cx="7897253" cy="104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151</Words>
  <Application>Microsoft Office PowerPoint</Application>
  <PresentationFormat>寬螢幕</PresentationFormat>
  <Paragraphs>58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Monotype Sorts</vt:lpstr>
      <vt:lpstr>MS PGothic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Webdings</vt:lpstr>
      <vt:lpstr>Office 佈景主題</vt:lpstr>
      <vt:lpstr>PowerPoint 簡報</vt:lpstr>
      <vt:lpstr>Example of RR with Time Quantum = 4</vt:lpstr>
      <vt:lpstr>PowerPoint 簡報</vt:lpstr>
      <vt:lpstr>Example of SJF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鋒諺 任</dc:creator>
  <cp:lastModifiedBy>鋒諺 任</cp:lastModifiedBy>
  <cp:revision>30</cp:revision>
  <dcterms:created xsi:type="dcterms:W3CDTF">2020-05-15T12:55:47Z</dcterms:created>
  <dcterms:modified xsi:type="dcterms:W3CDTF">2020-05-16T06:41:14Z</dcterms:modified>
</cp:coreProperties>
</file>