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1309350" cx="20104100"/>
  <p:notesSz cx="20104100" cy="11309350"/>
  <p:embeddedFontLst>
    <p:embeddedFont>
      <p:font typeface="Arial Narrow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mrnEiuwLj7lhkHzRyauNNuauF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ArialNarrow-bold.fntdata"/><Relationship Id="rId8" Type="http://schemas.openxmlformats.org/officeDocument/2006/relationships/slide" Target="slides/slide3.xml"/><Relationship Id="rId21" Type="http://customschemas.google.com/relationships/presentationmetadata" Target="meta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ArialNarrow-regular.fntdata"/><Relationship Id="rId7" Type="http://schemas.openxmlformats.org/officeDocument/2006/relationships/slide" Target="slides/slide2.xml"/><Relationship Id="rId20" Type="http://schemas.openxmlformats.org/officeDocument/2006/relationships/font" Target="fonts/ArialNarrow-boldItalic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3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font" Target="fonts/ArialNarrow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2009775" y="5441950"/>
            <a:ext cx="16084549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cd, motor&#10;&#10;Descripción generada automáticamente" id="16" name="Google Shape;1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7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3"/>
          <p:cNvSpPr/>
          <p:nvPr/>
        </p:nvSpPr>
        <p:spPr>
          <a:xfrm>
            <a:off x="5092767" y="7368222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5092767" y="6322551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5138402" y="6401309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2" type="body"/>
          </p:nvPr>
        </p:nvSpPr>
        <p:spPr>
          <a:xfrm>
            <a:off x="4718050" y="5246439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3" type="body"/>
          </p:nvPr>
        </p:nvSpPr>
        <p:spPr>
          <a:xfrm>
            <a:off x="5092767" y="7676832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24" name="Google Shape;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9667" y="8484983"/>
            <a:ext cx="6220794" cy="204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16233419" y="10305002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17964059" y="10349151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oogle Shape;28;p14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29" name="Google Shape;29;p14"/>
            <p:cNvSpPr/>
            <p:nvPr/>
          </p:nvSpPr>
          <p:spPr>
            <a:xfrm>
              <a:off x="18406073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" name="Google Shape;30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Google Shape;31;p14"/>
          <p:cNvSpPr txBox="1"/>
          <p:nvPr>
            <p:ph type="title"/>
          </p:nvPr>
        </p:nvSpPr>
        <p:spPr>
          <a:xfrm>
            <a:off x="1248423" y="7604062"/>
            <a:ext cx="4079227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7D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5556250" y="7622975"/>
            <a:ext cx="13868400" cy="2298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Pantalla de computadora con una imagen de una persona&#10;&#10;Descripción generada automáticamente con confianza media" id="33" name="Google Shape;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794" y="-33111"/>
            <a:ext cx="20115894" cy="72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16233419" y="10305002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17964059" y="10349151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37;p15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38" name="Google Shape;38;p15"/>
            <p:cNvSpPr/>
            <p:nvPr/>
          </p:nvSpPr>
          <p:spPr>
            <a:xfrm>
              <a:off x="18406073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" name="Google Shape;39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40;p15"/>
          <p:cNvSpPr/>
          <p:nvPr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E08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574039" y="2441101"/>
            <a:ext cx="4144011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603250" y="1235075"/>
            <a:ext cx="4114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6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6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6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/>
          <p:nvPr/>
        </p:nvSpPr>
        <p:spPr>
          <a:xfrm>
            <a:off x="16233419" y="10305002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6"/>
          <p:cNvSpPr/>
          <p:nvPr/>
        </p:nvSpPr>
        <p:spPr>
          <a:xfrm>
            <a:off x="17964059" y="10349151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16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52" name="Google Shape;52;p16"/>
            <p:cNvSpPr/>
            <p:nvPr/>
          </p:nvSpPr>
          <p:spPr>
            <a:xfrm>
              <a:off x="18406073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Google Shape;53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3" type="body"/>
          </p:nvPr>
        </p:nvSpPr>
        <p:spPr>
          <a:xfrm>
            <a:off x="14844105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4" type="body"/>
          </p:nvPr>
        </p:nvSpPr>
        <p:spPr>
          <a:xfrm>
            <a:off x="14844105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16233419" y="10305002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17964059" y="10349151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17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73" name="Google Shape;73;p17"/>
            <p:cNvSpPr/>
            <p:nvPr/>
          </p:nvSpPr>
          <p:spPr>
            <a:xfrm>
              <a:off x="18406073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4" name="Google Shape;74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17"/>
          <p:cNvSpPr txBox="1"/>
          <p:nvPr>
            <p:ph type="title"/>
          </p:nvPr>
        </p:nvSpPr>
        <p:spPr>
          <a:xfrm>
            <a:off x="1248423" y="7604062"/>
            <a:ext cx="4079227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7D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556250" y="7622975"/>
            <a:ext cx="13868400" cy="2298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Mano de una persona&#10;&#10;Descripción generada automáticamente con confianza media"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793" y="-39684"/>
            <a:ext cx="20274643" cy="72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16233419" y="10305002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17964059" y="10349151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81;p18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82" name="Google Shape;82;p18"/>
            <p:cNvSpPr/>
            <p:nvPr/>
          </p:nvSpPr>
          <p:spPr>
            <a:xfrm>
              <a:off x="18406073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3" name="Google Shape;83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8"/>
          <p:cNvSpPr txBox="1"/>
          <p:nvPr>
            <p:ph type="title"/>
          </p:nvPr>
        </p:nvSpPr>
        <p:spPr>
          <a:xfrm>
            <a:off x="1248423" y="7604062"/>
            <a:ext cx="4079227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7D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5556250" y="7622975"/>
            <a:ext cx="13868400" cy="2298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Persona usando un teclado de computadora&#10;&#10;Descripción generada automáticamente"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236" y="-58597"/>
            <a:ext cx="20198443" cy="72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16233419" y="10305002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17964059" y="10349151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9"/>
          <p:cNvGrpSpPr/>
          <p:nvPr/>
        </p:nvGrpSpPr>
        <p:grpSpPr>
          <a:xfrm>
            <a:off x="18406073" y="10234089"/>
            <a:ext cx="445704" cy="598161"/>
            <a:chOff x="18406073" y="10234089"/>
            <a:chExt cx="445704" cy="598161"/>
          </a:xfrm>
        </p:grpSpPr>
        <p:sp>
          <p:nvSpPr>
            <p:cNvPr id="91" name="Google Shape;91;p19"/>
            <p:cNvSpPr/>
            <p:nvPr/>
          </p:nvSpPr>
          <p:spPr>
            <a:xfrm>
              <a:off x="18406073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Google Shape;92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9"/>
          <p:cNvSpPr txBox="1"/>
          <p:nvPr>
            <p:ph type="title"/>
          </p:nvPr>
        </p:nvSpPr>
        <p:spPr>
          <a:xfrm>
            <a:off x="1248423" y="7604062"/>
            <a:ext cx="4079227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7D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5556250" y="7622975"/>
            <a:ext cx="13868400" cy="2298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magen que contiene viendo, frente, espejo, reflejo&#10;&#10;Descripción generada automáticamente"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0841"/>
            <a:ext cx="20135851" cy="72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idx="1" type="body"/>
          </p:nvPr>
        </p:nvSpPr>
        <p:spPr>
          <a:xfrm>
            <a:off x="5022850" y="6569075"/>
            <a:ext cx="1064903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lt1"/>
                </a:solidFill>
              </a:rPr>
              <a:t>Escuela de Informática y Telecomunicaciones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01" name="Google Shape;101;p1"/>
          <p:cNvSpPr txBox="1"/>
          <p:nvPr>
            <p:ph idx="2" type="body"/>
          </p:nvPr>
        </p:nvSpPr>
        <p:spPr>
          <a:xfrm>
            <a:off x="3599551" y="3904095"/>
            <a:ext cx="13495633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/>
              <a:t>Programación de Algoritmos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/>
              <a:t>PGY1121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idx="2" type="body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PGY1121</a:t>
            </a:r>
            <a:endParaRPr sz="4800"/>
          </a:p>
        </p:txBody>
      </p:sp>
      <p:sp>
        <p:nvSpPr>
          <p:cNvPr id="173" name="Google Shape;173;p10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 en clases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1212850" y="2682875"/>
            <a:ext cx="175260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Opción 4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refiere a Salir del programa, considerando emitir mensaje de salida, además de incluir su nombre y apellido y la versión del programa.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Instrucciones Generales: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1898650" y="5502275"/>
            <a:ext cx="88760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Recuerde subir los programas al repositorio GitHub</a:t>
            </a:r>
            <a:endParaRPr b="1" sz="3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5022850" y="6569075"/>
            <a:ext cx="1064903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lt1"/>
                </a:solidFill>
              </a:rPr>
              <a:t>Escuela de Informática y Telecomunicaciones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81" name="Google Shape;181;p11"/>
          <p:cNvSpPr txBox="1"/>
          <p:nvPr>
            <p:ph idx="2" type="body"/>
          </p:nvPr>
        </p:nvSpPr>
        <p:spPr>
          <a:xfrm>
            <a:off x="3599551" y="3904095"/>
            <a:ext cx="13495633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/>
              <a:t>Programación de Algoritmos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/>
              <a:t>PGY1121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9061450" y="8064024"/>
            <a:ext cx="6769100" cy="1823243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E08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6927850" y="6464330"/>
            <a:ext cx="1066165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00B0F0"/>
                </a:solidFill>
              </a:rPr>
              <a:t>Experiencia de Aprendizaje N° 4</a:t>
            </a:r>
            <a:br>
              <a:rPr lang="es-MX">
                <a:solidFill>
                  <a:srgbClr val="00B0F0"/>
                </a:solidFill>
              </a:rPr>
            </a:br>
            <a:r>
              <a:rPr lang="es-MX" sz="3200">
                <a:solidFill>
                  <a:srgbClr val="002060"/>
                </a:solidFill>
              </a:rPr>
              <a:t>Clase N° 4</a:t>
            </a:r>
            <a:endParaRPr sz="3200">
              <a:solidFill>
                <a:srgbClr val="002060"/>
              </a:solidFill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0737850" y="8626475"/>
            <a:ext cx="44608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en clases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idx="2" type="body"/>
          </p:nvPr>
        </p:nvSpPr>
        <p:spPr>
          <a:xfrm>
            <a:off x="298450" y="1235075"/>
            <a:ext cx="449805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Especialidades</a:t>
            </a:r>
            <a:endParaRPr sz="2800">
              <a:solidFill>
                <a:srgbClr val="00A9D8"/>
              </a:solidFill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503748" y="4296828"/>
            <a:ext cx="15240000" cy="3484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s-MX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Utilizar diferentes tipos de arreglos unidimensionales para almacenar datos según los requerimientos  solicitados </a:t>
            </a:r>
            <a:endParaRPr b="0"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79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572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s-MX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Utilizar diferentes tipos de arreglos bidimensionales para almacenar datos según los requerimientos  solicitados.</a:t>
            </a:r>
            <a:endParaRPr/>
          </a:p>
          <a:p>
            <a:pPr indent="-279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572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s-MX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Utilizar GitHub para el respaldo de los códigos desarrollados en Python.</a:t>
            </a:r>
            <a:endParaRPr/>
          </a:p>
          <a:p>
            <a:pPr indent="-2794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572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s-MX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Crear diferentes funciones definidas por el usuario, para dar respuesta a los requerimientos del caso.</a:t>
            </a:r>
            <a:endParaRPr b="0"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289050" y="3303858"/>
            <a:ext cx="5484145" cy="629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4000">
                <a:solidFill>
                  <a:srgbClr val="307DE1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 sz="4000">
              <a:solidFill>
                <a:srgbClr val="307D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14450" y="9998075"/>
            <a:ext cx="5566837" cy="109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1059222"/>
            <a:ext cx="7461250" cy="1468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idx="2" type="body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PGY1121</a:t>
            </a:r>
            <a:endParaRPr sz="4800"/>
          </a:p>
        </p:txBody>
      </p:sp>
      <p:sp>
        <p:nvSpPr>
          <p:cNvPr id="125" name="Google Shape;125;p4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 en clases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898650" y="2530475"/>
            <a:ext cx="17145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Ejercicio 1</a:t>
            </a:r>
            <a:endParaRPr b="1"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2622550" y="3444875"/>
            <a:ext cx="1626870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" marR="448944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Declarar y poblar un arreglo unidimensional de largo 10 con números enteros positivos, utilizando la función random, luego ingrese un número e indique si éste se encuentra en el arreglo.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898650" y="5717354"/>
            <a:ext cx="17145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Ejercicio 2</a:t>
            </a:r>
            <a:endParaRPr b="1"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2622550" y="6608971"/>
            <a:ext cx="16268701" cy="3441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" marR="448944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 dos números enteros positivos entre 3 y 6, ambos inclusive, luego esos números serán las dimensiones de un arreglo bidimensional. Posteriormente, poblar la matriz con números reales. Finalmente, muestre:</a:t>
            </a:r>
            <a:endParaRPr/>
          </a:p>
          <a:p>
            <a:pPr indent="-446088" lvl="0" marL="808038" marR="448944" rtl="0" algn="just"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arreglo poblado.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6088" lvl="0" marL="808038" marR="448944" rtl="0" algn="just"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suma por filas.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6088" lvl="0" marL="808038" marR="448944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promedio por columnas.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idx="2" type="body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PGY1121</a:t>
            </a:r>
            <a:endParaRPr sz="4800"/>
          </a:p>
        </p:txBody>
      </p:sp>
      <p:sp>
        <p:nvSpPr>
          <p:cNvPr id="135" name="Google Shape;135;p5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 en clases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1898650" y="2530475"/>
            <a:ext cx="17145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Ejercicio 3</a:t>
            </a:r>
            <a:endParaRPr b="1"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2813050" y="3368675"/>
            <a:ext cx="15316200" cy="4021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635" marR="448944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programa que contenga un menú con las siguientes opciones:</a:t>
            </a:r>
            <a:endParaRPr/>
          </a:p>
          <a:p>
            <a:pPr indent="0" lvl="0" marL="635" marR="448944" rtl="0" algn="just"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1813" lvl="0" marL="893763" marR="448944" rtl="0" algn="just">
              <a:spcBef>
                <a:spcPts val="5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Área de un circulo</a:t>
            </a:r>
            <a:endParaRPr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1813" lvl="0" marL="893763" marR="448944" rtl="0" algn="just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Perímetro de un cuadrado</a:t>
            </a:r>
            <a:endParaRPr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" marR="448944" rtl="0" algn="just">
              <a:spcBef>
                <a:spcPts val="5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" marR="448944" rtl="0" algn="just">
              <a:spcBef>
                <a:spcPts val="5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 los valores necesarios para calcular y entregar resultados utilizando funciones.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idx="2" type="body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PGY1121</a:t>
            </a:r>
            <a:endParaRPr sz="4800"/>
          </a:p>
        </p:txBody>
      </p:sp>
      <p:sp>
        <p:nvSpPr>
          <p:cNvPr id="143" name="Google Shape;143;p6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 en clases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1517650" y="2759075"/>
            <a:ext cx="17145000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Ejercicio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una cafetería se venden 4 tipos de cafés: </a:t>
            </a:r>
            <a:endParaRPr/>
          </a:p>
          <a:p>
            <a:pPr indent="-528638" lvl="0" marL="985838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Espresso 			$1.500 </a:t>
            </a:r>
            <a:endParaRPr/>
          </a:p>
          <a:p>
            <a:pPr indent="-528638" lvl="0" marL="985838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Capuchino 		$1.800 </a:t>
            </a:r>
            <a:endParaRPr/>
          </a:p>
          <a:p>
            <a:pPr indent="-528638" lvl="0" marL="985838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Latte 			$1.600 </a:t>
            </a:r>
            <a:endParaRPr/>
          </a:p>
          <a:p>
            <a:pPr indent="-528638" lvl="0" marL="985838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Char char="•"/>
            </a:pPr>
            <a:r>
              <a:rPr lang="es-MX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Moca 			$1.700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el </a:t>
            </a:r>
            <a:r>
              <a:rPr b="1" lang="es-MX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total a pagar </a:t>
            </a: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un cliente que puede llevar varios cafés y aplique el descuento del 10% al total a pagar, si su compra es superior o igual a $3.000.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 crear un menú de opciones y calcule el monto utilizando función.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idx="2" type="body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PGY1121</a:t>
            </a:r>
            <a:endParaRPr sz="4800"/>
          </a:p>
        </p:txBody>
      </p:sp>
      <p:sp>
        <p:nvSpPr>
          <p:cNvPr id="150" name="Google Shape;150;p7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 en clases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1898650" y="2530475"/>
            <a:ext cx="17145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Ejercicio 5</a:t>
            </a:r>
            <a:endParaRPr b="1"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1898650" y="3671986"/>
            <a:ext cx="17152788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Parte 1:</a:t>
            </a: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Investigue, c</a:t>
            </a:r>
            <a:r>
              <a:rPr lang="es-MX" sz="2800"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 generar un programa que contenga dos archivos: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Principal, en el cual, debe contener un menú con las opciones para acceder a cada función requerida.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492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Sólo Considere el ingreso de datos y el despliegue de información.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Funciones: Debe contener todos los procesos y validaciones de los requerimientos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Aplique lo aprendido para desarrollar la parte 2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idx="2" type="body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PGY1121</a:t>
            </a:r>
            <a:endParaRPr sz="4800"/>
          </a:p>
        </p:txBody>
      </p:sp>
      <p:sp>
        <p:nvSpPr>
          <p:cNvPr id="158" name="Google Shape;158;p8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 en clases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1898650" y="2530475"/>
            <a:ext cx="17145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Ejercicio 5</a:t>
            </a:r>
            <a:endParaRPr b="1"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1898650" y="3292475"/>
            <a:ext cx="17152788" cy="7417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Parte 2:</a:t>
            </a: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b="1" lang="es-MX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número de parte </a:t>
            </a: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 identificador único para cada parte de un producto que los fabricantes utilizan cuando lo diseñan (MPN - Manufacturing Part Number).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 objetivo es simplificar la referencia a esa parte. Un número de referencia identifica inequívocamente un diseño de la pieza dentro de una sola empresa, y en ocasiones la mayoría de las empresas.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Ejemplos de Números de Partes válidos: </a:t>
            </a:r>
            <a:endParaRPr/>
          </a:p>
          <a:p>
            <a:pPr indent="-277813" lvl="0" marL="54292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867961-B21 Servidor Huaweii Next Generation 2 </a:t>
            </a:r>
            <a:endParaRPr/>
          </a:p>
          <a:p>
            <a:pPr indent="-277813" lvl="0" marL="54292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840369-A21 Servidor Huaweii Generation One </a:t>
            </a:r>
            <a:endParaRPr/>
          </a:p>
          <a:p>
            <a:pPr indent="-277813" lvl="0" marL="542925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777876-H55-H6 Servidor HP Proliant Intel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una empresa de venta de Servidores y Hardware, se necesita un programa que realice las siguiente opciones: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488" lvl="0" marL="6207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Opción 1: </a:t>
            </a: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Grabar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488" lvl="0" marL="6207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Opción 2: </a:t>
            </a: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Buscar </a:t>
            </a:r>
            <a:endParaRPr/>
          </a:p>
          <a:p>
            <a:pPr indent="-344488" lvl="0" marL="6207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Opción 3: </a:t>
            </a: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Imprimir </a:t>
            </a:r>
            <a:endParaRPr/>
          </a:p>
          <a:p>
            <a:pPr indent="-344488" lvl="0" marL="6207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Opción 4: </a:t>
            </a: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Salir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idx="2" type="body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/>
              <a:t>PGY1121</a:t>
            </a:r>
            <a:endParaRPr sz="4800"/>
          </a:p>
        </p:txBody>
      </p:sp>
      <p:sp>
        <p:nvSpPr>
          <p:cNvPr id="166" name="Google Shape;166;p9"/>
          <p:cNvSpPr txBox="1"/>
          <p:nvPr/>
        </p:nvSpPr>
        <p:spPr>
          <a:xfrm>
            <a:off x="5251450" y="1098000"/>
            <a:ext cx="142494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 en clases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1289050" y="2606675"/>
            <a:ext cx="17221200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opciones tienen las siguientes especificaciones: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Opción 1: Grabar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refiere a guardar:</a:t>
            </a:r>
            <a:endParaRPr/>
          </a:p>
          <a:p>
            <a:pPr indent="-355600" lvl="0" marL="6223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Número de Parte (Validar número de parte. Puede crear varios, mínimo 10).</a:t>
            </a:r>
            <a:endParaRPr/>
          </a:p>
          <a:p>
            <a:pPr indent="-355600" lvl="0" marL="6223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Nombre del producto (6 caracteres mínimo).</a:t>
            </a:r>
            <a:endParaRPr/>
          </a:p>
          <a:p>
            <a:pPr indent="-355600" lvl="0" marL="6223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Precio del producto (Precio mayor a cero).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Opción 2: Buscar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refiere a:</a:t>
            </a:r>
            <a:endParaRPr/>
          </a:p>
          <a:p>
            <a:pPr indent="-355600" lvl="0" marL="6223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Buscar un producto por su número de Parte válido.</a:t>
            </a:r>
            <a:endParaRPr/>
          </a:p>
          <a:p>
            <a:pPr indent="-355600" lvl="0" marL="6223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Mostrar toda su información almacenada del producto si su precio es mayor o igual a $500, en caso contrario indicar producto sin stock.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Opción 3: Imprimir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refiere a Imprimir un reporte con el nombre del producto, el número de parte y la descripción del producto junto con el valor del producto.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666430-EA24-4DCA-9F5F-0E8A33A64785}"/>
</file>

<file path=customXml/itemProps2.xml><?xml version="1.0" encoding="utf-8"?>
<ds:datastoreItem xmlns:ds="http://schemas.openxmlformats.org/officeDocument/2006/customXml" ds:itemID="{73B189C9-C1ED-417E-843E-586B32887935}"/>
</file>

<file path=customXml/itemProps3.xml><?xml version="1.0" encoding="utf-8"?>
<ds:datastoreItem xmlns:ds="http://schemas.openxmlformats.org/officeDocument/2006/customXml" ds:itemID="{23CC4769-0A91-44EA-B190-95A870AFAB47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Andres Blanchard B.</dc:creator>
  <dcterms:created xsi:type="dcterms:W3CDTF">2021-04-02T01:36:00Z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