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76" r:id="rId3"/>
    <p:sldId id="272" r:id="rId4"/>
    <p:sldId id="274" r:id="rId5"/>
    <p:sldId id="307" r:id="rId6"/>
    <p:sldId id="311" r:id="rId7"/>
    <p:sldId id="312" r:id="rId8"/>
    <p:sldId id="313" r:id="rId9"/>
    <p:sldId id="314" r:id="rId10"/>
    <p:sldId id="310" r:id="rId11"/>
    <p:sldId id="316" r:id="rId12"/>
    <p:sldId id="317" r:id="rId13"/>
    <p:sldId id="305" r:id="rId14"/>
    <p:sldId id="306" r:id="rId15"/>
    <p:sldId id="315" r:id="rId16"/>
    <p:sldId id="293" r:id="rId17"/>
    <p:sldId id="318" r:id="rId18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849"/>
    <a:srgbClr val="307DE1"/>
    <a:srgbClr val="00A9D8"/>
    <a:srgbClr val="9EA4A8"/>
    <a:srgbClr val="E60C7E"/>
    <a:srgbClr val="C9D11E"/>
    <a:srgbClr val="434342"/>
    <a:srgbClr val="EB7A2C"/>
    <a:srgbClr val="D52155"/>
    <a:srgbClr val="D68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30-12-2021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30-12-2021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=""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=""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=""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=""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=""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=""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=""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=""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=""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=""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=""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=""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=""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=""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=""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=""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=""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=""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=""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=""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=""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=""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=""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=""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=""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=""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=""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=""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=""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=""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=""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=""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=""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=""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=""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=""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44966"/>
            <a:ext cx="10544492" cy="27783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7525" y="10186269"/>
            <a:ext cx="4306575" cy="122688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337" y="-154492"/>
            <a:ext cx="832821" cy="24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1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Ver video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450142" y="3063875"/>
            <a:ext cx="15087600" cy="1384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lvl="0"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3270250" y="4448870"/>
            <a:ext cx="14630400" cy="196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4693009" y="5048051"/>
            <a:ext cx="11576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https://www.youtube.com/watch?v=hrv1ruHxiQY</a:t>
            </a:r>
          </a:p>
        </p:txBody>
      </p:sp>
    </p:spTree>
    <p:extLst>
      <p:ext uri="{BB962C8B-B14F-4D97-AF65-F5344CB8AC3E}">
        <p14:creationId xmlns:p14="http://schemas.microsoft.com/office/powerpoint/2010/main" val="21059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203450" y="3267759"/>
            <a:ext cx="16459200" cy="5355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96938" indent="-534988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Otras fu</a:t>
            </a: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</a:t>
            </a: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iones</a:t>
            </a: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Funciones</a:t>
            </a:r>
            <a:endParaRPr lang="es-CL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4130675"/>
            <a:ext cx="9497202" cy="4572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439530" y="3969100"/>
            <a:ext cx="7084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0070C0"/>
                </a:solidFill>
              </a:rPr>
              <a:t>Función </a:t>
            </a:r>
            <a:r>
              <a:rPr lang="es-MX" sz="2400" dirty="0" err="1" smtClean="0">
                <a:solidFill>
                  <a:srgbClr val="0070C0"/>
                </a:solidFill>
              </a:rPr>
              <a:t>varios_valores</a:t>
            </a:r>
            <a:r>
              <a:rPr lang="es-MX" sz="2400" dirty="0" smtClean="0">
                <a:solidFill>
                  <a:srgbClr val="0070C0"/>
                </a:solidFill>
              </a:rPr>
              <a:t>() que recibe una </a:t>
            </a:r>
            <a:r>
              <a:rPr lang="es-MX" sz="2400" dirty="0">
                <a:solidFill>
                  <a:srgbClr val="0070C0"/>
                </a:solidFill>
              </a:rPr>
              <a:t>lista dinámica de </a:t>
            </a:r>
            <a:r>
              <a:rPr lang="es-MX" sz="2400" dirty="0" smtClean="0">
                <a:solidFill>
                  <a:srgbClr val="0070C0"/>
                </a:solidFill>
              </a:rPr>
              <a:t>argumentos y por ello, se debe incluir un *. Esto se llama recibir parámetros </a:t>
            </a:r>
            <a:r>
              <a:rPr lang="es-MX" sz="2400" dirty="0">
                <a:solidFill>
                  <a:srgbClr val="0070C0"/>
                </a:solidFill>
              </a:rPr>
              <a:t>indeterminados por </a:t>
            </a:r>
            <a:r>
              <a:rPr lang="es-MX" sz="2400" dirty="0" smtClean="0">
                <a:solidFill>
                  <a:srgbClr val="0070C0"/>
                </a:solidFill>
              </a:rPr>
              <a:t>posición.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Flecha derecha 17"/>
          <p:cNvSpPr/>
          <p:nvPr/>
        </p:nvSpPr>
        <p:spPr>
          <a:xfrm>
            <a:off x="11614150" y="42830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>
            <a:off x="11652250" y="61880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echa derecha 19"/>
          <p:cNvSpPr/>
          <p:nvPr/>
        </p:nvSpPr>
        <p:spPr>
          <a:xfrm>
            <a:off x="11652250" y="74072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12490450" y="5749746"/>
            <a:ext cx="7084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C00000"/>
                </a:solidFill>
              </a:rPr>
              <a:t>Llamada a la Función </a:t>
            </a:r>
            <a:r>
              <a:rPr lang="es-MX" sz="2400" dirty="0" err="1" smtClean="0">
                <a:solidFill>
                  <a:srgbClr val="C00000"/>
                </a:solidFill>
              </a:rPr>
              <a:t>varios_valores</a:t>
            </a:r>
            <a:r>
              <a:rPr lang="es-MX" sz="2400" dirty="0" smtClean="0">
                <a:solidFill>
                  <a:srgbClr val="C00000"/>
                </a:solidFill>
              </a:rPr>
              <a:t>() que envía diferentes argumentos</a:t>
            </a:r>
            <a:r>
              <a:rPr lang="es-MX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2490450" y="7273746"/>
            <a:ext cx="7084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00B050"/>
                </a:solidFill>
              </a:rPr>
              <a:t>Resultados del proceso de la Función </a:t>
            </a:r>
            <a:r>
              <a:rPr lang="es-MX" sz="2400" dirty="0" err="1" smtClean="0">
                <a:solidFill>
                  <a:srgbClr val="00B050"/>
                </a:solidFill>
              </a:rPr>
              <a:t>varios_valores</a:t>
            </a:r>
            <a:r>
              <a:rPr lang="es-MX" sz="2400" dirty="0" smtClean="0">
                <a:solidFill>
                  <a:srgbClr val="00B050"/>
                </a:solidFill>
              </a:rPr>
              <a:t>().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203450" y="3267759"/>
            <a:ext cx="16459200" cy="5355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96938" indent="-534988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Otras fu</a:t>
            </a: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</a:t>
            </a: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iones</a:t>
            </a: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Funciones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12439530" y="3969100"/>
            <a:ext cx="7084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0070C0"/>
                </a:solidFill>
              </a:rPr>
              <a:t>Función </a:t>
            </a:r>
            <a:r>
              <a:rPr lang="es-MX" sz="2400" dirty="0" err="1" smtClean="0">
                <a:solidFill>
                  <a:srgbClr val="0070C0"/>
                </a:solidFill>
              </a:rPr>
              <a:t>mostrar_valores</a:t>
            </a:r>
            <a:r>
              <a:rPr lang="es-MX" sz="2400" dirty="0" smtClean="0">
                <a:solidFill>
                  <a:srgbClr val="0070C0"/>
                </a:solidFill>
              </a:rPr>
              <a:t>() que no recibe parámetros, sin embargo retorna valores múltiples, esto se llama “Retorno múltiple”.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Flecha derecha 17"/>
          <p:cNvSpPr/>
          <p:nvPr/>
        </p:nvSpPr>
        <p:spPr>
          <a:xfrm>
            <a:off x="11614150" y="42830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>
            <a:off x="11652250" y="61880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echa derecha 19"/>
          <p:cNvSpPr/>
          <p:nvPr/>
        </p:nvSpPr>
        <p:spPr>
          <a:xfrm>
            <a:off x="11652250" y="74072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12490450" y="5924976"/>
            <a:ext cx="7084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C00000"/>
                </a:solidFill>
              </a:rPr>
              <a:t>Llamada a la Función </a:t>
            </a:r>
            <a:r>
              <a:rPr lang="es-MX" sz="2400" dirty="0" err="1">
                <a:solidFill>
                  <a:srgbClr val="C00000"/>
                </a:solidFill>
              </a:rPr>
              <a:t>mostrar_valores</a:t>
            </a:r>
            <a:r>
              <a:rPr lang="es-MX" sz="2400" dirty="0" smtClean="0">
                <a:solidFill>
                  <a:srgbClr val="C00000"/>
                </a:solidFill>
              </a:rPr>
              <a:t>() que no envía  argumentos</a:t>
            </a:r>
            <a:r>
              <a:rPr lang="es-MX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2490450" y="7273746"/>
            <a:ext cx="7084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00B050"/>
                </a:solidFill>
              </a:rPr>
              <a:t>Resultados del proceso de la Función </a:t>
            </a:r>
            <a:r>
              <a:rPr lang="es-MX" sz="2400" dirty="0" err="1" smtClean="0">
                <a:solidFill>
                  <a:srgbClr val="00B050"/>
                </a:solidFill>
              </a:rPr>
              <a:t>mostrar_valores</a:t>
            </a:r>
            <a:r>
              <a:rPr lang="es-MX" sz="2400" dirty="0" smtClean="0">
                <a:solidFill>
                  <a:srgbClr val="00B050"/>
                </a:solidFill>
              </a:rPr>
              <a:t>().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3954783"/>
            <a:ext cx="8405236" cy="41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Actividad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137650" y="5273675"/>
            <a:ext cx="7772400" cy="14465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 con tus compañeros las siguientes funciones y comenta el resultado con tu docente.</a:t>
            </a:r>
          </a:p>
          <a:p>
            <a:pPr algn="just"/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42" y="3543729"/>
            <a:ext cx="6136941" cy="40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5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Actividad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987675"/>
            <a:ext cx="3518263" cy="1828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67923" y="256240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en-US" sz="24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6013450" y="3292475"/>
            <a:ext cx="1981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9" y="4925311"/>
            <a:ext cx="3506697" cy="1643764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6013450" y="5121275"/>
            <a:ext cx="1981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850" y="3026563"/>
            <a:ext cx="5874464" cy="209471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5921523" y="256240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en-US" sz="2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5767050" y="3292475"/>
            <a:ext cx="1981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49" y="6708163"/>
            <a:ext cx="5108439" cy="2081213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15772202" y="5654675"/>
            <a:ext cx="1981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850" y="7612062"/>
            <a:ext cx="5809378" cy="1319213"/>
          </a:xfrm>
          <a:prstGeom prst="rect">
            <a:avLst/>
          </a:prstGeom>
        </p:spPr>
      </p:pic>
      <p:sp>
        <p:nvSpPr>
          <p:cNvPr id="18" name="Rectángulo redondeado 17"/>
          <p:cNvSpPr/>
          <p:nvPr/>
        </p:nvSpPr>
        <p:spPr>
          <a:xfrm>
            <a:off x="15767050" y="7788275"/>
            <a:ext cx="1981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4322" y="5483224"/>
            <a:ext cx="6217816" cy="1557338"/>
          </a:xfrm>
          <a:prstGeom prst="rect">
            <a:avLst/>
          </a:prstGeom>
        </p:spPr>
      </p:pic>
      <p:sp>
        <p:nvSpPr>
          <p:cNvPr id="20" name="Rectángulo redondeado 19"/>
          <p:cNvSpPr/>
          <p:nvPr/>
        </p:nvSpPr>
        <p:spPr>
          <a:xfrm>
            <a:off x="7250828" y="7226180"/>
            <a:ext cx="1981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203450" y="2530475"/>
            <a:ext cx="15087600" cy="569386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lvl="0"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pide escribir las instrucciones necesarias para crear un menú con las opciones de:</a:t>
            </a:r>
          </a:p>
          <a:p>
            <a:pPr marL="982663" lvl="0" indent="-533400">
              <a:buFont typeface="Arial" panose="020B0604020202020204" pitchFamily="34" charset="0"/>
              <a:buChar char="•"/>
            </a:pPr>
            <a:r>
              <a:rPr lang="es-C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Calcular_Iva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663" lvl="0" indent="-533400">
              <a:buFont typeface="Arial" panose="020B0604020202020204" pitchFamily="34" charset="0"/>
              <a:buChar char="•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escuento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663" lvl="0" indent="-533400">
              <a:buFont typeface="Arial" panose="020B0604020202020204" pitchFamily="34" charset="0"/>
              <a:buChar char="•"/>
            </a:pPr>
            <a:r>
              <a:rPr lang="es-C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Calcular_Imc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cuales deben ser desarrolladas en funciones (métodos).</a:t>
            </a:r>
          </a:p>
          <a:p>
            <a:pPr lvl="0" algn="just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Donde: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s-C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Calcular_Iva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 el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precio del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producto, multiplicado por el 19% (0.19)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descuento: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 el precio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del producto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menos el descuento por aplicar. Mostrar el valor final del producto.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Calcular_Imc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Índice de masa corporal. Su fórmula es:                    </a:t>
            </a:r>
          </a:p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además se debe mostrar el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estado de la persona de acuerdo a la siguiente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tabla.</a:t>
            </a:r>
            <a:endParaRPr lang="es-MX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508250" y="9921875"/>
            <a:ext cx="7391400" cy="533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L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ecuerda</a:t>
            </a:r>
            <a:r>
              <a:rPr lang="es-CL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subir los archivos a </a:t>
            </a:r>
            <a:r>
              <a:rPr lang="es-CL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s-MX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667462" y="7023191"/>
            <a:ext cx="3494297" cy="3165384"/>
          </a:xfrm>
          <a:prstGeom prst="rect">
            <a:avLst/>
          </a:prstGeom>
          <a:ln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650" y="7254875"/>
            <a:ext cx="250698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Guía de Ejercicios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4718050" y="4206875"/>
            <a:ext cx="11125200" cy="107721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3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ejercicios </a:t>
            </a:r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Experiencia 4 Semana 3.</a:t>
            </a:r>
          </a:p>
          <a:p>
            <a:pPr algn="just"/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1706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23650" y="8626475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Funciones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4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3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 smtClean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=""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3422650" y="4709716"/>
            <a:ext cx="14173200" cy="1790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Crear diferentes funciones definidas por el usuario, para dar respuesta a los requerimientos del caso.</a:t>
            </a: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=""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 smtClean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975689" y="2722493"/>
            <a:ext cx="16382161" cy="304698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Son aquellas que dividen el programa en partes, considerando la parte principal y los diferentes métodos (tareas) que deben proporcionar resultados.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ejecutan sólo cuando son llamadas.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 llamadas las veces que se requieran.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b="1" dirty="0" smtClean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Sintaxis</a:t>
            </a:r>
            <a:endParaRPr lang="es-MX" sz="2400" b="1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Funciones</a:t>
            </a:r>
            <a:endParaRPr lang="es-CL" kern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51250" y="5426075"/>
            <a:ext cx="3050515" cy="1674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CE20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mi_funcion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 err="1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endParaRPr lang="en-US" altLang="en-US" sz="2400" dirty="0" smtClean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…….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75689" y="7499417"/>
            <a:ext cx="16382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estructura de la función se compone de la siguiente forma:</a:t>
            </a:r>
          </a:p>
          <a:p>
            <a:pPr marL="811213" indent="-449263" algn="just">
              <a:buFont typeface="Arial" panose="020B0604020202020204" pitchFamily="34" charset="0"/>
              <a:buChar char="•"/>
            </a:pPr>
            <a:r>
              <a:rPr lang="es-CL" altLang="en-US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CL" alt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palabra reservada (con minúscula)</a:t>
            </a:r>
          </a:p>
          <a:p>
            <a:pPr marL="811213" indent="-449263" algn="just">
              <a:buFont typeface="Arial" panose="020B0604020202020204" pitchFamily="34" charset="0"/>
              <a:buChar char="•"/>
            </a:pPr>
            <a:r>
              <a:rPr lang="es-CL" alt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descriptivo para la función</a:t>
            </a:r>
          </a:p>
          <a:p>
            <a:pPr marL="811213" indent="-449263" algn="just">
              <a:buFont typeface="Arial" panose="020B0604020202020204" pitchFamily="34" charset="0"/>
              <a:buChar char="•"/>
            </a:pPr>
            <a:r>
              <a:rPr lang="es-CL" alt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Paréntesis</a:t>
            </a:r>
          </a:p>
          <a:p>
            <a:pPr marL="811213" indent="-449263" algn="just">
              <a:buFont typeface="Arial" panose="020B0604020202020204" pitchFamily="34" charset="0"/>
              <a:buChar char="•"/>
            </a:pPr>
            <a:r>
              <a:rPr lang="es-CL" alt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(:)</a:t>
            </a:r>
          </a:p>
          <a:p>
            <a:pPr marL="811213" indent="-449263" algn="just">
              <a:buFont typeface="Arial" panose="020B0604020202020204" pitchFamily="34" charset="0"/>
              <a:buChar char="•"/>
            </a:pPr>
            <a:r>
              <a:rPr lang="es-CL" alt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instrucciones, las cuales cumplen la misma norma que si fuera una sentencia de control</a:t>
            </a:r>
            <a:endParaRPr lang="es-CL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203450" y="3267759"/>
            <a:ext cx="16459200" cy="567847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Tipos de Funciones: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43138" lvl="0" indent="-620713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Argumentos y sin retorno</a:t>
            </a:r>
          </a:p>
          <a:p>
            <a:pPr marL="2243138" indent="-620713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</a:t>
            </a: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Argumentos y </a:t>
            </a: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retorno</a:t>
            </a:r>
          </a:p>
          <a:p>
            <a:pPr marL="2243138" indent="-620713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Argumentos y sin </a:t>
            </a: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retorno</a:t>
            </a:r>
          </a:p>
          <a:p>
            <a:pPr marL="2243138" indent="-620713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Argumentos y </a:t>
            </a: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retorno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Funciones</a:t>
            </a:r>
            <a:endParaRPr lang="es-CL" kern="0" dirty="0"/>
          </a:p>
        </p:txBody>
      </p:sp>
    </p:spTree>
    <p:extLst>
      <p:ext uri="{BB962C8B-B14F-4D97-AF65-F5344CB8AC3E}">
        <p14:creationId xmlns:p14="http://schemas.microsoft.com/office/powerpoint/2010/main" val="8148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203450" y="3267759"/>
            <a:ext cx="16459200" cy="167840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96938" lvl="0" indent="-534988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Argumentos y sin retorno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Funciones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4283075"/>
            <a:ext cx="7248525" cy="2583804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9975850" y="56546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 derecha 7"/>
          <p:cNvSpPr/>
          <p:nvPr/>
        </p:nvSpPr>
        <p:spPr>
          <a:xfrm>
            <a:off x="9975850" y="64928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>
            <a:off x="9975850" y="44354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11163683" y="4263965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saludo(), sin argumentos y emite mensaje propio de la función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163683" y="5483165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Llamada a función saludo(), no envía argumentos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1195050" y="6340475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 de la llamada a la función saludo().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203450" y="3267759"/>
            <a:ext cx="16459200" cy="5355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96938" indent="-534988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</a:t>
            </a: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Argumentos y </a:t>
            </a: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retorno</a:t>
            </a: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Funciones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4030509"/>
            <a:ext cx="6668030" cy="436736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9862080" y="443547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0737850" y="4263965"/>
            <a:ext cx="7498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sumar() sin argumentos, posee dos variables con valor y retorna la suma de ellas.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9899650" y="658818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10775420" y="6416675"/>
            <a:ext cx="7498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Instrucción que invoca la función sumar() y espera el resultado para ser mostrado por pantalla.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9899650" y="7937699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10775420" y="7766189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 del proceso de la función que proporciona un valor final.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203450" y="3267759"/>
            <a:ext cx="16459200" cy="5355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00" lvl="0" indent="-4572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Argumentos y sin retorno</a:t>
            </a: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Funciones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49" y="3978275"/>
            <a:ext cx="7332555" cy="396240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9983113" y="4171411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0858883" y="3999901"/>
            <a:ext cx="74989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sumar() con argumentos, posee dos variables con valor y no retorna la suma de ellas, sino que muestra el resultado en la misma función.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9975850" y="6108899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10851620" y="5937389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Llamada a la Función sumar() con dos argumentos.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9975850" y="696918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10851620" y="6797675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Ingreso de los argumentos numéricos.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9975850" y="7709099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10851620" y="7537589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Muestra resultado del proceso realizado por la Función sumar().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9975850" y="5521385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10851620" y="5349875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Solicitud de los argumentos numéricos.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203450" y="3267759"/>
            <a:ext cx="16459200" cy="5355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96938" indent="-534988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s-E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Argumentos y </a:t>
            </a:r>
            <a:r>
              <a:rPr lang="es-E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retorno</a:t>
            </a: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Funciones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4054475"/>
            <a:ext cx="8318099" cy="403860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11278513" y="4171411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2154283" y="3999901"/>
            <a:ext cx="7498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sumar() con argumentos, posee dos variables con valor y retorna la suma de ellas.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11271250" y="5499299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12147020" y="5327789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Solicitud de los valores a las variables.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11271250" y="6185099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12147020" y="6013589"/>
            <a:ext cx="7498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Muestra mensaje y hace llamada a la Función sumar() con argumentos.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11271250" y="7099499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12147020" y="6927989"/>
            <a:ext cx="749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Ingresa los valores a los argumentos.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11271250" y="7709099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12147020" y="7537589"/>
            <a:ext cx="7498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Muestra mensaje con el resultado final del proceso de la función sumar().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10FF8D-F7B9-47F1-8342-2E116B87A428}"/>
</file>

<file path=customXml/itemProps2.xml><?xml version="1.0" encoding="utf-8"?>
<ds:datastoreItem xmlns:ds="http://schemas.openxmlformats.org/officeDocument/2006/customXml" ds:itemID="{B771E94C-3EB9-4A72-B62D-47DAA6E8CEA3}"/>
</file>

<file path=customXml/itemProps3.xml><?xml version="1.0" encoding="utf-8"?>
<ds:datastoreItem xmlns:ds="http://schemas.openxmlformats.org/officeDocument/2006/customXml" ds:itemID="{91F83995-A147-4775-B5B6-C0CBBE9044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22434</TotalTime>
  <Words>628</Words>
  <Application>Microsoft Office PowerPoint</Application>
  <PresentationFormat>Personalizado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Consolas</vt:lpstr>
      <vt:lpstr>Montserrat-Light</vt:lpstr>
      <vt:lpstr>Office Theme</vt:lpstr>
      <vt:lpstr>Presentación de PowerPoint</vt:lpstr>
      <vt:lpstr>Experiencia de Aprendizaje N° 4 Clase N°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230</cp:revision>
  <dcterms:created xsi:type="dcterms:W3CDTF">2021-04-02T01:36:00Z</dcterms:created>
  <dcterms:modified xsi:type="dcterms:W3CDTF">2021-12-31T00:52:08Z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