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7" r:id="rId2"/>
    <p:sldId id="276" r:id="rId3"/>
    <p:sldId id="296" r:id="rId4"/>
    <p:sldId id="294" r:id="rId5"/>
    <p:sldId id="298" r:id="rId6"/>
    <p:sldId id="299" r:id="rId7"/>
    <p:sldId id="301" r:id="rId8"/>
    <p:sldId id="295" r:id="rId9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 varScale="1">
        <p:scale>
          <a:sx n="37" d="100"/>
          <a:sy n="37" d="100"/>
        </p:scale>
        <p:origin x="1004" y="5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23-12-2021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23-12-2021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14050" y="8647969"/>
            <a:ext cx="6016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Ejercicios prácticos</a:t>
            </a:r>
          </a:p>
          <a:p>
            <a:pPr algn="just" defTabSz="442913">
              <a:tabLst>
                <a:tab pos="4572000" algn="l"/>
              </a:tabLst>
            </a:pP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1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3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984250" y="2794879"/>
            <a:ext cx="16002000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L" sz="4000" dirty="0" smtClean="0"/>
              <a:t>Utilice el programa Pseint para dar solución a los enunciados propuestos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Objetivo de la Actividad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146050" y="4305144"/>
            <a:ext cx="18669577" cy="493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8825" indent="-758825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40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Indicadores de logro</a:t>
            </a:r>
            <a:endParaRPr lang="es-CL" sz="40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800" dirty="0" smtClean="0">
                <a:solidFill>
                  <a:srgbClr val="0070C0"/>
                </a:solidFill>
                <a:ea typeface="Noto Sans Symbols"/>
                <a:cs typeface="Noto Sans Symbols"/>
              </a:rPr>
              <a:t>Construye </a:t>
            </a:r>
            <a:r>
              <a:rPr lang="es-ES" sz="2800" dirty="0">
                <a:solidFill>
                  <a:srgbClr val="0070C0"/>
                </a:solidFill>
                <a:ea typeface="Noto Sans Symbols"/>
                <a:cs typeface="Noto Sans Symbols"/>
              </a:rPr>
              <a:t>un algoritmo identificando las entradas, procesos y salidas para dar solución a un problema planteado</a:t>
            </a:r>
            <a:r>
              <a:rPr lang="es-ES" sz="2800" dirty="0" smtClean="0">
                <a:solidFill>
                  <a:srgbClr val="0070C0"/>
                </a:solidFill>
                <a:ea typeface="Noto Sans Symbols"/>
                <a:cs typeface="Noto Sans Symbols"/>
              </a:rPr>
              <a:t>.</a:t>
            </a: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70C0"/>
                </a:solidFill>
                <a:ea typeface="Noto Sans Symbols"/>
                <a:cs typeface="Noto Sans Symbols"/>
              </a:rPr>
              <a:t>Asigna resultados de expresiones a variables que permitan el almacenamiento de datos según la funcionalidad requerida.</a:t>
            </a:r>
            <a:endParaRPr lang="es-ES" sz="2800" dirty="0" smtClean="0">
              <a:solidFill>
                <a:srgbClr val="0070C0"/>
              </a:solidFill>
              <a:ea typeface="Noto Sans Symbols"/>
              <a:cs typeface="Noto Sans Symbols"/>
            </a:endParaRP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70C0"/>
                </a:solidFill>
                <a:ea typeface="Noto Sans Symbols"/>
                <a:cs typeface="Noto Sans Symbols"/>
              </a:rPr>
              <a:t>Utiliza las expresiones aritméticas, relacionales y lógicas para desarrollar un </a:t>
            </a:r>
            <a:r>
              <a:rPr lang="es-MX" sz="2800" dirty="0" smtClean="0">
                <a:solidFill>
                  <a:srgbClr val="0070C0"/>
                </a:solidFill>
                <a:ea typeface="Noto Sans Symbols"/>
                <a:cs typeface="Noto Sans Symbols"/>
              </a:rPr>
              <a:t>algoritmo.</a:t>
            </a:r>
            <a:endParaRPr lang="es-ES" sz="2800" dirty="0" smtClean="0">
              <a:solidFill>
                <a:srgbClr val="0070C0"/>
              </a:solidFill>
              <a:ea typeface="Noto Sans Symbols"/>
              <a:cs typeface="Noto Sans Symbols"/>
            </a:endParaRP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70C0"/>
                </a:solidFill>
                <a:ea typeface="Noto Sans Symbols"/>
                <a:cs typeface="Noto Sans Symbols"/>
              </a:rPr>
              <a:t>Utiliza las estructuras de control adecuadas, según la funcionalidad requerida</a:t>
            </a:r>
            <a:r>
              <a:rPr lang="es-MX" sz="2800" dirty="0" smtClean="0">
                <a:solidFill>
                  <a:srgbClr val="0070C0"/>
                </a:solidFill>
                <a:ea typeface="Noto Sans Symbols"/>
                <a:cs typeface="Noto Sans Symbols"/>
              </a:rPr>
              <a:t>.</a:t>
            </a: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70C0"/>
                </a:solidFill>
                <a:ea typeface="Noto Sans Symbols"/>
                <a:cs typeface="Noto Sans Symbols"/>
              </a:rPr>
              <a:t>Utiliza las estructuras de repetición adecuadas, según la funcionalidad requerida</a:t>
            </a:r>
            <a:r>
              <a:rPr lang="es-MX" sz="2800" dirty="0" smtClean="0">
                <a:solidFill>
                  <a:srgbClr val="0070C0"/>
                </a:solidFill>
                <a:ea typeface="Noto Sans Symbols"/>
                <a:cs typeface="Noto Sans Symbols"/>
              </a:rPr>
              <a:t>.</a:t>
            </a: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rgbClr val="0070C0"/>
                </a:solidFill>
                <a:ea typeface="Noto Sans Symbols"/>
                <a:cs typeface="Noto Sans Symbols"/>
              </a:rPr>
              <a:t>Utiliza variables de control (contadores, acumuladores, </a:t>
            </a:r>
            <a:r>
              <a:rPr lang="es-MX" sz="2800" dirty="0" err="1">
                <a:solidFill>
                  <a:srgbClr val="0070C0"/>
                </a:solidFill>
                <a:ea typeface="Noto Sans Symbols"/>
                <a:cs typeface="Noto Sans Symbols"/>
              </a:rPr>
              <a:t>flags</a:t>
            </a:r>
            <a:r>
              <a:rPr lang="es-MX" sz="2800" dirty="0">
                <a:solidFill>
                  <a:srgbClr val="0070C0"/>
                </a:solidFill>
                <a:ea typeface="Noto Sans Symbols"/>
                <a:cs typeface="Noto Sans Symbols"/>
              </a:rPr>
              <a:t>) para controlar el flujo del algoritmo según la funcionalidad </a:t>
            </a:r>
            <a:r>
              <a:rPr lang="es-MX" sz="2800" dirty="0" smtClean="0">
                <a:solidFill>
                  <a:srgbClr val="0070C0"/>
                </a:solidFill>
                <a:ea typeface="Noto Sans Symbols"/>
                <a:cs typeface="Noto Sans Symbols"/>
              </a:rPr>
              <a:t>requerida.</a:t>
            </a:r>
          </a:p>
        </p:txBody>
      </p:sp>
    </p:spTree>
    <p:extLst>
      <p:ext uri="{BB962C8B-B14F-4D97-AF65-F5344CB8AC3E}">
        <p14:creationId xmlns:p14="http://schemas.microsoft.com/office/powerpoint/2010/main" val="743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682925" y="2682875"/>
            <a:ext cx="18817925" cy="768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CL" sz="3600" dirty="0" smtClean="0">
              <a:solidFill>
                <a:srgbClr val="000000"/>
              </a:solidFill>
              <a:ea typeface="Noto Sans Symbols"/>
              <a:cs typeface="Noto Sans Symbols"/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Ejercicios:</a:t>
            </a:r>
          </a:p>
          <a:p>
            <a:pPr marL="1277937" indent="-74295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MX" sz="3600" dirty="0" smtClean="0"/>
              <a:t>Ingrese por teclado un número positivo e indique si es primo.</a:t>
            </a:r>
          </a:p>
          <a:p>
            <a:pPr marL="1277937" indent="-74295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MX" sz="3600" dirty="0" smtClean="0"/>
              <a:t>Ingrese por teclado un </a:t>
            </a:r>
            <a:r>
              <a:rPr lang="es-MX" sz="3600" dirty="0"/>
              <a:t>número </a:t>
            </a:r>
            <a:r>
              <a:rPr lang="es-MX" sz="3600" dirty="0" smtClean="0"/>
              <a:t>entre 1 y 30 e </a:t>
            </a:r>
            <a:r>
              <a:rPr lang="es-MX" sz="3600" dirty="0"/>
              <a:t>indique si es </a:t>
            </a:r>
            <a:r>
              <a:rPr lang="es-MX" sz="3600" dirty="0" smtClean="0"/>
              <a:t>perfecto.</a:t>
            </a:r>
          </a:p>
          <a:p>
            <a:pPr marL="1277937" indent="-74295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MX" sz="3600" dirty="0" smtClean="0"/>
              <a:t>Ingrese por teclado 10 números, luego indique:</a:t>
            </a:r>
          </a:p>
          <a:p>
            <a:pPr marL="1793875" indent="-534988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C00000"/>
                </a:solidFill>
              </a:rPr>
              <a:t>Cantidad de números pares</a:t>
            </a:r>
          </a:p>
          <a:p>
            <a:pPr marL="1793875" indent="-534988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C00000"/>
                </a:solidFill>
              </a:rPr>
              <a:t>Suma de los números impares</a:t>
            </a:r>
          </a:p>
          <a:p>
            <a:pPr marL="1793875" indent="-534988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C00000"/>
                </a:solidFill>
              </a:rPr>
              <a:t>Promedio de los números negativos</a:t>
            </a:r>
          </a:p>
          <a:p>
            <a:pPr marL="1793875" indent="-534988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800" dirty="0" smtClean="0">
                <a:solidFill>
                  <a:srgbClr val="C00000"/>
                </a:solidFill>
              </a:rPr>
              <a:t>Contar los números positivos</a:t>
            </a:r>
            <a:endParaRPr lang="es-MX" sz="2800" dirty="0">
              <a:solidFill>
                <a:srgbClr val="C00000"/>
              </a:solidFill>
            </a:endParaRP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1517650" y="2530475"/>
            <a:ext cx="17068801" cy="7110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4. </a:t>
            </a:r>
            <a:r>
              <a:rPr lang="es-MX" sz="3600" b="1" dirty="0" smtClean="0">
                <a:solidFill>
                  <a:srgbClr val="0070C0"/>
                </a:solidFill>
              </a:rPr>
              <a:t>Promedio </a:t>
            </a:r>
            <a:r>
              <a:rPr lang="es-MX" sz="3600" b="1" dirty="0">
                <a:solidFill>
                  <a:srgbClr val="0070C0"/>
                </a:solidFill>
              </a:rPr>
              <a:t>de notas de una asignatura</a:t>
            </a:r>
          </a:p>
          <a:p>
            <a:pPr algn="just"/>
            <a:r>
              <a:rPr lang="es-MX" sz="2800" dirty="0"/>
              <a:t>El semestre de clases ha llegado a su fin, por </a:t>
            </a:r>
            <a:r>
              <a:rPr lang="es-MX" sz="2800" dirty="0" smtClean="0"/>
              <a:t>lo que podré saber </a:t>
            </a:r>
            <a:r>
              <a:rPr lang="es-MX" sz="2800" dirty="0"/>
              <a:t>si aprobé la asignatura que tanto </a:t>
            </a:r>
            <a:r>
              <a:rPr lang="es-MX" sz="2800" dirty="0" smtClean="0"/>
              <a:t>esfuerzo me demandó, entre ello, </a:t>
            </a:r>
            <a:r>
              <a:rPr lang="es-MX" sz="2800" dirty="0"/>
              <a:t>noches de </a:t>
            </a:r>
            <a:r>
              <a:rPr lang="es-MX" sz="2800" dirty="0" smtClean="0"/>
              <a:t>estudio y </a:t>
            </a:r>
            <a:r>
              <a:rPr lang="es-MX" sz="2800" dirty="0"/>
              <a:t>semanas de </a:t>
            </a:r>
            <a:r>
              <a:rPr lang="es-MX" sz="2800" dirty="0" smtClean="0"/>
              <a:t>trabajo. </a:t>
            </a:r>
          </a:p>
          <a:p>
            <a:pPr algn="just"/>
            <a:endParaRPr lang="es-MX" sz="2800" dirty="0" smtClean="0"/>
          </a:p>
          <a:p>
            <a:pPr algn="just"/>
            <a:r>
              <a:rPr lang="es-MX" sz="2800" dirty="0" smtClean="0"/>
              <a:t>La pregunta es ¿Tendré </a:t>
            </a:r>
            <a:r>
              <a:rPr lang="es-MX" sz="2800" dirty="0"/>
              <a:t>que volver a realizar </a:t>
            </a:r>
            <a:r>
              <a:rPr lang="es-MX" sz="2800" dirty="0" smtClean="0"/>
              <a:t>la asignatura el siguiente semestre?</a:t>
            </a:r>
          </a:p>
          <a:p>
            <a:pPr algn="just"/>
            <a:endParaRPr lang="es-MX" sz="2800" dirty="0" smtClean="0"/>
          </a:p>
          <a:p>
            <a:pPr algn="just"/>
            <a:r>
              <a:rPr lang="es-MX" sz="2800" dirty="0" smtClean="0"/>
              <a:t>Para </a:t>
            </a:r>
            <a:r>
              <a:rPr lang="es-MX" sz="2800" dirty="0"/>
              <a:t>conocer esa información y prepararme para celebrar o </a:t>
            </a:r>
            <a:r>
              <a:rPr lang="es-MX" sz="2800" dirty="0" smtClean="0"/>
              <a:t>reflexionar </a:t>
            </a:r>
            <a:r>
              <a:rPr lang="es-MX" sz="2800" dirty="0"/>
              <a:t>en qué debo poner mis esfuerzos, necesito obtener el promedio de </a:t>
            </a:r>
            <a:r>
              <a:rPr lang="es-MX" sz="2800" dirty="0" smtClean="0"/>
              <a:t>las notas </a:t>
            </a:r>
            <a:r>
              <a:rPr lang="es-MX" sz="2800" dirty="0"/>
              <a:t>de la asignatura de </a:t>
            </a:r>
            <a:r>
              <a:rPr lang="es-MX" sz="2800" dirty="0" smtClean="0"/>
              <a:t>Programación, las cuales tienen </a:t>
            </a:r>
            <a:r>
              <a:rPr lang="es-MX" sz="2800" dirty="0"/>
              <a:t>el mismo porcentaje de equivalencia en el promedio final</a:t>
            </a:r>
            <a:r>
              <a:rPr lang="es-MX" sz="2800" dirty="0" smtClean="0"/>
              <a:t>.</a:t>
            </a:r>
          </a:p>
          <a:p>
            <a:pPr algn="just"/>
            <a:endParaRPr lang="es-MX" sz="2800" dirty="0"/>
          </a:p>
          <a:p>
            <a:pPr algn="just"/>
            <a:r>
              <a:rPr lang="es-MX" sz="2800" dirty="0" smtClean="0"/>
              <a:t>Se pide:</a:t>
            </a:r>
          </a:p>
          <a:p>
            <a:pPr marL="896938" indent="-447675" algn="just">
              <a:buFont typeface="Arial" panose="020B0604020202020204" pitchFamily="34" charset="0"/>
              <a:buChar char="•"/>
            </a:pPr>
            <a:r>
              <a:rPr lang="es-MX" sz="2800" dirty="0" smtClean="0"/>
              <a:t>Ingresar por teclado las 3 notas.</a:t>
            </a:r>
          </a:p>
          <a:p>
            <a:pPr marL="896938" indent="-447675" algn="just">
              <a:buFont typeface="Arial" panose="020B0604020202020204" pitchFamily="34" charset="0"/>
              <a:buChar char="•"/>
            </a:pPr>
            <a:r>
              <a:rPr lang="es-MX" sz="2800" dirty="0" smtClean="0"/>
              <a:t>Recuerde validar las notas que fluctúan entre 1,0 y 7,0.</a:t>
            </a:r>
          </a:p>
          <a:p>
            <a:pPr marL="896938" indent="-447675" algn="just">
              <a:buFont typeface="Arial" panose="020B0604020202020204" pitchFamily="34" charset="0"/>
              <a:buChar char="•"/>
            </a:pPr>
            <a:r>
              <a:rPr lang="es-MX" sz="2800" dirty="0" smtClean="0"/>
              <a:t>Calcular y mostrar el promedio.</a:t>
            </a:r>
            <a:endParaRPr lang="es-MX" sz="2800" dirty="0"/>
          </a:p>
          <a:p>
            <a:pPr marL="57150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CL" sz="4000" dirty="0" smtClean="0">
              <a:solidFill>
                <a:srgbClr val="000000"/>
              </a:solidFill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92281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527050" y="2301875"/>
            <a:ext cx="1798320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5. Reservas de Hotel</a:t>
            </a:r>
          </a:p>
          <a:p>
            <a:pPr algn="just"/>
            <a:r>
              <a:rPr lang="es-MX" sz="2800" dirty="0" smtClean="0"/>
              <a:t>El </a:t>
            </a:r>
            <a:r>
              <a:rPr lang="es-MX" sz="2800" dirty="0"/>
              <a:t>dueño de un hotel, </a:t>
            </a:r>
            <a:r>
              <a:rPr lang="es-MX" sz="2800" dirty="0" smtClean="0"/>
              <a:t>necesita que se realicen reservas </a:t>
            </a:r>
            <a:r>
              <a:rPr lang="es-MX" sz="2800" dirty="0"/>
              <a:t>on-line de sus </a:t>
            </a:r>
            <a:r>
              <a:rPr lang="es-MX" sz="2800" dirty="0" smtClean="0"/>
              <a:t>habitaciones y con esto llevar </a:t>
            </a:r>
            <a:r>
              <a:rPr lang="es-MX" sz="2800" dirty="0"/>
              <a:t>un control de sus clientes y de </a:t>
            </a:r>
            <a:r>
              <a:rPr lang="es-MX" sz="2800" dirty="0" smtClean="0"/>
              <a:t>las </a:t>
            </a:r>
            <a:r>
              <a:rPr lang="es-MX" sz="2800" dirty="0"/>
              <a:t>habitaciones disponibles. </a:t>
            </a:r>
            <a:endParaRPr lang="es-MX" sz="2800" dirty="0" smtClean="0"/>
          </a:p>
          <a:p>
            <a:pPr algn="just"/>
            <a:endParaRPr lang="es-MX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smtClean="0"/>
              <a:t>Para la reserva de una </a:t>
            </a:r>
            <a:r>
              <a:rPr lang="es-MX" sz="2800" dirty="0"/>
              <a:t>habitación, </a:t>
            </a:r>
            <a:r>
              <a:rPr lang="es-MX" sz="2800" dirty="0" smtClean="0"/>
              <a:t>se considera la </a:t>
            </a:r>
            <a:r>
              <a:rPr lang="es-MX" sz="2800" dirty="0"/>
              <a:t>cantidad de días de la reserva, el precio de la habitación y la cantidad de personas que se alojarán. </a:t>
            </a:r>
          </a:p>
          <a:p>
            <a:pPr algn="just"/>
            <a:endParaRPr lang="es-MX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smtClean="0"/>
              <a:t>Un </a:t>
            </a:r>
            <a:r>
              <a:rPr lang="es-MX" sz="2800" dirty="0"/>
              <a:t>cliente se conecta al sitio web del hotel y se le </a:t>
            </a:r>
            <a:r>
              <a:rPr lang="es-MX" sz="2800" dirty="0" smtClean="0"/>
              <a:t>pide datos básicos como: rut</a:t>
            </a:r>
            <a:r>
              <a:rPr lang="es-MX" sz="2800" dirty="0"/>
              <a:t>, nombre, teléfono y correo </a:t>
            </a:r>
            <a:r>
              <a:rPr lang="es-MX" sz="2800" dirty="0" smtClean="0"/>
              <a:t>electrónico. </a:t>
            </a:r>
          </a:p>
          <a:p>
            <a:pPr algn="just"/>
            <a:endParaRPr lang="es-MX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dirty="0" smtClean="0"/>
              <a:t>El </a:t>
            </a:r>
            <a:r>
              <a:rPr lang="es-MX" sz="2800" dirty="0"/>
              <a:t>precio de la habitación diario por persona es de $35.000, lo cual incluye desayuno y el uso de todas las dependencias del hotel.</a:t>
            </a:r>
          </a:p>
          <a:p>
            <a:pPr algn="just"/>
            <a:endParaRPr lang="es-MX" sz="2800" dirty="0" smtClean="0"/>
          </a:p>
          <a:p>
            <a:pPr algn="just"/>
            <a:r>
              <a:rPr lang="es-MX" sz="2800" dirty="0" smtClean="0"/>
              <a:t>La </a:t>
            </a:r>
            <a:r>
              <a:rPr lang="es-MX" sz="2800" dirty="0"/>
              <a:t>reserva de la habitación en el hotel </a:t>
            </a:r>
            <a:r>
              <a:rPr lang="es-MX" sz="2800" dirty="0" smtClean="0"/>
              <a:t>debe mostrar la </a:t>
            </a:r>
            <a:r>
              <a:rPr lang="es-MX" sz="2800" dirty="0"/>
              <a:t>siguiente información por pantalla:</a:t>
            </a:r>
          </a:p>
          <a:p>
            <a:r>
              <a:rPr lang="es-MX" sz="2400" dirty="0"/>
              <a:t>------------------------------------------------------------------</a:t>
            </a:r>
          </a:p>
          <a:p>
            <a:r>
              <a:rPr lang="es-MX" sz="2400" dirty="0"/>
              <a:t>         RESERVA HOTEL: JUAN PÉREZ</a:t>
            </a:r>
          </a:p>
          <a:p>
            <a:r>
              <a:rPr lang="es-MX" sz="2400" dirty="0"/>
              <a:t>------------------------------------------------------------------</a:t>
            </a:r>
          </a:p>
          <a:p>
            <a:r>
              <a:rPr lang="es-MX" sz="2400" dirty="0"/>
              <a:t>12.122.564-K        5 DÍAS       4 PERSONAS</a:t>
            </a:r>
          </a:p>
          <a:p>
            <a:r>
              <a:rPr lang="es-MX" sz="2400" dirty="0"/>
              <a:t>------------------------------------------------------------------</a:t>
            </a:r>
          </a:p>
          <a:p>
            <a:r>
              <a:rPr lang="es-MX" sz="2400" dirty="0"/>
              <a:t>VALOR DIARIO POR PERSONA: $35.000</a:t>
            </a:r>
          </a:p>
          <a:p>
            <a:r>
              <a:rPr lang="es-MX" sz="2400" dirty="0"/>
              <a:t>VALOR TOTAL: $</a:t>
            </a:r>
            <a:r>
              <a:rPr lang="es-MX" sz="2400" dirty="0" smtClean="0"/>
              <a:t>700.000</a:t>
            </a:r>
          </a:p>
          <a:p>
            <a:pPr algn="just"/>
            <a:endParaRPr lang="es-CL" sz="3600" dirty="0" smtClean="0">
              <a:solidFill>
                <a:srgbClr val="000000"/>
              </a:solidFill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8199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1289050" y="2378075"/>
            <a:ext cx="172212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6. Sueldos de una empresa</a:t>
            </a:r>
          </a:p>
          <a:p>
            <a:pPr algn="just"/>
            <a:endParaRPr lang="es-CL" sz="2800" dirty="0" smtClean="0">
              <a:solidFill>
                <a:srgbClr val="0070C0"/>
              </a:solidFill>
              <a:ea typeface="Noto Sans Symbols"/>
              <a:cs typeface="Noto Sans Symbols"/>
            </a:endParaRPr>
          </a:p>
          <a:p>
            <a:pPr algn="just"/>
            <a:endParaRPr lang="es-CL" sz="2800" dirty="0" smtClean="0">
              <a:solidFill>
                <a:srgbClr val="000000"/>
              </a:solidFill>
              <a:ea typeface="Noto Sans Symbols"/>
              <a:cs typeface="Noto Sans Symbols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130584"/>
              </p:ext>
            </p:extLst>
          </p:nvPr>
        </p:nvGraphicFramePr>
        <p:xfrm>
          <a:off x="8147050" y="5239229"/>
          <a:ext cx="4495800" cy="1966774"/>
        </p:xfrm>
        <a:graphic>
          <a:graphicData uri="http://schemas.openxmlformats.org/drawingml/2006/table">
            <a:tbl>
              <a:tblPr/>
              <a:tblGrid>
                <a:gridCol w="2247900">
                  <a:extLst>
                    <a:ext uri="{9D8B030D-6E8A-4147-A177-3AD203B41FA5}">
                      <a16:colId xmlns:a16="http://schemas.microsoft.com/office/drawing/2014/main" val="3090529235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50698819"/>
                    </a:ext>
                  </a:extLst>
                </a:gridCol>
              </a:tblGrid>
              <a:tr h="4347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Años de Servicio</a:t>
                      </a:r>
                      <a:endParaRPr lang="en-US" sz="240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Reajuste %</a:t>
                      </a:r>
                      <a:endParaRPr lang="en-US" sz="240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08450"/>
                  </a:ext>
                </a:extLst>
              </a:tr>
              <a:tr h="36135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5 - 10</a:t>
                      </a:r>
                      <a:endParaRPr lang="en-US" sz="240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240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918073"/>
                  </a:ext>
                </a:extLst>
              </a:tr>
              <a:tr h="36135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11 - 20</a:t>
                      </a:r>
                      <a:endParaRPr lang="en-US" sz="240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240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07298"/>
                  </a:ext>
                </a:extLst>
              </a:tr>
              <a:tr h="595174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Más de 20</a:t>
                      </a:r>
                      <a:endParaRPr lang="en-US" sz="240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2400" dirty="0">
                        <a:effectLst/>
                      </a:endParaRPr>
                    </a:p>
                  </a:txBody>
                  <a:tcPr marL="73025" marR="730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21992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89050" y="3162905"/>
            <a:ext cx="17449800" cy="720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El </a:t>
            </a:r>
            <a:r>
              <a:rPr kumimoji="0" lang="es-CL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área de recursos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s-CL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humanos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de </a:t>
            </a:r>
            <a:r>
              <a:rPr kumimoji="0" lang="es-CL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una empresa, está analizando realizar un ajuste a los sueldos de los empleados. Para conocer el monto adicional que la empresa gastará, se requiere hacer un estudio que permita calcular el próximo presupuesto de la empresa.</a:t>
            </a:r>
            <a:endParaRPr kumimoji="0" lang="es-CL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El ajuste se realizará por años de servicios.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L" altLang="en-US" sz="3200" dirty="0">
              <a:solidFill>
                <a:srgbClr val="000000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La </a:t>
            </a:r>
            <a:r>
              <a:rPr kumimoji="0" lang="es-CL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empresa requiere de un </a:t>
            </a:r>
            <a:r>
              <a:rPr lang="es-CL" altLang="en-US" sz="2800" dirty="0" smtClean="0">
                <a:solidFill>
                  <a:srgbClr val="000000"/>
                </a:solidFill>
              </a:rPr>
              <a:t>programa </a:t>
            </a:r>
            <a:r>
              <a:rPr kumimoji="0" lang="es-CL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que realice </a:t>
            </a:r>
            <a:r>
              <a:rPr kumimoji="0" lang="es-CL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el ajuste de sueldo para </a:t>
            </a:r>
            <a:r>
              <a:rPr kumimoji="0" lang="es-CL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un</a:t>
            </a:r>
            <a:r>
              <a:rPr kumimoji="0" lang="es-CL" altLang="en-US" sz="2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número determinado de e</a:t>
            </a:r>
            <a:r>
              <a:rPr kumimoji="0" lang="es-CL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mpleados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s-CL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dando respuesta</a:t>
            </a:r>
            <a:r>
              <a:rPr kumimoji="0" lang="es-CL" altLang="en-US" sz="2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a los </a:t>
            </a:r>
            <a:r>
              <a:rPr kumimoji="0" lang="es-CL" altLang="en-US" sz="2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siguientes r</a:t>
            </a:r>
            <a:r>
              <a:rPr kumimoji="0" lang="es-CL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equerimientos:</a:t>
            </a:r>
            <a:endParaRPr kumimoji="0" lang="es-CL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27063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El sueldo reajustado de cada trabajador.</a:t>
            </a:r>
          </a:p>
          <a:p>
            <a:pPr marL="627063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El total por concepto de sueldos.</a:t>
            </a:r>
          </a:p>
          <a:p>
            <a:pPr marL="627063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La cantidad de personas que recibirán el reajuste para cada rango de años de servicio.</a:t>
            </a:r>
          </a:p>
          <a:p>
            <a:pPr marL="627063" marR="0" lvl="0" indent="-3587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El total adicional que gastará la empresa por reajustes de sueldo.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67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3423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6C0359-D82E-402D-9664-4CCD66506F2D}"/>
</file>

<file path=customXml/itemProps2.xml><?xml version="1.0" encoding="utf-8"?>
<ds:datastoreItem xmlns:ds="http://schemas.openxmlformats.org/officeDocument/2006/customXml" ds:itemID="{C78BD3B8-D0F1-4422-86DE-647F737A273E}"/>
</file>

<file path=customXml/itemProps3.xml><?xml version="1.0" encoding="utf-8"?>
<ds:datastoreItem xmlns:ds="http://schemas.openxmlformats.org/officeDocument/2006/customXml" ds:itemID="{13B78C7F-B17D-42B2-BCAE-EF9D20EA8B1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18860</TotalTime>
  <Words>491</Words>
  <Application>Microsoft Office PowerPoint</Application>
  <PresentationFormat>Personalizado</PresentationFormat>
  <Paragraphs>86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Montserrat-Light</vt:lpstr>
      <vt:lpstr>Noto Sans Symbols</vt:lpstr>
      <vt:lpstr>Times New Roman</vt:lpstr>
      <vt:lpstr>Office Theme</vt:lpstr>
      <vt:lpstr>Presentación de PowerPoint</vt:lpstr>
      <vt:lpstr>Experiencia de Aprendizaje N° 1 Clase N°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HP</cp:lastModifiedBy>
  <cp:revision>109</cp:revision>
  <dcterms:created xsi:type="dcterms:W3CDTF">2021-04-02T01:36:00Z</dcterms:created>
  <dcterms:modified xsi:type="dcterms:W3CDTF">2021-12-23T15:51:44Z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