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7" r:id="rId2"/>
    <p:sldId id="276" r:id="rId3"/>
    <p:sldId id="296" r:id="rId4"/>
    <p:sldId id="294" r:id="rId5"/>
    <p:sldId id="302" r:id="rId6"/>
    <p:sldId id="303" r:id="rId7"/>
    <p:sldId id="304" r:id="rId8"/>
    <p:sldId id="295" r:id="rId9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D8"/>
    <a:srgbClr val="307DE1"/>
    <a:srgbClr val="9EA4A8"/>
    <a:srgbClr val="E60C7E"/>
    <a:srgbClr val="C9D11E"/>
    <a:srgbClr val="434342"/>
    <a:srgbClr val="EB7A2C"/>
    <a:srgbClr val="D52155"/>
    <a:srgbClr val="D6833D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 autoAdjust="0"/>
    <p:restoredTop sz="94669"/>
  </p:normalViewPr>
  <p:slideViewPr>
    <p:cSldViewPr>
      <p:cViewPr varScale="1">
        <p:scale>
          <a:sx n="37" d="100"/>
          <a:sy n="37" d="100"/>
        </p:scale>
        <p:origin x="1004" y="5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23-12-2021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4A4D-6EEB-4E14-A80E-5128D2971AB4}" type="datetimeFigureOut">
              <a:rPr lang="es-CL" smtClean="0"/>
              <a:t>23-12-2021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CC00-114C-45F4-801A-A27801F22A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60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7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d, motor&#10;&#10;Descripción generada automáticamente">
            <a:extLst>
              <a:ext uri="{FF2B5EF4-FFF2-40B4-BE49-F238E27FC236}">
                <a16:creationId xmlns:a16="http://schemas.microsoft.com/office/drawing/2014/main" id="{9683B854-432E-EB4B-809D-D0B17E54F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BA8542-890F-EA40-B8CD-356F1585BC4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72C656-E25F-0F4A-AB72-70B904D789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FC33F340-7017-A54B-AB2D-EFBBB90A374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3A3AF8A0-E40E-424D-9062-8F5081E913F5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4CF343B9-9DAA-904B-926B-BF1E8B16955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4133E1D-7241-C648-A1B7-47414D04749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6E4A7447-424D-0C48-BBB7-9539084DEFB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0C89410C-D654-794A-B743-CC26E1D1AF2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6E10E463-16FC-A04F-8895-A33E951E1FE3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4">
            <a:extLst>
              <a:ext uri="{FF2B5EF4-FFF2-40B4-BE49-F238E27FC236}">
                <a16:creationId xmlns:a16="http://schemas.microsoft.com/office/drawing/2014/main" id="{CB2E15CD-9B47-1B49-A416-D36AF2D23F43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7D58CCB2-276A-B94F-A6F2-85B6DBA8E1C5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id="{34CB5623-3939-5B45-8061-A108CDB7930E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 userDrawn="1"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13" name="Marcador de texto 26">
            <a:extLst>
              <a:ext uri="{FF2B5EF4-FFF2-40B4-BE49-F238E27FC236}">
                <a16:creationId xmlns:a16="http://schemas.microsoft.com/office/drawing/2014/main" id="{C735A75F-04C1-E245-870F-36052B4A6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2441101"/>
            <a:ext cx="4144011" cy="1661993"/>
          </a:xfrm>
        </p:spPr>
        <p:txBody>
          <a:bodyPr/>
          <a:lstStyle>
            <a:lvl1pPr algn="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FB129E85-41B9-6C42-8912-75A91FB92D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1235075"/>
            <a:ext cx="4114800" cy="830997"/>
          </a:xfrm>
        </p:spPr>
        <p:txBody>
          <a:bodyPr/>
          <a:lstStyle>
            <a:lvl1pPr algn="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AA567376-DBFD-5A4F-82E7-FD2AD08062E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6764F30-D17D-0441-85BA-509A1FA1128E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A27A7766-AA3C-6948-AB30-9209C2D9132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F09961A0-083F-DE44-B704-826135289A1F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95064578-2976-C745-B2F4-FF77CC1A839B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9" name="Título 10">
            <a:extLst>
              <a:ext uri="{FF2B5EF4-FFF2-40B4-BE49-F238E27FC236}">
                <a16:creationId xmlns:a16="http://schemas.microsoft.com/office/drawing/2014/main" id="{AC232843-A88A-FC40-9906-973A906BB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30" name="Marcador de texto 12">
            <a:extLst>
              <a:ext uri="{FF2B5EF4-FFF2-40B4-BE49-F238E27FC236}">
                <a16:creationId xmlns:a16="http://schemas.microsoft.com/office/drawing/2014/main" id="{DEC301BC-5E94-F946-88C7-99C29BC51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Man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53F9310-D267-F34D-B206-84F949D9B7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3" y="-39684"/>
            <a:ext cx="2027464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1B2BF476-91DE-A841-A37F-453FB19136EA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ACB607ED-0C7F-4C4C-9343-6101E810C809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40FD84A5-FFC6-144C-BE8A-97C095474640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78C044A3-C84D-FE41-AEB5-B2207ED08BC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31089ED4-AEB9-0F46-8A69-813592993390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8E0ACA1D-EE83-5648-96F2-B61C41062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296505BC-83B7-AD41-AE85-0A49AF6F65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ersona usando un teclado de computadora&#10;&#10;Descripción generada automáticamente">
            <a:extLst>
              <a:ext uri="{FF2B5EF4-FFF2-40B4-BE49-F238E27FC236}">
                <a16:creationId xmlns:a16="http://schemas.microsoft.com/office/drawing/2014/main" id="{A5684DB5-8A90-DA41-8661-E694917DEC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6" y="-58597"/>
            <a:ext cx="20198444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0B3FA83C-460E-AC40-8C3B-EF325171A0A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CC6034A-DD52-8E48-9897-290B72B140F4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7BD220CA-C2E0-5A47-8906-8C7F54BE497A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3EEFAA1B-FD72-8948-B11C-1214D7203673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B5CD9E5-7F69-C841-A5B1-50577B59E9E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75575793-1590-984B-826D-AE96768BE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4254857D-F0DA-8444-B7FA-5DA33208F4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antalla de computadora con una imagen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9DC1521-6CC4-2F4F-8F1C-C55F27E3C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4" y="-33111"/>
            <a:ext cx="2011589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E75D606B-EE2C-B046-ACD8-BC5FD8D65186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B212C34-8515-FB46-9C77-315EA06E8821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60923CD3-9332-DB47-8C47-8F70EACE909C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837A9A05-40DE-EF46-99E0-D3267C1E90D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8C0F767-40C4-F849-A03B-0B342A63611F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A42A5FCF-9DBF-6444-9C7D-63AEDE90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86045069-C8DE-284F-A6AD-CCCBA509EA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Imagen que contiene viendo, frente, espejo, reflejo&#10;&#10;Descripción generada automáticamente">
            <a:extLst>
              <a:ext uri="{FF2B5EF4-FFF2-40B4-BE49-F238E27FC236}">
                <a16:creationId xmlns:a16="http://schemas.microsoft.com/office/drawing/2014/main" id="{4C9D61C2-08A2-EE4D-AB18-E1B263ABE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41"/>
            <a:ext cx="20135850" cy="72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/>
        </p:nvSpPr>
        <p:spPr>
          <a:xfrm>
            <a:off x="9290050" y="8205218"/>
            <a:ext cx="6896100" cy="1766190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356850" y="8626475"/>
            <a:ext cx="4284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42913">
              <a:tabLst>
                <a:tab pos="4572000" algn="l"/>
              </a:tabLst>
            </a:pPr>
            <a:r>
              <a:rPr lang="es-CL" sz="4000" dirty="0" smtClean="0">
                <a:solidFill>
                  <a:schemeClr val="bg1"/>
                </a:solidFill>
              </a:rPr>
              <a:t>Ejercicios en Clases</a:t>
            </a:r>
            <a:endParaRPr lang="es-CL" sz="4000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B15584-95E6-3649-8525-60E59590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50" y="6464330"/>
            <a:ext cx="10661650" cy="1323439"/>
          </a:xfrm>
        </p:spPr>
        <p:txBody>
          <a:bodyPr/>
          <a:lstStyle/>
          <a:p>
            <a:pPr algn="ctr"/>
            <a:r>
              <a:rPr lang="es-CL" dirty="0" smtClean="0">
                <a:solidFill>
                  <a:srgbClr val="00B0F0"/>
                </a:solidFill>
              </a:rPr>
              <a:t>Experiencia de Aprendizaje N° 2</a:t>
            </a:r>
            <a:br>
              <a:rPr lang="es-CL" dirty="0" smtClean="0">
                <a:solidFill>
                  <a:srgbClr val="00B0F0"/>
                </a:solidFill>
              </a:rPr>
            </a:br>
            <a:r>
              <a:rPr lang="es-CL" sz="3200" dirty="0" smtClean="0">
                <a:solidFill>
                  <a:srgbClr val="002060"/>
                </a:solidFill>
              </a:rPr>
              <a:t>Clase N° 1</a:t>
            </a:r>
            <a:endParaRPr lang="es-CL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984250" y="2794879"/>
            <a:ext cx="16002000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CL" sz="4000" dirty="0" smtClean="0"/>
              <a:t>Utilizar Google Colab para dar solución a los requerimientos entregados</a:t>
            </a:r>
            <a:endParaRPr lang="es-MX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Objetivo de la Actividad</a:t>
            </a:r>
            <a:endParaRPr lang="es-CL" kern="0" dirty="0"/>
          </a:p>
        </p:txBody>
      </p:sp>
      <p:sp>
        <p:nvSpPr>
          <p:cNvPr id="2" name="Rectángulo 1"/>
          <p:cNvSpPr/>
          <p:nvPr/>
        </p:nvSpPr>
        <p:spPr>
          <a:xfrm>
            <a:off x="984827" y="4305144"/>
            <a:ext cx="178308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8825" indent="-758825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40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Indicadores de logro</a:t>
            </a:r>
            <a:endParaRPr lang="es-CL" sz="40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4000" dirty="0">
                <a:solidFill>
                  <a:srgbClr val="0070C0"/>
                </a:solidFill>
                <a:ea typeface="Noto Sans Symbols"/>
                <a:cs typeface="Noto Sans Symbols"/>
              </a:rPr>
              <a:t>Utiliza variables adecuadas para almacenar los distintos tipos de </a:t>
            </a:r>
            <a:r>
              <a:rPr lang="es-MX" sz="4000" dirty="0" smtClean="0">
                <a:solidFill>
                  <a:srgbClr val="0070C0"/>
                </a:solidFill>
                <a:ea typeface="Noto Sans Symbols"/>
                <a:cs typeface="Noto Sans Symbols"/>
              </a:rPr>
              <a:t>datos</a:t>
            </a:r>
          </a:p>
          <a:p>
            <a:pPr marL="571500" lvl="0" indent="-57150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4000" dirty="0">
                <a:solidFill>
                  <a:srgbClr val="0070C0"/>
                </a:solidFill>
                <a:ea typeface="Noto Sans Symbols"/>
                <a:cs typeface="Noto Sans Symbols"/>
              </a:rPr>
              <a:t>Aplica las expresiones aritméticas, relacionales y lógicas adecuadas para dar solución al problema </a:t>
            </a:r>
            <a:r>
              <a:rPr lang="es-MX" sz="4000" dirty="0" smtClean="0">
                <a:solidFill>
                  <a:srgbClr val="0070C0"/>
                </a:solidFill>
                <a:ea typeface="Noto Sans Symbols"/>
                <a:cs typeface="Noto Sans Symbols"/>
              </a:rPr>
              <a:t>planteado</a:t>
            </a:r>
          </a:p>
          <a:p>
            <a:pPr lvl="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endParaRPr lang="es-MX" sz="4000" dirty="0" smtClean="0">
              <a:solidFill>
                <a:srgbClr val="0070C0"/>
              </a:solidFill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74331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sp>
        <p:nvSpPr>
          <p:cNvPr id="11" name="Rectángulo 10"/>
          <p:cNvSpPr/>
          <p:nvPr/>
        </p:nvSpPr>
        <p:spPr>
          <a:xfrm>
            <a:off x="682925" y="2682875"/>
            <a:ext cx="18817925" cy="730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3600" b="1" dirty="0" smtClean="0">
                <a:solidFill>
                  <a:srgbClr val="0070C0"/>
                </a:solidFill>
                <a:ea typeface="Noto Sans Symbols"/>
                <a:cs typeface="Noto Sans Symbols"/>
              </a:rPr>
              <a:t>Instrucciones: </a:t>
            </a:r>
            <a:r>
              <a:rPr lang="es-CL" sz="3600" dirty="0" smtClean="0">
                <a:solidFill>
                  <a:srgbClr val="000000"/>
                </a:solidFill>
                <a:ea typeface="Noto Sans Symbols"/>
                <a:cs typeface="Noto Sans Symbols"/>
              </a:rPr>
              <a:t>Desarrolle los enunciados, aplicando los contenidos vistos en la clase.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endParaRPr lang="es-CL" sz="3600" dirty="0" smtClean="0">
              <a:solidFill>
                <a:srgbClr val="000000"/>
              </a:solidFill>
              <a:ea typeface="Noto Sans Symbols"/>
              <a:cs typeface="Noto Sans Symbols"/>
            </a:endParaRP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b="1" dirty="0" smtClean="0">
                <a:solidFill>
                  <a:srgbClr val="0070C0"/>
                </a:solidFill>
              </a:rPr>
              <a:t>Ejercicios: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dirty="0" smtClean="0"/>
              <a:t>1. Mostrar </a:t>
            </a:r>
            <a:r>
              <a:rPr lang="es-MX" sz="3600" dirty="0"/>
              <a:t>por pantalla </a:t>
            </a:r>
            <a:r>
              <a:rPr lang="es-MX" sz="3600" dirty="0" smtClean="0"/>
              <a:t>los </a:t>
            </a:r>
            <a:r>
              <a:rPr lang="es-MX" sz="3600" dirty="0"/>
              <a:t>siguientes mensajes: </a:t>
            </a:r>
            <a:endParaRPr lang="es-MX" sz="3600" dirty="0" smtClean="0"/>
          </a:p>
          <a:p>
            <a:pPr marL="1082675" indent="-45720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AutoNum type="alphaLcPeriod"/>
            </a:pPr>
            <a:r>
              <a:rPr lang="es-MX" sz="3600" dirty="0" smtClean="0"/>
              <a:t>“</a:t>
            </a:r>
            <a:r>
              <a:rPr lang="es-MX" sz="3600" dirty="0"/>
              <a:t>Bienvenido al mundo de la </a:t>
            </a:r>
            <a:r>
              <a:rPr lang="es-MX" sz="3600" dirty="0" smtClean="0"/>
              <a:t>programación”. </a:t>
            </a:r>
          </a:p>
          <a:p>
            <a:pPr marL="1082675" indent="-45720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AutoNum type="alphaLcPeriod"/>
            </a:pPr>
            <a:r>
              <a:rPr lang="es-MX" sz="3600" dirty="0" smtClean="0"/>
              <a:t>“</a:t>
            </a:r>
            <a:r>
              <a:rPr lang="es-MX" sz="3600" dirty="0"/>
              <a:t>Para comenzar, ingresa tu nombre”. </a:t>
            </a:r>
            <a:endParaRPr lang="es-MX" sz="3600" dirty="0" smtClean="0"/>
          </a:p>
          <a:p>
            <a:pPr marL="742950" indent="-74295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AutoNum type="alphaLcPeriod"/>
            </a:pPr>
            <a:endParaRPr lang="es-MX" sz="3600" dirty="0"/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dirty="0" smtClean="0"/>
              <a:t>2</a:t>
            </a:r>
            <a:r>
              <a:rPr lang="es-MX" sz="3600" dirty="0"/>
              <a:t>. Almacenar el nombre en una variable llamada “nom</a:t>
            </a:r>
            <a:r>
              <a:rPr lang="es-MX" sz="3600" dirty="0" smtClean="0"/>
              <a:t>”, luego </a:t>
            </a:r>
            <a:r>
              <a:rPr lang="es-MX" sz="3600" dirty="0"/>
              <a:t>mostrar el siguiente mensaje usando print (f””): </a:t>
            </a:r>
            <a:r>
              <a:rPr lang="es-MX" sz="3600" dirty="0" smtClean="0"/>
              <a:t>“</a:t>
            </a:r>
            <a:r>
              <a:rPr lang="es-MX" sz="3600" dirty="0"/>
              <a:t>Bienvenido {nom}” </a:t>
            </a:r>
            <a:endParaRPr lang="es-MX" sz="3600" dirty="0" smtClean="0"/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dirty="0" smtClean="0"/>
              <a:t>Debe </a:t>
            </a:r>
            <a:r>
              <a:rPr lang="es-MX" sz="3600" dirty="0"/>
              <a:t>imprimir el nombre ingresado por pantalla. </a:t>
            </a:r>
            <a:endParaRPr lang="es-MX" sz="36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sp>
        <p:nvSpPr>
          <p:cNvPr id="11" name="Rectángulo 10"/>
          <p:cNvSpPr/>
          <p:nvPr/>
        </p:nvSpPr>
        <p:spPr>
          <a:xfrm>
            <a:off x="682925" y="2682875"/>
            <a:ext cx="18817925" cy="6554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3600" b="1" dirty="0" smtClean="0">
                <a:solidFill>
                  <a:srgbClr val="0070C0"/>
                </a:solidFill>
                <a:ea typeface="Noto Sans Symbols"/>
                <a:cs typeface="Noto Sans Symbols"/>
              </a:rPr>
              <a:t>Instrucciones: </a:t>
            </a:r>
            <a:r>
              <a:rPr lang="es-CL" sz="3600" dirty="0" smtClean="0">
                <a:solidFill>
                  <a:srgbClr val="000000"/>
                </a:solidFill>
                <a:ea typeface="Noto Sans Symbols"/>
                <a:cs typeface="Noto Sans Symbols"/>
              </a:rPr>
              <a:t>Desarrolle los enunciados, aplicando los contenidos vistos en la clase.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endParaRPr lang="es-CL" sz="3600" dirty="0" smtClean="0">
              <a:solidFill>
                <a:srgbClr val="000000"/>
              </a:solidFill>
              <a:ea typeface="Noto Sans Symbols"/>
              <a:cs typeface="Noto Sans Symbols"/>
            </a:endParaRP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b="1" dirty="0" smtClean="0">
                <a:solidFill>
                  <a:srgbClr val="0070C0"/>
                </a:solidFill>
              </a:rPr>
              <a:t>Ejercicios: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dirty="0" smtClean="0"/>
              <a:t>3. Utilizando </a:t>
            </a:r>
            <a:r>
              <a:rPr lang="es-MX" sz="3600" dirty="0"/>
              <a:t>un ingreso de variables de tipo numérica </a:t>
            </a:r>
            <a:r>
              <a:rPr lang="es-MX" sz="3600" dirty="0" smtClean="0"/>
              <a:t>con </a:t>
            </a:r>
            <a:r>
              <a:rPr lang="es-MX" sz="3600" dirty="0" err="1" smtClean="0"/>
              <a:t>Int</a:t>
            </a:r>
            <a:r>
              <a:rPr lang="es-MX" sz="3600" dirty="0" smtClean="0"/>
              <a:t> </a:t>
            </a:r>
            <a:r>
              <a:rPr lang="es-MX" sz="3600" dirty="0"/>
              <a:t>(input()), </a:t>
            </a:r>
            <a:r>
              <a:rPr lang="es-MX" sz="3600" dirty="0" smtClean="0"/>
              <a:t>se pide el valor de X </a:t>
            </a:r>
            <a:r>
              <a:rPr lang="es-MX" sz="3600" dirty="0"/>
              <a:t>para resolver la siguiente ecuación: </a:t>
            </a:r>
            <a:endParaRPr lang="es-MX" sz="3600" dirty="0" smtClean="0"/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endParaRPr lang="es-MX" sz="3600" dirty="0"/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endParaRPr lang="es-MX" sz="3600" dirty="0" smtClean="0"/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endParaRPr lang="es-MX" sz="3600" dirty="0" smtClean="0"/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dirty="0" smtClean="0"/>
              <a:t>Muestre el </a:t>
            </a:r>
            <a:r>
              <a:rPr lang="es-MX" sz="3600" dirty="0"/>
              <a:t>resultado con un mensaje por pantalla</a:t>
            </a:r>
            <a:endParaRPr lang="es-MX" sz="3600" b="1" dirty="0" smtClean="0">
              <a:solidFill>
                <a:srgbClr val="0070C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0" y="6416675"/>
            <a:ext cx="3200400" cy="189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6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sp>
        <p:nvSpPr>
          <p:cNvPr id="11" name="Rectángulo 10"/>
          <p:cNvSpPr/>
          <p:nvPr/>
        </p:nvSpPr>
        <p:spPr>
          <a:xfrm>
            <a:off x="682925" y="2682875"/>
            <a:ext cx="18817925" cy="7460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3600" b="1" dirty="0" smtClean="0">
                <a:solidFill>
                  <a:srgbClr val="0070C0"/>
                </a:solidFill>
                <a:ea typeface="Noto Sans Symbols"/>
                <a:cs typeface="Noto Sans Symbols"/>
              </a:rPr>
              <a:t>Instrucciones: </a:t>
            </a:r>
            <a:r>
              <a:rPr lang="es-CL" sz="3600" dirty="0" smtClean="0">
                <a:solidFill>
                  <a:srgbClr val="000000"/>
                </a:solidFill>
                <a:ea typeface="Noto Sans Symbols"/>
                <a:cs typeface="Noto Sans Symbols"/>
              </a:rPr>
              <a:t>Desarrolle los enunciados, aplicando los contenidos vistos en la clase.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endParaRPr lang="es-CL" sz="3600" dirty="0" smtClean="0">
              <a:solidFill>
                <a:srgbClr val="000000"/>
              </a:solidFill>
              <a:ea typeface="Noto Sans Symbols"/>
              <a:cs typeface="Noto Sans Symbols"/>
            </a:endParaRP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b="1" dirty="0" smtClean="0">
                <a:solidFill>
                  <a:srgbClr val="0070C0"/>
                </a:solidFill>
              </a:rPr>
              <a:t>Ejercicios: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dirty="0" smtClean="0"/>
              <a:t>4</a:t>
            </a:r>
            <a:r>
              <a:rPr lang="es-MX" sz="3600" dirty="0"/>
              <a:t>. Consultar datos de personas y </a:t>
            </a:r>
            <a:r>
              <a:rPr lang="es-MX" sz="3600" dirty="0" smtClean="0"/>
              <a:t>mostrarlos de la siguiente forma:</a:t>
            </a:r>
          </a:p>
          <a:p>
            <a:pPr marL="890588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dirty="0" smtClean="0"/>
              <a:t>NOMBRE</a:t>
            </a:r>
            <a:r>
              <a:rPr lang="es-MX" sz="3600" dirty="0"/>
              <a:t>: JUAN LOPEZ </a:t>
            </a:r>
            <a:endParaRPr lang="es-MX" sz="3600" dirty="0" smtClean="0"/>
          </a:p>
          <a:p>
            <a:pPr marL="890588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dirty="0" smtClean="0"/>
              <a:t>RUT: 11.111.111-1 </a:t>
            </a:r>
          </a:p>
          <a:p>
            <a:pPr marL="890588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dirty="0" smtClean="0"/>
              <a:t>CORREO</a:t>
            </a:r>
            <a:r>
              <a:rPr lang="es-MX" sz="3600" dirty="0"/>
              <a:t>: JUAN.LOPEZ@GMAIL.COM </a:t>
            </a:r>
            <a:endParaRPr lang="es-MX" sz="3600" dirty="0" smtClean="0"/>
          </a:p>
          <a:p>
            <a:pPr marL="890588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dirty="0" smtClean="0"/>
              <a:t>TELEFONO</a:t>
            </a:r>
            <a:r>
              <a:rPr lang="es-MX" sz="3600" dirty="0"/>
              <a:t>: 99999999 </a:t>
            </a:r>
            <a:endParaRPr lang="es-MX" sz="3600" dirty="0" smtClean="0"/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endParaRPr lang="es-MX" sz="3600" b="1" dirty="0">
              <a:solidFill>
                <a:srgbClr val="0070C0"/>
              </a:solidFill>
            </a:endParaRP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b="1" dirty="0" smtClean="0">
                <a:solidFill>
                  <a:srgbClr val="0070C0"/>
                </a:solidFill>
              </a:rPr>
              <a:t>Se recomiendan los siguientes comandos de impresión. Ver siguiente slider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0617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sp>
        <p:nvSpPr>
          <p:cNvPr id="11" name="Rectángulo 10"/>
          <p:cNvSpPr/>
          <p:nvPr/>
        </p:nvSpPr>
        <p:spPr>
          <a:xfrm>
            <a:off x="682925" y="2682875"/>
            <a:ext cx="18817925" cy="8433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b="1" dirty="0" smtClean="0"/>
              <a:t>1. Salto </a:t>
            </a:r>
            <a:r>
              <a:rPr lang="es-MX" sz="3600" b="1" dirty="0"/>
              <a:t>de </a:t>
            </a:r>
            <a:r>
              <a:rPr lang="es-MX" sz="3600" b="1" dirty="0" smtClean="0"/>
              <a:t>línea “\</a:t>
            </a:r>
            <a:r>
              <a:rPr lang="es-MX" sz="3600" b="1" dirty="0"/>
              <a:t>n” </a:t>
            </a:r>
            <a:endParaRPr lang="es-MX" sz="3600" b="1" dirty="0" smtClean="0"/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dirty="0" smtClean="0">
                <a:solidFill>
                  <a:srgbClr val="0070C0"/>
                </a:solidFill>
              </a:rPr>
              <a:t>Ejemplo</a:t>
            </a:r>
            <a:r>
              <a:rPr lang="es-MX" sz="3600" dirty="0" smtClean="0"/>
              <a:t> </a:t>
            </a:r>
            <a:r>
              <a:rPr lang="es-MX" sz="3600" dirty="0"/>
              <a:t>: print </a:t>
            </a:r>
            <a:r>
              <a:rPr lang="es-MX" sz="3600" dirty="0" smtClean="0"/>
              <a:t>(“Hola a todos </a:t>
            </a:r>
            <a:r>
              <a:rPr lang="es-MX" sz="3600" dirty="0"/>
              <a:t>\n soy </a:t>
            </a:r>
            <a:r>
              <a:rPr lang="es-MX" sz="3600" dirty="0" smtClean="0"/>
              <a:t>informático”). 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dirty="0" smtClean="0">
                <a:solidFill>
                  <a:srgbClr val="C00000"/>
                </a:solidFill>
              </a:rPr>
              <a:t>Resultado</a:t>
            </a:r>
            <a:r>
              <a:rPr lang="es-MX" sz="3600" dirty="0"/>
              <a:t>: </a:t>
            </a:r>
            <a:endParaRPr lang="es-MX" sz="3600" dirty="0" smtClean="0"/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dirty="0" smtClean="0"/>
              <a:t>Hola a todos 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dirty="0" smtClean="0"/>
              <a:t>soy informático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dirty="0" smtClean="0"/>
              <a:t> 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b="1" dirty="0" smtClean="0"/>
              <a:t>2. Tabulación “\</a:t>
            </a:r>
            <a:r>
              <a:rPr lang="es-MX" sz="3600" b="1" dirty="0"/>
              <a:t>t” </a:t>
            </a:r>
            <a:endParaRPr lang="es-MX" sz="3600" b="1" dirty="0" smtClean="0"/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dirty="0">
                <a:solidFill>
                  <a:srgbClr val="0070C0"/>
                </a:solidFill>
              </a:rPr>
              <a:t>Ejemplo</a:t>
            </a:r>
            <a:r>
              <a:rPr lang="es-MX" sz="3600" dirty="0"/>
              <a:t>: print(“</a:t>
            </a:r>
            <a:r>
              <a:rPr lang="es-MX" sz="3600" dirty="0" err="1"/>
              <a:t>Hol</a:t>
            </a:r>
            <a:r>
              <a:rPr lang="es-MX" sz="3600" dirty="0"/>
              <a:t>\</a:t>
            </a:r>
            <a:r>
              <a:rPr lang="es-MX" sz="3600" dirty="0" err="1"/>
              <a:t>ta</a:t>
            </a:r>
            <a:r>
              <a:rPr lang="es-MX" sz="3600" dirty="0"/>
              <a:t> \</a:t>
            </a:r>
            <a:r>
              <a:rPr lang="es-MX" sz="3600" dirty="0" smtClean="0"/>
              <a:t>t todos\t\</a:t>
            </a:r>
            <a:r>
              <a:rPr lang="es-MX" sz="3600" dirty="0" err="1" smtClean="0"/>
              <a:t>tsoy</a:t>
            </a:r>
            <a:r>
              <a:rPr lang="es-MX" sz="3600" dirty="0" smtClean="0"/>
              <a:t> informático”) 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dirty="0" smtClean="0"/>
              <a:t>Resultado: </a:t>
            </a:r>
            <a:r>
              <a:rPr lang="es-MX" sz="3600" dirty="0" err="1" smtClean="0"/>
              <a:t>Hol</a:t>
            </a:r>
            <a:r>
              <a:rPr lang="es-MX" sz="3600" dirty="0" smtClean="0"/>
              <a:t>	 a	todos		soy informático. </a:t>
            </a:r>
            <a:endParaRPr lang="es-MX" sz="3600" b="1" dirty="0">
              <a:solidFill>
                <a:srgbClr val="0070C0"/>
              </a:solidFill>
            </a:endParaRP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endParaRPr lang="es-MX" sz="2000" dirty="0" smtClean="0"/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2800" dirty="0" smtClean="0">
                <a:solidFill>
                  <a:srgbClr val="0070C0"/>
                </a:solidFill>
              </a:rPr>
              <a:t>“</a:t>
            </a:r>
            <a:r>
              <a:rPr lang="es-MX" sz="2800" dirty="0">
                <a:solidFill>
                  <a:srgbClr val="0070C0"/>
                </a:solidFill>
              </a:rPr>
              <a:t>El tabulador, la tecla Tab o tecla tabuladora del teclado, se utiliza para avanzar hasta el siguiente ‘tab stop’ ”: </a:t>
            </a:r>
            <a:endParaRPr lang="es-MX" sz="2800" dirty="0" smtClean="0">
              <a:solidFill>
                <a:srgbClr val="0070C0"/>
              </a:solidFill>
            </a:endParaRP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2800" dirty="0" smtClean="0">
                <a:solidFill>
                  <a:srgbClr val="0070C0"/>
                </a:solidFill>
              </a:rPr>
              <a:t>→ </a:t>
            </a:r>
            <a:r>
              <a:rPr lang="es-MX" sz="2800" dirty="0">
                <a:solidFill>
                  <a:srgbClr val="0070C0"/>
                </a:solidFill>
              </a:rPr>
              <a:t>→ → → → → → → → 1 2 3 4 5 6 7 8 </a:t>
            </a:r>
            <a:r>
              <a:rPr lang="es-MX" sz="2800" dirty="0" smtClean="0">
                <a:solidFill>
                  <a:srgbClr val="0070C0"/>
                </a:solidFill>
              </a:rPr>
              <a:t>9</a:t>
            </a:r>
            <a:endParaRPr lang="es-MX" sz="2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0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13423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CBA08B7824894AA16DE9F2638AAE9B" ma:contentTypeVersion="3" ma:contentTypeDescription="Crear nuevo documento." ma:contentTypeScope="" ma:versionID="8d5f10729c62970b734de5ef879298b5">
  <xsd:schema xmlns:xsd="http://www.w3.org/2001/XMLSchema" xmlns:xs="http://www.w3.org/2001/XMLSchema" xmlns:p="http://schemas.microsoft.com/office/2006/metadata/properties" xmlns:ns2="7ff679ab-7b56-4e3a-bce0-ec1a424001f2" targetNamespace="http://schemas.microsoft.com/office/2006/metadata/properties" ma:root="true" ma:fieldsID="82ae55e5e6eb8a9a0474e54d5a4b9107" ns2:_="">
    <xsd:import namespace="7ff679ab-7b56-4e3a-bce0-ec1a4240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679ab-7b56-4e3a-bce0-ec1a4240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57A3E4-2B02-48E2-B30F-EA03D7D5BC20}"/>
</file>

<file path=customXml/itemProps2.xml><?xml version="1.0" encoding="utf-8"?>
<ds:datastoreItem xmlns:ds="http://schemas.openxmlformats.org/officeDocument/2006/customXml" ds:itemID="{0DAA6446-04D6-4440-BF1E-746B29186A5F}"/>
</file>

<file path=customXml/itemProps3.xml><?xml version="1.0" encoding="utf-8"?>
<ds:datastoreItem xmlns:ds="http://schemas.openxmlformats.org/officeDocument/2006/customXml" ds:itemID="{10ECB467-45ED-48A1-BB32-203B22DA85B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18874</TotalTime>
  <Words>306</Words>
  <Application>Microsoft Office PowerPoint</Application>
  <PresentationFormat>Personalizado</PresentationFormat>
  <Paragraphs>62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Montserrat-Light</vt:lpstr>
      <vt:lpstr>Noto Sans Symbols</vt:lpstr>
      <vt:lpstr>Times New Roman</vt:lpstr>
      <vt:lpstr>Office Theme</vt:lpstr>
      <vt:lpstr>Presentación de PowerPoint</vt:lpstr>
      <vt:lpstr>Experiencia de Aprendizaje N° 2 Clase N°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dc:creator>Andres Blanchard B.</dc:creator>
  <cp:lastModifiedBy>HP</cp:lastModifiedBy>
  <cp:revision>114</cp:revision>
  <dcterms:created xsi:type="dcterms:W3CDTF">2021-04-02T01:36:00Z</dcterms:created>
  <dcterms:modified xsi:type="dcterms:W3CDTF">2021-12-23T20:28:23Z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0x01010054CBA08B7824894AA16DE9F2638AAE9B</vt:lpwstr>
  </property>
</Properties>
</file>