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7" r:id="rId2"/>
    <p:sldId id="276" r:id="rId3"/>
    <p:sldId id="272" r:id="rId4"/>
    <p:sldId id="294" r:id="rId5"/>
    <p:sldId id="27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292" r:id="rId14"/>
    <p:sldId id="302" r:id="rId15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D8"/>
    <a:srgbClr val="307DE1"/>
    <a:srgbClr val="9EA4A8"/>
    <a:srgbClr val="E60C7E"/>
    <a:srgbClr val="C9D11E"/>
    <a:srgbClr val="434342"/>
    <a:srgbClr val="EB7A2C"/>
    <a:srgbClr val="D52155"/>
    <a:srgbClr val="D6833D"/>
    <a:srgbClr val="BE0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9"/>
  </p:normalViewPr>
  <p:slideViewPr>
    <p:cSldViewPr>
      <p:cViewPr varScale="1">
        <p:scale>
          <a:sx n="43" d="100"/>
          <a:sy n="43" d="100"/>
        </p:scale>
        <p:origin x="720" y="60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452"/>
    </p:cViewPr>
  </p:sorterViewPr>
  <p:notesViewPr>
    <p:cSldViewPr>
      <p:cViewPr varScale="1">
        <p:scale>
          <a:sx n="87" d="100"/>
          <a:sy n="87" d="100"/>
        </p:scale>
        <p:origin x="7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xmlns="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19-12-2021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F4A4D-6EEB-4E14-A80E-5128D2971AB4}" type="datetimeFigureOut">
              <a:rPr lang="es-CL" smtClean="0"/>
              <a:t>19-12-2021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ACC00-114C-45F4-801A-A27801F22AC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3608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CC00-114C-45F4-801A-A27801F22ACA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17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d, motor&#10;&#10;Descripción generada automáticamente">
            <a:extLst>
              <a:ext uri="{FF2B5EF4-FFF2-40B4-BE49-F238E27FC236}">
                <a16:creationId xmlns:a16="http://schemas.microsoft.com/office/drawing/2014/main" xmlns="" id="{9683B854-432E-EB4B-809D-D0B17E54FA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xmlns="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xmlns="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xmlns="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xmlns="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xmlns="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A5BA8542-890F-EA40-B8CD-356F1585BC4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872C656-E25F-0F4A-AB72-70B904D7896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s-CL" smtClean="0"/>
              <a:t>‹Nº›</a:t>
            </a:fld>
            <a:endParaRPr lang="es-CL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xmlns="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xmlns="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xmlns="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xmlns="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xmlns="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xmlns="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xmlns="" id="{FC33F340-7017-A54B-AB2D-EFBBB90A374D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xmlns="" id="{3A3AF8A0-E40E-424D-9062-8F5081E913F5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4">
            <a:extLst>
              <a:ext uri="{FF2B5EF4-FFF2-40B4-BE49-F238E27FC236}">
                <a16:creationId xmlns:a16="http://schemas.microsoft.com/office/drawing/2014/main" xmlns="" id="{4CF343B9-9DAA-904B-926B-BF1E8B169555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7" name="object 5">
              <a:extLst>
                <a:ext uri="{FF2B5EF4-FFF2-40B4-BE49-F238E27FC236}">
                  <a16:creationId xmlns:a16="http://schemas.microsoft.com/office/drawing/2014/main" xmlns="" id="{B4133E1D-7241-C648-A1B7-47414D04749D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6">
              <a:extLst>
                <a:ext uri="{FF2B5EF4-FFF2-40B4-BE49-F238E27FC236}">
                  <a16:creationId xmlns:a16="http://schemas.microsoft.com/office/drawing/2014/main" xmlns="" id="{6E4A7447-424D-0C48-BBB7-9539084DEFB7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32" name="Marcador de texto 8">
            <a:extLst>
              <a:ext uri="{FF2B5EF4-FFF2-40B4-BE49-F238E27FC236}">
                <a16:creationId xmlns:a16="http://schemas.microsoft.com/office/drawing/2014/main" xmlns="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xmlns="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xmlns="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xmlns="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xmlns="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xmlns="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xmlns="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xmlns="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xmlns="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xmlns="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xmlns="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xmlns="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xmlns="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xmlns="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xmlns="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xmlns="" id="{0C89410C-D654-794A-B743-CC26E1D1AF2D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xmlns="" id="{6E10E463-16FC-A04F-8895-A33E951E1FE3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4">
            <a:extLst>
              <a:ext uri="{FF2B5EF4-FFF2-40B4-BE49-F238E27FC236}">
                <a16:creationId xmlns:a16="http://schemas.microsoft.com/office/drawing/2014/main" xmlns="" id="{CB2E15CD-9B47-1B49-A416-D36AF2D23F43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1" name="object 5">
              <a:extLst>
                <a:ext uri="{FF2B5EF4-FFF2-40B4-BE49-F238E27FC236}">
                  <a16:creationId xmlns:a16="http://schemas.microsoft.com/office/drawing/2014/main" xmlns="" id="{7D58CCB2-276A-B94F-A6F2-85B6DBA8E1C5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6">
              <a:extLst>
                <a:ext uri="{FF2B5EF4-FFF2-40B4-BE49-F238E27FC236}">
                  <a16:creationId xmlns:a16="http://schemas.microsoft.com/office/drawing/2014/main" xmlns="" id="{34CB5623-3939-5B45-8061-A108CDB7930E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Rectángulo 23">
            <a:extLst>
              <a:ext uri="{FF2B5EF4-FFF2-40B4-BE49-F238E27FC236}">
                <a16:creationId xmlns:a16="http://schemas.microsoft.com/office/drawing/2014/main" xmlns="" id="{922AFCB8-239F-634B-87EE-F69D82B39952}"/>
              </a:ext>
            </a:extLst>
          </p:cNvPr>
          <p:cNvSpPr/>
          <p:nvPr userDrawn="1"/>
        </p:nvSpPr>
        <p:spPr>
          <a:xfrm>
            <a:off x="0" y="1070563"/>
            <a:ext cx="4946650" cy="1168346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BE0849"/>
              </a:solidFill>
            </a:endParaRPr>
          </a:p>
        </p:txBody>
      </p:sp>
      <p:sp>
        <p:nvSpPr>
          <p:cNvPr id="13" name="Marcador de texto 26">
            <a:extLst>
              <a:ext uri="{FF2B5EF4-FFF2-40B4-BE49-F238E27FC236}">
                <a16:creationId xmlns:a16="http://schemas.microsoft.com/office/drawing/2014/main" xmlns="" id="{C735A75F-04C1-E245-870F-36052B4A6F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39" y="2441101"/>
            <a:ext cx="4144011" cy="1661993"/>
          </a:xfrm>
        </p:spPr>
        <p:txBody>
          <a:bodyPr/>
          <a:lstStyle>
            <a:lvl1pPr algn="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xmlns="" id="{FB129E85-41B9-6C42-8912-75A91FB92D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3250" y="1235075"/>
            <a:ext cx="4114800" cy="830997"/>
          </a:xfrm>
        </p:spPr>
        <p:txBody>
          <a:bodyPr/>
          <a:lstStyle>
            <a:lvl1pPr algn="r">
              <a:defRPr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TITULO</a:t>
            </a:r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xmlns="" id="{AA567376-DBFD-5A4F-82E7-FD2AD08062EC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xmlns="" id="{66764F30-D17D-0441-85BA-509A1FA1128E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4">
            <a:extLst>
              <a:ext uri="{FF2B5EF4-FFF2-40B4-BE49-F238E27FC236}">
                <a16:creationId xmlns:a16="http://schemas.microsoft.com/office/drawing/2014/main" xmlns="" id="{A27A7766-AA3C-6948-AB30-9209C2D91325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7" name="object 5">
              <a:extLst>
                <a:ext uri="{FF2B5EF4-FFF2-40B4-BE49-F238E27FC236}">
                  <a16:creationId xmlns:a16="http://schemas.microsoft.com/office/drawing/2014/main" xmlns="" id="{F09961A0-083F-DE44-B704-826135289A1F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6">
              <a:extLst>
                <a:ext uri="{FF2B5EF4-FFF2-40B4-BE49-F238E27FC236}">
                  <a16:creationId xmlns:a16="http://schemas.microsoft.com/office/drawing/2014/main" xmlns="" id="{95064578-2976-C745-B2F4-FF77CC1A839B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9" name="Título 10">
            <a:extLst>
              <a:ext uri="{FF2B5EF4-FFF2-40B4-BE49-F238E27FC236}">
                <a16:creationId xmlns:a16="http://schemas.microsoft.com/office/drawing/2014/main" xmlns="" id="{AC232843-A88A-FC40-9906-973A906BB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30" name="Marcador de texto 12">
            <a:extLst>
              <a:ext uri="{FF2B5EF4-FFF2-40B4-BE49-F238E27FC236}">
                <a16:creationId xmlns:a16="http://schemas.microsoft.com/office/drawing/2014/main" xmlns="" id="{DEC301BC-5E94-F946-88C7-99C29BC51E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Mano de una persona&#10;&#10;Descripción generada automáticamente con confianza media">
            <a:extLst>
              <a:ext uri="{FF2B5EF4-FFF2-40B4-BE49-F238E27FC236}">
                <a16:creationId xmlns:a16="http://schemas.microsoft.com/office/drawing/2014/main" xmlns="" id="{653F9310-D267-F34D-B206-84F949D9B7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3" y="-39684"/>
            <a:ext cx="20274643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xmlns="" id="{1B2BF476-91DE-A841-A37F-453FB19136EA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xmlns="" id="{ACB607ED-0C7F-4C4C-9343-6101E810C809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xmlns="" id="{40FD84A5-FFC6-144C-BE8A-97C095474640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xmlns="" id="{78C044A3-C84D-FE41-AEB5-B2207ED08BC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xmlns="" id="{31089ED4-AEB9-0F46-8A69-813592993390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xmlns="" id="{8E0ACA1D-EE83-5648-96F2-B61C410627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xmlns="" id="{296505BC-83B7-AD41-AE85-0A49AF6F65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Persona usando un teclado de computadora&#10;&#10;Descripción generada automáticamente">
            <a:extLst>
              <a:ext uri="{FF2B5EF4-FFF2-40B4-BE49-F238E27FC236}">
                <a16:creationId xmlns:a16="http://schemas.microsoft.com/office/drawing/2014/main" xmlns="" id="{A5684DB5-8A90-DA41-8661-E694917DEC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36" y="-58597"/>
            <a:ext cx="20198444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xmlns="" id="{0B3FA83C-460E-AC40-8C3B-EF325171A0AC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xmlns="" id="{0CC6034A-DD52-8E48-9897-290B72B140F4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xmlns="" id="{7BD220CA-C2E0-5A47-8906-8C7F54BE497A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xmlns="" id="{3EEFAA1B-FD72-8948-B11C-1214D7203673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xmlns="" id="{BB5CD9E5-7F69-C841-A5B1-50577B59E9E7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xmlns="" id="{75575793-1590-984B-826D-AE96768BE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xmlns="" id="{4254857D-F0DA-8444-B7FA-5DA33208F4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Pantalla de computadora con una imagen de una persona&#10;&#10;Descripción generada automáticamente con confianza media">
            <a:extLst>
              <a:ext uri="{FF2B5EF4-FFF2-40B4-BE49-F238E27FC236}">
                <a16:creationId xmlns:a16="http://schemas.microsoft.com/office/drawing/2014/main" xmlns="" id="{69DC1521-6CC4-2F4F-8F1C-C55F27E3CA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4" y="-33111"/>
            <a:ext cx="20115893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xmlns="" id="{E75D606B-EE2C-B046-ACD8-BC5FD8D65186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xmlns="" id="{3B212C34-8515-FB46-9C77-315EA06E8821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xmlns="" id="{60923CD3-9332-DB47-8C47-8F70EACE909C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xmlns="" id="{837A9A05-40DE-EF46-99E0-D3267C1E90DD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xmlns="" id="{B8C0F767-40C4-F849-A03B-0B342A63611F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xmlns="" id="{A42A5FCF-9DBF-6444-9C7D-63AEDE9038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xmlns="" id="{86045069-C8DE-284F-A6AD-CCCBA509EA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Imagen que contiene viendo, frente, espejo, reflejo&#10;&#10;Descripción generada automáticamente">
            <a:extLst>
              <a:ext uri="{FF2B5EF4-FFF2-40B4-BE49-F238E27FC236}">
                <a16:creationId xmlns:a16="http://schemas.microsoft.com/office/drawing/2014/main" xmlns="" id="{4C9D61C2-08A2-EE4D-AB18-E1B263ABEA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841"/>
            <a:ext cx="20135850" cy="723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xmlns="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2850" y="6569075"/>
            <a:ext cx="10649035" cy="553998"/>
          </a:xfrm>
        </p:spPr>
        <p:txBody>
          <a:bodyPr/>
          <a:lstStyle/>
          <a:p>
            <a:r>
              <a:rPr lang="es-CL" sz="3600" dirty="0" smtClean="0">
                <a:solidFill>
                  <a:schemeClr val="bg1"/>
                </a:solidFill>
              </a:rPr>
              <a:t>Escuela de Informática y Telecomunicaciones</a:t>
            </a:r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551" y="3904095"/>
            <a:ext cx="13495632" cy="1723549"/>
          </a:xfrm>
        </p:spPr>
        <p:txBody>
          <a:bodyPr/>
          <a:lstStyle/>
          <a:p>
            <a:r>
              <a:rPr lang="es-CL" sz="7200" dirty="0" smtClean="0"/>
              <a:t>Programación de Algoritmos</a:t>
            </a:r>
          </a:p>
          <a:p>
            <a:r>
              <a:rPr lang="es-CL" sz="4000" dirty="0" smtClean="0"/>
              <a:t>PGY1121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41222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xmlns="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3" name="Rectángulo 2"/>
          <p:cNvSpPr/>
          <p:nvPr/>
        </p:nvSpPr>
        <p:spPr>
          <a:xfrm>
            <a:off x="9366250" y="6188075"/>
            <a:ext cx="84582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xmlns="" id="{9960FC2D-3887-1646-A0CD-D2FB86584638}"/>
              </a:ext>
            </a:extLst>
          </p:cNvPr>
          <p:cNvSpPr txBox="1"/>
          <p:nvPr/>
        </p:nvSpPr>
        <p:spPr>
          <a:xfrm>
            <a:off x="2432050" y="2987675"/>
            <a:ext cx="15544800" cy="57066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 algn="just">
              <a:spcBef>
                <a:spcPts val="720"/>
              </a:spcBef>
            </a:pPr>
            <a:r>
              <a:rPr lang="es-MX" sz="3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Investiga con tus compañeros y expone los siguientes conceptos, dando ejemplos:</a:t>
            </a:r>
          </a:p>
          <a:p>
            <a:pPr marL="12700" lvl="0" algn="just">
              <a:spcBef>
                <a:spcPts val="720"/>
              </a:spcBef>
            </a:pPr>
            <a:endParaRPr lang="es-MX" sz="36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4263" lvl="0" indent="-638175" algn="just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 de </a:t>
            </a:r>
            <a:r>
              <a:rPr lang="es-MX" sz="3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Raise</a:t>
            </a:r>
            <a:endParaRPr lang="es-MX" sz="3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4263" lvl="0" indent="-638175" algn="just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 de </a:t>
            </a:r>
            <a:r>
              <a:rPr lang="es-MX" sz="3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Finally</a:t>
            </a:r>
            <a:endParaRPr lang="es-MX" sz="3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4263" lvl="0" indent="-638175" algn="just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Excepción de </a:t>
            </a:r>
            <a:r>
              <a:rPr lang="es-MX" sz="3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OverFlowError</a:t>
            </a:r>
            <a:endParaRPr lang="es-MX" sz="3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4263" lvl="0" indent="-638175" algn="just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3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Excepcion</a:t>
            </a:r>
            <a:r>
              <a:rPr lang="es-MX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ValueError</a:t>
            </a:r>
            <a:endParaRPr lang="es-MX" sz="3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84200" lvl="0" indent="-5715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endParaRPr lang="es-MX" sz="36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lvl="0" indent="-3429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endParaRPr lang="es-MX" sz="3600" dirty="0">
              <a:latin typeface="Arial Narrow" panose="020B0606020202030204" pitchFamily="34" charset="0"/>
              <a:ea typeface="Consolas"/>
              <a:cs typeface="Consolas"/>
              <a:sym typeface="Consolas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xmlns="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8335011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Actividad</a:t>
            </a:r>
            <a:endParaRPr lang="es-CL" kern="0" dirty="0"/>
          </a:p>
        </p:txBody>
      </p:sp>
    </p:spTree>
    <p:extLst>
      <p:ext uri="{BB962C8B-B14F-4D97-AF65-F5344CB8AC3E}">
        <p14:creationId xmlns:p14="http://schemas.microsoft.com/office/powerpoint/2010/main" val="131218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xmlns="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3" name="Rectángulo 2"/>
          <p:cNvSpPr/>
          <p:nvPr/>
        </p:nvSpPr>
        <p:spPr>
          <a:xfrm>
            <a:off x="9366250" y="6188075"/>
            <a:ext cx="84582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xmlns="" id="{9960FC2D-3887-1646-A0CD-D2FB86584638}"/>
              </a:ext>
            </a:extLst>
          </p:cNvPr>
          <p:cNvSpPr txBox="1"/>
          <p:nvPr/>
        </p:nvSpPr>
        <p:spPr>
          <a:xfrm>
            <a:off x="2355850" y="3434851"/>
            <a:ext cx="14935200" cy="5016758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algn="just"/>
            <a:r>
              <a:rPr lang="es-ES_tradnl" sz="4000" dirty="0" smtClean="0"/>
              <a:t>Crear un menú, implica que debemos tener conocimiento de sentencias de condición, de repetición y todo lo visto en clases.</a:t>
            </a:r>
          </a:p>
          <a:p>
            <a:pPr algn="just"/>
            <a:endParaRPr lang="es-ES_tradnl" sz="4000" dirty="0" smtClean="0"/>
          </a:p>
          <a:p>
            <a:pPr algn="just"/>
            <a:r>
              <a:rPr lang="es-ES_tradnl" sz="4000" dirty="0" smtClean="0"/>
              <a:t>Crear un menú de opciones permite ejecutar sólo la alternativa que se seleccionó, por tanto, lo ideal es que la ejecución terminé cuando se selecciona la opción de Salir.</a:t>
            </a:r>
          </a:p>
          <a:p>
            <a:pPr algn="just"/>
            <a:endParaRPr lang="es-ES_tradnl" sz="4000" dirty="0"/>
          </a:p>
          <a:p>
            <a:pPr algn="just"/>
            <a:r>
              <a:rPr lang="es-ES_tradnl" sz="4000" dirty="0" smtClean="0"/>
              <a:t>A continuación, un ejemplo de </a:t>
            </a:r>
            <a:r>
              <a:rPr lang="es-ES_tradnl" sz="4000" dirty="0"/>
              <a:t>un menú con 3 </a:t>
            </a:r>
            <a:r>
              <a:rPr lang="es-ES_tradnl" sz="4000" dirty="0" smtClean="0"/>
              <a:t>opciones:</a:t>
            </a:r>
            <a:endParaRPr lang="es-MX" sz="4000" dirty="0">
              <a:latin typeface="Arial Narrow" panose="020B0606020202030204" pitchFamily="34" charset="0"/>
              <a:ea typeface="Consolas"/>
              <a:cs typeface="Consolas"/>
              <a:sym typeface="Consolas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xmlns="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556250" y="1137352"/>
            <a:ext cx="8335011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Menús</a:t>
            </a:r>
            <a:endParaRPr lang="es-CL" kern="0" dirty="0"/>
          </a:p>
        </p:txBody>
      </p:sp>
    </p:spTree>
    <p:extLst>
      <p:ext uri="{BB962C8B-B14F-4D97-AF65-F5344CB8AC3E}">
        <p14:creationId xmlns:p14="http://schemas.microsoft.com/office/powerpoint/2010/main" val="241287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xmlns="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3" name="Rectángulo 2"/>
          <p:cNvSpPr/>
          <p:nvPr/>
        </p:nvSpPr>
        <p:spPr>
          <a:xfrm>
            <a:off x="9366250" y="6188075"/>
            <a:ext cx="84582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xmlns="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556250" y="1137352"/>
            <a:ext cx="8335011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Menús</a:t>
            </a:r>
            <a:endParaRPr lang="es-CL" kern="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50" y="2378075"/>
            <a:ext cx="9448800" cy="8578717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2033250" y="3216275"/>
            <a:ext cx="685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 smtClean="0">
                <a:solidFill>
                  <a:srgbClr val="C00000"/>
                </a:solidFill>
              </a:rPr>
              <a:t>Analice y comente el ejercicio con sus compañeros y docente.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40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xmlns="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xmlns="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Actividad</a:t>
            </a:r>
            <a:endParaRPr lang="es-CL" kern="0" dirty="0"/>
          </a:p>
        </p:txBody>
      </p:sp>
      <p:sp>
        <p:nvSpPr>
          <p:cNvPr id="7" name="object 16">
            <a:extLst>
              <a:ext uri="{FF2B5EF4-FFF2-40B4-BE49-F238E27FC236}">
                <a16:creationId xmlns:a16="http://schemas.microsoft.com/office/drawing/2014/main" xmlns="" id="{9960FC2D-3887-1646-A0CD-D2FB86584638}"/>
              </a:ext>
            </a:extLst>
          </p:cNvPr>
          <p:cNvSpPr txBox="1"/>
          <p:nvPr/>
        </p:nvSpPr>
        <p:spPr>
          <a:xfrm>
            <a:off x="2407979" y="3368675"/>
            <a:ext cx="13567075" cy="353943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algn="just"/>
            <a:r>
              <a:rPr lang="es-MX" sz="3200" dirty="0" smtClean="0">
                <a:solidFill>
                  <a:srgbClr val="0070C0"/>
                </a:solidFill>
                <a:cs typeface="Arial" panose="020B0604020202020204" pitchFamily="34" charset="0"/>
              </a:rPr>
              <a:t>Considere el ejercicio anterior y aplique:</a:t>
            </a:r>
          </a:p>
          <a:p>
            <a:pPr algn="just"/>
            <a:endParaRPr lang="es-MX" sz="3200" dirty="0" smtClean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marL="808038" indent="-446088" algn="just">
              <a:buFont typeface="Arial" panose="020B0604020202020204" pitchFamily="34" charset="0"/>
              <a:buChar char="•"/>
            </a:pPr>
            <a:r>
              <a:rPr lang="es-MX" sz="3200" dirty="0" smtClean="0">
                <a:solidFill>
                  <a:srgbClr val="0070C0"/>
                </a:solidFill>
                <a:cs typeface="Arial" panose="020B0604020202020204" pitchFamily="34" charset="0"/>
              </a:rPr>
              <a:t>Try y </a:t>
            </a:r>
            <a:r>
              <a:rPr lang="es-MX" sz="32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except</a:t>
            </a:r>
            <a:r>
              <a:rPr lang="es-MX" sz="32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es-MX" sz="3200" dirty="0" smtClean="0">
                <a:solidFill>
                  <a:srgbClr val="0070C0"/>
                </a:solidFill>
                <a:cs typeface="Arial" panose="020B0604020202020204" pitchFamily="34" charset="0"/>
              </a:rPr>
              <a:t>donde corresponda</a:t>
            </a:r>
          </a:p>
          <a:p>
            <a:pPr marL="808038" indent="-446088" algn="just">
              <a:buFont typeface="Arial" panose="020B0604020202020204" pitchFamily="34" charset="0"/>
              <a:buChar char="•"/>
            </a:pPr>
            <a:r>
              <a:rPr lang="es-MX" sz="3200" dirty="0" smtClean="0">
                <a:solidFill>
                  <a:srgbClr val="0070C0"/>
                </a:solidFill>
                <a:cs typeface="Arial" panose="020B0604020202020204" pitchFamily="34" charset="0"/>
              </a:rPr>
              <a:t>En la opción 1, indique si un número ingresado es par o impar</a:t>
            </a:r>
          </a:p>
          <a:p>
            <a:pPr marL="808038" indent="-446088" algn="just">
              <a:buFont typeface="Arial" panose="020B0604020202020204" pitchFamily="34" charset="0"/>
              <a:buChar char="•"/>
            </a:pPr>
            <a:r>
              <a:rPr lang="es-MX" sz="3200" dirty="0" smtClean="0">
                <a:solidFill>
                  <a:srgbClr val="0070C0"/>
                </a:solidFill>
                <a:cs typeface="Arial" panose="020B0604020202020204" pitchFamily="34" charset="0"/>
              </a:rPr>
              <a:t>En la opción 2, muestre la serie Fibonacci de los primeros 10 números</a:t>
            </a:r>
          </a:p>
          <a:p>
            <a:pPr marL="808038" indent="-446088" algn="just">
              <a:buFont typeface="Arial" panose="020B0604020202020204" pitchFamily="34" charset="0"/>
              <a:buChar char="•"/>
            </a:pPr>
            <a:r>
              <a:rPr lang="es-MX" sz="3200" dirty="0" smtClean="0">
                <a:solidFill>
                  <a:srgbClr val="0070C0"/>
                </a:solidFill>
                <a:cs typeface="Arial" panose="020B0604020202020204" pitchFamily="34" charset="0"/>
              </a:rPr>
              <a:t>La opción 3, es Salir de la aplicación</a:t>
            </a:r>
          </a:p>
          <a:p>
            <a:pPr algn="just"/>
            <a:endParaRPr lang="es-MX" sz="3200" dirty="0" smtClean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14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xmlns="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2850" y="6569075"/>
            <a:ext cx="10649035" cy="553998"/>
          </a:xfrm>
        </p:spPr>
        <p:txBody>
          <a:bodyPr/>
          <a:lstStyle/>
          <a:p>
            <a:r>
              <a:rPr lang="es-CL" sz="3600" dirty="0" smtClean="0">
                <a:solidFill>
                  <a:schemeClr val="bg1"/>
                </a:solidFill>
              </a:rPr>
              <a:t>Escuela de Informática y Telecomunicaciones</a:t>
            </a:r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551" y="3904095"/>
            <a:ext cx="13495632" cy="1723549"/>
          </a:xfrm>
        </p:spPr>
        <p:txBody>
          <a:bodyPr/>
          <a:lstStyle/>
          <a:p>
            <a:r>
              <a:rPr lang="es-CL" sz="7200" dirty="0" smtClean="0"/>
              <a:t>Programación de Algoritmos</a:t>
            </a:r>
          </a:p>
          <a:p>
            <a:r>
              <a:rPr lang="es-CL" sz="4000" dirty="0" smtClean="0"/>
              <a:t>PGY1121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189746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922AFCB8-239F-634B-87EE-F69D82B39952}"/>
              </a:ext>
            </a:extLst>
          </p:cNvPr>
          <p:cNvSpPr/>
          <p:nvPr/>
        </p:nvSpPr>
        <p:spPr>
          <a:xfrm>
            <a:off x="9290050" y="8205218"/>
            <a:ext cx="6896100" cy="1766190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BE0849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433050" y="8734370"/>
            <a:ext cx="6016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42913">
              <a:tabLst>
                <a:tab pos="4572000" algn="l"/>
              </a:tabLst>
            </a:pPr>
            <a:r>
              <a:rPr lang="es-CL" sz="4000" dirty="0" smtClean="0">
                <a:solidFill>
                  <a:schemeClr val="bg1"/>
                </a:solidFill>
              </a:rPr>
              <a:t>Validaciones y Menús</a:t>
            </a:r>
            <a:endParaRPr lang="es-CL" sz="4000" dirty="0">
              <a:solidFill>
                <a:schemeClr val="bg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394450" y="6188075"/>
            <a:ext cx="131826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07B15584-95E6-3649-8525-60E595905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850" y="6464330"/>
            <a:ext cx="10661650" cy="1323439"/>
          </a:xfrm>
        </p:spPr>
        <p:txBody>
          <a:bodyPr/>
          <a:lstStyle/>
          <a:p>
            <a:pPr algn="ctr"/>
            <a:r>
              <a:rPr lang="es-CL" dirty="0" smtClean="0">
                <a:solidFill>
                  <a:srgbClr val="00B0F0"/>
                </a:solidFill>
              </a:rPr>
              <a:t>Experiencia de Aprendizaje N° 3</a:t>
            </a:r>
            <a:br>
              <a:rPr lang="es-CL" dirty="0" smtClean="0">
                <a:solidFill>
                  <a:srgbClr val="00B0F0"/>
                </a:solidFill>
              </a:rPr>
            </a:br>
            <a:r>
              <a:rPr lang="es-CL" sz="3200" dirty="0" smtClean="0">
                <a:solidFill>
                  <a:srgbClr val="002060"/>
                </a:solidFill>
              </a:rPr>
              <a:t>Clase N° 2</a:t>
            </a:r>
            <a:endParaRPr lang="es-CL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01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F0A42BA-5D1F-664F-B64B-E5E9115EA4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450" y="1235075"/>
            <a:ext cx="4498056" cy="738664"/>
          </a:xfrm>
        </p:spPr>
        <p:txBody>
          <a:bodyPr/>
          <a:lstStyle/>
          <a:p>
            <a:r>
              <a:rPr lang="es-CL" sz="4800" dirty="0" smtClean="0"/>
              <a:t>Especialidades</a:t>
            </a:r>
            <a:endParaRPr lang="es-CL" sz="2800" dirty="0">
              <a:solidFill>
                <a:srgbClr val="00A9D8"/>
              </a:solidFill>
            </a:endParaRPr>
          </a:p>
        </p:txBody>
      </p:sp>
      <p:sp>
        <p:nvSpPr>
          <p:cNvPr id="28" name="Marcador de texto 1">
            <a:extLst>
              <a:ext uri="{FF2B5EF4-FFF2-40B4-BE49-F238E27FC236}">
                <a16:creationId xmlns:a16="http://schemas.microsoft.com/office/drawing/2014/main" xmlns="" id="{CABE9E9E-A2AC-E845-A7C5-039B88562117}"/>
              </a:ext>
            </a:extLst>
          </p:cNvPr>
          <p:cNvSpPr txBox="1">
            <a:spLocks/>
          </p:cNvSpPr>
          <p:nvPr/>
        </p:nvSpPr>
        <p:spPr>
          <a:xfrm>
            <a:off x="2584450" y="4709716"/>
            <a:ext cx="15087600" cy="24724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just">
              <a:lnSpc>
                <a:spcPct val="90000"/>
              </a:lnSpc>
              <a:spcBef>
                <a:spcPts val="1000"/>
              </a:spcBef>
              <a:buSzPts val="2800"/>
              <a:buFont typeface="Arial"/>
              <a:buChar char="•"/>
            </a:pPr>
            <a:r>
              <a:rPr lang="es-MX" sz="4000" b="0" dirty="0" smtClean="0">
                <a:latin typeface="Arial Narrow" panose="020B0606020202030204" pitchFamily="34" charset="0"/>
                <a:sym typeface="Consolas"/>
              </a:rPr>
              <a:t>Utilizar </a:t>
            </a:r>
            <a:r>
              <a:rPr lang="es-MX" sz="4000" b="0" dirty="0">
                <a:latin typeface="Arial Narrow" panose="020B0606020202030204" pitchFamily="34" charset="0"/>
                <a:sym typeface="Consolas"/>
              </a:rPr>
              <a:t>los conceptos de try y </a:t>
            </a:r>
            <a:r>
              <a:rPr lang="es-MX" sz="4000" b="0" dirty="0" err="1" smtClean="0">
                <a:latin typeface="Arial Narrow" panose="020B0606020202030204" pitchFamily="34" charset="0"/>
                <a:sym typeface="Consolas"/>
              </a:rPr>
              <a:t>except</a:t>
            </a:r>
            <a:r>
              <a:rPr lang="es-MX" sz="4000" b="0" dirty="0" smtClean="0">
                <a:latin typeface="Arial Narrow" panose="020B0606020202030204" pitchFamily="34" charset="0"/>
                <a:sym typeface="Consolas"/>
              </a:rPr>
              <a:t>, para la validación de ingreso de datos.</a:t>
            </a:r>
          </a:p>
          <a:p>
            <a:pPr marL="457200" lvl="0" indent="-457200" algn="just">
              <a:lnSpc>
                <a:spcPct val="90000"/>
              </a:lnSpc>
              <a:spcBef>
                <a:spcPts val="1000"/>
              </a:spcBef>
              <a:buSzPts val="2800"/>
              <a:buFont typeface="Arial"/>
              <a:buChar char="•"/>
            </a:pPr>
            <a:endParaRPr lang="es-MX" sz="4000" b="0" dirty="0" smtClean="0">
              <a:latin typeface="Arial Narrow" panose="020B0606020202030204" pitchFamily="34" charset="0"/>
              <a:sym typeface="Consolas"/>
            </a:endParaRPr>
          </a:p>
          <a:p>
            <a:pPr marL="457200" lvl="0" indent="-457200" algn="just">
              <a:lnSpc>
                <a:spcPct val="90000"/>
              </a:lnSpc>
              <a:spcBef>
                <a:spcPts val="1000"/>
              </a:spcBef>
              <a:buSzPts val="2800"/>
              <a:buFont typeface="Arial"/>
              <a:buChar char="•"/>
            </a:pPr>
            <a:r>
              <a:rPr lang="es-MX" sz="4000" b="0" dirty="0" smtClean="0">
                <a:latin typeface="Arial Narrow" panose="020B0606020202030204" pitchFamily="34" charset="0"/>
                <a:sym typeface="Consolas"/>
              </a:rPr>
              <a:t>Crear menús utilizando los diferentes tipos ciclos de repetición, de acuerdo a lo requerido por el caso.</a:t>
            </a:r>
            <a:endParaRPr lang="es-MX" sz="4000" b="0" dirty="0">
              <a:latin typeface="Arial Narrow" panose="020B0606020202030204" pitchFamily="34" charset="0"/>
            </a:endParaRPr>
          </a:p>
        </p:txBody>
      </p:sp>
      <p:sp>
        <p:nvSpPr>
          <p:cNvPr id="29" name="object 92">
            <a:extLst>
              <a:ext uri="{FF2B5EF4-FFF2-40B4-BE49-F238E27FC236}">
                <a16:creationId xmlns:a16="http://schemas.microsoft.com/office/drawing/2014/main" xmlns="" id="{E41A357A-3628-0544-8889-B7358C79D363}"/>
              </a:ext>
            </a:extLst>
          </p:cNvPr>
          <p:cNvSpPr txBox="1"/>
          <p:nvPr/>
        </p:nvSpPr>
        <p:spPr>
          <a:xfrm>
            <a:off x="1289050" y="3303858"/>
            <a:ext cx="5484145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CL" sz="4000" b="1" dirty="0" smtClean="0">
                <a:solidFill>
                  <a:srgbClr val="307DE1"/>
                </a:solidFill>
                <a:latin typeface="Arial"/>
                <a:cs typeface="Arial"/>
              </a:rPr>
              <a:t>Objetivos de la sesión</a:t>
            </a:r>
            <a:endParaRPr sz="4000" dirty="0">
              <a:solidFill>
                <a:srgbClr val="307DE1"/>
              </a:solidFill>
              <a:latin typeface="Arial"/>
              <a:cs typeface="Arial"/>
            </a:endParaRPr>
          </a:p>
        </p:txBody>
      </p:sp>
      <p:pic>
        <p:nvPicPr>
          <p:cNvPr id="35" name="Imagen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4450" y="9998075"/>
            <a:ext cx="5566837" cy="1095601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59222"/>
            <a:ext cx="7461250" cy="146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7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xmlns="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3" name="Rectángulo 2"/>
          <p:cNvSpPr/>
          <p:nvPr/>
        </p:nvSpPr>
        <p:spPr>
          <a:xfrm>
            <a:off x="9366250" y="6188075"/>
            <a:ext cx="84582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xmlns="" id="{9960FC2D-3887-1646-A0CD-D2FB86584638}"/>
              </a:ext>
            </a:extLst>
          </p:cNvPr>
          <p:cNvSpPr txBox="1"/>
          <p:nvPr/>
        </p:nvSpPr>
        <p:spPr>
          <a:xfrm>
            <a:off x="8375650" y="3434851"/>
            <a:ext cx="8915400" cy="4239622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84200" lvl="0" indent="-5715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3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excepciones son una forma </a:t>
            </a:r>
            <a:r>
              <a:rPr lang="es-MX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controlar el comportamiento de un programa cuando </a:t>
            </a:r>
            <a:r>
              <a:rPr lang="es-MX" sz="3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éste genera un error.</a:t>
            </a:r>
          </a:p>
          <a:p>
            <a:pPr marL="584200" lvl="0" indent="-5715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endParaRPr lang="es-MX" sz="3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  <a:sym typeface="Consolas"/>
            </a:endParaRPr>
          </a:p>
          <a:p>
            <a:pPr marL="584200" lvl="0" indent="-5715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3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Consolas"/>
              </a:rPr>
              <a:t>Cuando se produce el error, el programa se detiene.</a:t>
            </a:r>
            <a:endParaRPr lang="es-MX" sz="3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  <a:sym typeface="Consolas"/>
            </a:endParaRPr>
          </a:p>
          <a:p>
            <a:pPr marL="355600" lvl="0" indent="-3429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endParaRPr lang="es-MX" sz="3600" dirty="0">
              <a:latin typeface="Arial Narrow" panose="020B0606020202030204" pitchFamily="34" charset="0"/>
              <a:ea typeface="Consolas"/>
              <a:cs typeface="Consolas"/>
              <a:sym typeface="Consolas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xmlns="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8335011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Excepciones</a:t>
            </a:r>
            <a:endParaRPr lang="es-CL" kern="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145" y="3434851"/>
            <a:ext cx="5172075" cy="343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2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xmlns="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3" name="Rectángulo 2"/>
          <p:cNvSpPr/>
          <p:nvPr/>
        </p:nvSpPr>
        <p:spPr>
          <a:xfrm>
            <a:off x="9366250" y="6188075"/>
            <a:ext cx="84582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xmlns="" id="{9960FC2D-3887-1646-A0CD-D2FB86584638}"/>
              </a:ext>
            </a:extLst>
          </p:cNvPr>
          <p:cNvSpPr txBox="1"/>
          <p:nvPr/>
        </p:nvSpPr>
        <p:spPr>
          <a:xfrm>
            <a:off x="2127250" y="2913603"/>
            <a:ext cx="15849600" cy="70788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 algn="just">
              <a:spcBef>
                <a:spcPts val="720"/>
              </a:spcBef>
            </a:pPr>
            <a:r>
              <a:rPr lang="es-MX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1: Realizar una división</a:t>
            </a: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xmlns="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8335011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Excepciones</a:t>
            </a:r>
            <a:endParaRPr lang="es-CL" kern="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140" y="4009431"/>
            <a:ext cx="9666582" cy="2940643"/>
          </a:xfrm>
          <a:prstGeom prst="rect">
            <a:avLst/>
          </a:prstGeom>
        </p:spPr>
      </p:pic>
      <p:sp>
        <p:nvSpPr>
          <p:cNvPr id="11" name="object 16">
            <a:extLst>
              <a:ext uri="{FF2B5EF4-FFF2-40B4-BE49-F238E27FC236}">
                <a16:creationId xmlns:a16="http://schemas.microsoft.com/office/drawing/2014/main" xmlns="" id="{9960FC2D-3887-1646-A0CD-D2FB86584638}"/>
              </a:ext>
            </a:extLst>
          </p:cNvPr>
          <p:cNvSpPr txBox="1"/>
          <p:nvPr/>
        </p:nvSpPr>
        <p:spPr>
          <a:xfrm>
            <a:off x="2127250" y="7842389"/>
            <a:ext cx="15849600" cy="144655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 algn="just">
              <a:spcBef>
                <a:spcPts val="720"/>
              </a:spcBef>
            </a:pPr>
            <a:r>
              <a:rPr lang="es-MX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El resultado es 2, dado que </a:t>
            </a:r>
            <a:r>
              <a:rPr lang="es-MX" sz="4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MX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es dividendo, </a:t>
            </a:r>
            <a:r>
              <a:rPr lang="es-MX" sz="4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MX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el divisor y sus valores permiten desarrollar la división correctamente.</a:t>
            </a:r>
          </a:p>
        </p:txBody>
      </p:sp>
    </p:spTree>
    <p:extLst>
      <p:ext uri="{BB962C8B-B14F-4D97-AF65-F5344CB8AC3E}">
        <p14:creationId xmlns:p14="http://schemas.microsoft.com/office/powerpoint/2010/main" val="253132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xmlns="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3" name="Rectángulo 2"/>
          <p:cNvSpPr/>
          <p:nvPr/>
        </p:nvSpPr>
        <p:spPr>
          <a:xfrm>
            <a:off x="9366250" y="6188075"/>
            <a:ext cx="84582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xmlns="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8335011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Excepciones</a:t>
            </a:r>
            <a:endParaRPr lang="es-CL" kern="0" dirty="0"/>
          </a:p>
        </p:txBody>
      </p:sp>
      <p:sp>
        <p:nvSpPr>
          <p:cNvPr id="7" name="object 16">
            <a:extLst>
              <a:ext uri="{FF2B5EF4-FFF2-40B4-BE49-F238E27FC236}">
                <a16:creationId xmlns:a16="http://schemas.microsoft.com/office/drawing/2014/main" xmlns="" id="{9960FC2D-3887-1646-A0CD-D2FB86584638}"/>
              </a:ext>
            </a:extLst>
          </p:cNvPr>
          <p:cNvSpPr txBox="1"/>
          <p:nvPr/>
        </p:nvSpPr>
        <p:spPr>
          <a:xfrm>
            <a:off x="2113281" y="8721546"/>
            <a:ext cx="15849600" cy="120032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 algn="just">
              <a:spcBef>
                <a:spcPts val="720"/>
              </a:spcBef>
            </a:pPr>
            <a:r>
              <a:rPr lang="es-CL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Se produce un error de que no está permitido realizar una división por cero, por tanto se genera la excepción: </a:t>
            </a:r>
            <a:r>
              <a:rPr lang="es-CL" sz="36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ZeroDivisionError</a:t>
            </a:r>
            <a:r>
              <a:rPr lang="es-CL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CL" sz="36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division</a:t>
            </a:r>
            <a:r>
              <a:rPr lang="es-CL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6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s-CL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6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</a:t>
            </a:r>
            <a:endParaRPr lang="es-CL" sz="36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281" y="3825875"/>
            <a:ext cx="10986770" cy="4763658"/>
          </a:xfrm>
          <a:prstGeom prst="rect">
            <a:avLst/>
          </a:prstGeom>
        </p:spPr>
      </p:pic>
      <p:sp>
        <p:nvSpPr>
          <p:cNvPr id="11" name="object 16">
            <a:extLst>
              <a:ext uri="{FF2B5EF4-FFF2-40B4-BE49-F238E27FC236}">
                <a16:creationId xmlns:a16="http://schemas.microsoft.com/office/drawing/2014/main" xmlns="" id="{9960FC2D-3887-1646-A0CD-D2FB86584638}"/>
              </a:ext>
            </a:extLst>
          </p:cNvPr>
          <p:cNvSpPr txBox="1"/>
          <p:nvPr/>
        </p:nvSpPr>
        <p:spPr>
          <a:xfrm>
            <a:off x="2127250" y="2913603"/>
            <a:ext cx="15849600" cy="70788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 algn="just">
              <a:spcBef>
                <a:spcPts val="720"/>
              </a:spcBef>
            </a:pPr>
            <a:r>
              <a:rPr lang="es-MX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2: Realizar una división por cero</a:t>
            </a:r>
          </a:p>
        </p:txBody>
      </p:sp>
    </p:spTree>
    <p:extLst>
      <p:ext uri="{BB962C8B-B14F-4D97-AF65-F5344CB8AC3E}">
        <p14:creationId xmlns:p14="http://schemas.microsoft.com/office/powerpoint/2010/main" val="36013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xmlns="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3" name="Rectángulo 2"/>
          <p:cNvSpPr/>
          <p:nvPr/>
        </p:nvSpPr>
        <p:spPr>
          <a:xfrm>
            <a:off x="9366250" y="6188075"/>
            <a:ext cx="84582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xmlns="" id="{9960FC2D-3887-1646-A0CD-D2FB86584638}"/>
              </a:ext>
            </a:extLst>
          </p:cNvPr>
          <p:cNvSpPr txBox="1"/>
          <p:nvPr/>
        </p:nvSpPr>
        <p:spPr>
          <a:xfrm>
            <a:off x="2127248" y="8011786"/>
            <a:ext cx="15849601" cy="132343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 algn="just">
              <a:spcBef>
                <a:spcPts val="720"/>
              </a:spcBef>
            </a:pPr>
            <a:r>
              <a:rPr lang="es-MX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produce un error y la excepción es </a:t>
            </a:r>
            <a:r>
              <a:rPr lang="es-MX" sz="4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TypeError</a:t>
            </a:r>
            <a:r>
              <a:rPr lang="es-MX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eso “</a:t>
            </a:r>
            <a:r>
              <a:rPr lang="es-MX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ocurre </a:t>
            </a:r>
            <a:r>
              <a:rPr lang="es-MX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cuando se aplica una operación </a:t>
            </a:r>
            <a:r>
              <a:rPr lang="es-MX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un dato de </a:t>
            </a:r>
            <a:r>
              <a:rPr lang="es-MX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 </a:t>
            </a:r>
            <a:r>
              <a:rPr lang="es-MX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inapropiado”</a:t>
            </a:r>
            <a:endParaRPr lang="es-MX" sz="4000" dirty="0">
              <a:solidFill>
                <a:srgbClr val="C00000"/>
              </a:solidFill>
              <a:latin typeface="Arial" panose="020B0604020202020204" pitchFamily="34" charset="0"/>
              <a:ea typeface="Consolas"/>
              <a:cs typeface="Arial" panose="020B0604020202020204" pitchFamily="34" charset="0"/>
              <a:sym typeface="Consolas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xmlns="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8335011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Excepciones</a:t>
            </a:r>
            <a:endParaRPr lang="es-CL" kern="0" dirty="0"/>
          </a:p>
        </p:txBody>
      </p:sp>
      <p:sp>
        <p:nvSpPr>
          <p:cNvPr id="7" name="object 16">
            <a:extLst>
              <a:ext uri="{FF2B5EF4-FFF2-40B4-BE49-F238E27FC236}">
                <a16:creationId xmlns:a16="http://schemas.microsoft.com/office/drawing/2014/main" xmlns="" id="{9960FC2D-3887-1646-A0CD-D2FB86584638}"/>
              </a:ext>
            </a:extLst>
          </p:cNvPr>
          <p:cNvSpPr txBox="1"/>
          <p:nvPr/>
        </p:nvSpPr>
        <p:spPr>
          <a:xfrm>
            <a:off x="2127250" y="2913603"/>
            <a:ext cx="15849600" cy="70788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 algn="just">
              <a:spcBef>
                <a:spcPts val="720"/>
              </a:spcBef>
            </a:pPr>
            <a:r>
              <a:rPr lang="es-MX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3: Sumar números y texto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49" y="4044950"/>
            <a:ext cx="11357889" cy="35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9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xmlns="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3" name="Rectángulo 2"/>
          <p:cNvSpPr/>
          <p:nvPr/>
        </p:nvSpPr>
        <p:spPr>
          <a:xfrm>
            <a:off x="9366250" y="6188075"/>
            <a:ext cx="84582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xmlns="" id="{9960FC2D-3887-1646-A0CD-D2FB86584638}"/>
              </a:ext>
            </a:extLst>
          </p:cNvPr>
          <p:cNvSpPr txBox="1"/>
          <p:nvPr/>
        </p:nvSpPr>
        <p:spPr>
          <a:xfrm>
            <a:off x="-9721058" y="6906791"/>
            <a:ext cx="5315545" cy="854204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 algn="just">
              <a:spcBef>
                <a:spcPts val="720"/>
              </a:spcBef>
            </a:pPr>
            <a:endParaRPr lang="es-MX" sz="4000" dirty="0">
              <a:latin typeface="Arial" panose="020B0604020202020204" pitchFamily="34" charset="0"/>
              <a:ea typeface="Consolas"/>
              <a:cs typeface="Arial" panose="020B0604020202020204" pitchFamily="34" charset="0"/>
              <a:sym typeface="Consolas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xmlns="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8335011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Try y </a:t>
            </a:r>
            <a:r>
              <a:rPr lang="es-CL" kern="0" dirty="0" err="1" smtClean="0"/>
              <a:t>Except</a:t>
            </a:r>
            <a:endParaRPr lang="es-CL" kern="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22450" y="6311186"/>
            <a:ext cx="17297400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n-US" sz="32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Dado el siguiente ejemplo, se presenta la división por cero, pero ahora tiene una estructura de código</a:t>
            </a:r>
            <a:r>
              <a:rPr kumimoji="0" lang="es-CL" altLang="en-US" sz="3200" b="0" i="0" u="none" strike="noStrike" cap="none" normalizeH="0" dirty="0" smtClean="0">
                <a:ln>
                  <a:noFill/>
                </a:ln>
                <a:effectLst/>
                <a:cs typeface="Arial" panose="020B0604020202020204" pitchFamily="34" charset="0"/>
              </a:rPr>
              <a:t> diferente.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n-US" sz="3200" b="0" i="0" u="none" strike="noStrike" cap="none" normalizeH="0" dirty="0" smtClean="0">
              <a:ln>
                <a:noFill/>
              </a:ln>
              <a:effectLst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L" altLang="en-US" sz="3200" dirty="0" smtClean="0">
                <a:cs typeface="Arial" panose="020B0604020202020204" pitchFamily="34" charset="0"/>
              </a:rPr>
              <a:t>Se consideran dos partes:</a:t>
            </a:r>
          </a:p>
          <a:p>
            <a:pPr marL="742950" marR="0" lvl="0" indent="-742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s-CL" altLang="en-US" sz="3200" b="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cs typeface="Arial" panose="020B0604020202020204" pitchFamily="34" charset="0"/>
              </a:rPr>
              <a:t>Try, la cual corresponde a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cs typeface="Arial" panose="020B0604020202020204" pitchFamily="34" charset="0"/>
              </a:rPr>
              <a:t>la </a:t>
            </a:r>
            <a:r>
              <a:rPr kumimoji="0" lang="es-CL" altLang="en-US" sz="3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cs typeface="Arial" panose="020B0604020202020204" pitchFamily="34" charset="0"/>
              </a:rPr>
              <a:t>sección del código y esta podría lanzar la excepción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cs typeface="Arial" panose="020B0604020202020204" pitchFamily="34" charset="0"/>
              </a:rPr>
              <a:t>.</a:t>
            </a:r>
          </a:p>
          <a:p>
            <a:pPr marL="742950" marR="0" lvl="0" indent="-742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cs typeface="Arial" panose="020B0604020202020204" pitchFamily="34" charset="0"/>
              </a:rPr>
              <a:t>Except,</a:t>
            </a:r>
            <a:r>
              <a:rPr kumimoji="0" lang="en-US" altLang="en-US" sz="3200" b="0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cs typeface="Arial" panose="020B0604020202020204" pitchFamily="34" charset="0"/>
              </a:rPr>
              <a:t> c</a:t>
            </a:r>
            <a:r>
              <a:rPr kumimoji="0" lang="es-CL" altLang="en-US" sz="3200" b="0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cs typeface="Arial" panose="020B0604020202020204" pitchFamily="34" charset="0"/>
              </a:rPr>
              <a:t>aptura la excepción y hace que el programa no se caiga (Término técnico en programación)</a:t>
            </a:r>
            <a:endParaRPr kumimoji="0" lang="es-CL" altLang="en-US" sz="32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0" y="2835275"/>
            <a:ext cx="8036859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6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xmlns="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3" name="Rectángulo 2"/>
          <p:cNvSpPr/>
          <p:nvPr/>
        </p:nvSpPr>
        <p:spPr>
          <a:xfrm>
            <a:off x="9366250" y="6188075"/>
            <a:ext cx="84582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xmlns="" id="{9960FC2D-3887-1646-A0CD-D2FB86584638}"/>
              </a:ext>
            </a:extLst>
          </p:cNvPr>
          <p:cNvSpPr txBox="1"/>
          <p:nvPr/>
        </p:nvSpPr>
        <p:spPr>
          <a:xfrm>
            <a:off x="2355850" y="2759075"/>
            <a:ext cx="15945626" cy="2487861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 algn="just">
              <a:spcBef>
                <a:spcPts val="720"/>
              </a:spcBef>
            </a:pPr>
            <a:r>
              <a:rPr lang="es-MX" sz="3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código compuesto con Try y </a:t>
            </a:r>
            <a:r>
              <a:rPr lang="es-MX" sz="36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</a:t>
            </a:r>
            <a:r>
              <a:rPr lang="es-MX" sz="3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también podemos incluir el bloque </a:t>
            </a:r>
            <a:r>
              <a:rPr lang="es-MX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“else”, </a:t>
            </a:r>
            <a:r>
              <a:rPr lang="es-MX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el cual se ejecuta siempre y cuando no se cumpla ninguna excepción.</a:t>
            </a:r>
          </a:p>
          <a:p>
            <a:pPr marL="12700" lvl="0" algn="just">
              <a:spcBef>
                <a:spcPts val="720"/>
              </a:spcBef>
            </a:pPr>
            <a:endParaRPr lang="es-MX" sz="3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just">
              <a:spcBef>
                <a:spcPts val="720"/>
              </a:spcBef>
            </a:pPr>
            <a:r>
              <a:rPr lang="es-MX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con </a:t>
            </a:r>
            <a:r>
              <a:rPr lang="es-MX" sz="3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</a:t>
            </a:r>
            <a:r>
              <a:rPr lang="es-MX" sz="3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			</a:t>
            </a:r>
            <a:r>
              <a:rPr lang="es-MX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con </a:t>
            </a:r>
            <a:r>
              <a:rPr lang="es-MX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endParaRPr lang="es-MX" sz="3600" dirty="0">
              <a:latin typeface="Arial Narrow" panose="020B0606020202030204" pitchFamily="34" charset="0"/>
              <a:ea typeface="Consolas"/>
              <a:cs typeface="Consolas"/>
              <a:sym typeface="Consolas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xmlns="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118872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else en las Excepciones</a:t>
            </a:r>
            <a:endParaRPr lang="es-CL" kern="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788" y="5902815"/>
            <a:ext cx="7305675" cy="257126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9569" y="5902815"/>
            <a:ext cx="8191907" cy="257126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6549929" y="8952661"/>
            <a:ext cx="63770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Analiza los ejemplos con tu docente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495259" y="10062605"/>
            <a:ext cx="84455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400" dirty="0" smtClean="0">
                <a:solidFill>
                  <a:schemeClr val="accent6">
                    <a:lumMod val="75000"/>
                  </a:schemeClr>
                </a:solidFill>
              </a:rPr>
              <a:t>Apoyo con algunos link: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accent6">
                    <a:lumMod val="75000"/>
                  </a:schemeClr>
                </a:solidFill>
              </a:rPr>
              <a:t>https://uniwebsidad.com/libros/algoritmos-python/capitulo-12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95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4CBA08B7824894AA16DE9F2638AAE9B" ma:contentTypeVersion="3" ma:contentTypeDescription="Crear nuevo documento." ma:contentTypeScope="" ma:versionID="8d5f10729c62970b734de5ef879298b5">
  <xsd:schema xmlns:xsd="http://www.w3.org/2001/XMLSchema" xmlns:xs="http://www.w3.org/2001/XMLSchema" xmlns:p="http://schemas.microsoft.com/office/2006/metadata/properties" xmlns:ns2="7ff679ab-7b56-4e3a-bce0-ec1a424001f2" targetNamespace="http://schemas.microsoft.com/office/2006/metadata/properties" ma:root="true" ma:fieldsID="82ae55e5e6eb8a9a0474e54d5a4b9107" ns2:_="">
    <xsd:import namespace="7ff679ab-7b56-4e3a-bce0-ec1a424001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f679ab-7b56-4e3a-bce0-ec1a424001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95D417D-D165-40F1-BF8B-829FE8249C59}"/>
</file>

<file path=customXml/itemProps2.xml><?xml version="1.0" encoding="utf-8"?>
<ds:datastoreItem xmlns:ds="http://schemas.openxmlformats.org/officeDocument/2006/customXml" ds:itemID="{6C75DC61-3E29-4595-8F0A-24085584A9FB}"/>
</file>

<file path=customXml/itemProps3.xml><?xml version="1.0" encoding="utf-8"?>
<ds:datastoreItem xmlns:ds="http://schemas.openxmlformats.org/officeDocument/2006/customXml" ds:itemID="{0FDB2320-4496-4CCB-9F4C-61E844B0C5C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19987</TotalTime>
  <Words>478</Words>
  <Application>Microsoft Office PowerPoint</Application>
  <PresentationFormat>Personalizado</PresentationFormat>
  <Paragraphs>72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Arial Narrow</vt:lpstr>
      <vt:lpstr>Calibri</vt:lpstr>
      <vt:lpstr>Consolas</vt:lpstr>
      <vt:lpstr>Montserrat-Light</vt:lpstr>
      <vt:lpstr>Office Theme</vt:lpstr>
      <vt:lpstr>Presentación de PowerPoint</vt:lpstr>
      <vt:lpstr>Experiencia de Aprendizaje N° 3 Clase N° 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dc:creator>Andres Blanchard B.</dc:creator>
  <cp:lastModifiedBy>Cuenta Microsoft</cp:lastModifiedBy>
  <cp:revision>107</cp:revision>
  <dcterms:created xsi:type="dcterms:W3CDTF">2021-04-02T01:36:00Z</dcterms:created>
  <dcterms:modified xsi:type="dcterms:W3CDTF">2021-12-19T22:47:25Z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0x01010054CBA08B7824894AA16DE9F2638AAE9B</vt:lpwstr>
  </property>
</Properties>
</file>