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7" r:id="rId2"/>
    <p:sldId id="276" r:id="rId3"/>
    <p:sldId id="296" r:id="rId4"/>
    <p:sldId id="294" r:id="rId5"/>
    <p:sldId id="297" r:id="rId6"/>
    <p:sldId id="295" r:id="rId7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D8"/>
    <a:srgbClr val="307DE1"/>
    <a:srgbClr val="9EA4A8"/>
    <a:srgbClr val="E60C7E"/>
    <a:srgbClr val="C9D11E"/>
    <a:srgbClr val="434342"/>
    <a:srgbClr val="EB7A2C"/>
    <a:srgbClr val="D52155"/>
    <a:srgbClr val="D6833D"/>
    <a:srgbClr val="BE0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0" autoAdjust="0"/>
    <p:restoredTop sz="94669"/>
  </p:normalViewPr>
  <p:slideViewPr>
    <p:cSldViewPr>
      <p:cViewPr varScale="1">
        <p:scale>
          <a:sx n="43" d="100"/>
          <a:sy n="43" d="100"/>
        </p:scale>
        <p:origin x="930" y="60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7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xmlns="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30-12-2021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F4A4D-6EEB-4E14-A80E-5128D2971AB4}" type="datetimeFigureOut">
              <a:rPr lang="es-CL" smtClean="0"/>
              <a:t>30-12-2021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ACC00-114C-45F4-801A-A27801F22AC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3608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CC00-114C-45F4-801A-A27801F22ACA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17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d, motor&#10;&#10;Descripción generada automáticamente">
            <a:extLst>
              <a:ext uri="{FF2B5EF4-FFF2-40B4-BE49-F238E27FC236}">
                <a16:creationId xmlns:a16="http://schemas.microsoft.com/office/drawing/2014/main" xmlns="" id="{9683B854-432E-EB4B-809D-D0B17E54FA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xmlns="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xmlns="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xmlns="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xmlns="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xmlns="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A5BA8542-890F-EA40-B8CD-356F1585BC4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872C656-E25F-0F4A-AB72-70B904D7896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s-CL" smtClean="0"/>
              <a:t>‹Nº›</a:t>
            </a:fld>
            <a:endParaRPr lang="es-CL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xmlns="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xmlns="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xmlns="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xmlns="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xmlns="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xmlns="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xmlns="" id="{FC33F340-7017-A54B-AB2D-EFBBB90A374D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xmlns="" id="{3A3AF8A0-E40E-424D-9062-8F5081E913F5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4">
            <a:extLst>
              <a:ext uri="{FF2B5EF4-FFF2-40B4-BE49-F238E27FC236}">
                <a16:creationId xmlns:a16="http://schemas.microsoft.com/office/drawing/2014/main" xmlns="" id="{4CF343B9-9DAA-904B-926B-BF1E8B169555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7" name="object 5">
              <a:extLst>
                <a:ext uri="{FF2B5EF4-FFF2-40B4-BE49-F238E27FC236}">
                  <a16:creationId xmlns:a16="http://schemas.microsoft.com/office/drawing/2014/main" xmlns="" id="{B4133E1D-7241-C648-A1B7-47414D04749D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6">
              <a:extLst>
                <a:ext uri="{FF2B5EF4-FFF2-40B4-BE49-F238E27FC236}">
                  <a16:creationId xmlns:a16="http://schemas.microsoft.com/office/drawing/2014/main" xmlns="" id="{6E4A7447-424D-0C48-BBB7-9539084DEFB7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32" name="Marcador de texto 8">
            <a:extLst>
              <a:ext uri="{FF2B5EF4-FFF2-40B4-BE49-F238E27FC236}">
                <a16:creationId xmlns:a16="http://schemas.microsoft.com/office/drawing/2014/main" xmlns="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xmlns="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xmlns="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xmlns="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xmlns="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xmlns="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xmlns="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xmlns="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xmlns="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xmlns="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xmlns="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xmlns="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xmlns="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xmlns="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xmlns="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xmlns="" id="{0C89410C-D654-794A-B743-CC26E1D1AF2D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xmlns="" id="{6E10E463-16FC-A04F-8895-A33E951E1FE3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4">
            <a:extLst>
              <a:ext uri="{FF2B5EF4-FFF2-40B4-BE49-F238E27FC236}">
                <a16:creationId xmlns:a16="http://schemas.microsoft.com/office/drawing/2014/main" xmlns="" id="{CB2E15CD-9B47-1B49-A416-D36AF2D23F43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1" name="object 5">
              <a:extLst>
                <a:ext uri="{FF2B5EF4-FFF2-40B4-BE49-F238E27FC236}">
                  <a16:creationId xmlns:a16="http://schemas.microsoft.com/office/drawing/2014/main" xmlns="" id="{7D58CCB2-276A-B94F-A6F2-85B6DBA8E1C5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6">
              <a:extLst>
                <a:ext uri="{FF2B5EF4-FFF2-40B4-BE49-F238E27FC236}">
                  <a16:creationId xmlns:a16="http://schemas.microsoft.com/office/drawing/2014/main" xmlns="" id="{34CB5623-3939-5B45-8061-A108CDB7930E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Rectángulo 23">
            <a:extLst>
              <a:ext uri="{FF2B5EF4-FFF2-40B4-BE49-F238E27FC236}">
                <a16:creationId xmlns:a16="http://schemas.microsoft.com/office/drawing/2014/main" xmlns="" id="{922AFCB8-239F-634B-87EE-F69D82B39952}"/>
              </a:ext>
            </a:extLst>
          </p:cNvPr>
          <p:cNvSpPr/>
          <p:nvPr userDrawn="1"/>
        </p:nvSpPr>
        <p:spPr>
          <a:xfrm>
            <a:off x="0" y="1070563"/>
            <a:ext cx="4946650" cy="1168346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BE0849"/>
              </a:solidFill>
            </a:endParaRPr>
          </a:p>
        </p:txBody>
      </p:sp>
      <p:sp>
        <p:nvSpPr>
          <p:cNvPr id="13" name="Marcador de texto 26">
            <a:extLst>
              <a:ext uri="{FF2B5EF4-FFF2-40B4-BE49-F238E27FC236}">
                <a16:creationId xmlns:a16="http://schemas.microsoft.com/office/drawing/2014/main" xmlns="" id="{C735A75F-04C1-E245-870F-36052B4A6F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39" y="2441101"/>
            <a:ext cx="4144011" cy="1661993"/>
          </a:xfrm>
        </p:spPr>
        <p:txBody>
          <a:bodyPr/>
          <a:lstStyle>
            <a:lvl1pPr algn="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xmlns="" id="{FB129E85-41B9-6C42-8912-75A91FB92D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3250" y="1235075"/>
            <a:ext cx="4114800" cy="830997"/>
          </a:xfrm>
        </p:spPr>
        <p:txBody>
          <a:bodyPr/>
          <a:lstStyle>
            <a:lvl1pPr algn="r">
              <a:defRPr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TITULO</a:t>
            </a:r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xmlns="" id="{AA567376-DBFD-5A4F-82E7-FD2AD08062EC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xmlns="" id="{66764F30-D17D-0441-85BA-509A1FA1128E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4">
            <a:extLst>
              <a:ext uri="{FF2B5EF4-FFF2-40B4-BE49-F238E27FC236}">
                <a16:creationId xmlns:a16="http://schemas.microsoft.com/office/drawing/2014/main" xmlns="" id="{A27A7766-AA3C-6948-AB30-9209C2D91325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7" name="object 5">
              <a:extLst>
                <a:ext uri="{FF2B5EF4-FFF2-40B4-BE49-F238E27FC236}">
                  <a16:creationId xmlns:a16="http://schemas.microsoft.com/office/drawing/2014/main" xmlns="" id="{F09961A0-083F-DE44-B704-826135289A1F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6">
              <a:extLst>
                <a:ext uri="{FF2B5EF4-FFF2-40B4-BE49-F238E27FC236}">
                  <a16:creationId xmlns:a16="http://schemas.microsoft.com/office/drawing/2014/main" xmlns="" id="{95064578-2976-C745-B2F4-FF77CC1A839B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9" name="Título 10">
            <a:extLst>
              <a:ext uri="{FF2B5EF4-FFF2-40B4-BE49-F238E27FC236}">
                <a16:creationId xmlns:a16="http://schemas.microsoft.com/office/drawing/2014/main" xmlns="" id="{AC232843-A88A-FC40-9906-973A906BB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30" name="Marcador de texto 12">
            <a:extLst>
              <a:ext uri="{FF2B5EF4-FFF2-40B4-BE49-F238E27FC236}">
                <a16:creationId xmlns:a16="http://schemas.microsoft.com/office/drawing/2014/main" xmlns="" id="{DEC301BC-5E94-F946-88C7-99C29BC51E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Mano de una persona&#10;&#10;Descripción generada automáticamente con confianza media">
            <a:extLst>
              <a:ext uri="{FF2B5EF4-FFF2-40B4-BE49-F238E27FC236}">
                <a16:creationId xmlns:a16="http://schemas.microsoft.com/office/drawing/2014/main" xmlns="" id="{653F9310-D267-F34D-B206-84F949D9B7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3" y="-39684"/>
            <a:ext cx="20274643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xmlns="" id="{1B2BF476-91DE-A841-A37F-453FB19136EA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xmlns="" id="{ACB607ED-0C7F-4C4C-9343-6101E810C809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xmlns="" id="{40FD84A5-FFC6-144C-BE8A-97C095474640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xmlns="" id="{78C044A3-C84D-FE41-AEB5-B2207ED08BC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xmlns="" id="{31089ED4-AEB9-0F46-8A69-813592993390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xmlns="" id="{8E0ACA1D-EE83-5648-96F2-B61C410627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xmlns="" id="{296505BC-83B7-AD41-AE85-0A49AF6F65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Persona usando un teclado de computadora&#10;&#10;Descripción generada automáticamente">
            <a:extLst>
              <a:ext uri="{FF2B5EF4-FFF2-40B4-BE49-F238E27FC236}">
                <a16:creationId xmlns:a16="http://schemas.microsoft.com/office/drawing/2014/main" xmlns="" id="{A5684DB5-8A90-DA41-8661-E694917DEC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36" y="-58597"/>
            <a:ext cx="20198444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xmlns="" id="{0B3FA83C-460E-AC40-8C3B-EF325171A0AC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xmlns="" id="{0CC6034A-DD52-8E48-9897-290B72B140F4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xmlns="" id="{7BD220CA-C2E0-5A47-8906-8C7F54BE497A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xmlns="" id="{3EEFAA1B-FD72-8948-B11C-1214D7203673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xmlns="" id="{BB5CD9E5-7F69-C841-A5B1-50577B59E9E7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xmlns="" id="{75575793-1590-984B-826D-AE96768BE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xmlns="" id="{4254857D-F0DA-8444-B7FA-5DA33208F4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Pantalla de computadora con una imagen de una persona&#10;&#10;Descripción generada automáticamente con confianza media">
            <a:extLst>
              <a:ext uri="{FF2B5EF4-FFF2-40B4-BE49-F238E27FC236}">
                <a16:creationId xmlns:a16="http://schemas.microsoft.com/office/drawing/2014/main" xmlns="" id="{69DC1521-6CC4-2F4F-8F1C-C55F27E3CA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4" y="-33111"/>
            <a:ext cx="20115893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xmlns="" id="{E75D606B-EE2C-B046-ACD8-BC5FD8D65186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xmlns="" id="{3B212C34-8515-FB46-9C77-315EA06E8821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xmlns="" id="{60923CD3-9332-DB47-8C47-8F70EACE909C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xmlns="" id="{837A9A05-40DE-EF46-99E0-D3267C1E90DD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xmlns="" id="{B8C0F767-40C4-F849-A03B-0B342A63611F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xmlns="" id="{A42A5FCF-9DBF-6444-9C7D-63AEDE9038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xmlns="" id="{86045069-C8DE-284F-A6AD-CCCBA509EA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Imagen que contiene viendo, frente, espejo, reflejo&#10;&#10;Descripción generada automáticamente">
            <a:extLst>
              <a:ext uri="{FF2B5EF4-FFF2-40B4-BE49-F238E27FC236}">
                <a16:creationId xmlns:a16="http://schemas.microsoft.com/office/drawing/2014/main" xmlns="" id="{4C9D61C2-08A2-EE4D-AB18-E1B263ABEA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841"/>
            <a:ext cx="20135850" cy="723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xmlns="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2850" y="6569075"/>
            <a:ext cx="10649035" cy="553998"/>
          </a:xfrm>
        </p:spPr>
        <p:txBody>
          <a:bodyPr/>
          <a:lstStyle/>
          <a:p>
            <a:r>
              <a:rPr lang="es-CL" sz="3600" dirty="0" smtClean="0">
                <a:solidFill>
                  <a:schemeClr val="bg1"/>
                </a:solidFill>
              </a:rPr>
              <a:t>Escuela de Informática y Telecomunicaciones</a:t>
            </a:r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551" y="3904095"/>
            <a:ext cx="13495632" cy="1723549"/>
          </a:xfrm>
        </p:spPr>
        <p:txBody>
          <a:bodyPr/>
          <a:lstStyle/>
          <a:p>
            <a:r>
              <a:rPr lang="es-CL" sz="7200" dirty="0" smtClean="0"/>
              <a:t>Programación de Algoritmos</a:t>
            </a:r>
          </a:p>
          <a:p>
            <a:r>
              <a:rPr lang="es-CL" sz="4000" dirty="0" smtClean="0"/>
              <a:t>PGY1121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41222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922AFCB8-239F-634B-87EE-F69D82B39952}"/>
              </a:ext>
            </a:extLst>
          </p:cNvPr>
          <p:cNvSpPr/>
          <p:nvPr/>
        </p:nvSpPr>
        <p:spPr>
          <a:xfrm>
            <a:off x="9050997" y="8097323"/>
            <a:ext cx="6896100" cy="1766190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BE0849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356850" y="8626475"/>
            <a:ext cx="4284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42913">
              <a:tabLst>
                <a:tab pos="4572000" algn="l"/>
              </a:tabLst>
            </a:pPr>
            <a:r>
              <a:rPr lang="es-CL" sz="4000" dirty="0" smtClean="0">
                <a:solidFill>
                  <a:schemeClr val="bg1"/>
                </a:solidFill>
              </a:rPr>
              <a:t>Ejercicios en Clases</a:t>
            </a:r>
            <a:endParaRPr lang="es-CL" sz="4000" dirty="0">
              <a:solidFill>
                <a:schemeClr val="bg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394450" y="6188075"/>
            <a:ext cx="131826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07B15584-95E6-3649-8525-60E595905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850" y="6464330"/>
            <a:ext cx="10661650" cy="1323439"/>
          </a:xfrm>
        </p:spPr>
        <p:txBody>
          <a:bodyPr/>
          <a:lstStyle/>
          <a:p>
            <a:pPr algn="ctr"/>
            <a:r>
              <a:rPr lang="es-CL" dirty="0" smtClean="0">
                <a:solidFill>
                  <a:srgbClr val="00B0F0"/>
                </a:solidFill>
              </a:rPr>
              <a:t>Experiencia de Aprendizaje N° 4</a:t>
            </a:r>
            <a:br>
              <a:rPr lang="es-CL" dirty="0" smtClean="0">
                <a:solidFill>
                  <a:srgbClr val="00B0F0"/>
                </a:solidFill>
              </a:rPr>
            </a:br>
            <a:r>
              <a:rPr lang="es-CL" sz="3200" dirty="0" smtClean="0">
                <a:solidFill>
                  <a:srgbClr val="002060"/>
                </a:solidFill>
              </a:rPr>
              <a:t>Clase N° 1</a:t>
            </a:r>
            <a:endParaRPr lang="es-CL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01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xmlns="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xmlns="" id="{9960FC2D-3887-1646-A0CD-D2FB86584638}"/>
              </a:ext>
            </a:extLst>
          </p:cNvPr>
          <p:cNvSpPr txBox="1"/>
          <p:nvPr/>
        </p:nvSpPr>
        <p:spPr>
          <a:xfrm>
            <a:off x="984250" y="2794879"/>
            <a:ext cx="16002000" cy="132343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CL" sz="4000" dirty="0" smtClean="0"/>
              <a:t>Crear arreglos unidimensionales para el desarrollo de operaciones con sus elementos, de acuerdo a lo requerido en el caso.</a:t>
            </a:r>
            <a:endParaRPr lang="es-MX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  <a:sym typeface="Consolas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xmlns="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Objetivo de la Actividad</a:t>
            </a:r>
            <a:endParaRPr lang="es-CL" kern="0" dirty="0"/>
          </a:p>
        </p:txBody>
      </p:sp>
      <p:sp>
        <p:nvSpPr>
          <p:cNvPr id="2" name="Rectángulo 1"/>
          <p:cNvSpPr/>
          <p:nvPr/>
        </p:nvSpPr>
        <p:spPr>
          <a:xfrm>
            <a:off x="996591" y="4816475"/>
            <a:ext cx="17830800" cy="1974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58825" indent="-758825"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L" sz="4000" b="1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Indicadores de logro</a:t>
            </a:r>
            <a:endParaRPr lang="es-CL" sz="4000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0" indent="-571500"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3200" dirty="0">
                <a:solidFill>
                  <a:srgbClr val="0070C0"/>
                </a:solidFill>
                <a:ea typeface="Noto Sans Symbols"/>
                <a:cs typeface="Noto Sans Symbols"/>
              </a:rPr>
              <a:t>Utiliza arreglos que permitan el almacenamiento de datos según los requerimientos del problema planteado </a:t>
            </a:r>
            <a:endParaRPr lang="es-MX" sz="3200" dirty="0" smtClean="0">
              <a:solidFill>
                <a:srgbClr val="0070C0"/>
              </a:solidFill>
              <a:ea typeface="Noto Sans Symbols"/>
              <a:cs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74331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xmlns="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xmlns="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Ejercicios</a:t>
            </a:r>
            <a:endParaRPr lang="es-CL" kern="0" dirty="0"/>
          </a:p>
        </p:txBody>
      </p:sp>
      <p:sp>
        <p:nvSpPr>
          <p:cNvPr id="11" name="Rectángulo 10"/>
          <p:cNvSpPr/>
          <p:nvPr/>
        </p:nvSpPr>
        <p:spPr>
          <a:xfrm>
            <a:off x="908050" y="2378075"/>
            <a:ext cx="18208325" cy="6073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L" sz="3600" b="1" dirty="0" smtClean="0">
                <a:solidFill>
                  <a:srgbClr val="0070C0"/>
                </a:solidFill>
                <a:ea typeface="Noto Sans Symbols"/>
                <a:cs typeface="Noto Sans Symbols"/>
              </a:rPr>
              <a:t>Instrucciones: </a:t>
            </a:r>
            <a:r>
              <a:rPr lang="es-CL" sz="3600" dirty="0" smtClean="0">
                <a:solidFill>
                  <a:srgbClr val="000000"/>
                </a:solidFill>
                <a:ea typeface="Noto Sans Symbols"/>
                <a:cs typeface="Noto Sans Symbols"/>
              </a:rPr>
              <a:t>Desarrolle los enunciados, aplicando los contenidos vistos en la clase.</a:t>
            </a:r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3600" b="1" dirty="0" smtClean="0">
                <a:solidFill>
                  <a:srgbClr val="0070C0"/>
                </a:solidFill>
              </a:rPr>
              <a:t>Ejercicio 1:</a:t>
            </a:r>
          </a:p>
          <a:p>
            <a:pPr marL="361950" indent="-361950"/>
            <a:r>
              <a:rPr lang="es-CL" sz="2800" dirty="0" smtClean="0"/>
              <a:t>Crear </a:t>
            </a:r>
            <a:r>
              <a:rPr lang="es-CL" sz="2800" dirty="0"/>
              <a:t>un arreglo unidimensional con nombre </a:t>
            </a:r>
            <a:r>
              <a:rPr lang="es-CL" sz="2800" dirty="0" err="1"/>
              <a:t>arregloA</a:t>
            </a:r>
            <a:r>
              <a:rPr lang="es-CL" sz="2800" dirty="0"/>
              <a:t> y de tamaño 100, con elementos aleatorios de números enteros del 0 al 500, luego:</a:t>
            </a:r>
            <a:endParaRPr lang="en-US" sz="2800" dirty="0"/>
          </a:p>
          <a:p>
            <a:pPr marL="1069975" lvl="0" indent="-346075">
              <a:buFont typeface="Arial" panose="020B0604020202020204" pitchFamily="34" charset="0"/>
              <a:buChar char="•"/>
            </a:pPr>
            <a:r>
              <a:rPr lang="es-CL" sz="2800" dirty="0"/>
              <a:t>Mostrar por pantalla sólo los valores que se encuentren en los índices pares del arreglo.</a:t>
            </a:r>
            <a:endParaRPr lang="en-US" sz="2800" dirty="0"/>
          </a:p>
          <a:p>
            <a:pPr marL="1069975" lvl="0" indent="-346075">
              <a:buFont typeface="Arial" panose="020B0604020202020204" pitchFamily="34" charset="0"/>
              <a:buChar char="•"/>
            </a:pPr>
            <a:r>
              <a:rPr lang="es-CL" sz="2800" dirty="0"/>
              <a:t>Mostrar el elemento mayor del arreglo.</a:t>
            </a:r>
            <a:endParaRPr lang="en-US" sz="2800" dirty="0"/>
          </a:p>
          <a:p>
            <a:pPr marL="1069975" lvl="0" indent="-346075">
              <a:buFont typeface="Arial" panose="020B0604020202020204" pitchFamily="34" charset="0"/>
              <a:buChar char="•"/>
            </a:pPr>
            <a:r>
              <a:rPr lang="es-CL" sz="2800" dirty="0"/>
              <a:t>Mostrar el índice (posición) del elemento mayor.</a:t>
            </a:r>
            <a:endParaRPr lang="en-US" sz="2800" dirty="0"/>
          </a:p>
          <a:p>
            <a:pPr marL="1069975" lvl="0" indent="-346075">
              <a:buFont typeface="Arial" panose="020B0604020202020204" pitchFamily="34" charset="0"/>
              <a:buChar char="•"/>
            </a:pPr>
            <a:r>
              <a:rPr lang="es-CL" sz="2800" dirty="0"/>
              <a:t>Mostrar el elemento menor del arreglo.</a:t>
            </a:r>
            <a:endParaRPr lang="en-US" sz="2800" dirty="0"/>
          </a:p>
          <a:p>
            <a:pPr marL="1069975" lvl="0" indent="-346075">
              <a:buFont typeface="Arial" panose="020B0604020202020204" pitchFamily="34" charset="0"/>
              <a:buChar char="•"/>
            </a:pPr>
            <a:r>
              <a:rPr lang="es-CL" sz="2800" dirty="0"/>
              <a:t>Generar la copia de arreglo A y multiplicar por 3 cada elemento. Mostrar resultado.</a:t>
            </a:r>
            <a:endParaRPr lang="en-US" sz="2800" dirty="0"/>
          </a:p>
          <a:p>
            <a:pPr marL="1069975" lvl="0" indent="-346075">
              <a:buFont typeface="Arial" panose="020B0604020202020204" pitchFamily="34" charset="0"/>
              <a:buChar char="•"/>
            </a:pPr>
            <a:r>
              <a:rPr lang="es-CL" sz="2800" dirty="0"/>
              <a:t>Mostrar la suma de los elementos del segundo arreglo.</a:t>
            </a:r>
            <a:endParaRPr lang="en-US" sz="2800" dirty="0"/>
          </a:p>
          <a:p>
            <a:pPr marL="1069975" lvl="0" indent="-346075">
              <a:buFont typeface="Arial" panose="020B0604020202020204" pitchFamily="34" charset="0"/>
              <a:buChar char="•"/>
            </a:pPr>
            <a:r>
              <a:rPr lang="es-CL" sz="2800" dirty="0"/>
              <a:t>Calcular el promedio de los elementos del segundo arreglo.</a:t>
            </a:r>
            <a:endParaRPr lang="en-US" sz="2800" dirty="0"/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endParaRPr lang="es-MX" sz="36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87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xmlns="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xmlns="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Ejercicios</a:t>
            </a:r>
            <a:endParaRPr lang="es-CL" kern="0" dirty="0"/>
          </a:p>
        </p:txBody>
      </p:sp>
      <p:sp>
        <p:nvSpPr>
          <p:cNvPr id="11" name="Rectángulo 10"/>
          <p:cNvSpPr/>
          <p:nvPr/>
        </p:nvSpPr>
        <p:spPr>
          <a:xfrm>
            <a:off x="908050" y="2378075"/>
            <a:ext cx="18208325" cy="7367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b="1" dirty="0" smtClean="0">
                <a:solidFill>
                  <a:srgbClr val="0070C0"/>
                </a:solidFill>
              </a:rPr>
              <a:t>Ejercicio 2:</a:t>
            </a:r>
            <a:r>
              <a:rPr lang="es-MX" sz="2800" b="1" dirty="0" smtClean="0">
                <a:solidFill>
                  <a:srgbClr val="0070C0"/>
                </a:solidFill>
              </a:rPr>
              <a:t> </a:t>
            </a:r>
            <a:endParaRPr lang="es-MX" sz="2800" b="1" dirty="0">
              <a:solidFill>
                <a:srgbClr val="0070C0"/>
              </a:solidFill>
            </a:endParaRPr>
          </a:p>
          <a:p>
            <a:r>
              <a:rPr lang="es-CL" sz="2800" dirty="0" smtClean="0"/>
              <a:t>Crear </a:t>
            </a:r>
            <a:r>
              <a:rPr lang="es-CL" sz="2800" dirty="0"/>
              <a:t>un arreglo unidimensional con nombre </a:t>
            </a:r>
            <a:r>
              <a:rPr lang="es-CL" sz="2800" dirty="0" smtClean="0"/>
              <a:t>arreglo_1 </a:t>
            </a:r>
            <a:r>
              <a:rPr lang="es-CL" sz="2800" dirty="0"/>
              <a:t>y de tamaño </a:t>
            </a:r>
            <a:r>
              <a:rPr lang="es-CL" sz="2800" dirty="0" smtClean="0"/>
              <a:t>10</a:t>
            </a:r>
            <a:r>
              <a:rPr lang="es-CL" sz="2800" dirty="0"/>
              <a:t>, con elementos aleatorios de números enteros del 0 al </a:t>
            </a:r>
            <a:r>
              <a:rPr lang="es-CL" sz="2800" dirty="0" smtClean="0"/>
              <a:t>1000, </a:t>
            </a:r>
            <a:r>
              <a:rPr lang="es-CL" sz="2800" dirty="0"/>
              <a:t>luego:</a:t>
            </a:r>
            <a:endParaRPr lang="en-US" sz="2800" dirty="0"/>
          </a:p>
          <a:p>
            <a:pPr marL="811213" lvl="0" indent="-449263">
              <a:buFont typeface="Arial" panose="020B0604020202020204" pitchFamily="34" charset="0"/>
              <a:buChar char="•"/>
            </a:pPr>
            <a:r>
              <a:rPr lang="es-CL" sz="2800" dirty="0"/>
              <a:t>Mostrar por pantalla </a:t>
            </a:r>
            <a:r>
              <a:rPr lang="es-CL" sz="2800" dirty="0" smtClean="0"/>
              <a:t>todos los elementos del arreglo.</a:t>
            </a:r>
            <a:endParaRPr lang="en-US" sz="2800" dirty="0"/>
          </a:p>
          <a:p>
            <a:pPr marL="811213" lvl="0" indent="-449263">
              <a:buFont typeface="Arial" panose="020B0604020202020204" pitchFamily="34" charset="0"/>
              <a:buChar char="•"/>
            </a:pPr>
            <a:r>
              <a:rPr lang="es-CL" sz="2800" dirty="0" smtClean="0"/>
              <a:t>Contar los elementos pares.</a:t>
            </a:r>
          </a:p>
          <a:p>
            <a:pPr marL="811213" lvl="0" indent="-449263">
              <a:buFont typeface="Arial" panose="020B0604020202020204" pitchFamily="34" charset="0"/>
              <a:buChar char="•"/>
            </a:pPr>
            <a:r>
              <a:rPr lang="es-CL" sz="2800" dirty="0" smtClean="0"/>
              <a:t>Sumar los elementos impares.</a:t>
            </a:r>
          </a:p>
          <a:p>
            <a:pPr marL="811213" lvl="0" indent="-449263">
              <a:buFont typeface="Arial" panose="020B0604020202020204" pitchFamily="34" charset="0"/>
              <a:buChar char="•"/>
            </a:pPr>
            <a:r>
              <a:rPr lang="es-CL" sz="2800" dirty="0" smtClean="0"/>
              <a:t>Emitir mensaje de cada elemento que sea primo.</a:t>
            </a:r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endParaRPr lang="es-MX" sz="3600" b="1" dirty="0" smtClean="0">
              <a:solidFill>
                <a:srgbClr val="0070C0"/>
              </a:solidFill>
            </a:endParaRPr>
          </a:p>
          <a:p>
            <a:r>
              <a:rPr lang="es-MX" sz="3600" b="1" dirty="0">
                <a:solidFill>
                  <a:srgbClr val="0070C0"/>
                </a:solidFill>
              </a:rPr>
              <a:t>Ejercicio </a:t>
            </a:r>
            <a:r>
              <a:rPr lang="es-MX" sz="3600" b="1" dirty="0" smtClean="0">
                <a:solidFill>
                  <a:srgbClr val="0070C0"/>
                </a:solidFill>
              </a:rPr>
              <a:t>3: </a:t>
            </a:r>
            <a:endParaRPr lang="es-MX" sz="3600" b="1" dirty="0">
              <a:solidFill>
                <a:srgbClr val="0070C0"/>
              </a:solidFill>
            </a:endParaRPr>
          </a:p>
          <a:p>
            <a:r>
              <a:rPr lang="es-CL" sz="2800" dirty="0"/>
              <a:t>Crear </a:t>
            </a:r>
            <a:r>
              <a:rPr lang="es-CL" sz="2800" dirty="0" smtClean="0"/>
              <a:t>dos arreglos unidimensionales </a:t>
            </a:r>
            <a:r>
              <a:rPr lang="es-CL" sz="2800" dirty="0"/>
              <a:t>con nombre </a:t>
            </a:r>
            <a:r>
              <a:rPr lang="es-CL" sz="2800" dirty="0" smtClean="0"/>
              <a:t>A y B </a:t>
            </a:r>
            <a:r>
              <a:rPr lang="es-CL" sz="2800" dirty="0"/>
              <a:t>y de tamaño 10, con elementos aleatorios de números enteros del 0 al </a:t>
            </a:r>
            <a:r>
              <a:rPr lang="es-CL" sz="2800" dirty="0" smtClean="0"/>
              <a:t>300</a:t>
            </a:r>
            <a:r>
              <a:rPr lang="es-CL" sz="2800" dirty="0"/>
              <a:t>, luego:</a:t>
            </a:r>
            <a:endParaRPr lang="en-US" sz="2800" dirty="0"/>
          </a:p>
          <a:p>
            <a:pPr marL="811213" lvl="0" indent="-449263">
              <a:buFont typeface="Arial" panose="020B0604020202020204" pitchFamily="34" charset="0"/>
              <a:buChar char="•"/>
            </a:pPr>
            <a:r>
              <a:rPr lang="es-CL" sz="2800" dirty="0"/>
              <a:t>Mostrar por pantalla </a:t>
            </a:r>
            <a:r>
              <a:rPr lang="es-CL" sz="2800" dirty="0" smtClean="0"/>
              <a:t>la suma de los </a:t>
            </a:r>
            <a:r>
              <a:rPr lang="es-CL" sz="2800" dirty="0"/>
              <a:t>elementos </a:t>
            </a:r>
            <a:r>
              <a:rPr lang="es-CL" sz="2800" dirty="0" smtClean="0"/>
              <a:t>de cada arreglo.</a:t>
            </a:r>
          </a:p>
          <a:p>
            <a:pPr marL="811213" lvl="0" indent="-449263">
              <a:buFont typeface="Arial" panose="020B0604020202020204" pitchFamily="34" charset="0"/>
              <a:buChar char="•"/>
            </a:pPr>
            <a:r>
              <a:rPr lang="es-CL" sz="2800" dirty="0" smtClean="0"/>
              <a:t>Mostrar por pantalla la suma de los elementos de ambos arreglos.</a:t>
            </a:r>
          </a:p>
          <a:p>
            <a:pPr marL="811213" lvl="0" indent="-449263">
              <a:buFont typeface="Arial" panose="020B0604020202020204" pitchFamily="34" charset="0"/>
              <a:buChar char="•"/>
            </a:pPr>
            <a:r>
              <a:rPr lang="es-CL" sz="2800" dirty="0" smtClean="0"/>
              <a:t>Mostrar por pantalla la tabla de multiplicar de los elementos impares del arreglo B.</a:t>
            </a:r>
            <a:endParaRPr lang="en-US" sz="2800" dirty="0"/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endParaRPr lang="es-MX" sz="36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5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xmlns="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2850" y="6569075"/>
            <a:ext cx="10649035" cy="553998"/>
          </a:xfrm>
        </p:spPr>
        <p:txBody>
          <a:bodyPr/>
          <a:lstStyle/>
          <a:p>
            <a:r>
              <a:rPr lang="es-CL" sz="3600" dirty="0" smtClean="0">
                <a:solidFill>
                  <a:schemeClr val="bg1"/>
                </a:solidFill>
              </a:rPr>
              <a:t>Escuela de Informática y Telecomunicaciones</a:t>
            </a:r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551" y="3904095"/>
            <a:ext cx="13495632" cy="1723549"/>
          </a:xfrm>
        </p:spPr>
        <p:txBody>
          <a:bodyPr/>
          <a:lstStyle/>
          <a:p>
            <a:r>
              <a:rPr lang="es-CL" sz="7200" dirty="0" smtClean="0"/>
              <a:t>Programación de Algoritmos</a:t>
            </a:r>
          </a:p>
          <a:p>
            <a:r>
              <a:rPr lang="es-CL" sz="4000" dirty="0" smtClean="0"/>
              <a:t>PGY1121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134232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4CBA08B7824894AA16DE9F2638AAE9B" ma:contentTypeVersion="3" ma:contentTypeDescription="Crear nuevo documento." ma:contentTypeScope="" ma:versionID="8d5f10729c62970b734de5ef879298b5">
  <xsd:schema xmlns:xsd="http://www.w3.org/2001/XMLSchema" xmlns:xs="http://www.w3.org/2001/XMLSchema" xmlns:p="http://schemas.microsoft.com/office/2006/metadata/properties" xmlns:ns2="7ff679ab-7b56-4e3a-bce0-ec1a424001f2" targetNamespace="http://schemas.microsoft.com/office/2006/metadata/properties" ma:root="true" ma:fieldsID="82ae55e5e6eb8a9a0474e54d5a4b9107" ns2:_="">
    <xsd:import namespace="7ff679ab-7b56-4e3a-bce0-ec1a424001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f679ab-7b56-4e3a-bce0-ec1a424001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2C2948-1529-4EB7-B208-E62F7467FB3C}"/>
</file>

<file path=customXml/itemProps2.xml><?xml version="1.0" encoding="utf-8"?>
<ds:datastoreItem xmlns:ds="http://schemas.openxmlformats.org/officeDocument/2006/customXml" ds:itemID="{43815555-51FE-4635-9BF7-E25434F1076F}"/>
</file>

<file path=customXml/itemProps3.xml><?xml version="1.0" encoding="utf-8"?>
<ds:datastoreItem xmlns:ds="http://schemas.openxmlformats.org/officeDocument/2006/customXml" ds:itemID="{E09B8F08-CB13-4E1C-8507-10768401C79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18960</TotalTime>
  <Words>318</Words>
  <Application>Microsoft Office PowerPoint</Application>
  <PresentationFormat>Personalizado</PresentationFormat>
  <Paragraphs>40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Consolas</vt:lpstr>
      <vt:lpstr>Montserrat-Light</vt:lpstr>
      <vt:lpstr>Noto Sans Symbols</vt:lpstr>
      <vt:lpstr>Times New Roman</vt:lpstr>
      <vt:lpstr>Office Theme</vt:lpstr>
      <vt:lpstr>Presentación de PowerPoint</vt:lpstr>
      <vt:lpstr>Experiencia de Aprendizaje N° 4 Clase N° 1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dc:creator>Andres Blanchard B.</dc:creator>
  <cp:lastModifiedBy>Cuenta Microsoft</cp:lastModifiedBy>
  <cp:revision>133</cp:revision>
  <dcterms:created xsi:type="dcterms:W3CDTF">2021-04-02T01:36:00Z</dcterms:created>
  <dcterms:modified xsi:type="dcterms:W3CDTF">2021-12-31T00:49:58Z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0x01010054CBA08B7824894AA16DE9F2638AAE9B</vt:lpwstr>
  </property>
</Properties>
</file>