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7" r:id="rId2"/>
    <p:sldId id="276" r:id="rId3"/>
    <p:sldId id="272" r:id="rId4"/>
    <p:sldId id="274" r:id="rId5"/>
    <p:sldId id="308" r:id="rId6"/>
    <p:sldId id="309" r:id="rId7"/>
    <p:sldId id="307" r:id="rId8"/>
    <p:sldId id="295" r:id="rId9"/>
    <p:sldId id="311" r:id="rId10"/>
    <p:sldId id="313" r:id="rId11"/>
    <p:sldId id="315" r:id="rId12"/>
    <p:sldId id="314" r:id="rId13"/>
    <p:sldId id="316" r:id="rId14"/>
    <p:sldId id="317" r:id="rId15"/>
    <p:sldId id="318" r:id="rId16"/>
    <p:sldId id="310" r:id="rId17"/>
    <p:sldId id="305" r:id="rId18"/>
    <p:sldId id="306" r:id="rId19"/>
    <p:sldId id="293" r:id="rId20"/>
    <p:sldId id="319" r:id="rId21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849"/>
    <a:srgbClr val="307DE1"/>
    <a:srgbClr val="00A9D8"/>
    <a:srgbClr val="9EA4A8"/>
    <a:srgbClr val="E60C7E"/>
    <a:srgbClr val="C9D11E"/>
    <a:srgbClr val="434342"/>
    <a:srgbClr val="EB7A2C"/>
    <a:srgbClr val="D52155"/>
    <a:srgbClr val="D68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30-12-2021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30-12-2021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=""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=""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=""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=""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=""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=""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=""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=""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=""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=""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=""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=""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=""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=""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=""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=""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=""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=""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=""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=""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=""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=""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=""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=""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=""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=""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=""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=""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=""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=""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=""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=""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=""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=""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=""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=""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=""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=""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=""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=""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=""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=""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=""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=""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=""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=""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=""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=""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=""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44966"/>
            <a:ext cx="10544492" cy="27783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7525" y="10186269"/>
            <a:ext cx="4306575" cy="122688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337" y="-154492"/>
            <a:ext cx="832821" cy="24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1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w3jLJU7DT5E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arfacil.com/blog/arduino-blog/git-y-github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Bidimensional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796571" y="2667015"/>
            <a:ext cx="1089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36850" y="3729507"/>
            <a:ext cx="1539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28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5106" y="4235037"/>
            <a:ext cx="8422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2: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22325" y="4235037"/>
            <a:ext cx="8422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1: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22325" y="3598139"/>
            <a:ext cx="1539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latin typeface="+mj-lt"/>
              </a:rPr>
              <a:t>Mostrar un elemento de la matriz</a:t>
            </a:r>
            <a:endParaRPr lang="es-MX" sz="28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06" y="4985614"/>
            <a:ext cx="5273619" cy="36408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4" y="4985614"/>
            <a:ext cx="5419725" cy="47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Bidimensional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796571" y="2667015"/>
            <a:ext cx="1089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36850" y="3729507"/>
            <a:ext cx="1539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28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22325" y="3598139"/>
            <a:ext cx="1539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latin typeface="+mj-lt"/>
              </a:rPr>
              <a:t>Mostrar un elemento de la matriz</a:t>
            </a:r>
            <a:endParaRPr lang="es-MX" sz="28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4538211"/>
            <a:ext cx="5896447" cy="591706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7461250" y="702627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derecha 12"/>
          <p:cNvSpPr/>
          <p:nvPr/>
        </p:nvSpPr>
        <p:spPr>
          <a:xfrm>
            <a:off x="7461250" y="801687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>
            <a:off x="7461250" y="893127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>
            <a:off x="7461250" y="984567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0" y="6687851"/>
            <a:ext cx="657225" cy="80889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102" y="7654925"/>
            <a:ext cx="1843088" cy="81915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393" y="8797925"/>
            <a:ext cx="2473325" cy="7239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850" y="9569117"/>
            <a:ext cx="2362200" cy="8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Bidimensional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796571" y="2667015"/>
            <a:ext cx="1089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36850" y="3729507"/>
            <a:ext cx="1539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28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22325" y="3598139"/>
            <a:ext cx="3895725" cy="532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latin typeface="+mj-lt"/>
              </a:rPr>
              <a:t>Generar matriz con ceros</a:t>
            </a:r>
            <a:endParaRPr lang="es-MX" sz="28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4384095"/>
            <a:ext cx="4361694" cy="26421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57" y="4384095"/>
            <a:ext cx="4281179" cy="264218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080125" y="3598139"/>
            <a:ext cx="3895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latin typeface="+mj-lt"/>
              </a:rPr>
              <a:t>Generar matriz con unos</a:t>
            </a:r>
            <a:endParaRPr lang="es-MX" sz="28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8496" y="4384096"/>
            <a:ext cx="4205354" cy="264218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1566525" y="3597275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latin typeface="+mj-lt"/>
              </a:rPr>
              <a:t>Generar matriz con Diagonal principal con 1</a:t>
            </a:r>
            <a:endParaRPr lang="es-MX" sz="28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Bidimensional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796571" y="2667015"/>
            <a:ext cx="1089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36850" y="3729507"/>
            <a:ext cx="1539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28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22325" y="3598139"/>
            <a:ext cx="4429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latin typeface="+mj-lt"/>
              </a:rPr>
              <a:t>Sumar todos los elementos</a:t>
            </a:r>
            <a:endParaRPr lang="es-MX" sz="28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080125" y="3598139"/>
            <a:ext cx="4048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latin typeface="+mj-lt"/>
              </a:rPr>
              <a:t>Sumar elementos por fila</a:t>
            </a:r>
            <a:endParaRPr lang="es-MX" sz="28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6" y="4268602"/>
            <a:ext cx="4469007" cy="33672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66" y="4268601"/>
            <a:ext cx="7181762" cy="33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Bidimensional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796571" y="2667015"/>
            <a:ext cx="1089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36850" y="3729507"/>
            <a:ext cx="1539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28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22325" y="3598139"/>
            <a:ext cx="11058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latin typeface="+mj-lt"/>
              </a:rPr>
              <a:t>Responder, ¿qué realizan las siguientes funciones?</a:t>
            </a:r>
            <a:endParaRPr lang="es-MX" sz="28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4529263"/>
            <a:ext cx="5294820" cy="1261238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6623050" y="489267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0" y="4589724"/>
            <a:ext cx="1133921" cy="8020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25" y="6226059"/>
            <a:ext cx="5255050" cy="1257416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6623050" y="664527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536" y="6411912"/>
            <a:ext cx="1956547" cy="9239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18" y="7919033"/>
            <a:ext cx="5175744" cy="1317042"/>
          </a:xfrm>
          <a:prstGeom prst="rect">
            <a:avLst/>
          </a:prstGeom>
        </p:spPr>
      </p:pic>
      <p:sp>
        <p:nvSpPr>
          <p:cNvPr id="17" name="Flecha derecha 16"/>
          <p:cNvSpPr/>
          <p:nvPr/>
        </p:nvSpPr>
        <p:spPr>
          <a:xfrm>
            <a:off x="6623050" y="839787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0450" y="8091199"/>
            <a:ext cx="1090613" cy="9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Bidimensional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796571" y="2667015"/>
            <a:ext cx="1089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36850" y="3729507"/>
            <a:ext cx="1539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28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22325" y="3598139"/>
            <a:ext cx="11058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latin typeface="+mj-lt"/>
              </a:rPr>
              <a:t>Concatenar dos matrices</a:t>
            </a:r>
            <a:endParaRPr lang="es-MX" sz="28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4529263"/>
            <a:ext cx="10864355" cy="59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Ver video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450142" y="3063875"/>
            <a:ext cx="15087600" cy="1384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lvl="0"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3270250" y="4448870"/>
            <a:ext cx="14630400" cy="196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4693009" y="5048051"/>
            <a:ext cx="12135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https://www.youtube.com/watch?v=97o5ckUHDmo</a:t>
            </a:r>
          </a:p>
        </p:txBody>
      </p:sp>
    </p:spTree>
    <p:extLst>
      <p:ext uri="{BB962C8B-B14F-4D97-AF65-F5344CB8AC3E}">
        <p14:creationId xmlns:p14="http://schemas.microsoft.com/office/powerpoint/2010/main" val="21059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Actividad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7156450" y="3493176"/>
            <a:ext cx="7543800" cy="14465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Comenta con tus compañeros y docente sobre las operaciones con arreglos.</a:t>
            </a:r>
          </a:p>
          <a:p>
            <a:pPr algn="just"/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300104" y="6740422"/>
            <a:ext cx="1635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 </a:t>
            </a:r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expone otras funciones y operaciones con arreglos de dos o más dimensiones.</a:t>
            </a:r>
            <a:endParaRPr lang="es-MX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12" y="3087381"/>
            <a:ext cx="35718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450142" y="3063875"/>
            <a:ext cx="15087600" cy="698652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lvl="0"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Crear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un arreglo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dos dimensiones de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tamaño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 x 3,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con elementos aleatorios de números enteros del 0 al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100.</a:t>
            </a:r>
          </a:p>
          <a:p>
            <a:pPr lvl="0" algn="just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Utilice las siguientes funciones en el arreglo creado en el punto 1</a:t>
            </a:r>
          </a:p>
          <a:p>
            <a:pPr marL="722313" lvl="0" indent="-360363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Promedio de los elementos.</a:t>
            </a:r>
          </a:p>
          <a:p>
            <a:pPr marL="722313" lvl="0" indent="-360363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Suma de los elementos.</a:t>
            </a:r>
          </a:p>
          <a:p>
            <a:pPr marL="722313" lvl="0" indent="-360363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Mostrar el elemento mayor.</a:t>
            </a:r>
          </a:p>
          <a:p>
            <a:pPr marL="722313" lvl="0" indent="-360363" algn="just">
              <a:buFont typeface="Arial" panose="020B0604020202020204" pitchFamily="34" charset="0"/>
              <a:buChar char="•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Mostrar el elemento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menor.</a:t>
            </a:r>
          </a:p>
          <a:p>
            <a:pPr marL="722313" lvl="0" indent="-360363" algn="just">
              <a:buFont typeface="Arial" panose="020B0604020202020204" pitchFamily="34" charset="0"/>
              <a:buChar char="•"/>
            </a:pP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Mostrar sólo los elementos de la diagonal principal.</a:t>
            </a:r>
          </a:p>
          <a:p>
            <a:pPr marL="361950" lvl="0" algn="just"/>
            <a:endParaRPr lang="es-C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3. Crear un arreglo de dos dimensiones de 3 x 3 con números ceros, excepto la diagonal principal que debe contener en el mismo orden los siguientes elementos 1, 2 y 3.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L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Recuerda subir los archivos a GitHub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Guía de Ejercicios</a:t>
            </a:r>
            <a:endParaRPr lang="es-CL" kern="0" dirty="0"/>
          </a:p>
        </p:txBody>
      </p:sp>
      <p:sp>
        <p:nvSpPr>
          <p:cNvPr id="7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4718050" y="4206875"/>
            <a:ext cx="11125200" cy="107721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3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 </a:t>
            </a:r>
            <a:r>
              <a:rPr lang="es-MX" sz="3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ejercicios </a:t>
            </a:r>
            <a:r>
              <a:rPr lang="es-MX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Experiencia 4 Semana 2.</a:t>
            </a:r>
          </a:p>
          <a:p>
            <a:pPr algn="just"/>
            <a:endParaRPr lang="es-MX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23650" y="8626475"/>
            <a:ext cx="222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Arreglos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4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2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21396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 smtClean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=""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3422650" y="4709716"/>
            <a:ext cx="14173200" cy="2472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Utilizar GitHub para el respaldo de los códigos desarrollados en Python</a:t>
            </a: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endParaRPr lang="es-MX" sz="4000" b="0" dirty="0" smtClean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Utilizar diferentes tipos de arreglos bidimensionales para almacenar datos </a:t>
            </a:r>
            <a:r>
              <a:rPr lang="es-MX" sz="4000" b="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según los requerimientos </a:t>
            </a:r>
            <a:r>
              <a:rPr lang="es-MX" sz="4000" b="0" dirty="0" smtClean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 solicitados </a:t>
            </a: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=""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 smtClean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974850" y="3140075"/>
            <a:ext cx="10668000" cy="60806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CL" sz="3200" b="1" dirty="0" err="1" smtClean="0">
                <a:solidFill>
                  <a:srgbClr val="0070C0"/>
                </a:solidFill>
              </a:rPr>
              <a:t>Git</a:t>
            </a:r>
            <a:r>
              <a:rPr lang="es-CL" sz="3200" dirty="0" smtClean="0"/>
              <a:t> </a:t>
            </a:r>
            <a:r>
              <a:rPr lang="es-CL" sz="3200" dirty="0"/>
              <a:t>es un proyecto de código abierto, el cual permite llevar un control de versiones de un proyecto. Es el sistema base de versiones. Se usa localmente</a:t>
            </a:r>
            <a:r>
              <a:rPr lang="es-CL" sz="3200" dirty="0" smtClean="0"/>
              <a:t>.</a:t>
            </a:r>
          </a:p>
          <a:p>
            <a:pPr algn="just"/>
            <a:endParaRPr lang="es-CL" sz="3200" dirty="0"/>
          </a:p>
          <a:p>
            <a:pPr algn="just"/>
            <a:endParaRPr lang="es-CL" sz="3200" dirty="0"/>
          </a:p>
          <a:p>
            <a:pPr algn="just"/>
            <a:r>
              <a:rPr lang="es-CL" sz="3200" b="1" dirty="0">
                <a:solidFill>
                  <a:srgbClr val="0070C0"/>
                </a:solidFill>
              </a:rPr>
              <a:t>GitHub</a:t>
            </a:r>
            <a:r>
              <a:rPr lang="es-CL" sz="3200" dirty="0"/>
              <a:t> es una herramienta que trabaja con </a:t>
            </a:r>
            <a:r>
              <a:rPr lang="es-CL" sz="3200" dirty="0" err="1"/>
              <a:t>Git</a:t>
            </a:r>
            <a:r>
              <a:rPr lang="es-CL" sz="3200" dirty="0"/>
              <a:t>, y agrega la centralización de los proyectos en nube, interfaces muy sencillas de ocupar, junto con el control de versiones centralizado, permitiendo a varios desarrolladores unificar sus códigos en la nube de GitHub, mejorando la comunicación, el desarrollo, los respaldos y la unificación de códigos (todo en nube).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MX" sz="32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err="1" smtClean="0"/>
              <a:t>Git</a:t>
            </a:r>
            <a:r>
              <a:rPr lang="es-CL" kern="0" dirty="0" smtClean="0"/>
              <a:t> y GitHub</a:t>
            </a:r>
            <a:endParaRPr lang="es-CL" kern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A05625C-8C7F-424A-A020-547080EE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050" y="3252268"/>
            <a:ext cx="3059442" cy="12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="" xmlns:a16="http://schemas.microsoft.com/office/drawing/2014/main" id="{DAB58096-27BD-4178-BFEC-D88C9E4D5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050" y="5605206"/>
            <a:ext cx="4683934" cy="25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75250" y="1141682"/>
            <a:ext cx="12663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5400" b="1" kern="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L" sz="5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CL" sz="5400" b="1" kern="0" dirty="0">
                <a:latin typeface="Arial" panose="020B0604020202020204" pitchFamily="34" charset="0"/>
                <a:cs typeface="Arial" panose="020B0604020202020204" pitchFamily="34" charset="0"/>
              </a:rPr>
              <a:t>concepto de GitHub</a:t>
            </a:r>
          </a:p>
        </p:txBody>
      </p:sp>
      <p:pic>
        <p:nvPicPr>
          <p:cNvPr id="4" name="Elementos multimedia en línea 3" title="What is GitHub?">
            <a:hlinkClick r:id="" action="ppaction://media"/>
            <a:extLst>
              <a:ext uri="{FF2B5EF4-FFF2-40B4-BE49-F238E27FC236}">
                <a16:creationId xmlns="" xmlns:a16="http://schemas.microsoft.com/office/drawing/2014/main" id="{7D80E02F-7FD6-4125-8F04-28C43D409D5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70250" y="2373013"/>
            <a:ext cx="13716000" cy="7749541"/>
          </a:xfrm>
          <a:prstGeom prst="rect">
            <a:avLst/>
          </a:prstGeom>
        </p:spPr>
      </p:pic>
      <p:sp>
        <p:nvSpPr>
          <p:cNvPr id="11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20807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450" y="3673475"/>
            <a:ext cx="4935686" cy="277731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" name="CuadroTexto 1"/>
          <p:cNvSpPr txBox="1"/>
          <p:nvPr/>
        </p:nvSpPr>
        <p:spPr>
          <a:xfrm>
            <a:off x="5175250" y="1141682"/>
            <a:ext cx="12663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5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s-CL" sz="5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5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660651" y="3368675"/>
            <a:ext cx="12801599" cy="236064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Revisa la carpeta </a:t>
            </a:r>
            <a:r>
              <a:rPr lang="es-E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Instructivo GitHub </a:t>
            </a: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 semana 2, para:</a:t>
            </a:r>
          </a:p>
          <a:p>
            <a:pPr marL="723900" lvl="0" indent="-447675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Crear tu cuenta.</a:t>
            </a:r>
          </a:p>
          <a:p>
            <a:pPr marL="723900" lvl="0" indent="-447675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Subir los archivos de Python.</a:t>
            </a:r>
          </a:p>
          <a:p>
            <a:pPr marL="723900" lvl="0" indent="-447675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Compartir información con tus pares y docente.</a:t>
            </a:r>
            <a:endParaRPr lang="es-MX" sz="32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60651" y="7712075"/>
            <a:ext cx="891353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Link </a:t>
            </a:r>
            <a:r>
              <a:rPr lang="es-CL" sz="2800" dirty="0" smtClean="0">
                <a:solidFill>
                  <a:srgbClr val="C00000"/>
                </a:solidFill>
              </a:rPr>
              <a:t>apoyo a más información </a:t>
            </a:r>
            <a:r>
              <a:rPr lang="en-US" sz="2800" dirty="0" smtClean="0">
                <a:solidFill>
                  <a:srgbClr val="C00000"/>
                </a:solidFill>
              </a:rPr>
              <a:t>de GitHub: </a:t>
            </a:r>
          </a:p>
          <a:p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://programarfacil.com/blog/arduino-blog/git-y-github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7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=""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147050" y="3267759"/>
            <a:ext cx="10515600" cy="643663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 la experiencia 4 semana 1, se proporcionó la descripción de los arreglos.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recordar: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Son un conjunto de datos que se almacenan temporalmente, además, cumplen ciertas características,  tales como:</a:t>
            </a:r>
          </a:p>
          <a:p>
            <a:pPr marL="622300" lvl="0" indent="-5715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Colección finita.</a:t>
            </a:r>
          </a:p>
          <a:p>
            <a:pPr marL="622300" lvl="0" indent="-5715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Homogénea.</a:t>
            </a:r>
          </a:p>
          <a:p>
            <a:pPr marL="622300" lvl="0" indent="-5715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Elementos ordenados.</a:t>
            </a: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lvl="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Hoy desarrollaremos ejercicios con arreglos con 2 o más dimensiones, las cuales son llamadas </a:t>
            </a:r>
            <a:r>
              <a:rPr lang="es-ES" sz="32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“Matriz”</a:t>
            </a:r>
            <a:endParaRPr lang="es-MX" sz="3200" b="1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2725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Bidimensional</a:t>
            </a:r>
            <a:endParaRPr lang="es-CL" kern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01" y="3521075"/>
            <a:ext cx="5448849" cy="44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Bidimensional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8556336" y="2834669"/>
            <a:ext cx="101357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matriz está compuesta por filas y columnas, como muestra el ejemplo.</a:t>
            </a:r>
          </a:p>
          <a:p>
            <a:pPr algn="just"/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celda o casillero contiene dos índices, el primero es la fila y luego la columna, las cuales son las coordenadas para posicionado el elemento.</a:t>
            </a:r>
          </a:p>
          <a:p>
            <a:pPr algn="just"/>
            <a:endParaRPr 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324022" y="7691824"/>
            <a:ext cx="72799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</a:t>
            </a:r>
            <a:r>
              <a:rPr lang="es-MX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largo tiene este arreglo?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tipo de datos posee el arreglo?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96" y="2834669"/>
            <a:ext cx="6808354" cy="39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=""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=""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Arreglo Bidimensional</a:t>
            </a:r>
            <a:endParaRPr lang="es-CL" kern="0" dirty="0"/>
          </a:p>
        </p:txBody>
      </p:sp>
      <p:sp>
        <p:nvSpPr>
          <p:cNvPr id="5" name="Rectángulo 4"/>
          <p:cNvSpPr/>
          <p:nvPr/>
        </p:nvSpPr>
        <p:spPr>
          <a:xfrm>
            <a:off x="1066095" y="2684615"/>
            <a:ext cx="8422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Declarar un arreglo de dos dimensiones (matriz)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66094" y="3372974"/>
            <a:ext cx="17367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>
                <a:latin typeface="+mj-lt"/>
              </a:rPr>
              <a:t>Python no posee estructuras propias para definir matrices, como se conocen en los lenguajes tradicionales, sino más bien son listas de listas.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489081" y="4765155"/>
            <a:ext cx="8422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2: Usando listas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066095" y="4765155"/>
            <a:ext cx="8422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1: Tradicional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0" y="5427984"/>
            <a:ext cx="5257800" cy="38893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5288375"/>
            <a:ext cx="6070818" cy="40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DC9072-0A74-4F2E-AA99-C0C8D63236F5}"/>
</file>

<file path=customXml/itemProps2.xml><?xml version="1.0" encoding="utf-8"?>
<ds:datastoreItem xmlns:ds="http://schemas.openxmlformats.org/officeDocument/2006/customXml" ds:itemID="{E2973AD7-13F8-461F-BFD4-5D7993A378AD}"/>
</file>

<file path=customXml/itemProps3.xml><?xml version="1.0" encoding="utf-8"?>
<ds:datastoreItem xmlns:ds="http://schemas.openxmlformats.org/officeDocument/2006/customXml" ds:itemID="{FF8F7996-11CC-42A7-932D-DCDB95569C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21877</TotalTime>
  <Words>672</Words>
  <Application>Microsoft Office PowerPoint</Application>
  <PresentationFormat>Personalizado</PresentationFormat>
  <Paragraphs>112</Paragraphs>
  <Slides>20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Consolas</vt:lpstr>
      <vt:lpstr>Montserrat-Light</vt:lpstr>
      <vt:lpstr>Office Theme</vt:lpstr>
      <vt:lpstr>Presentación de PowerPoint</vt:lpstr>
      <vt:lpstr>Experiencia de Aprendizaje N° 4 Clase N°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188</cp:revision>
  <dcterms:created xsi:type="dcterms:W3CDTF">2021-04-02T01:36:00Z</dcterms:created>
  <dcterms:modified xsi:type="dcterms:W3CDTF">2021-12-31T00:50:39Z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