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7" r:id="rId2"/>
    <p:sldId id="276" r:id="rId3"/>
    <p:sldId id="296" r:id="rId4"/>
    <p:sldId id="294" r:id="rId5"/>
    <p:sldId id="297" r:id="rId6"/>
    <p:sldId id="295" r:id="rId7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D8"/>
    <a:srgbClr val="307DE1"/>
    <a:srgbClr val="9EA4A8"/>
    <a:srgbClr val="E60C7E"/>
    <a:srgbClr val="C9D11E"/>
    <a:srgbClr val="434342"/>
    <a:srgbClr val="EB7A2C"/>
    <a:srgbClr val="D52155"/>
    <a:srgbClr val="D6833D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94669"/>
  </p:normalViewPr>
  <p:slideViewPr>
    <p:cSldViewPr>
      <p:cViewPr varScale="1">
        <p:scale>
          <a:sx n="43" d="100"/>
          <a:sy n="43" d="100"/>
        </p:scale>
        <p:origin x="930" y="60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29-12-2021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29-12-2021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:a16="http://schemas.microsoft.com/office/drawing/2014/main" xmlns="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xmlns="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xmlns="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xmlns="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xmlns="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xmlns="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xmlns="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xmlns="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xmlns="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xmlns="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xmlns="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xmlns="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xmlns="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xmlns="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xmlns="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xmlns="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:a16="http://schemas.microsoft.com/office/drawing/2014/main" xmlns="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xmlns="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xmlns="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xmlns="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xmlns="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xmlns="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xmlns="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xmlns="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xmlns="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xmlns="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xmlns="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xmlns="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xmlns="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xmlns="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xmlns="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xmlns="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xmlns="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xmlns="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xmlns="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xmlns="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xmlns="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:a16="http://schemas.microsoft.com/office/drawing/2014/main" xmlns="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xmlns="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xmlns="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xmlns="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xmlns="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xmlns="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:a16="http://schemas.microsoft.com/office/drawing/2014/main" xmlns="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:a16="http://schemas.microsoft.com/office/drawing/2014/main" xmlns="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xmlns="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xmlns="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xmlns="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xmlns="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xmlns="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xmlns="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xmlns="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:a16="http://schemas.microsoft.com/office/drawing/2014/main" xmlns="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xmlns="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xmlns="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xmlns="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xmlns="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xmlns="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xmlns="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:a16="http://schemas.microsoft.com/office/drawing/2014/main" xmlns="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xmlns="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xmlns="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xmlns="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xmlns="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xmlns="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xmlns="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:a16="http://schemas.microsoft.com/office/drawing/2014/main" xmlns="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922AFCB8-239F-634B-87EE-F69D82B39952}"/>
              </a:ext>
            </a:extLst>
          </p:cNvPr>
          <p:cNvSpPr/>
          <p:nvPr/>
        </p:nvSpPr>
        <p:spPr>
          <a:xfrm>
            <a:off x="9050997" y="8097323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499850" y="8474075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dirty="0" smtClean="0">
                <a:solidFill>
                  <a:schemeClr val="bg1"/>
                </a:solidFill>
              </a:rPr>
              <a:t>Arreglos</a:t>
            </a:r>
            <a:endParaRPr lang="es-CL" sz="4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 smtClean="0">
                <a:solidFill>
                  <a:srgbClr val="00B0F0"/>
                </a:solidFill>
              </a:rPr>
              <a:t>Experiencia de Aprendizaje N° 4</a:t>
            </a:r>
            <a:br>
              <a:rPr lang="es-CL" dirty="0" smtClean="0">
                <a:solidFill>
                  <a:srgbClr val="00B0F0"/>
                </a:solidFill>
              </a:rPr>
            </a:br>
            <a:r>
              <a:rPr lang="es-CL" sz="3200" dirty="0" smtClean="0">
                <a:solidFill>
                  <a:srgbClr val="002060"/>
                </a:solidFill>
              </a:rPr>
              <a:t>Clase N° 2</a:t>
            </a:r>
            <a:endParaRPr lang="es-C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984250" y="2794879"/>
            <a:ext cx="16002000" cy="13234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L" sz="4000" dirty="0" smtClean="0"/>
              <a:t>Crear arreglos de dos o más dimensiones para el desarrollo de operaciones con sus elementos, de acuerdo a lo requerido en el caso.</a:t>
            </a:r>
            <a:endParaRPr lang="es-MX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Objetivo de la Actividad</a:t>
            </a:r>
            <a:endParaRPr lang="es-CL" kern="0" dirty="0"/>
          </a:p>
        </p:txBody>
      </p:sp>
      <p:sp>
        <p:nvSpPr>
          <p:cNvPr id="2" name="Rectángulo 1"/>
          <p:cNvSpPr/>
          <p:nvPr/>
        </p:nvSpPr>
        <p:spPr>
          <a:xfrm>
            <a:off x="996591" y="4816475"/>
            <a:ext cx="17830800" cy="1974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8825" indent="-758825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40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Indicadores de logro</a:t>
            </a:r>
            <a:endParaRPr lang="es-CL" sz="40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rgbClr val="0070C0"/>
                </a:solidFill>
                <a:ea typeface="Noto Sans Symbols"/>
                <a:cs typeface="Noto Sans Symbols"/>
              </a:rPr>
              <a:t>Utiliza arreglos que permitan el almacenamiento de datos según los requerimientos del problema planteado </a:t>
            </a:r>
            <a:endParaRPr lang="es-MX" sz="3200" dirty="0" smtClean="0">
              <a:solidFill>
                <a:srgbClr val="0070C0"/>
              </a:solidFill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7433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908050" y="2378075"/>
            <a:ext cx="18208325" cy="8413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3600" b="1" dirty="0" smtClean="0">
                <a:solidFill>
                  <a:srgbClr val="0070C0"/>
                </a:solidFill>
                <a:ea typeface="Noto Sans Symbols"/>
                <a:cs typeface="Noto Sans Symbols"/>
              </a:rPr>
              <a:t>Instrucciones: </a:t>
            </a:r>
            <a:r>
              <a:rPr lang="es-CL" sz="3600" dirty="0" smtClean="0">
                <a:solidFill>
                  <a:srgbClr val="000000"/>
                </a:solidFill>
                <a:ea typeface="Noto Sans Symbols"/>
                <a:cs typeface="Noto Sans Symbols"/>
              </a:rPr>
              <a:t>Desarrolle los enunciados, aplicando los contenidos vistos en la clase.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b="1" dirty="0" smtClean="0">
                <a:solidFill>
                  <a:srgbClr val="0070C0"/>
                </a:solidFill>
              </a:rPr>
              <a:t>Ejercicio 1:</a:t>
            </a:r>
          </a:p>
          <a:p>
            <a:pPr marL="361950" indent="-361950"/>
            <a:r>
              <a:rPr lang="es-CL" sz="2800" dirty="0" smtClean="0"/>
              <a:t>Crear dos arreglos de dos dimensiones de tamaño 3 x 3, con </a:t>
            </a:r>
            <a:r>
              <a:rPr lang="es-CL" sz="2800" dirty="0"/>
              <a:t>elementos </a:t>
            </a:r>
            <a:r>
              <a:rPr lang="es-CL" sz="2800" dirty="0" smtClean="0"/>
              <a:t>de tipo numérico entero, </a:t>
            </a:r>
            <a:r>
              <a:rPr lang="es-CL" sz="2800" dirty="0"/>
              <a:t>luego:</a:t>
            </a:r>
            <a:endParaRPr lang="en-US" sz="2800" dirty="0"/>
          </a:p>
          <a:p>
            <a:pPr marL="1069975" lvl="0" indent="-346075">
              <a:buFont typeface="Arial" panose="020B0604020202020204" pitchFamily="34" charset="0"/>
              <a:buChar char="•"/>
            </a:pPr>
            <a:r>
              <a:rPr lang="es-CL" sz="2800" dirty="0" smtClean="0"/>
              <a:t>Muestra la matriz 1.</a:t>
            </a:r>
          </a:p>
          <a:p>
            <a:pPr marL="1069975" lvl="0" indent="-346075">
              <a:buFont typeface="Arial" panose="020B0604020202020204" pitchFamily="34" charset="0"/>
              <a:buChar char="•"/>
            </a:pPr>
            <a:r>
              <a:rPr lang="es-CL" sz="2800" dirty="0" smtClean="0"/>
              <a:t>Muestra la matriz 2.</a:t>
            </a:r>
          </a:p>
          <a:p>
            <a:pPr marL="1069975" lvl="0" indent="-346075">
              <a:buFont typeface="Arial" panose="020B0604020202020204" pitchFamily="34" charset="0"/>
              <a:buChar char="•"/>
            </a:pPr>
            <a:r>
              <a:rPr lang="es-CL" sz="2800" dirty="0" smtClean="0"/>
              <a:t>Muestre la matriz resultante de la multiplicación de la matriz 1 y matriz 2.</a:t>
            </a:r>
          </a:p>
          <a:p>
            <a:pPr marL="1069975" lvl="0" indent="-346075">
              <a:buFont typeface="Arial" panose="020B0604020202020204" pitchFamily="34" charset="0"/>
              <a:buChar char="•"/>
            </a:pPr>
            <a:endParaRPr lang="es-CL" sz="2800" dirty="0"/>
          </a:p>
          <a:p>
            <a:pPr marL="1069975" lvl="0" indent="-346075">
              <a:buFont typeface="Arial" panose="020B0604020202020204" pitchFamily="34" charset="0"/>
              <a:buChar char="•"/>
            </a:pPr>
            <a:endParaRPr lang="es-CL" sz="2800" dirty="0" smtClean="0"/>
          </a:p>
          <a:p>
            <a:r>
              <a:rPr lang="es-MX" sz="3600" b="1" dirty="0">
                <a:solidFill>
                  <a:srgbClr val="0070C0"/>
                </a:solidFill>
              </a:rPr>
              <a:t>Ejercicio 2:</a:t>
            </a:r>
            <a:r>
              <a:rPr lang="es-MX" sz="2800" b="1" dirty="0">
                <a:solidFill>
                  <a:srgbClr val="0070C0"/>
                </a:solidFill>
              </a:rPr>
              <a:t> </a:t>
            </a:r>
          </a:p>
          <a:p>
            <a:r>
              <a:rPr lang="es-CL" sz="2800" dirty="0"/>
              <a:t>Crear un </a:t>
            </a:r>
            <a:r>
              <a:rPr lang="es-CL" sz="2800" dirty="0" smtClean="0"/>
              <a:t>arreglo de dos dimensiones de tamaño 10 y 4,  </a:t>
            </a:r>
            <a:r>
              <a:rPr lang="es-CL" sz="2800" smtClean="0"/>
              <a:t>el cual, </a:t>
            </a:r>
            <a:r>
              <a:rPr lang="es-CL" sz="2800" dirty="0"/>
              <a:t>simula </a:t>
            </a:r>
            <a:r>
              <a:rPr lang="es-CL" sz="2800" dirty="0" smtClean="0"/>
              <a:t>a un bus. </a:t>
            </a:r>
          </a:p>
          <a:p>
            <a:r>
              <a:rPr lang="es-CL" sz="2800" dirty="0" smtClean="0"/>
              <a:t>Se pide asignar los números </a:t>
            </a:r>
            <a:r>
              <a:rPr lang="es-CL" sz="2800" dirty="0"/>
              <a:t>de asiento </a:t>
            </a:r>
            <a:r>
              <a:rPr lang="es-CL" sz="2800" dirty="0" smtClean="0"/>
              <a:t>en forma automática, considerando el siguiente formato:</a:t>
            </a:r>
            <a:endParaRPr lang="en-US" sz="2800" dirty="0"/>
          </a:p>
          <a:p>
            <a:r>
              <a:rPr lang="es-CL" sz="2800" dirty="0"/>
              <a:t> </a:t>
            </a:r>
            <a:endParaRPr lang="en-US" sz="2800" dirty="0"/>
          </a:p>
          <a:p>
            <a:pPr algn="ctr"/>
            <a:r>
              <a:rPr lang="es-CL" sz="1600" b="1" dirty="0"/>
              <a:t>1	2		3	4</a:t>
            </a:r>
            <a:endParaRPr lang="en-US" sz="1600" b="1" dirty="0"/>
          </a:p>
          <a:p>
            <a:pPr algn="ctr"/>
            <a:r>
              <a:rPr lang="es-CL" sz="1600" b="1" dirty="0"/>
              <a:t>5	6		7	8</a:t>
            </a:r>
            <a:endParaRPr lang="en-US" sz="1600" b="1" dirty="0"/>
          </a:p>
          <a:p>
            <a:pPr algn="ctr"/>
            <a:r>
              <a:rPr lang="es-CL" sz="1600" b="1" dirty="0"/>
              <a:t>9	10		11	12</a:t>
            </a:r>
            <a:endParaRPr lang="en-US" sz="1600" b="1" dirty="0"/>
          </a:p>
          <a:p>
            <a:pPr algn="ctr"/>
            <a:r>
              <a:rPr lang="es-CL" sz="1600" b="1" dirty="0"/>
              <a:t>13	14		15	16</a:t>
            </a:r>
            <a:endParaRPr lang="en-US" sz="1600" b="1" dirty="0"/>
          </a:p>
          <a:p>
            <a:pPr algn="ctr"/>
            <a:r>
              <a:rPr lang="es-CL" sz="1600" b="1" dirty="0"/>
              <a:t>17	18		19	20</a:t>
            </a:r>
            <a:endParaRPr lang="en-US" sz="1600" b="1" dirty="0"/>
          </a:p>
          <a:p>
            <a:pPr algn="ctr"/>
            <a:r>
              <a:rPr lang="es-CL" sz="1600" b="1" dirty="0"/>
              <a:t>21	22		23	24</a:t>
            </a:r>
            <a:endParaRPr lang="en-US" sz="1600" b="1" dirty="0"/>
          </a:p>
          <a:p>
            <a:pPr algn="ctr"/>
            <a:r>
              <a:rPr lang="es-CL" sz="1600" b="1" dirty="0"/>
              <a:t>25	26		27	28</a:t>
            </a:r>
            <a:endParaRPr lang="en-US" sz="1600" b="1" dirty="0"/>
          </a:p>
          <a:p>
            <a:pPr algn="ctr"/>
            <a:r>
              <a:rPr lang="es-CL" sz="1600" b="1" dirty="0"/>
              <a:t>29	30		31	32</a:t>
            </a:r>
            <a:endParaRPr lang="en-US" sz="1600" b="1" dirty="0"/>
          </a:p>
          <a:p>
            <a:pPr algn="ctr"/>
            <a:r>
              <a:rPr lang="es-CL" sz="1600" b="1" dirty="0"/>
              <a:t>33	34		35	36</a:t>
            </a:r>
            <a:endParaRPr lang="en-US" sz="1600" b="1" dirty="0"/>
          </a:p>
          <a:p>
            <a:pPr algn="ctr"/>
            <a:r>
              <a:rPr lang="es-CL" sz="1600" b="1" dirty="0"/>
              <a:t>37	38		39	</a:t>
            </a:r>
            <a:r>
              <a:rPr lang="es-CL" sz="1600" b="1" dirty="0" smtClean="0"/>
              <a:t>40</a:t>
            </a:r>
            <a:endParaRPr lang="es-MX" sz="36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908050" y="2378075"/>
            <a:ext cx="18208325" cy="489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dirty="0" smtClean="0">
                <a:solidFill>
                  <a:srgbClr val="0070C0"/>
                </a:solidFill>
              </a:rPr>
              <a:t>Ejercicio 3: </a:t>
            </a:r>
            <a:endParaRPr lang="es-MX" sz="3600" b="1" dirty="0">
              <a:solidFill>
                <a:srgbClr val="0070C0"/>
              </a:solidFill>
            </a:endParaRPr>
          </a:p>
          <a:p>
            <a:r>
              <a:rPr lang="es-CL" sz="2800" dirty="0"/>
              <a:t>Crear </a:t>
            </a:r>
            <a:r>
              <a:rPr lang="es-CL" sz="2800" dirty="0" smtClean="0"/>
              <a:t>un arreglo de dos dimensiones de </a:t>
            </a:r>
            <a:r>
              <a:rPr lang="es-CL" sz="2800" dirty="0"/>
              <a:t>tamaño </a:t>
            </a:r>
            <a:r>
              <a:rPr lang="es-CL" sz="2800" dirty="0" smtClean="0"/>
              <a:t>4 y 5, </a:t>
            </a:r>
            <a:r>
              <a:rPr lang="es-CL" sz="2800" dirty="0"/>
              <a:t>con elementos aleatorios de números enteros del 0 al </a:t>
            </a:r>
            <a:r>
              <a:rPr lang="es-CL" sz="2800" dirty="0" smtClean="0"/>
              <a:t>100</a:t>
            </a:r>
            <a:r>
              <a:rPr lang="es-CL" sz="2800" dirty="0"/>
              <a:t>, luego:</a:t>
            </a:r>
            <a:endParaRPr lang="en-US" sz="2800" dirty="0"/>
          </a:p>
          <a:p>
            <a:pPr marL="811213" lvl="0" indent="-449263">
              <a:buFont typeface="Arial" panose="020B0604020202020204" pitchFamily="34" charset="0"/>
              <a:buChar char="•"/>
            </a:pPr>
            <a:r>
              <a:rPr lang="es-CL" sz="2800" dirty="0"/>
              <a:t>Mostrar por pantalla </a:t>
            </a:r>
            <a:r>
              <a:rPr lang="es-CL" sz="2800" dirty="0" smtClean="0"/>
              <a:t>la suma de los </a:t>
            </a:r>
            <a:r>
              <a:rPr lang="es-CL" sz="2800" dirty="0"/>
              <a:t>elementos </a:t>
            </a:r>
            <a:r>
              <a:rPr lang="es-CL" sz="2800" dirty="0" smtClean="0"/>
              <a:t>de cada fila.</a:t>
            </a:r>
          </a:p>
          <a:p>
            <a:pPr marL="811213" lvl="0" indent="-449263">
              <a:buFont typeface="Arial" panose="020B0604020202020204" pitchFamily="34" charset="0"/>
              <a:buChar char="•"/>
            </a:pPr>
            <a:r>
              <a:rPr lang="es-CL" sz="2800" dirty="0" smtClean="0"/>
              <a:t>Mostrar por pantalla la suma de los elementos de cada columna.</a:t>
            </a:r>
          </a:p>
          <a:p>
            <a:pPr marL="811213" lvl="0" indent="-449263">
              <a:buFont typeface="Arial" panose="020B0604020202020204" pitchFamily="34" charset="0"/>
              <a:buChar char="•"/>
            </a:pPr>
            <a:r>
              <a:rPr lang="es-CL" sz="2800" dirty="0" smtClean="0"/>
              <a:t>Mostrar por pantalla la suma de los elementos de la diagonal principal.</a:t>
            </a:r>
          </a:p>
          <a:p>
            <a:pPr marL="811213" lvl="0" indent="-449263">
              <a:buFont typeface="Arial" panose="020B0604020202020204" pitchFamily="34" charset="0"/>
              <a:buChar char="•"/>
            </a:pPr>
            <a:r>
              <a:rPr lang="es-CL" sz="2800" dirty="0" smtClean="0"/>
              <a:t>Mostrar por pantalla la cantidad de elementos impares.</a:t>
            </a:r>
          </a:p>
          <a:p>
            <a:pPr marL="811213" lvl="0" indent="-449263">
              <a:buFont typeface="Arial" panose="020B0604020202020204" pitchFamily="34" charset="0"/>
              <a:buChar char="•"/>
            </a:pPr>
            <a:endParaRPr lang="es-CL" sz="2800" dirty="0"/>
          </a:p>
          <a:p>
            <a:r>
              <a:rPr lang="es-MX" sz="3600" b="1" dirty="0">
                <a:solidFill>
                  <a:srgbClr val="0070C0"/>
                </a:solidFill>
              </a:rPr>
              <a:t>Ejercicio </a:t>
            </a:r>
            <a:r>
              <a:rPr lang="es-MX" sz="3600" b="1" dirty="0" smtClean="0">
                <a:solidFill>
                  <a:srgbClr val="0070C0"/>
                </a:solidFill>
              </a:rPr>
              <a:t>4: </a:t>
            </a:r>
            <a:endParaRPr lang="es-MX" sz="3600" b="1" dirty="0">
              <a:solidFill>
                <a:srgbClr val="0070C0"/>
              </a:solidFill>
            </a:endParaRPr>
          </a:p>
          <a:p>
            <a:r>
              <a:rPr lang="es-CL" sz="2800" dirty="0"/>
              <a:t>Crear un arreglo </a:t>
            </a:r>
            <a:r>
              <a:rPr lang="es-CL" sz="2800" dirty="0" smtClean="0"/>
              <a:t>de dos dimensiones de tamaño 4 y 4 con elementos caracteres. Se pide, contar las vocales.</a:t>
            </a:r>
            <a:endParaRPr lang="en-US" sz="2800" dirty="0"/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MX" sz="3600" b="1" dirty="0" smtClean="0">
              <a:solidFill>
                <a:srgbClr val="0070C0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908050" y="8093075"/>
            <a:ext cx="1045767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b="1" dirty="0" smtClean="0">
                <a:solidFill>
                  <a:srgbClr val="C00000"/>
                </a:solidFill>
              </a:rPr>
              <a:t>Recordatorio:</a:t>
            </a:r>
          </a:p>
          <a:p>
            <a:r>
              <a:rPr lang="es-CL" sz="3200" dirty="0" smtClean="0">
                <a:solidFill>
                  <a:srgbClr val="002060"/>
                </a:solidFill>
              </a:rPr>
              <a:t>El desarrollo de los ejercicios, deben ser guardados en GitHub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5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13423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E59891-8264-4760-B743-76E307A175C6}"/>
</file>

<file path=customXml/itemProps2.xml><?xml version="1.0" encoding="utf-8"?>
<ds:datastoreItem xmlns:ds="http://schemas.openxmlformats.org/officeDocument/2006/customXml" ds:itemID="{8D25A589-87DF-4251-89A2-672B34ECB554}"/>
</file>

<file path=customXml/itemProps3.xml><?xml version="1.0" encoding="utf-8"?>
<ds:datastoreItem xmlns:ds="http://schemas.openxmlformats.org/officeDocument/2006/customXml" ds:itemID="{AD2DF9E0-ED62-4D10-B7B7-54CCBF07CBC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19211</TotalTime>
  <Words>291</Words>
  <Application>Microsoft Office PowerPoint</Application>
  <PresentationFormat>Personalizado</PresentationFormat>
  <Paragraphs>51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Montserrat-Light</vt:lpstr>
      <vt:lpstr>Noto Sans Symbols</vt:lpstr>
      <vt:lpstr>Times New Roman</vt:lpstr>
      <vt:lpstr>Office Theme</vt:lpstr>
      <vt:lpstr>Presentación de PowerPoint</vt:lpstr>
      <vt:lpstr>Experiencia de Aprendizaje N° 4 Clase N° 2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Cuenta Microsoft</cp:lastModifiedBy>
  <cp:revision>143</cp:revision>
  <dcterms:created xsi:type="dcterms:W3CDTF">2021-04-02T01:36:00Z</dcterms:created>
  <dcterms:modified xsi:type="dcterms:W3CDTF">2021-12-29T23:53:34Z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