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D1E5D54-9126-480D-9D9F-CC8E4F12EEDA}" type="datetimeFigureOut">
              <a:rPr lang="en-US" smtClean="0"/>
              <a:t>10/1/2015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80D66FA-D53A-49CA-A8A9-B08B8C147766}" type="slidenum">
              <a:rPr lang="en-US" smtClean="0"/>
              <a:t>‹#›</a:t>
            </a:fld>
            <a:endParaRPr lang="en-US"/>
          </a:p>
        </p:txBody>
      </p:sp>
    </p:spTree>
    <p:extLst>
      <p:ext uri="{BB962C8B-B14F-4D97-AF65-F5344CB8AC3E}">
        <p14:creationId xmlns:p14="http://schemas.microsoft.com/office/powerpoint/2010/main" val="36037420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1E5D54-9126-480D-9D9F-CC8E4F12EEDA}" type="datetimeFigureOut">
              <a:rPr lang="en-US" smtClean="0"/>
              <a:t>10/1/2015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D66FA-D53A-49CA-A8A9-B08B8C147766}" type="slidenum">
              <a:rPr lang="en-US" smtClean="0"/>
              <a:t>‹#›</a:t>
            </a:fld>
            <a:endParaRPr lang="en-US"/>
          </a:p>
        </p:txBody>
      </p:sp>
    </p:spTree>
    <p:extLst>
      <p:ext uri="{BB962C8B-B14F-4D97-AF65-F5344CB8AC3E}">
        <p14:creationId xmlns:p14="http://schemas.microsoft.com/office/powerpoint/2010/main" val="1647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1E5D54-9126-480D-9D9F-CC8E4F12EEDA}" type="datetimeFigureOut">
              <a:rPr lang="en-US" smtClean="0"/>
              <a:t>10/1/2015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D66FA-D53A-49CA-A8A9-B08B8C147766}" type="slidenum">
              <a:rPr lang="en-US" smtClean="0"/>
              <a:t>‹#›</a:t>
            </a:fld>
            <a:endParaRPr lang="en-US"/>
          </a:p>
        </p:txBody>
      </p:sp>
    </p:spTree>
    <p:extLst>
      <p:ext uri="{BB962C8B-B14F-4D97-AF65-F5344CB8AC3E}">
        <p14:creationId xmlns:p14="http://schemas.microsoft.com/office/powerpoint/2010/main" val="49326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1E5D54-9126-480D-9D9F-CC8E4F12EEDA}" type="datetimeFigureOut">
              <a:rPr lang="en-US" smtClean="0"/>
              <a:t>10/1/2015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D66FA-D53A-49CA-A8A9-B08B8C147766}" type="slidenum">
              <a:rPr lang="en-US" smtClean="0"/>
              <a:t>‹#›</a:t>
            </a:fld>
            <a:endParaRPr lang="en-US"/>
          </a:p>
        </p:txBody>
      </p:sp>
    </p:spTree>
    <p:extLst>
      <p:ext uri="{BB962C8B-B14F-4D97-AF65-F5344CB8AC3E}">
        <p14:creationId xmlns:p14="http://schemas.microsoft.com/office/powerpoint/2010/main" val="3155330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1E5D54-9126-480D-9D9F-CC8E4F12EEDA}" type="datetimeFigureOut">
              <a:rPr lang="en-US" smtClean="0"/>
              <a:t>10/1/2015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D66FA-D53A-49CA-A8A9-B08B8C147766}" type="slidenum">
              <a:rPr lang="en-US" smtClean="0"/>
              <a:t>‹#›</a:t>
            </a:fld>
            <a:endParaRPr lang="en-US"/>
          </a:p>
        </p:txBody>
      </p:sp>
    </p:spTree>
    <p:extLst>
      <p:ext uri="{BB962C8B-B14F-4D97-AF65-F5344CB8AC3E}">
        <p14:creationId xmlns:p14="http://schemas.microsoft.com/office/powerpoint/2010/main" val="984698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1E5D54-9126-480D-9D9F-CC8E4F12EEDA}" type="datetimeFigureOut">
              <a:rPr lang="en-US" smtClean="0"/>
              <a:t>10/1/2015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D66FA-D53A-49CA-A8A9-B08B8C147766}" type="slidenum">
              <a:rPr lang="en-US" smtClean="0"/>
              <a:t>‹#›</a:t>
            </a:fld>
            <a:endParaRPr lang="en-US"/>
          </a:p>
        </p:txBody>
      </p:sp>
    </p:spTree>
    <p:extLst>
      <p:ext uri="{BB962C8B-B14F-4D97-AF65-F5344CB8AC3E}">
        <p14:creationId xmlns:p14="http://schemas.microsoft.com/office/powerpoint/2010/main" val="1355275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1E5D54-9126-480D-9D9F-CC8E4F12EEDA}" type="datetimeFigureOut">
              <a:rPr lang="en-US" smtClean="0"/>
              <a:t>10/1/2015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D66FA-D53A-49CA-A8A9-B08B8C147766}" type="slidenum">
              <a:rPr lang="en-US" smtClean="0"/>
              <a:t>‹#›</a:t>
            </a:fld>
            <a:endParaRPr lang="en-US"/>
          </a:p>
        </p:txBody>
      </p:sp>
    </p:spTree>
    <p:extLst>
      <p:ext uri="{BB962C8B-B14F-4D97-AF65-F5344CB8AC3E}">
        <p14:creationId xmlns:p14="http://schemas.microsoft.com/office/powerpoint/2010/main" val="3577235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1E5D54-9126-480D-9D9F-CC8E4F12EEDA}" type="datetimeFigureOut">
              <a:rPr lang="en-US" smtClean="0"/>
              <a:t>10/1/2015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D66FA-D53A-49CA-A8A9-B08B8C14776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702394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1E5D54-9126-480D-9D9F-CC8E4F12EEDA}" type="datetimeFigureOut">
              <a:rPr lang="en-US" smtClean="0"/>
              <a:t>10/1/2015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D66FA-D53A-49CA-A8A9-B08B8C147766}" type="slidenum">
              <a:rPr lang="en-US" smtClean="0"/>
              <a:t>‹#›</a:t>
            </a:fld>
            <a:endParaRPr lang="en-US"/>
          </a:p>
        </p:txBody>
      </p:sp>
    </p:spTree>
    <p:extLst>
      <p:ext uri="{BB962C8B-B14F-4D97-AF65-F5344CB8AC3E}">
        <p14:creationId xmlns:p14="http://schemas.microsoft.com/office/powerpoint/2010/main" val="2898789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1E5D54-9126-480D-9D9F-CC8E4F12EEDA}" type="datetimeFigureOut">
              <a:rPr lang="en-US" smtClean="0"/>
              <a:t>10/1/2015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D66FA-D53A-49CA-A8A9-B08B8C147766}" type="slidenum">
              <a:rPr lang="en-US" smtClean="0"/>
              <a:t>‹#›</a:t>
            </a:fld>
            <a:endParaRPr lang="en-US"/>
          </a:p>
        </p:txBody>
      </p:sp>
    </p:spTree>
    <p:extLst>
      <p:ext uri="{BB962C8B-B14F-4D97-AF65-F5344CB8AC3E}">
        <p14:creationId xmlns:p14="http://schemas.microsoft.com/office/powerpoint/2010/main" val="64113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1E5D54-9126-480D-9D9F-CC8E4F12EEDA}" type="datetimeFigureOut">
              <a:rPr lang="en-US" smtClean="0"/>
              <a:t>10/1/2015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D66FA-D53A-49CA-A8A9-B08B8C147766}" type="slidenum">
              <a:rPr lang="en-US" smtClean="0"/>
              <a:t>‹#›</a:t>
            </a:fld>
            <a:endParaRPr lang="en-US"/>
          </a:p>
        </p:txBody>
      </p:sp>
    </p:spTree>
    <p:extLst>
      <p:ext uri="{BB962C8B-B14F-4D97-AF65-F5344CB8AC3E}">
        <p14:creationId xmlns:p14="http://schemas.microsoft.com/office/powerpoint/2010/main" val="309147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1E5D54-9126-480D-9D9F-CC8E4F12EEDA}" type="datetimeFigureOut">
              <a:rPr lang="en-US" smtClean="0"/>
              <a:t>10/1/2015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D66FA-D53A-49CA-A8A9-B08B8C147766}" type="slidenum">
              <a:rPr lang="en-US" smtClean="0"/>
              <a:t>‹#›</a:t>
            </a:fld>
            <a:endParaRPr lang="en-US"/>
          </a:p>
        </p:txBody>
      </p:sp>
    </p:spTree>
    <p:extLst>
      <p:ext uri="{BB962C8B-B14F-4D97-AF65-F5344CB8AC3E}">
        <p14:creationId xmlns:p14="http://schemas.microsoft.com/office/powerpoint/2010/main" val="381305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1E5D54-9126-480D-9D9F-CC8E4F12EEDA}" type="datetimeFigureOut">
              <a:rPr lang="en-US" smtClean="0"/>
              <a:t>10/1/2015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0D66FA-D53A-49CA-A8A9-B08B8C147766}" type="slidenum">
              <a:rPr lang="en-US" smtClean="0"/>
              <a:t>‹#›</a:t>
            </a:fld>
            <a:endParaRPr lang="en-US"/>
          </a:p>
        </p:txBody>
      </p:sp>
    </p:spTree>
    <p:extLst>
      <p:ext uri="{BB962C8B-B14F-4D97-AF65-F5344CB8AC3E}">
        <p14:creationId xmlns:p14="http://schemas.microsoft.com/office/powerpoint/2010/main" val="55469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1E5D54-9126-480D-9D9F-CC8E4F12EEDA}" type="datetimeFigureOut">
              <a:rPr lang="en-US" smtClean="0"/>
              <a:t>10/1/2015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0D66FA-D53A-49CA-A8A9-B08B8C147766}" type="slidenum">
              <a:rPr lang="en-US" smtClean="0"/>
              <a:t>‹#›</a:t>
            </a:fld>
            <a:endParaRPr lang="en-US"/>
          </a:p>
        </p:txBody>
      </p:sp>
    </p:spTree>
    <p:extLst>
      <p:ext uri="{BB962C8B-B14F-4D97-AF65-F5344CB8AC3E}">
        <p14:creationId xmlns:p14="http://schemas.microsoft.com/office/powerpoint/2010/main" val="176595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D1E5D54-9126-480D-9D9F-CC8E4F12EEDA}" type="datetimeFigureOut">
              <a:rPr lang="en-US" smtClean="0"/>
              <a:t>10/1/2015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0D66FA-D53A-49CA-A8A9-B08B8C147766}" type="slidenum">
              <a:rPr lang="en-US" smtClean="0"/>
              <a:t>‹#›</a:t>
            </a:fld>
            <a:endParaRPr lang="en-US"/>
          </a:p>
        </p:txBody>
      </p:sp>
    </p:spTree>
    <p:extLst>
      <p:ext uri="{BB962C8B-B14F-4D97-AF65-F5344CB8AC3E}">
        <p14:creationId xmlns:p14="http://schemas.microsoft.com/office/powerpoint/2010/main" val="144358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1E5D54-9126-480D-9D9F-CC8E4F12EEDA}" type="datetimeFigureOut">
              <a:rPr lang="en-US" smtClean="0"/>
              <a:t>10/1/2015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D66FA-D53A-49CA-A8A9-B08B8C147766}" type="slidenum">
              <a:rPr lang="en-US" smtClean="0"/>
              <a:t>‹#›</a:t>
            </a:fld>
            <a:endParaRPr lang="en-US"/>
          </a:p>
        </p:txBody>
      </p:sp>
    </p:spTree>
    <p:extLst>
      <p:ext uri="{BB962C8B-B14F-4D97-AF65-F5344CB8AC3E}">
        <p14:creationId xmlns:p14="http://schemas.microsoft.com/office/powerpoint/2010/main" val="13925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1E5D54-9126-480D-9D9F-CC8E4F12EEDA}" type="datetimeFigureOut">
              <a:rPr lang="en-US" smtClean="0"/>
              <a:t>10/1/2015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D66FA-D53A-49CA-A8A9-B08B8C147766}" type="slidenum">
              <a:rPr lang="en-US" smtClean="0"/>
              <a:t>‹#›</a:t>
            </a:fld>
            <a:endParaRPr lang="en-US"/>
          </a:p>
        </p:txBody>
      </p:sp>
    </p:spTree>
    <p:extLst>
      <p:ext uri="{BB962C8B-B14F-4D97-AF65-F5344CB8AC3E}">
        <p14:creationId xmlns:p14="http://schemas.microsoft.com/office/powerpoint/2010/main" val="283409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1E5D54-9126-480D-9D9F-CC8E4F12EEDA}" type="datetimeFigureOut">
              <a:rPr lang="en-US" smtClean="0"/>
              <a:t>10/1/2015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0D66FA-D53A-49CA-A8A9-B08B8C147766}" type="slidenum">
              <a:rPr lang="en-US" smtClean="0"/>
              <a:t>‹#›</a:t>
            </a:fld>
            <a:endParaRPr lang="en-US"/>
          </a:p>
        </p:txBody>
      </p:sp>
    </p:spTree>
    <p:extLst>
      <p:ext uri="{BB962C8B-B14F-4D97-AF65-F5344CB8AC3E}">
        <p14:creationId xmlns:p14="http://schemas.microsoft.com/office/powerpoint/2010/main" val="423586090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apod.nasa.gov/apod/ap060121.html"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2508" y="2693773"/>
            <a:ext cx="10657617" cy="1691958"/>
          </a:xfrm>
        </p:spPr>
        <p:txBody>
          <a:bodyPr/>
          <a:lstStyle/>
          <a:p>
            <a:r>
              <a:rPr lang="en-US" dirty="0" smtClean="0"/>
              <a:t>Using Prediction to enhance remote robot supervision across time</a:t>
            </a:r>
            <a:endParaRPr lang="en-US" dirty="0"/>
          </a:p>
        </p:txBody>
      </p:sp>
      <p:sp>
        <p:nvSpPr>
          <p:cNvPr id="3" name="Subtitle 2"/>
          <p:cNvSpPr>
            <a:spLocks noGrp="1"/>
          </p:cNvSpPr>
          <p:nvPr>
            <p:ph type="subTitle" idx="1"/>
          </p:nvPr>
        </p:nvSpPr>
        <p:spPr/>
        <p:txBody>
          <a:bodyPr/>
          <a:lstStyle/>
          <a:p>
            <a:r>
              <a:rPr lang="en-US" dirty="0" smtClean="0"/>
              <a:t>ROBERT r. Burridge and Kimberly A. </a:t>
            </a:r>
            <a:r>
              <a:rPr lang="en-US" dirty="0" err="1" smtClean="0"/>
              <a:t>Hambuchen</a:t>
            </a:r>
            <a:endParaRPr lang="en-US" dirty="0"/>
          </a:p>
        </p:txBody>
      </p:sp>
    </p:spTree>
    <p:extLst>
      <p:ext uri="{BB962C8B-B14F-4D97-AF65-F5344CB8AC3E}">
        <p14:creationId xmlns:p14="http://schemas.microsoft.com/office/powerpoint/2010/main" val="67120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42" y="44314"/>
            <a:ext cx="3577482" cy="3074509"/>
          </a:xfrm>
          <a:prstGeom prst="rect">
            <a:avLst/>
          </a:prstGeom>
        </p:spPr>
      </p:pic>
      <p:sp>
        <p:nvSpPr>
          <p:cNvPr id="3" name="Content Placeholder 2"/>
          <p:cNvSpPr>
            <a:spLocks noGrp="1"/>
          </p:cNvSpPr>
          <p:nvPr>
            <p:ph idx="1"/>
          </p:nvPr>
        </p:nvSpPr>
        <p:spPr>
          <a:xfrm>
            <a:off x="1657869" y="2817570"/>
            <a:ext cx="10131425" cy="3649133"/>
          </a:xfrm>
        </p:spPr>
        <p:txBody>
          <a:bodyPr/>
          <a:lstStyle/>
          <a:p>
            <a:r>
              <a:rPr lang="en-US" dirty="0"/>
              <a:t>Plans to establish a permanent base on the moon by 2020 will require multiple robotic systems</a:t>
            </a:r>
            <a:r>
              <a:rPr lang="en-US" dirty="0" smtClean="0"/>
              <a:t>.</a:t>
            </a:r>
          </a:p>
          <a:p>
            <a:pPr lvl="1"/>
            <a:r>
              <a:rPr lang="en-US" dirty="0" smtClean="0"/>
              <a:t>Such as ATHLETE, Centaur, Chariot, K-10, and SCOUT</a:t>
            </a:r>
          </a:p>
          <a:p>
            <a:r>
              <a:rPr lang="en-US" dirty="0" smtClean="0"/>
              <a:t>Landing site selection, base site selection, </a:t>
            </a:r>
            <a:r>
              <a:rPr lang="en-US" dirty="0"/>
              <a:t>and construction will require the aid of robotic systems. </a:t>
            </a:r>
            <a:endParaRPr lang="en-US" dirty="0" smtClean="0"/>
          </a:p>
          <a:p>
            <a:pPr lvl="1"/>
            <a:endParaRPr lang="en-US" dirty="0">
              <a:sym typeface="Wingdings" panose="05000000000000000000" pitchFamily="2" charset="2"/>
            </a:endParaRPr>
          </a:p>
        </p:txBody>
      </p:sp>
      <p:sp>
        <p:nvSpPr>
          <p:cNvPr id="5" name="TextBox 4"/>
          <p:cNvSpPr txBox="1"/>
          <p:nvPr/>
        </p:nvSpPr>
        <p:spPr>
          <a:xfrm>
            <a:off x="8583827" y="2710245"/>
            <a:ext cx="4069492" cy="215444"/>
          </a:xfrm>
          <a:prstGeom prst="rect">
            <a:avLst/>
          </a:prstGeom>
          <a:noFill/>
        </p:spPr>
        <p:txBody>
          <a:bodyPr wrap="square" rtlCol="0">
            <a:spAutoFit/>
          </a:bodyPr>
          <a:lstStyle/>
          <a:p>
            <a:r>
              <a:rPr lang="en-US" sz="800" dirty="0">
                <a:hlinkClick r:id="rId3"/>
              </a:rPr>
              <a:t>http://</a:t>
            </a:r>
            <a:r>
              <a:rPr lang="en-US" sz="800" dirty="0" smtClean="0">
                <a:hlinkClick r:id="rId3"/>
              </a:rPr>
              <a:t>apod.nasa.gov/apod/ap060121.html</a:t>
            </a:r>
            <a:r>
              <a:rPr lang="en-US" sz="800" dirty="0" smtClean="0"/>
              <a:t>; Charles Conrad Apollo 12</a:t>
            </a:r>
            <a:endParaRPr lang="en-US" dirty="0"/>
          </a:p>
        </p:txBody>
      </p:sp>
      <p:sp>
        <p:nvSpPr>
          <p:cNvPr id="7" name="TextBox 6"/>
          <p:cNvSpPr txBox="1"/>
          <p:nvPr/>
        </p:nvSpPr>
        <p:spPr>
          <a:xfrm>
            <a:off x="107091" y="3080941"/>
            <a:ext cx="3880023" cy="215444"/>
          </a:xfrm>
          <a:prstGeom prst="rect">
            <a:avLst/>
          </a:prstGeom>
          <a:noFill/>
        </p:spPr>
        <p:txBody>
          <a:bodyPr wrap="square" rtlCol="0">
            <a:spAutoFit/>
          </a:bodyPr>
          <a:lstStyle/>
          <a:p>
            <a:r>
              <a:rPr lang="en-US" sz="800" dirty="0"/>
              <a:t>http://</a:t>
            </a:r>
            <a:r>
              <a:rPr lang="en-US" sz="800" dirty="0" smtClean="0"/>
              <a:t>science.nasa.gov/science-news/science-at-nasa/2009/08apr_apolloupgrade/</a:t>
            </a:r>
            <a:endParaRPr lang="en-US" sz="8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1644" y="33978"/>
            <a:ext cx="3335858" cy="2735189"/>
          </a:xfrm>
          <a:prstGeom prst="rect">
            <a:avLst/>
          </a:prstGeom>
        </p:spPr>
      </p:pic>
    </p:spTree>
    <p:extLst>
      <p:ext uri="{BB962C8B-B14F-4D97-AF65-F5344CB8AC3E}">
        <p14:creationId xmlns:p14="http://schemas.microsoft.com/office/powerpoint/2010/main" val="406927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563" y="2759907"/>
            <a:ext cx="10131425" cy="3649133"/>
          </a:xfrm>
        </p:spPr>
        <p:txBody>
          <a:bodyPr/>
          <a:lstStyle/>
          <a:p>
            <a:r>
              <a:rPr lang="en-US" dirty="0"/>
              <a:t>These robotic systems will </a:t>
            </a:r>
            <a:r>
              <a:rPr lang="en-US" dirty="0" smtClean="0"/>
              <a:t>be designed with </a:t>
            </a:r>
            <a:r>
              <a:rPr lang="en-US" dirty="0"/>
              <a:t>both automated and </a:t>
            </a:r>
            <a:r>
              <a:rPr lang="en-US" dirty="0" err="1"/>
              <a:t>teleoperated</a:t>
            </a:r>
            <a:r>
              <a:rPr lang="en-US" dirty="0"/>
              <a:t> control capabilities</a:t>
            </a:r>
            <a:r>
              <a:rPr lang="en-US" dirty="0" smtClean="0"/>
              <a:t>.</a:t>
            </a:r>
          </a:p>
          <a:p>
            <a:pPr lvl="1"/>
            <a:r>
              <a:rPr lang="en-US" dirty="0" smtClean="0"/>
              <a:t>Is this a necessary and/or desirable design feature for all future extra-terrestrial exploration and reconnaissance? </a:t>
            </a:r>
          </a:p>
          <a:p>
            <a:r>
              <a:rPr lang="en-US" dirty="0"/>
              <a:t>The </a:t>
            </a:r>
            <a:r>
              <a:rPr lang="en-US" dirty="0" err="1"/>
              <a:t>teleoperated</a:t>
            </a:r>
            <a:r>
              <a:rPr lang="en-US" dirty="0"/>
              <a:t> capabilities may be necessary since the robotic systems will arrive prior to human occupation and the robotic systems will be required to perform tasks beyond current capability of autonomous </a:t>
            </a:r>
            <a:r>
              <a:rPr lang="en-US" dirty="0" smtClean="0"/>
              <a:t>systems</a:t>
            </a:r>
          </a:p>
          <a:p>
            <a:pPr lvl="1"/>
            <a:r>
              <a:rPr lang="en-US" dirty="0" smtClean="0"/>
              <a:t>Which include unstructured and under-constrained activities.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7939" y="107092"/>
            <a:ext cx="2561967" cy="2561967"/>
          </a:xfrm>
          <a:prstGeom prst="rect">
            <a:avLst/>
          </a:prstGeom>
        </p:spPr>
      </p:pic>
      <p:sp>
        <p:nvSpPr>
          <p:cNvPr id="5" name="TextBox 4"/>
          <p:cNvSpPr txBox="1"/>
          <p:nvPr/>
        </p:nvSpPr>
        <p:spPr>
          <a:xfrm>
            <a:off x="9737128" y="2603156"/>
            <a:ext cx="2547538" cy="215444"/>
          </a:xfrm>
          <a:prstGeom prst="rect">
            <a:avLst/>
          </a:prstGeom>
          <a:noFill/>
        </p:spPr>
        <p:txBody>
          <a:bodyPr wrap="square" rtlCol="0">
            <a:spAutoFit/>
          </a:bodyPr>
          <a:lstStyle/>
          <a:p>
            <a:r>
              <a:rPr lang="en-US" sz="800" dirty="0"/>
              <a:t>http://er.jsc.nasa.gov/seh/Chariot/Chariot.htm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0" y="107092"/>
            <a:ext cx="3664551" cy="2589198"/>
          </a:xfrm>
          <a:prstGeom prst="rect">
            <a:avLst/>
          </a:prstGeom>
        </p:spPr>
      </p:pic>
      <p:sp>
        <p:nvSpPr>
          <p:cNvPr id="7" name="TextBox 6"/>
          <p:cNvSpPr txBox="1"/>
          <p:nvPr/>
        </p:nvSpPr>
        <p:spPr>
          <a:xfrm>
            <a:off x="753794" y="2673176"/>
            <a:ext cx="2547538" cy="215444"/>
          </a:xfrm>
          <a:prstGeom prst="rect">
            <a:avLst/>
          </a:prstGeom>
          <a:noFill/>
        </p:spPr>
        <p:txBody>
          <a:bodyPr wrap="square" rtlCol="0">
            <a:spAutoFit/>
          </a:bodyPr>
          <a:lstStyle/>
          <a:p>
            <a:r>
              <a:rPr lang="en-US" sz="800" dirty="0"/>
              <a:t>http://er.jsc.nasa.gov/seh/Chariot/Chariot.htm</a:t>
            </a:r>
          </a:p>
        </p:txBody>
      </p:sp>
    </p:spTree>
    <p:extLst>
      <p:ext uri="{BB962C8B-B14F-4D97-AF65-F5344CB8AC3E}">
        <p14:creationId xmlns:p14="http://schemas.microsoft.com/office/powerpoint/2010/main" val="389211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Teleoperation will be available locally to those humans that arrive on the moon as well as available to the Earth bound. With an Earth bound operator in control, the lunar-based humans will be free to perform other </a:t>
            </a:r>
            <a:r>
              <a:rPr lang="en-US" dirty="0" smtClean="0"/>
              <a:t>tasks.</a:t>
            </a:r>
          </a:p>
          <a:p>
            <a:pPr lvl="1"/>
            <a:r>
              <a:rPr lang="en-US" dirty="0" smtClean="0"/>
              <a:t>Human-Robot Interaction: lunar-based human and robots, lunar-based robot and remote supervisor.</a:t>
            </a:r>
          </a:p>
          <a:p>
            <a:r>
              <a:rPr lang="en-US" dirty="0"/>
              <a:t>The expected time delay is between 5 and 10 seconds from the Earth to the moon and back </a:t>
            </a:r>
            <a:r>
              <a:rPr lang="en-US" dirty="0" smtClean="0"/>
              <a:t>again.</a:t>
            </a:r>
          </a:p>
          <a:p>
            <a:pPr lvl="1"/>
            <a:r>
              <a:rPr lang="en-US" dirty="0" smtClean="0"/>
              <a:t>Would  conducting experiments where the time delay was varied in this range significantly alter the results ?</a:t>
            </a:r>
          </a:p>
          <a:p>
            <a:pPr marL="457200" lvl="1" indent="0">
              <a:buNone/>
            </a:pPr>
            <a:endParaRPr lang="en-US" dirty="0" smtClean="0"/>
          </a:p>
        </p:txBody>
      </p:sp>
    </p:spTree>
    <p:extLst>
      <p:ext uri="{BB962C8B-B14F-4D97-AF65-F5344CB8AC3E}">
        <p14:creationId xmlns:p14="http://schemas.microsoft.com/office/powerpoint/2010/main" val="2148989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380" y="1515986"/>
            <a:ext cx="8273836" cy="3649133"/>
          </a:xfrm>
        </p:spPr>
        <p:txBody>
          <a:bodyPr/>
          <a:lstStyle/>
          <a:p>
            <a:r>
              <a:rPr lang="en-US" dirty="0" smtClean="0"/>
              <a:t>The </a:t>
            </a:r>
            <a:r>
              <a:rPr lang="en-US" dirty="0"/>
              <a:t>Predictive Interactive Graphical Interface (PIGI) is designed to assist in the supervision </a:t>
            </a:r>
            <a:r>
              <a:rPr lang="en-US" dirty="0" smtClean="0"/>
              <a:t>of remote robotic </a:t>
            </a:r>
            <a:r>
              <a:rPr lang="en-US" dirty="0"/>
              <a:t>systems. </a:t>
            </a:r>
            <a:endParaRPr lang="en-US" dirty="0" smtClean="0"/>
          </a:p>
          <a:p>
            <a:pPr lvl="1"/>
            <a:r>
              <a:rPr lang="en-US" dirty="0" smtClean="0"/>
              <a:t>Initially developed for use with Centaur to investigate issues with time delay.</a:t>
            </a:r>
          </a:p>
          <a:p>
            <a:r>
              <a:rPr lang="en-US" dirty="0" smtClean="0"/>
              <a:t>The task queueing aspect of the PIGI enables operators to reduce robotic system idle time. </a:t>
            </a:r>
          </a:p>
          <a:p>
            <a:pPr lvl="1"/>
            <a:r>
              <a:rPr lang="en-US" dirty="0" smtClean="0"/>
              <a:t>Operators were able to interleave driving and non-driving tasks.</a:t>
            </a:r>
          </a:p>
          <a:p>
            <a:r>
              <a:rPr lang="en-US" dirty="0"/>
              <a:t>Robot behavior prediction capability of the PIGI allows the supervisor to modify which tasks are queued based on the modeled predictions.</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753" y="132577"/>
            <a:ext cx="3848248" cy="2882471"/>
          </a:xfrm>
          <a:prstGeom prst="rect">
            <a:avLst/>
          </a:prstGeom>
        </p:spPr>
      </p:pic>
      <p:sp>
        <p:nvSpPr>
          <p:cNvPr id="7" name="TextBox 6"/>
          <p:cNvSpPr txBox="1"/>
          <p:nvPr/>
        </p:nvSpPr>
        <p:spPr>
          <a:xfrm>
            <a:off x="8343753" y="3056235"/>
            <a:ext cx="3724679" cy="215444"/>
          </a:xfrm>
          <a:prstGeom prst="rect">
            <a:avLst/>
          </a:prstGeom>
          <a:noFill/>
        </p:spPr>
        <p:txBody>
          <a:bodyPr wrap="square" rtlCol="0">
            <a:spAutoFit/>
          </a:bodyPr>
          <a:lstStyle/>
          <a:p>
            <a:r>
              <a:rPr lang="en-US" sz="800" dirty="0"/>
              <a:t>http://ntrs.nasa.gov/archive/nasa/casi.ntrs.nasa.gov/20120008818.pdf</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9268" y="3422993"/>
            <a:ext cx="3063903" cy="2302304"/>
          </a:xfrm>
          <a:prstGeom prst="rect">
            <a:avLst/>
          </a:prstGeom>
        </p:spPr>
      </p:pic>
      <p:sp>
        <p:nvSpPr>
          <p:cNvPr id="9" name="TextBox 8"/>
          <p:cNvSpPr txBox="1"/>
          <p:nvPr/>
        </p:nvSpPr>
        <p:spPr>
          <a:xfrm>
            <a:off x="8809780" y="5794231"/>
            <a:ext cx="3015049" cy="215444"/>
          </a:xfrm>
          <a:prstGeom prst="rect">
            <a:avLst/>
          </a:prstGeom>
          <a:noFill/>
        </p:spPr>
        <p:txBody>
          <a:bodyPr wrap="square" rtlCol="0">
            <a:spAutoFit/>
          </a:bodyPr>
          <a:lstStyle/>
          <a:p>
            <a:r>
              <a:rPr lang="en-US" sz="800" dirty="0"/>
              <a:t>http://robonaut.jsc.nasa.gov/R1/field-ops/desert06.asp</a:t>
            </a:r>
          </a:p>
        </p:txBody>
      </p:sp>
    </p:spTree>
    <p:extLst>
      <p:ext uri="{BB962C8B-B14F-4D97-AF65-F5344CB8AC3E}">
        <p14:creationId xmlns:p14="http://schemas.microsoft.com/office/powerpoint/2010/main" val="293241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4560" y="1988430"/>
            <a:ext cx="3182525" cy="508916"/>
          </a:xfrm>
        </p:spPr>
        <p:txBody>
          <a:bodyPr>
            <a:normAutofit/>
          </a:bodyPr>
          <a:lstStyle/>
          <a:p>
            <a:r>
              <a:rPr lang="en-US" sz="800" dirty="0"/>
              <a:t>http://www.dailymail.co.uk/sciencetech/article-2823592/Nasa-s-rover-pal-Small-robot-scout-rocky-terrain-ahead-prevent-accidents.html</a:t>
            </a:r>
          </a:p>
        </p:txBody>
      </p:sp>
      <p:sp>
        <p:nvSpPr>
          <p:cNvPr id="3" name="Content Placeholder 2"/>
          <p:cNvSpPr>
            <a:spLocks noGrp="1"/>
          </p:cNvSpPr>
          <p:nvPr>
            <p:ph idx="1"/>
          </p:nvPr>
        </p:nvSpPr>
        <p:spPr/>
        <p:txBody>
          <a:bodyPr>
            <a:normAutofit fontScale="92500" lnSpcReduction="10000"/>
          </a:bodyPr>
          <a:lstStyle/>
          <a:p>
            <a:r>
              <a:rPr lang="en-US" dirty="0" smtClean="0"/>
              <a:t>Task Queues</a:t>
            </a:r>
          </a:p>
          <a:p>
            <a:pPr lvl="1"/>
            <a:r>
              <a:rPr lang="en-US" dirty="0" smtClean="0"/>
              <a:t>Task objects contain </a:t>
            </a:r>
            <a:r>
              <a:rPr lang="en-US" dirty="0"/>
              <a:t>u</a:t>
            </a:r>
            <a:r>
              <a:rPr lang="en-US" dirty="0" smtClean="0"/>
              <a:t>nique IDs, command type, and parameters not just a stream of positions or velocities. </a:t>
            </a:r>
          </a:p>
          <a:p>
            <a:r>
              <a:rPr lang="en-US" dirty="0" smtClean="0"/>
              <a:t>Robot Server</a:t>
            </a:r>
          </a:p>
          <a:p>
            <a:pPr lvl="1"/>
            <a:r>
              <a:rPr lang="en-US" dirty="0" smtClean="0"/>
              <a:t>PENDING, ACTIVE, SENT, and COMPLETED task queues.</a:t>
            </a:r>
            <a:endParaRPr lang="en-US" dirty="0"/>
          </a:p>
          <a:p>
            <a:r>
              <a:rPr lang="en-US" dirty="0" smtClean="0"/>
              <a:t>Prediction</a:t>
            </a:r>
          </a:p>
          <a:p>
            <a:pPr lvl="1"/>
            <a:r>
              <a:rPr lang="en-US" dirty="0" smtClean="0"/>
              <a:t>Purpose of the Predictor is to inform the supervisor of the anticipated activity of the robot from its most recently reported state to the completion of the final command on the SENT queue.</a:t>
            </a:r>
          </a:p>
          <a:p>
            <a:r>
              <a:rPr lang="en-US" dirty="0" smtClean="0"/>
              <a:t>Exploration</a:t>
            </a:r>
          </a:p>
          <a:p>
            <a:pPr lvl="1"/>
            <a:r>
              <a:rPr lang="en-US" dirty="0" smtClean="0"/>
              <a:t>Expected results of uncommitted commands.</a:t>
            </a:r>
          </a:p>
          <a:p>
            <a:r>
              <a:rPr lang="en-US" dirty="0" smtClean="0"/>
              <a:t>Visualization</a:t>
            </a:r>
          </a:p>
          <a:p>
            <a:pPr lvl="1"/>
            <a:r>
              <a:rPr lang="en-US" dirty="0" smtClean="0"/>
              <a:t>Uses Enigma for simulation and animation.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260" y="4250718"/>
            <a:ext cx="3657600" cy="232718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4560" y="57665"/>
            <a:ext cx="3000323" cy="2001793"/>
          </a:xfrm>
          <a:prstGeom prst="rect">
            <a:avLst/>
          </a:prstGeom>
        </p:spPr>
      </p:pic>
      <p:sp>
        <p:nvSpPr>
          <p:cNvPr id="7" name="TextBox 6"/>
          <p:cNvSpPr txBox="1"/>
          <p:nvPr/>
        </p:nvSpPr>
        <p:spPr>
          <a:xfrm>
            <a:off x="8699157" y="6577907"/>
            <a:ext cx="3295135" cy="215444"/>
          </a:xfrm>
          <a:prstGeom prst="rect">
            <a:avLst/>
          </a:prstGeom>
          <a:noFill/>
        </p:spPr>
        <p:txBody>
          <a:bodyPr wrap="square" rtlCol="0">
            <a:spAutoFit/>
          </a:bodyPr>
          <a:lstStyle/>
          <a:p>
            <a:r>
              <a:rPr lang="en-US" sz="800" dirty="0"/>
              <a:t>http://robonaut.jsc.nasa.gov/R1/field-ops/desert06.asp</a:t>
            </a:r>
          </a:p>
        </p:txBody>
      </p:sp>
      <p:sp>
        <p:nvSpPr>
          <p:cNvPr id="4" name="TextBox 3"/>
          <p:cNvSpPr txBox="1"/>
          <p:nvPr/>
        </p:nvSpPr>
        <p:spPr>
          <a:xfrm>
            <a:off x="1804086" y="897924"/>
            <a:ext cx="5008606" cy="646331"/>
          </a:xfrm>
          <a:prstGeom prst="rect">
            <a:avLst/>
          </a:prstGeom>
          <a:noFill/>
        </p:spPr>
        <p:txBody>
          <a:bodyPr wrap="square" rtlCol="0">
            <a:spAutoFit/>
          </a:bodyPr>
          <a:lstStyle/>
          <a:p>
            <a:r>
              <a:rPr lang="en-US" sz="3600" dirty="0" smtClean="0"/>
              <a:t>PIGI</a:t>
            </a:r>
            <a:endParaRPr lang="en-US" sz="3600" dirty="0"/>
          </a:p>
        </p:txBody>
      </p:sp>
    </p:spTree>
    <p:extLst>
      <p:ext uri="{BB962C8B-B14F-4D97-AF65-F5344CB8AC3E}">
        <p14:creationId xmlns:p14="http://schemas.microsoft.com/office/powerpoint/2010/main" val="176234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smtClean="0"/>
              <a:t/>
            </a:r>
            <a:br>
              <a:rPr lang="en-US" sz="2400" dirty="0" smtClean="0"/>
            </a:br>
            <a:r>
              <a:rPr lang="en-US" sz="2400" dirty="0"/>
              <a:t/>
            </a:r>
            <a:br>
              <a:rPr lang="en-US" sz="2400" dirty="0"/>
            </a:br>
            <a:endParaRPr lang="en-US" sz="2400" dirty="0"/>
          </a:p>
        </p:txBody>
      </p:sp>
      <p:sp>
        <p:nvSpPr>
          <p:cNvPr id="3" name="Content Placeholder 2"/>
          <p:cNvSpPr>
            <a:spLocks noGrp="1"/>
          </p:cNvSpPr>
          <p:nvPr>
            <p:ph idx="1"/>
          </p:nvPr>
        </p:nvSpPr>
        <p:spPr>
          <a:xfrm>
            <a:off x="6565557" y="1763120"/>
            <a:ext cx="5535827" cy="3649133"/>
          </a:xfrm>
        </p:spPr>
        <p:txBody>
          <a:bodyPr>
            <a:normAutofit/>
          </a:bodyPr>
          <a:lstStyle/>
          <a:p>
            <a:r>
              <a:rPr lang="en-US" dirty="0" smtClean="0"/>
              <a:t>Commands</a:t>
            </a:r>
          </a:p>
          <a:p>
            <a:pPr lvl="1"/>
            <a:r>
              <a:rPr lang="en-US" dirty="0" smtClean="0"/>
              <a:t>Relative versus absolute.  Goal location of (X, Y, Angle).</a:t>
            </a:r>
            <a:endParaRPr lang="en-US" dirty="0"/>
          </a:p>
          <a:p>
            <a:pPr lvl="1"/>
            <a:r>
              <a:rPr lang="en-US" dirty="0" smtClean="0"/>
              <a:t>GPS positioning for space bound robots? Is this appropriate?</a:t>
            </a:r>
          </a:p>
          <a:p>
            <a:r>
              <a:rPr lang="en-US" dirty="0" smtClean="0"/>
              <a:t>Central Command and RAPID Sequencer</a:t>
            </a:r>
          </a:p>
          <a:p>
            <a:pPr lvl="1"/>
            <a:r>
              <a:rPr lang="en-US" dirty="0" smtClean="0"/>
              <a:t>CORBA based network protocol communication interfaces</a:t>
            </a:r>
          </a:p>
          <a:p>
            <a:r>
              <a:rPr lang="en-US" dirty="0" smtClean="0"/>
              <a:t>Time Delay</a:t>
            </a:r>
            <a:endParaRPr lang="en-US" dirty="0"/>
          </a:p>
          <a:p>
            <a:pPr lvl="1"/>
            <a:r>
              <a:rPr lang="en-US" dirty="0" smtClean="0"/>
              <a:t>Static 10 sec internal time delay. Was the actual time delay equivalent to the intended time delay?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86" y="609600"/>
            <a:ext cx="6350000" cy="5715000"/>
          </a:xfrm>
          <a:prstGeom prst="rect">
            <a:avLst/>
          </a:prstGeom>
        </p:spPr>
      </p:pic>
      <p:sp>
        <p:nvSpPr>
          <p:cNvPr id="5" name="TextBox 4"/>
          <p:cNvSpPr txBox="1"/>
          <p:nvPr/>
        </p:nvSpPr>
        <p:spPr>
          <a:xfrm>
            <a:off x="2001794" y="6334894"/>
            <a:ext cx="4028303" cy="215444"/>
          </a:xfrm>
          <a:prstGeom prst="rect">
            <a:avLst/>
          </a:prstGeom>
          <a:noFill/>
        </p:spPr>
        <p:txBody>
          <a:bodyPr wrap="square" rtlCol="0">
            <a:spAutoFit/>
          </a:bodyPr>
          <a:lstStyle/>
          <a:p>
            <a:r>
              <a:rPr lang="en-US" sz="800" dirty="0"/>
              <a:t>https://wtalabi.files.wordpress.com/2014/11/tars.jpg</a:t>
            </a:r>
          </a:p>
        </p:txBody>
      </p:sp>
    </p:spTree>
    <p:extLst>
      <p:ext uri="{BB962C8B-B14F-4D97-AF65-F5344CB8AC3E}">
        <p14:creationId xmlns:p14="http://schemas.microsoft.com/office/powerpoint/2010/main" val="631049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6325155" cy="1456267"/>
          </a:xfrm>
        </p:spPr>
        <p:txBody>
          <a:bodyPr/>
          <a:lstStyle/>
          <a:p>
            <a:r>
              <a:rPr lang="en-US" b="1" dirty="0" smtClean="0">
                <a:solidFill>
                  <a:srgbClr val="FF0000"/>
                </a:solidFill>
              </a:rPr>
              <a:t>C</a:t>
            </a:r>
            <a:r>
              <a:rPr lang="en-US" dirty="0" smtClean="0"/>
              <a:t>ommon </a:t>
            </a:r>
            <a:r>
              <a:rPr lang="en-US" b="1" dirty="0" smtClean="0">
                <a:solidFill>
                  <a:srgbClr val="FF0000"/>
                </a:solidFill>
              </a:rPr>
              <a:t>O</a:t>
            </a:r>
            <a:r>
              <a:rPr lang="en-US" dirty="0" smtClean="0"/>
              <a:t>bject </a:t>
            </a:r>
            <a:r>
              <a:rPr lang="en-US" b="1" dirty="0" smtClean="0">
                <a:solidFill>
                  <a:srgbClr val="FF0000"/>
                </a:solidFill>
              </a:rPr>
              <a:t>R</a:t>
            </a:r>
            <a:r>
              <a:rPr lang="en-US" dirty="0" smtClean="0"/>
              <a:t>equest </a:t>
            </a:r>
            <a:r>
              <a:rPr lang="en-US" b="1" dirty="0" smtClean="0">
                <a:solidFill>
                  <a:srgbClr val="FF0000"/>
                </a:solidFill>
              </a:rPr>
              <a:t>B</a:t>
            </a:r>
            <a:r>
              <a:rPr lang="en-US" dirty="0" smtClean="0"/>
              <a:t>roker </a:t>
            </a:r>
            <a:r>
              <a:rPr lang="en-US" b="1" dirty="0" smtClean="0">
                <a:solidFill>
                  <a:srgbClr val="FF0000"/>
                </a:solidFill>
              </a:rPr>
              <a:t>A</a:t>
            </a:r>
            <a:r>
              <a:rPr lang="en-US" dirty="0" smtClean="0"/>
              <a:t>rchitecture</a:t>
            </a:r>
            <a:endParaRPr lang="en-US" dirty="0"/>
          </a:p>
        </p:txBody>
      </p:sp>
      <p:sp>
        <p:nvSpPr>
          <p:cNvPr id="3" name="Content Placeholder 2"/>
          <p:cNvSpPr>
            <a:spLocks noGrp="1"/>
          </p:cNvSpPr>
          <p:nvPr>
            <p:ph idx="1"/>
          </p:nvPr>
        </p:nvSpPr>
        <p:spPr>
          <a:xfrm>
            <a:off x="685801" y="2142067"/>
            <a:ext cx="6325155" cy="4715933"/>
          </a:xfrm>
        </p:spPr>
        <p:txBody>
          <a:bodyPr>
            <a:normAutofit/>
          </a:bodyPr>
          <a:lstStyle/>
          <a:p>
            <a:r>
              <a:rPr lang="en-US" b="1" dirty="0"/>
              <a:t>CORBA and the Networking Model</a:t>
            </a:r>
          </a:p>
          <a:p>
            <a:r>
              <a:rPr lang="en-US" dirty="0" smtClean="0"/>
              <a:t>Essentially</a:t>
            </a:r>
            <a:r>
              <a:rPr lang="en-US" dirty="0"/>
              <a:t>, CORBA applications are built on top of GIOP-derived protocols such as IIOP. These protocols, in turn, rest on top of TCP/IP, DCE, or whatever underlying transport protocol the network uses. CORBA applications aren't limited to using only one of these protocols; an application architecture can be designed to use a bridge that would interconnect, for instance, DCE-based application components with IIOP-based ones. You can see, then, that rather than supplant network transport protocols, the CORBA architecture creates another layer--the inter-ORB protocol layer--which uses the underlying transport layer as its foundation. This, too, is a key to interoperability between CORBA applications, as CORBA does not dictate the use of a particular network transport protocol.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766" y="90614"/>
            <a:ext cx="5181044" cy="6668530"/>
          </a:xfrm>
          <a:prstGeom prst="rect">
            <a:avLst/>
          </a:prstGeom>
        </p:spPr>
      </p:pic>
    </p:spTree>
    <p:extLst>
      <p:ext uri="{BB962C8B-B14F-4D97-AF65-F5344CB8AC3E}">
        <p14:creationId xmlns:p14="http://schemas.microsoft.com/office/powerpoint/2010/main" val="334820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511</TotalTime>
  <Words>631</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Celestial</vt:lpstr>
      <vt:lpstr>Using Prediction to enhance remote robot supervision across time</vt:lpstr>
      <vt:lpstr>PowerPoint Presentation</vt:lpstr>
      <vt:lpstr>PowerPoint Presentation</vt:lpstr>
      <vt:lpstr>PowerPoint Presentation</vt:lpstr>
      <vt:lpstr>PowerPoint Presentation</vt:lpstr>
      <vt:lpstr>http://www.dailymail.co.uk/sciencetech/article-2823592/Nasa-s-rover-pal-Small-robot-scout-rocky-terrain-ahead-prevent-accidents.html</vt:lpstr>
      <vt:lpstr>  </vt:lpstr>
      <vt:lpstr>Common Object Request Broker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Surprises</dc:title>
  <dc:creator>W. Willie Wells</dc:creator>
  <cp:lastModifiedBy>W. Willie Wells</cp:lastModifiedBy>
  <cp:revision>53</cp:revision>
  <dcterms:created xsi:type="dcterms:W3CDTF">2015-09-02T02:07:09Z</dcterms:created>
  <dcterms:modified xsi:type="dcterms:W3CDTF">2015-10-01T12:16:26Z</dcterms:modified>
</cp:coreProperties>
</file>