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42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5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9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1E5D54-9126-480D-9D9F-CC8E4F12EE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0D66FA-D53A-49CA-A8A9-B08B8C147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60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KRZX5KL4f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Survey of Socially Interactive Robots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Terrence Fong, </a:t>
            </a:r>
            <a:r>
              <a:rPr lang="en-US" dirty="0" err="1" smtClean="0"/>
              <a:t>Illah</a:t>
            </a:r>
            <a:r>
              <a:rPr lang="en-US" dirty="0" smtClean="0"/>
              <a:t> </a:t>
            </a:r>
            <a:r>
              <a:rPr lang="en-US" dirty="0" err="1" smtClean="0"/>
              <a:t>Nourbakhsh</a:t>
            </a:r>
            <a:r>
              <a:rPr lang="en-US" dirty="0" smtClean="0"/>
              <a:t>, Kerstin </a:t>
            </a:r>
            <a:r>
              <a:rPr lang="en-US" dirty="0" err="1" smtClean="0"/>
              <a:t>Dautenhahn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0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869" y="2142067"/>
            <a:ext cx="10131425" cy="3649133"/>
          </a:xfrm>
        </p:spPr>
        <p:txBody>
          <a:bodyPr/>
          <a:lstStyle/>
          <a:p>
            <a:r>
              <a:rPr lang="en-US" dirty="0" smtClean="0"/>
              <a:t>“Biologically inspired”, designers try to create robots that internally simulate, or mimic, the social intelligence found in living creatures.</a:t>
            </a:r>
            <a:endParaRPr lang="en-US" dirty="0" smtClean="0"/>
          </a:p>
          <a:p>
            <a:pPr lvl="1"/>
            <a:r>
              <a:rPr lang="en-US" dirty="0" smtClean="0"/>
              <a:t>Such as MIT’s Leonardo (similar look as Gizmo from the Gremlins).</a:t>
            </a:r>
            <a:endParaRPr lang="en-US" dirty="0" smtClean="0"/>
          </a:p>
          <a:p>
            <a:r>
              <a:rPr lang="en-US" dirty="0" smtClean="0"/>
              <a:t>“Functionally designed”, the goal is to construct a robot that appears outwardly to be socially intelligent, even if the internal design does not have a basis in science.</a:t>
            </a:r>
            <a:endParaRPr lang="en-US" dirty="0" smtClean="0"/>
          </a:p>
          <a:p>
            <a:pPr lvl="1"/>
            <a:r>
              <a:rPr lang="en-US" dirty="0" smtClean="0"/>
              <a:t>Such as museum tour guides.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98" y="0"/>
            <a:ext cx="3165802" cy="2817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3827" y="2710245"/>
            <a:ext cx="4069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smtClean="0"/>
              <a:t>www.slashgear.com/mits-furry-robot-is-capable-of-human-learning-235400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8" y="-2"/>
            <a:ext cx="3437898" cy="2578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091" y="2537247"/>
            <a:ext cx="3410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http://entertainmentdesigner.com/news/museum-design-news/why-are-robots-getting-all-the-museum-jobs/</a:t>
            </a:r>
          </a:p>
        </p:txBody>
      </p:sp>
    </p:spTree>
    <p:extLst>
      <p:ext uri="{BB962C8B-B14F-4D97-AF65-F5344CB8AC3E}">
        <p14:creationId xmlns:p14="http://schemas.microsoft.com/office/powerpoint/2010/main" val="406927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hypothesis is that in order for a robot to be understandable by humans, it must have a naturalistic embodiment, it must interact with its environment in the same way living creatures do, and it must perceive the same things that humans find to be salient and relevant.</a:t>
            </a:r>
            <a:endParaRPr lang="en-US" dirty="0" smtClean="0"/>
          </a:p>
          <a:p>
            <a:pPr lvl="1"/>
            <a:r>
              <a:rPr lang="en-US" dirty="0" smtClean="0"/>
              <a:t>Can a robot be understandable by humans without these traits? </a:t>
            </a:r>
            <a:endParaRPr lang="en-US" dirty="0" smtClean="0"/>
          </a:p>
          <a:p>
            <a:r>
              <a:rPr lang="en-US" dirty="0" smtClean="0"/>
              <a:t>Biological inspiration allows us to directly examine, test and refine those scientific theories upon which the design is based.</a:t>
            </a:r>
            <a:endParaRPr lang="en-US" dirty="0" smtClean="0"/>
          </a:p>
          <a:p>
            <a:pPr lvl="1"/>
            <a:r>
              <a:rPr lang="en-US" dirty="0" smtClean="0"/>
              <a:t>Which is an important and useful learning tool for researchers. Search for truth through designing a biologically inspired automata.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1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of mind refers to those social skills that allow humans to correctly attribute beliefs, goals, </a:t>
            </a:r>
            <a:r>
              <a:rPr lang="en-US" i="1" dirty="0" smtClean="0"/>
              <a:t>perceptions</a:t>
            </a:r>
            <a:r>
              <a:rPr lang="en-US" dirty="0" smtClean="0"/>
              <a:t>, feelings, and desires to themselves and others.</a:t>
            </a:r>
            <a:endParaRPr lang="en-US" dirty="0" smtClean="0"/>
          </a:p>
          <a:p>
            <a:pPr lvl="1"/>
            <a:r>
              <a:rPr lang="en-US" dirty="0" smtClean="0"/>
              <a:t>Correct attribution of these traits to others is often biased in humans but may be accurately model at least for perception in robots. </a:t>
            </a:r>
            <a:endParaRPr lang="en-US" dirty="0" smtClean="0"/>
          </a:p>
          <a:p>
            <a:r>
              <a:rPr lang="en-US" dirty="0" smtClean="0"/>
              <a:t>Ethology is useful for addressing a range of behavioral issues such as concurrency, motivation, and instinct</a:t>
            </a:r>
            <a:endParaRPr lang="en-US" dirty="0" smtClean="0"/>
          </a:p>
          <a:p>
            <a:r>
              <a:rPr lang="en-US" dirty="0" smtClean="0"/>
              <a:t>The design of Kismet’s “synthetic nervous system”, particularly the perceptual and behavioral aspects, is </a:t>
            </a:r>
            <a:r>
              <a:rPr lang="en-US" dirty="0" err="1" smtClean="0"/>
              <a:t>heavly</a:t>
            </a:r>
            <a:r>
              <a:rPr lang="en-US" dirty="0" smtClean="0"/>
              <a:t> inspired by the social development of human infants.</a:t>
            </a:r>
          </a:p>
          <a:p>
            <a:pPr lvl="1"/>
            <a:r>
              <a:rPr lang="en-US" dirty="0" smtClean="0">
                <a:hlinkClick r:id="rId2"/>
              </a:rPr>
              <a:t>Kismet Design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898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Functionally Designed: these “engineered” robots may need only to generate certain effects and experiences with the user, rather than having to withstand deep scrutiny for “life-like” capabilities.</a:t>
            </a:r>
            <a:endParaRPr lang="en-US" dirty="0" smtClean="0"/>
          </a:p>
          <a:p>
            <a:pPr lvl="1"/>
            <a:r>
              <a:rPr lang="en-US" dirty="0" smtClean="0"/>
              <a:t>This technique is used often in video game design as well as in design for electronic toys.</a:t>
            </a:r>
            <a:endParaRPr lang="en-US" dirty="0" smtClean="0"/>
          </a:p>
          <a:p>
            <a:r>
              <a:rPr lang="en-US" dirty="0" smtClean="0"/>
              <a:t>The artifacts may not have real-world counterparts.</a:t>
            </a:r>
          </a:p>
          <a:p>
            <a:pPr lvl="1"/>
            <a:r>
              <a:rPr lang="en-US" dirty="0" smtClean="0"/>
              <a:t>Depictions of aliens (Blizzard’s </a:t>
            </a:r>
            <a:r>
              <a:rPr lang="en-US" dirty="0" err="1" smtClean="0"/>
              <a:t>protoss</a:t>
            </a:r>
            <a:r>
              <a:rPr lang="en-US" dirty="0" smtClean="0"/>
              <a:t>) or humanoid-animals </a:t>
            </a:r>
            <a:r>
              <a:rPr lang="en-US" dirty="0"/>
              <a:t>(</a:t>
            </a:r>
            <a:r>
              <a:rPr lang="en-US" dirty="0" smtClean="0"/>
              <a:t>teenage mutant ninja turtles).</a:t>
            </a:r>
            <a:endParaRPr lang="en-US" dirty="0" smtClean="0"/>
          </a:p>
          <a:p>
            <a:r>
              <a:rPr lang="en-US" dirty="0" smtClean="0"/>
              <a:t>Robots are being designed using  cognitive modeling, contextual inquiry, heuristic evaluation, and empirical user testing.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22" y="0"/>
            <a:ext cx="2215978" cy="221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14921" y="2141834"/>
            <a:ext cx="227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1998 Blizzard Entertainment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3241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730" y="2235566"/>
            <a:ext cx="3617355" cy="508916"/>
          </a:xfrm>
        </p:spPr>
        <p:txBody>
          <a:bodyPr>
            <a:normAutofit fontScale="90000"/>
          </a:bodyPr>
          <a:lstStyle/>
          <a:p>
            <a:r>
              <a:rPr lang="en-US" sz="800" dirty="0"/>
              <a:t>Spectators watch as robots play soccer on a miniature field during the </a:t>
            </a:r>
            <a:r>
              <a:rPr lang="en-US" sz="800" dirty="0" err="1"/>
              <a:t>Robocup</a:t>
            </a:r>
            <a:r>
              <a:rPr lang="en-US" sz="800" dirty="0"/>
              <a:t> tournament in Singapore June 22, 2010. </a:t>
            </a:r>
            <a:br>
              <a:rPr lang="en-US" sz="800" dirty="0"/>
            </a:br>
            <a:r>
              <a:rPr lang="en-US" sz="800" dirty="0"/>
              <a:t>Reuters/</a:t>
            </a:r>
            <a:r>
              <a:rPr lang="en-US" sz="800" dirty="0" err="1"/>
              <a:t>Vivek</a:t>
            </a:r>
            <a:r>
              <a:rPr lang="en-US" sz="800" dirty="0"/>
              <a:t> Prakash</a:t>
            </a:r>
            <a:br>
              <a:rPr lang="en-US" sz="800" dirty="0"/>
            </a:b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Engineering: Design that emphasizes functioning in a highly structured domain involves specific task behaviors.</a:t>
            </a:r>
          </a:p>
          <a:p>
            <a:pPr lvl="1"/>
            <a:r>
              <a:rPr lang="en-US" dirty="0" smtClean="0"/>
              <a:t>Soccer playing robots</a:t>
            </a:r>
            <a:endParaRPr lang="en-US" dirty="0" smtClean="0"/>
          </a:p>
          <a:p>
            <a:r>
              <a:rPr lang="en-US" dirty="0" smtClean="0"/>
              <a:t>Iterative Design: The process of revising a design through a series of test and redesign cycles.</a:t>
            </a:r>
            <a:endParaRPr lang="en-US" dirty="0" smtClean="0"/>
          </a:p>
          <a:p>
            <a:pPr lvl="1"/>
            <a:r>
              <a:rPr lang="en-US" dirty="0" smtClean="0"/>
              <a:t>Is this not essential in all product design? Includes beta test for games.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30" y="0"/>
            <a:ext cx="3542270" cy="22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Design Issues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Cognition (planning, decision making)</a:t>
            </a:r>
            <a:endParaRPr lang="en-US" dirty="0" smtClean="0"/>
          </a:p>
          <a:p>
            <a:r>
              <a:rPr lang="en-US" dirty="0" smtClean="0"/>
              <a:t>Perception (navigation, environment sensing)</a:t>
            </a:r>
          </a:p>
          <a:p>
            <a:r>
              <a:rPr lang="en-US" dirty="0" smtClean="0"/>
              <a:t>Action (mobility, manipulation)</a:t>
            </a:r>
          </a:p>
          <a:p>
            <a:r>
              <a:rPr lang="en-US" dirty="0" smtClean="0"/>
              <a:t>Human-robot interaction (user interface, input devices, feedback display)</a:t>
            </a:r>
          </a:p>
          <a:p>
            <a:pPr lvl="1"/>
            <a:r>
              <a:rPr lang="en-US" dirty="0"/>
              <a:t>Social interaction</a:t>
            </a:r>
            <a:endParaRPr lang="en-US" dirty="0" smtClean="0"/>
          </a:p>
          <a:p>
            <a:r>
              <a:rPr lang="en-US" dirty="0" smtClean="0"/>
              <a:t>Architecture (control, electromechanical</a:t>
            </a:r>
            <a:r>
              <a:rPr lang="en-US" dirty="0" smtClean="0"/>
              <a:t>, system)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4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Social Interaction </a:t>
            </a:r>
            <a:r>
              <a:rPr lang="en-US" sz="2400" dirty="0" smtClean="0"/>
              <a:t>Design Issues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Proficient perception and interpretation of human activity and behavior</a:t>
            </a:r>
            <a:endParaRPr lang="en-US" dirty="0" smtClean="0"/>
          </a:p>
          <a:p>
            <a:r>
              <a:rPr lang="en-US" dirty="0" smtClean="0"/>
              <a:t>Familiar believable communication</a:t>
            </a:r>
          </a:p>
          <a:p>
            <a:r>
              <a:rPr lang="en-US" dirty="0" smtClean="0"/>
              <a:t>Displaying feedback responses through external architecture to interacting humans </a:t>
            </a:r>
            <a:endParaRPr lang="en-US" dirty="0" smtClean="0"/>
          </a:p>
          <a:p>
            <a:r>
              <a:rPr lang="en-US" dirty="0" smtClean="0"/>
              <a:t>Real-time response</a:t>
            </a:r>
          </a:p>
          <a:p>
            <a:r>
              <a:rPr lang="en-US" dirty="0" smtClean="0"/>
              <a:t>Should a robot have a designed or learned responsibility?</a:t>
            </a:r>
          </a:p>
          <a:p>
            <a:pPr lvl="1"/>
            <a:r>
              <a:rPr lang="en-US" dirty="0" smtClean="0"/>
              <a:t>If the former Asimov’s rules may automatically apply. </a:t>
            </a:r>
          </a:p>
          <a:p>
            <a:pPr lvl="1"/>
            <a:r>
              <a:rPr lang="en-US" dirty="0" smtClean="0"/>
              <a:t>If the latter then Asimov’s rules may be broken and such a design is far more complex than the former.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49" y="1987258"/>
            <a:ext cx="2166551" cy="3186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5449" y="5123933"/>
            <a:ext cx="2166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https://en.wikipedia.org/wiki/I,_Robot</a:t>
            </a:r>
          </a:p>
        </p:txBody>
      </p:sp>
    </p:spTree>
    <p:extLst>
      <p:ext uri="{BB962C8B-B14F-4D97-AF65-F5344CB8AC3E}">
        <p14:creationId xmlns:p14="http://schemas.microsoft.com/office/powerpoint/2010/main" val="282809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more important that the robot be compatible with the human’s needs, that it matches application requirements rather than being socially competent?</a:t>
            </a:r>
          </a:p>
          <a:p>
            <a:r>
              <a:rPr lang="en-US" dirty="0" smtClean="0"/>
              <a:t>To what extent does social robot design need to reflect theories of human social intelligence?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6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231</TotalTime>
  <Words>624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A Survey of Socially Interactive Robots</vt:lpstr>
      <vt:lpstr>PowerPoint Presentation</vt:lpstr>
      <vt:lpstr>PowerPoint Presentation</vt:lpstr>
      <vt:lpstr>PowerPoint Presentation</vt:lpstr>
      <vt:lpstr>PowerPoint Presentation</vt:lpstr>
      <vt:lpstr>Spectators watch as robots play soccer on a miniature field during the Robocup tournament in Singapore June 22, 2010.  Reuters/Vivek Prakash </vt:lpstr>
      <vt:lpstr>  Design Issues</vt:lpstr>
      <vt:lpstr>  Social Interaction Design Issues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Surprises</dc:title>
  <dc:creator>W. Willie Wells</dc:creator>
  <cp:lastModifiedBy>W. Willie Wells</cp:lastModifiedBy>
  <cp:revision>26</cp:revision>
  <dcterms:created xsi:type="dcterms:W3CDTF">2015-09-02T02:07:09Z</dcterms:created>
  <dcterms:modified xsi:type="dcterms:W3CDTF">2015-09-17T13:14:45Z</dcterms:modified>
</cp:coreProperties>
</file>