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732" r:id="rId2"/>
    <p:sldId id="751" r:id="rId3"/>
    <p:sldId id="758" r:id="rId4"/>
    <p:sldId id="767" r:id="rId5"/>
    <p:sldId id="812" r:id="rId6"/>
    <p:sldId id="752" r:id="rId7"/>
    <p:sldId id="827" r:id="rId8"/>
    <p:sldId id="828" r:id="rId9"/>
    <p:sldId id="829" r:id="rId10"/>
    <p:sldId id="830" r:id="rId11"/>
    <p:sldId id="831" r:id="rId12"/>
    <p:sldId id="832" r:id="rId13"/>
    <p:sldId id="737" r:id="rId14"/>
    <p:sldId id="769" r:id="rId15"/>
    <p:sldId id="770" r:id="rId16"/>
    <p:sldId id="825" r:id="rId17"/>
    <p:sldId id="691" r:id="rId18"/>
    <p:sldId id="768" r:id="rId19"/>
    <p:sldId id="783" r:id="rId20"/>
    <p:sldId id="833" r:id="rId21"/>
    <p:sldId id="835" r:id="rId22"/>
    <p:sldId id="836" r:id="rId23"/>
    <p:sldId id="837" r:id="rId24"/>
    <p:sldId id="821" r:id="rId25"/>
    <p:sldId id="816" r:id="rId26"/>
    <p:sldId id="817" r:id="rId27"/>
    <p:sldId id="818" r:id="rId28"/>
    <p:sldId id="819" r:id="rId29"/>
    <p:sldId id="820" r:id="rId30"/>
    <p:sldId id="784" r:id="rId31"/>
    <p:sldId id="785" r:id="rId32"/>
    <p:sldId id="786" r:id="rId33"/>
    <p:sldId id="797" r:id="rId34"/>
    <p:sldId id="848" r:id="rId35"/>
    <p:sldId id="849" r:id="rId36"/>
    <p:sldId id="850" r:id="rId37"/>
    <p:sldId id="851" r:id="rId38"/>
    <p:sldId id="793" r:id="rId39"/>
    <p:sldId id="795" r:id="rId40"/>
    <p:sldId id="801" r:id="rId41"/>
    <p:sldId id="731" r:id="rId42"/>
    <p:sldId id="853" r:id="rId43"/>
    <p:sldId id="854" r:id="rId44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  <a:srgbClr val="DDDDDD"/>
    <a:srgbClr val="FFCCFF"/>
    <a:srgbClr val="FF99CC"/>
    <a:srgbClr val="CCFFFF"/>
    <a:srgbClr val="FF00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355" autoAdjust="0"/>
  </p:normalViewPr>
  <p:slideViewPr>
    <p:cSldViewPr>
      <p:cViewPr varScale="1">
        <p:scale>
          <a:sx n="62" d="100"/>
          <a:sy n="62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5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feldmann.anja\Documents\sigcomm_2012_backgrou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ASNs at IXP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AMS-IX</c:v>
                </c:pt>
                <c:pt idx="1">
                  <c:v>DE-CIX Frankfurt</c:v>
                </c:pt>
                <c:pt idx="2">
                  <c:v>LINX</c:v>
                </c:pt>
                <c:pt idx="3">
                  <c:v>MSK-IX</c:v>
                </c:pt>
                <c:pt idx="4">
                  <c:v>NL-ix</c:v>
                </c:pt>
                <c:pt idx="5">
                  <c:v>PTT.br</c:v>
                </c:pt>
                <c:pt idx="6">
                  <c:v>NOTA</c:v>
                </c:pt>
                <c:pt idx="7">
                  <c:v>PLIX</c:v>
                </c:pt>
                <c:pt idx="8">
                  <c:v>Equinix Paris</c:v>
                </c:pt>
                <c:pt idx="9">
                  <c:v>Equinix Zurich</c:v>
                </c:pt>
                <c:pt idx="10">
                  <c:v>Any2 (CoreSite)</c:v>
                </c:pt>
                <c:pt idx="11">
                  <c:v>SwissIX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499</c:v>
                </c:pt>
                <c:pt idx="1">
                  <c:v>450</c:v>
                </c:pt>
                <c:pt idx="2">
                  <c:v>442</c:v>
                </c:pt>
                <c:pt idx="3">
                  <c:v>367</c:v>
                </c:pt>
                <c:pt idx="4">
                  <c:v>284</c:v>
                </c:pt>
                <c:pt idx="5">
                  <c:v>284</c:v>
                </c:pt>
                <c:pt idx="6">
                  <c:v>267</c:v>
                </c:pt>
                <c:pt idx="7">
                  <c:v>203</c:v>
                </c:pt>
                <c:pt idx="8">
                  <c:v>176</c:v>
                </c:pt>
                <c:pt idx="9">
                  <c:v>176</c:v>
                </c:pt>
                <c:pt idx="10">
                  <c:v>147</c:v>
                </c:pt>
                <c:pt idx="11">
                  <c:v>142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Unique ASNs 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AMS-IX</c:v>
                </c:pt>
                <c:pt idx="1">
                  <c:v>DE-CIX Frankfurt</c:v>
                </c:pt>
                <c:pt idx="2">
                  <c:v>LINX</c:v>
                </c:pt>
                <c:pt idx="3">
                  <c:v>MSK-IX</c:v>
                </c:pt>
                <c:pt idx="4">
                  <c:v>NL-ix</c:v>
                </c:pt>
                <c:pt idx="5">
                  <c:v>PTT.br</c:v>
                </c:pt>
                <c:pt idx="6">
                  <c:v>NOTA</c:v>
                </c:pt>
                <c:pt idx="7">
                  <c:v>PLIX</c:v>
                </c:pt>
                <c:pt idx="8">
                  <c:v>Equinix Paris</c:v>
                </c:pt>
                <c:pt idx="9">
                  <c:v>Equinix Zurich</c:v>
                </c:pt>
                <c:pt idx="10">
                  <c:v>Any2 (CoreSite)</c:v>
                </c:pt>
                <c:pt idx="11">
                  <c:v>SwissIX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78</c:v>
                </c:pt>
                <c:pt idx="1">
                  <c:v>79</c:v>
                </c:pt>
                <c:pt idx="2">
                  <c:v>95</c:v>
                </c:pt>
                <c:pt idx="3">
                  <c:v>272</c:v>
                </c:pt>
                <c:pt idx="4">
                  <c:v>134</c:v>
                </c:pt>
                <c:pt idx="5">
                  <c:v>171</c:v>
                </c:pt>
                <c:pt idx="6">
                  <c:v>174</c:v>
                </c:pt>
                <c:pt idx="7">
                  <c:v>160</c:v>
                </c:pt>
                <c:pt idx="8">
                  <c:v>0</c:v>
                </c:pt>
                <c:pt idx="9">
                  <c:v>0</c:v>
                </c:pt>
                <c:pt idx="10">
                  <c:v>60</c:v>
                </c:pt>
                <c:pt idx="11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577536"/>
        <c:axId val="86579072"/>
      </c:barChart>
      <c:catAx>
        <c:axId val="865775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2000">
                <a:latin typeface="+mn-lt"/>
              </a:defRPr>
            </a:pPr>
            <a:endParaRPr lang="en-US"/>
          </a:p>
        </c:txPr>
        <c:crossAx val="86579072"/>
        <c:crosses val="autoZero"/>
        <c:auto val="1"/>
        <c:lblAlgn val="ctr"/>
        <c:lblOffset val="100"/>
        <c:noMultiLvlLbl val="0"/>
      </c:catAx>
      <c:valAx>
        <c:axId val="8657907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65775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IXP </a:t>
            </a:r>
            <a:r>
              <a:rPr lang="en-US" dirty="0" smtClean="0"/>
              <a:t>Member </a:t>
            </a:r>
            <a:r>
              <a:rPr lang="en-US" dirty="0" err="1" smtClean="0"/>
              <a:t>ASes</a:t>
            </a:r>
            <a:r>
              <a:rPr lang="en-US" dirty="0" smtClean="0"/>
              <a:t> by region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IXP Participants</c:v>
                </c:pt>
              </c:strCache>
            </c:strRef>
          </c:tx>
          <c:invertIfNegative val="0"/>
          <c:cat>
            <c:strRef>
              <c:f>Sheet6!$A$3:$A$7</c:f>
              <c:strCache>
                <c:ptCount val="5"/>
                <c:pt idx="0">
                  <c:v>Europe</c:v>
                </c:pt>
                <c:pt idx="1">
                  <c:v>North America</c:v>
                </c:pt>
                <c:pt idx="2">
                  <c:v>Asia/Pacific</c:v>
                </c:pt>
                <c:pt idx="3">
                  <c:v>Latin America</c:v>
                </c:pt>
                <c:pt idx="4">
                  <c:v>Africa</c:v>
                </c:pt>
              </c:strCache>
            </c:strRef>
          </c:cat>
          <c:val>
            <c:numRef>
              <c:f>Sheet6!$B$3:$B$7</c:f>
              <c:numCache>
                <c:formatCode>General</c:formatCode>
                <c:ptCount val="5"/>
                <c:pt idx="0">
                  <c:v>6622</c:v>
                </c:pt>
                <c:pt idx="1">
                  <c:v>2155</c:v>
                </c:pt>
                <c:pt idx="2">
                  <c:v>1502</c:v>
                </c:pt>
                <c:pt idx="3">
                  <c:v>560</c:v>
                </c:pt>
                <c:pt idx="4">
                  <c:v>160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6600704"/>
        <c:axId val="86635264"/>
      </c:barChart>
      <c:catAx>
        <c:axId val="86600704"/>
        <c:scaling>
          <c:orientation val="minMax"/>
        </c:scaling>
        <c:delete val="0"/>
        <c:axPos val="b"/>
        <c:majorTickMark val="none"/>
        <c:minorTickMark val="none"/>
        <c:tickLblPos val="nextTo"/>
        <c:crossAx val="86635264"/>
        <c:crosses val="autoZero"/>
        <c:auto val="1"/>
        <c:lblAlgn val="ctr"/>
        <c:lblOffset val="100"/>
        <c:noMultiLvlLbl val="0"/>
      </c:catAx>
      <c:valAx>
        <c:axId val="8663526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86600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Bytes In</c:v>
                </c:pt>
              </c:strCache>
            </c:strRef>
          </c:tx>
          <c:invertIfNegative val="0"/>
          <c:cat>
            <c:strRef>
              <c:f>Sheet2!$A$2:$A$48</c:f>
              <c:strCache>
                <c:ptCount val="47"/>
                <c:pt idx="0">
                  <c:v>Aug 2008</c:v>
                </c:pt>
                <c:pt idx="1">
                  <c:v>Sep 2008</c:v>
                </c:pt>
                <c:pt idx="2">
                  <c:v>Oct 2008</c:v>
                </c:pt>
                <c:pt idx="3">
                  <c:v>Nov 2008</c:v>
                </c:pt>
                <c:pt idx="4">
                  <c:v>Dec 2008</c:v>
                </c:pt>
                <c:pt idx="5">
                  <c:v>Jan 2009</c:v>
                </c:pt>
                <c:pt idx="6">
                  <c:v>Feb 2009</c:v>
                </c:pt>
                <c:pt idx="7">
                  <c:v>Mar 2009</c:v>
                </c:pt>
                <c:pt idx="8">
                  <c:v>Apr 2009</c:v>
                </c:pt>
                <c:pt idx="9">
                  <c:v>May 2009</c:v>
                </c:pt>
                <c:pt idx="10">
                  <c:v>Jun 2009</c:v>
                </c:pt>
                <c:pt idx="11">
                  <c:v>Jul 2009</c:v>
                </c:pt>
                <c:pt idx="12">
                  <c:v>Aug 2009</c:v>
                </c:pt>
                <c:pt idx="13">
                  <c:v>Sep 2009</c:v>
                </c:pt>
                <c:pt idx="14">
                  <c:v>Oct 2009</c:v>
                </c:pt>
                <c:pt idx="15">
                  <c:v>Nov 2009</c:v>
                </c:pt>
                <c:pt idx="16">
                  <c:v>Dec 2009</c:v>
                </c:pt>
                <c:pt idx="17">
                  <c:v>Jan 2010</c:v>
                </c:pt>
                <c:pt idx="18">
                  <c:v>Feb 2010</c:v>
                </c:pt>
                <c:pt idx="19">
                  <c:v>Mar 2010</c:v>
                </c:pt>
                <c:pt idx="20">
                  <c:v>Apr 2010</c:v>
                </c:pt>
                <c:pt idx="21">
                  <c:v>May 2010</c:v>
                </c:pt>
                <c:pt idx="22">
                  <c:v>Jun 2010</c:v>
                </c:pt>
                <c:pt idx="23">
                  <c:v>Jul 2010</c:v>
                </c:pt>
                <c:pt idx="24">
                  <c:v>Aug 2010</c:v>
                </c:pt>
                <c:pt idx="25">
                  <c:v>Sep 2010</c:v>
                </c:pt>
                <c:pt idx="26">
                  <c:v>Oct 2010</c:v>
                </c:pt>
                <c:pt idx="27">
                  <c:v>Nov 2010</c:v>
                </c:pt>
                <c:pt idx="28">
                  <c:v>Dec 2010</c:v>
                </c:pt>
                <c:pt idx="29">
                  <c:v>Jan 2011</c:v>
                </c:pt>
                <c:pt idx="30">
                  <c:v>Feb 2011</c:v>
                </c:pt>
                <c:pt idx="31">
                  <c:v>Mar 2011</c:v>
                </c:pt>
                <c:pt idx="32">
                  <c:v>Apr 2011</c:v>
                </c:pt>
                <c:pt idx="33">
                  <c:v>May 2011</c:v>
                </c:pt>
                <c:pt idx="34">
                  <c:v>Jun 2011</c:v>
                </c:pt>
                <c:pt idx="35">
                  <c:v>Jul 2011</c:v>
                </c:pt>
                <c:pt idx="36">
                  <c:v>Aug 2011</c:v>
                </c:pt>
                <c:pt idx="37">
                  <c:v>Sep 2011</c:v>
                </c:pt>
                <c:pt idx="38">
                  <c:v>Oct 2011</c:v>
                </c:pt>
                <c:pt idx="39">
                  <c:v>Nov 2011</c:v>
                </c:pt>
                <c:pt idx="40">
                  <c:v>Dec 2011</c:v>
                </c:pt>
                <c:pt idx="41">
                  <c:v>Jan 2012</c:v>
                </c:pt>
                <c:pt idx="42">
                  <c:v>Feb 2012</c:v>
                </c:pt>
                <c:pt idx="43">
                  <c:v>Mar 2012</c:v>
                </c:pt>
                <c:pt idx="44">
                  <c:v>Apr 2012</c:v>
                </c:pt>
                <c:pt idx="45">
                  <c:v>May 2012</c:v>
                </c:pt>
                <c:pt idx="46">
                  <c:v>Jun 2012</c:v>
                </c:pt>
              </c:strCache>
            </c:strRef>
          </c:cat>
          <c:val>
            <c:numRef>
              <c:f>Sheet2!$B$2:$B$48</c:f>
              <c:numCache>
                <c:formatCode>General</c:formatCode>
                <c:ptCount val="47"/>
                <c:pt idx="0">
                  <c:v>89760</c:v>
                </c:pt>
                <c:pt idx="1">
                  <c:v>95562</c:v>
                </c:pt>
                <c:pt idx="2">
                  <c:v>109978</c:v>
                </c:pt>
                <c:pt idx="3">
                  <c:v>120295</c:v>
                </c:pt>
                <c:pt idx="4">
                  <c:v>127158</c:v>
                </c:pt>
                <c:pt idx="5">
                  <c:v>135305</c:v>
                </c:pt>
                <c:pt idx="6">
                  <c:v>127811</c:v>
                </c:pt>
                <c:pt idx="7">
                  <c:v>139914</c:v>
                </c:pt>
                <c:pt idx="8">
                  <c:v>129176</c:v>
                </c:pt>
                <c:pt idx="9">
                  <c:v>136618</c:v>
                </c:pt>
                <c:pt idx="10">
                  <c:v>136004</c:v>
                </c:pt>
                <c:pt idx="11">
                  <c:v>133002</c:v>
                </c:pt>
                <c:pt idx="12">
                  <c:v>138643</c:v>
                </c:pt>
                <c:pt idx="13">
                  <c:v>150898</c:v>
                </c:pt>
                <c:pt idx="14">
                  <c:v>169015</c:v>
                </c:pt>
                <c:pt idx="15">
                  <c:v>173557</c:v>
                </c:pt>
                <c:pt idx="16">
                  <c:v>179905</c:v>
                </c:pt>
                <c:pt idx="17">
                  <c:v>186950</c:v>
                </c:pt>
                <c:pt idx="18">
                  <c:v>177486</c:v>
                </c:pt>
                <c:pt idx="19">
                  <c:v>197278</c:v>
                </c:pt>
                <c:pt idx="20">
                  <c:v>188311</c:v>
                </c:pt>
                <c:pt idx="21">
                  <c:v>201093</c:v>
                </c:pt>
                <c:pt idx="22">
                  <c:v>187804</c:v>
                </c:pt>
                <c:pt idx="23">
                  <c:v>186283</c:v>
                </c:pt>
                <c:pt idx="24">
                  <c:v>198972</c:v>
                </c:pt>
                <c:pt idx="25">
                  <c:v>209658</c:v>
                </c:pt>
                <c:pt idx="26">
                  <c:v>232111</c:v>
                </c:pt>
                <c:pt idx="27">
                  <c:v>236639</c:v>
                </c:pt>
                <c:pt idx="28">
                  <c:v>254300</c:v>
                </c:pt>
                <c:pt idx="29">
                  <c:v>261958</c:v>
                </c:pt>
                <c:pt idx="30">
                  <c:v>243915</c:v>
                </c:pt>
                <c:pt idx="31">
                  <c:v>262317</c:v>
                </c:pt>
                <c:pt idx="32">
                  <c:v>247194</c:v>
                </c:pt>
                <c:pt idx="33">
                  <c:v>261466</c:v>
                </c:pt>
                <c:pt idx="34">
                  <c:v>260585</c:v>
                </c:pt>
                <c:pt idx="35">
                  <c:v>261666</c:v>
                </c:pt>
                <c:pt idx="36">
                  <c:v>263888</c:v>
                </c:pt>
                <c:pt idx="37">
                  <c:v>260055</c:v>
                </c:pt>
                <c:pt idx="38">
                  <c:v>295135</c:v>
                </c:pt>
                <c:pt idx="39">
                  <c:v>295556</c:v>
                </c:pt>
                <c:pt idx="40">
                  <c:v>301413</c:v>
                </c:pt>
                <c:pt idx="41">
                  <c:v>316081</c:v>
                </c:pt>
                <c:pt idx="42">
                  <c:v>296047</c:v>
                </c:pt>
                <c:pt idx="43">
                  <c:v>312935</c:v>
                </c:pt>
                <c:pt idx="44">
                  <c:v>318352</c:v>
                </c:pt>
                <c:pt idx="45">
                  <c:v>318661</c:v>
                </c:pt>
                <c:pt idx="46">
                  <c:v>314126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206336"/>
        <c:axId val="92672768"/>
      </c:barChart>
      <c:catAx>
        <c:axId val="88206336"/>
        <c:scaling>
          <c:orientation val="minMax"/>
        </c:scaling>
        <c:delete val="0"/>
        <c:axPos val="b"/>
        <c:majorTickMark val="out"/>
        <c:minorTickMark val="none"/>
        <c:tickLblPos val="nextTo"/>
        <c:crossAx val="92672768"/>
        <c:crosses val="autoZero"/>
        <c:auto val="1"/>
        <c:lblAlgn val="ctr"/>
        <c:lblOffset val="100"/>
        <c:noMultiLvlLbl val="0"/>
      </c:catAx>
      <c:valAx>
        <c:axId val="92672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82063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3866FCF-6381-42CF-9BC6-BFA4F4B92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0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DEA4B00-2961-44F5-8E28-4452B423B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7D96386-4387-4E87-A933-6CC32C00A4BA}" type="slidenum">
              <a:rPr lang="en-US" sz="1200" smtClean="0">
                <a:latin typeface="Times New Roman" pitchFamily="18" charset="0"/>
              </a:rPr>
              <a:pPr/>
              <a:t>29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5B8AF7-BDAB-488D-A79C-985BFB0062E0}" type="slidenum">
              <a:rPr lang="en-US" sz="1200" smtClean="0">
                <a:latin typeface="Times New Roman" pitchFamily="18" charset="0"/>
              </a:rPr>
              <a:pPr/>
              <a:t>31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5B8AF7-BDAB-488D-A79C-985BFB0062E0}" type="slidenum">
              <a:rPr lang="en-US" sz="1200" smtClean="0">
                <a:latin typeface="Times New Roman" pitchFamily="18" charset="0"/>
              </a:rPr>
              <a:pPr/>
              <a:t>32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r>
              <a:rPr lang="de-DE" sz="2400" dirty="0" smtClean="0">
                <a:latin typeface="Lucida Grande" charset="0"/>
                <a:cs typeface="Lucida Grande" charset="0"/>
                <a:sym typeface="Lucida Grande" charset="0"/>
              </a:rPr>
              <a:t>20 </a:t>
            </a:r>
            <a:r>
              <a:rPr lang="de-DE" sz="2400" dirty="0" err="1" smtClean="0">
                <a:latin typeface="Lucida Grande" charset="0"/>
                <a:cs typeface="Lucida Grande" charset="0"/>
                <a:sym typeface="Lucida Grande" charset="0"/>
              </a:rPr>
              <a:t>minutes</a:t>
            </a:r>
            <a:endParaRPr lang="en-US" sz="2400" dirty="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03D6470-6CBF-41C3-9790-8DFBFB16C79A}" type="slidenum">
              <a:rPr lang="en-US" sz="1200" smtClean="0">
                <a:latin typeface="Times New Roman" pitchFamily="18" charset="0"/>
              </a:rPr>
              <a:pPr/>
              <a:t>35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BB30F2-D412-4175-BACD-6C06B95E1333}" type="slidenum">
              <a:rPr lang="en-US" sz="1200" smtClean="0">
                <a:latin typeface="Times New Roman" pitchFamily="18" charset="0"/>
              </a:rPr>
              <a:pPr/>
              <a:t>36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D5B8AF7-BDAB-488D-A79C-985BFB0062E0}" type="slidenum">
              <a:rPr lang="en-US" sz="1200" smtClean="0">
                <a:latin typeface="Times New Roman" pitchFamily="18" charset="0"/>
              </a:rPr>
              <a:pPr/>
              <a:t>37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240 Open </a:t>
            </a:r>
            <a:r>
              <a:rPr lang="de-DE" dirty="0" err="1" smtClean="0"/>
              <a:t>Peering</a:t>
            </a:r>
            <a:r>
              <a:rPr lang="de-DE" dirty="0" smtClean="0"/>
              <a:t> </a:t>
            </a:r>
            <a:r>
              <a:rPr lang="de-DE" dirty="0" err="1" smtClean="0"/>
              <a:t>policy</a:t>
            </a:r>
            <a:endParaRPr lang="de-DE" dirty="0" smtClean="0"/>
          </a:p>
          <a:p>
            <a:pPr marL="228600" indent="-228600">
              <a:buAutoNum type="arabicPlain" startAt="20"/>
            </a:pPr>
            <a:r>
              <a:rPr lang="de-DE" baseline="0" dirty="0" err="1" smtClean="0"/>
              <a:t>Restrictive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126 Restrictive</a:t>
            </a:r>
            <a:r>
              <a:rPr lang="de-DE" baseline="0" dirty="0" smtClean="0"/>
              <a:t> </a:t>
            </a:r>
          </a:p>
          <a:p>
            <a:pPr marL="0" indent="0">
              <a:buNone/>
            </a:pPr>
            <a:r>
              <a:rPr lang="de-DE" baseline="0" dirty="0" smtClean="0"/>
              <a:t>49 </a:t>
            </a:r>
            <a:r>
              <a:rPr lang="de-DE" baseline="0" dirty="0" err="1" smtClean="0"/>
              <a:t>Unknown</a:t>
            </a:r>
            <a:endParaRPr lang="de-DE" baseline="0" dirty="0" smtClean="0"/>
          </a:p>
          <a:p>
            <a:pPr marL="0" indent="0">
              <a:buNone/>
            </a:pPr>
            <a:endParaRPr lang="de-D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A4B00-2961-44F5-8E28-4452B423B3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5 </a:t>
            </a:r>
            <a:r>
              <a:rPr lang="de-DE" dirty="0" err="1" smtClean="0"/>
              <a:t>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A4B00-2961-44F5-8E28-4452B423B3F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7D96386-4387-4E87-A933-6CC32C00A4BA}" type="slidenum">
              <a:rPr lang="en-US" sz="1200" smtClean="0">
                <a:latin typeface="Times New Roman" pitchFamily="18" charset="0"/>
              </a:rPr>
              <a:pPr/>
              <a:t>17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r>
              <a:rPr lang="de-DE" sz="2400" dirty="0" smtClean="0">
                <a:latin typeface="Lucida Grande" charset="0"/>
                <a:cs typeface="Lucida Grande" charset="0"/>
                <a:sym typeface="Lucida Grande" charset="0"/>
              </a:rPr>
              <a:t>10 </a:t>
            </a:r>
            <a:r>
              <a:rPr lang="de-DE" sz="2400" dirty="0" err="1" smtClean="0">
                <a:latin typeface="Lucida Grande" charset="0"/>
                <a:cs typeface="Lucida Grande" charset="0"/>
                <a:sym typeface="Lucida Grande" charset="0"/>
              </a:rPr>
              <a:t>minutes</a:t>
            </a:r>
            <a:endParaRPr lang="en-US" sz="2400" dirty="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>
              <a:defRPr/>
            </a:pPr>
            <a:r>
              <a:rPr lang="de-DE" sz="2400" dirty="0" smtClean="0">
                <a:latin typeface="Lucida Grande" charset="0"/>
                <a:cs typeface="Lucida Grande" charset="0"/>
                <a:sym typeface="Lucida Grande" charset="0"/>
              </a:rPr>
              <a:t>15 </a:t>
            </a:r>
            <a:r>
              <a:rPr lang="de-DE" sz="2400" dirty="0" err="1" smtClean="0">
                <a:latin typeface="Lucida Grande" charset="0"/>
                <a:cs typeface="Lucida Grande" charset="0"/>
                <a:sym typeface="Lucida Grande" charset="0"/>
              </a:rPr>
              <a:t>minutes</a:t>
            </a:r>
            <a:endParaRPr lang="en-US" sz="2400" dirty="0">
              <a:latin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7D96386-4387-4E87-A933-6CC32C00A4BA}" type="slidenum">
              <a:rPr lang="en-US" sz="1200" smtClean="0">
                <a:latin typeface="Times New Roman" pitchFamily="18" charset="0"/>
              </a:rPr>
              <a:pPr/>
              <a:t>27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7D96386-4387-4E87-A933-6CC32C00A4BA}" type="slidenum">
              <a:rPr lang="en-US" sz="1200" smtClean="0">
                <a:latin typeface="Times New Roman" pitchFamily="18" charset="0"/>
              </a:rPr>
              <a:pPr/>
              <a:t>28</a:t>
            </a:fld>
            <a:endParaRPr lang="en-US" sz="1200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Char char="-"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0" y="228600"/>
            <a:ext cx="2047875" cy="6346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94400" cy="6346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8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4021138" cy="497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938" y="1600200"/>
            <a:ext cx="4021137" cy="4975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0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4021138" cy="2411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6938" y="1600200"/>
            <a:ext cx="4021137" cy="2411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3400" y="4164013"/>
            <a:ext cx="4021138" cy="2411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6938" y="4164013"/>
            <a:ext cx="4021137" cy="2411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7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4021138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938" y="1600200"/>
            <a:ext cx="4021137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6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2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194675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e-cix.net/typo3temp/pics/69cd441184.p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273050" y="1628775"/>
            <a:ext cx="8572500" cy="936625"/>
          </a:xfrm>
          <a:solidFill>
            <a:srgbClr val="FFFFFF"/>
          </a:solidFill>
        </p:spPr>
        <p:txBody>
          <a:bodyPr anchor="t"/>
          <a:lstStyle/>
          <a:p>
            <a:pPr algn="ctr">
              <a:lnSpc>
                <a:spcPct val="98000"/>
              </a:lnSpc>
              <a:spcBef>
                <a:spcPts val="600"/>
              </a:spcBef>
              <a:tabLst>
                <a:tab pos="2032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noProof="0" dirty="0" smtClean="0">
                <a:solidFill>
                  <a:srgbClr val="0070C0"/>
                </a:solidFill>
              </a:rPr>
              <a:t>Anatomy of a Large European IXP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2975124" y="2794124"/>
            <a:ext cx="316835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0360" tIns="44280" rIns="90360" bIns="44280"/>
          <a:lstStyle>
            <a:lvl1pPr marL="342900" indent="-342900" algn="l" defTabSz="457200" rtl="0" eaLnBrk="1" fontAlgn="base" hangingPunct="1">
              <a:lnSpc>
                <a:spcPct val="84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lnSpc>
                <a:spcPct val="84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84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fontAlgn="base" hangingPunct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fontAlgn="base" hangingPunct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fontAlgn="base" hangingPunct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fontAlgn="base" hangingPunct="1">
              <a:lnSpc>
                <a:spcPct val="84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800" b="1" dirty="0" smtClean="0"/>
              <a:t>Anja Feldmann</a:t>
            </a:r>
          </a:p>
          <a:p>
            <a:pPr algn="ctr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000" dirty="0" smtClean="0"/>
              <a:t>TU Berlin/T-Labs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657833" y="5229200"/>
            <a:ext cx="257846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Walter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Willinger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 AT&amp;T Labs Research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738499"/>
            <a:ext cx="352859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Nikos </a:t>
            </a: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Chatzis</a:t>
            </a:r>
            <a:br>
              <a:rPr lang="en-US" sz="2400" dirty="0" smtClean="0">
                <a:solidFill>
                  <a:schemeClr val="accent2"/>
                </a:solidFill>
                <a:latin typeface="+mj-lt"/>
              </a:rPr>
            </a:b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Nadi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Sarrar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TU </a:t>
            </a:r>
            <a:r>
              <a:rPr lang="en-US" sz="2000" dirty="0" smtClean="0">
                <a:latin typeface="+mj-lt"/>
              </a:rPr>
              <a:t>Berlin/T-Labs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541951" y="4005064"/>
            <a:ext cx="2509837" cy="1076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Steve 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Uhlig</a:t>
            </a:r>
          </a:p>
          <a:p>
            <a:pPr>
              <a:defRPr/>
            </a:pPr>
            <a:r>
              <a:rPr lang="de-DE" sz="2000" dirty="0">
                <a:solidFill>
                  <a:srgbClr val="000000"/>
                </a:solidFill>
                <a:latin typeface="+mj-lt"/>
              </a:rPr>
              <a:t>Queen Mary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University of London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1760" y="3861048"/>
            <a:ext cx="29523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accent2"/>
                </a:solidFill>
                <a:latin typeface="+mj-lt"/>
              </a:rPr>
              <a:t>Bernhard Ager</a:t>
            </a:r>
            <a:br>
              <a:rPr lang="en-US" sz="2400" dirty="0" smtClean="0">
                <a:solidFill>
                  <a:schemeClr val="accent2"/>
                </a:solidFill>
                <a:latin typeface="+mj-lt"/>
              </a:rPr>
            </a:br>
            <a:r>
              <a:rPr lang="en-US" sz="2000" dirty="0" smtClean="0">
                <a:latin typeface="+mj-lt"/>
              </a:rPr>
              <a:t>ETH Zürich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31088" cy="1143000"/>
          </a:xfrm>
        </p:spPr>
        <p:txBody>
          <a:bodyPr/>
          <a:lstStyle/>
          <a:p>
            <a:r>
              <a:rPr lang="en-US" dirty="0"/>
              <a:t>IXPs – Publicly available information</a:t>
            </a:r>
            <a:endParaRPr lang="en-US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9552" y="1124744"/>
            <a:ext cx="842493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Generally known:   # IXPs ~ 350 worldwide</a:t>
            </a:r>
          </a:p>
          <a:p>
            <a:r>
              <a:rPr lang="en-US" smtClean="0"/>
              <a:t>Somewhat known: # ASes per IXP up to 500</a:t>
            </a:r>
          </a:p>
          <a:p>
            <a:r>
              <a:rPr lang="en-US" smtClean="0"/>
              <a:t>Less known:          # ASes ~ 11,000 worldwide</a:t>
            </a:r>
          </a:p>
          <a:p>
            <a:r>
              <a:rPr lang="en-US" smtClean="0"/>
              <a:t>Even less known:   </a:t>
            </a:r>
            <a:r>
              <a:rPr lang="en-US" smtClean="0"/>
              <a:t>IXPs =~ Tier-1 ISP traffic</a:t>
            </a:r>
            <a:endParaRPr lang="en-US" smtClean="0"/>
          </a:p>
          <a:p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Unknown:            # of peerings at IXPs</a:t>
            </a:r>
            <a:br>
              <a:rPr lang="en-US" b="1" smtClean="0">
                <a:solidFill>
                  <a:srgbClr val="FF0000"/>
                </a:solidFill>
              </a:rPr>
            </a:br>
            <a:r>
              <a:rPr lang="en-US" smtClean="0"/>
              <a:t>			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788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Peering links – current estimates</a:t>
            </a:r>
            <a:r>
              <a:rPr lang="en-US" dirty="0" smtClean="0"/>
              <a:t>?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939821"/>
              </p:ext>
            </p:extLst>
          </p:nvPr>
        </p:nvGraphicFramePr>
        <p:xfrm>
          <a:off x="457200" y="1752600"/>
          <a:ext cx="8229600" cy="4846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22912"/>
                <a:gridCol w="3106688"/>
              </a:tblGrid>
              <a:tr h="6400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Methodology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</a:t>
                      </a:r>
                      <a:r>
                        <a:rPr lang="en-US" sz="1800" dirty="0" smtClean="0"/>
                        <a:t>peering </a:t>
                      </a:r>
                      <a:r>
                        <a:rPr lang="en-US" sz="1800" dirty="0" smtClean="0"/>
                        <a:t>links in the entire Internet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Dhamdhere</a:t>
                      </a:r>
                      <a:r>
                        <a:rPr lang="en-US" sz="2400" dirty="0" smtClean="0"/>
                        <a:t> et al.]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2010 Lower bound </a:t>
                      </a:r>
                      <a:r>
                        <a:rPr lang="en-US" sz="2400" dirty="0" smtClean="0"/>
                        <a:t>estimate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based on </a:t>
                      </a:r>
                      <a:r>
                        <a:rPr lang="en-US" sz="2400" dirty="0" smtClean="0"/>
                        <a:t>BGP data</a:t>
                      </a:r>
                      <a:r>
                        <a:rPr lang="en-US" sz="2400" baseline="0" dirty="0" smtClean="0"/>
                        <a:t>) </a:t>
                      </a:r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 20,000</a:t>
                      </a:r>
                      <a:endParaRPr lang="en-US" sz="24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endParaRPr lang="de-DE" sz="2400" dirty="0" smtClean="0"/>
                    </a:p>
                    <a:p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de-DE" sz="2400" dirty="0" smtClean="0"/>
                    </a:p>
                    <a:p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CC0000"/>
                        </a:solidFill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CC0000"/>
                        </a:solidFill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74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Peering links – current estimates? 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2976451"/>
              </p:ext>
            </p:extLst>
          </p:nvPr>
        </p:nvGraphicFramePr>
        <p:xfrm>
          <a:off x="457200" y="1752600"/>
          <a:ext cx="8229600" cy="4846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22912"/>
                <a:gridCol w="3106688"/>
              </a:tblGrid>
              <a:tr h="6400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Methodology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</a:t>
                      </a:r>
                      <a:r>
                        <a:rPr lang="en-US" sz="1800" dirty="0" smtClean="0"/>
                        <a:t>peering </a:t>
                      </a:r>
                      <a:r>
                        <a:rPr lang="en-US" sz="1800" dirty="0" smtClean="0"/>
                        <a:t>links in the entire Internet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Dhamdhere</a:t>
                      </a:r>
                      <a:r>
                        <a:rPr lang="en-US" sz="2400" dirty="0" smtClean="0"/>
                        <a:t> et al.]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2010 Lower bound </a:t>
                      </a:r>
                      <a:r>
                        <a:rPr lang="en-US" sz="2400" dirty="0" smtClean="0"/>
                        <a:t>estimate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based on </a:t>
                      </a:r>
                      <a:r>
                        <a:rPr lang="en-US" sz="2400" dirty="0" smtClean="0"/>
                        <a:t>BGP data</a:t>
                      </a:r>
                      <a:r>
                        <a:rPr lang="en-US" sz="2400" baseline="0" dirty="0" smtClean="0"/>
                        <a:t>) </a:t>
                      </a:r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 20,000</a:t>
                      </a:r>
                      <a:endParaRPr lang="en-US" sz="24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Augustin</a:t>
                      </a:r>
                      <a:r>
                        <a:rPr lang="en-US" sz="2400" dirty="0" smtClean="0"/>
                        <a:t> et al., </a:t>
                      </a:r>
                      <a:r>
                        <a:rPr lang="en-US" sz="2400" dirty="0" smtClean="0"/>
                        <a:t>Chen et al.] </a:t>
                      </a:r>
                      <a:r>
                        <a:rPr lang="en-US" sz="2400" dirty="0" smtClean="0"/>
                        <a:t>2009/2010 </a:t>
                      </a:r>
                      <a:r>
                        <a:rPr lang="en-US" sz="2400" dirty="0" smtClean="0"/>
                        <a:t>Targeted/opportunistic </a:t>
                      </a:r>
                      <a:r>
                        <a:rPr lang="en-US" sz="2400" dirty="0" err="1" smtClean="0"/>
                        <a:t>traceroute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smtClean="0"/>
                        <a:t>from </a:t>
                      </a:r>
                      <a:r>
                        <a:rPr lang="en-US" sz="2400" dirty="0" smtClean="0"/>
                        <a:t>network edge</a:t>
                      </a:r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&gt; 40,000</a:t>
                      </a:r>
                      <a:endParaRPr lang="en-US" sz="24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Dasu</a:t>
                      </a:r>
                      <a:r>
                        <a:rPr lang="en-US" sz="2400" dirty="0" smtClean="0"/>
                        <a:t> 2011. </a:t>
                      </a:r>
                      <a:r>
                        <a:rPr lang="en-US" sz="2400" dirty="0" smtClean="0"/>
                        <a:t>Targeted data plane measurements</a:t>
                      </a:r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 60,000</a:t>
                      </a:r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CC0000"/>
                        </a:solidFill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 smtClean="0">
                        <a:solidFill>
                          <a:srgbClr val="CC0000"/>
                        </a:solidFill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Introduction to IXPs</a:t>
            </a:r>
          </a:p>
          <a:p>
            <a:r>
              <a:rPr lang="en-US" noProof="0" dirty="0" smtClean="0">
                <a:solidFill>
                  <a:srgbClr val="00B0F0"/>
                </a:solidFill>
              </a:rPr>
              <a:t>A large European IXP</a:t>
            </a:r>
            <a:endParaRPr lang="en-US" noProof="0" dirty="0" smtClean="0"/>
          </a:p>
          <a:p>
            <a:r>
              <a:rPr lang="en-US" dirty="0" smtClean="0"/>
              <a:t>IXP peering fabric</a:t>
            </a:r>
            <a:endParaRPr lang="en-US" dirty="0"/>
          </a:p>
          <a:p>
            <a:r>
              <a:rPr lang="en-US" dirty="0" smtClean="0"/>
              <a:t>IXP member diversity</a:t>
            </a:r>
            <a:endParaRPr lang="en-US" dirty="0"/>
          </a:p>
          <a:p>
            <a:r>
              <a:rPr lang="en-US" dirty="0" smtClean="0"/>
              <a:t>IXP traffic matrix</a:t>
            </a:r>
            <a:endParaRPr lang="en-US" noProof="0" dirty="0" smtClean="0"/>
          </a:p>
          <a:p>
            <a:r>
              <a:rPr lang="en-US" noProof="0" dirty="0" smtClean="0"/>
              <a:t>Discussion</a:t>
            </a:r>
          </a:p>
          <a:p>
            <a:r>
              <a:rPr lang="en-US" noProof="0" dirty="0" smtClean="0"/>
              <a:t>Summary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15064" cy="1143000"/>
          </a:xfrm>
        </p:spPr>
        <p:txBody>
          <a:bodyPr/>
          <a:lstStyle/>
          <a:p>
            <a:r>
              <a:rPr lang="en-US" dirty="0" smtClean="0"/>
              <a:t>Data – From collaboration with IXP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Major European IXP</a:t>
            </a:r>
          </a:p>
          <a:p>
            <a:r>
              <a:rPr lang="en-US" sz="2400" dirty="0" smtClean="0"/>
              <a:t>9 month of </a:t>
            </a:r>
            <a:r>
              <a:rPr lang="en-US" sz="2400" dirty="0" err="1" smtClean="0"/>
              <a:t>sFlow</a:t>
            </a:r>
            <a:r>
              <a:rPr lang="en-US" sz="2400" dirty="0" smtClean="0"/>
              <a:t> records collected in 2011</a:t>
            </a:r>
          </a:p>
          <a:p>
            <a:r>
              <a:rPr lang="en-US" sz="2400" dirty="0" smtClean="0"/>
              <a:t>Sampling 1 out of 16K packets</a:t>
            </a:r>
          </a:p>
          <a:p>
            <a:r>
              <a:rPr lang="en-US" sz="2400" dirty="0" smtClean="0"/>
              <a:t>128 bytes </a:t>
            </a:r>
            <a:r>
              <a:rPr lang="en-US" sz="2400" dirty="0" smtClean="0">
                <a:latin typeface="Symbol" pitchFamily="18" charset="2"/>
              </a:rPr>
              <a:t>  </a:t>
            </a:r>
            <a:r>
              <a:rPr lang="en-US" sz="2400" dirty="0" smtClean="0">
                <a:latin typeface="Symbol" pitchFamily="18" charset="2"/>
                <a:sym typeface="Symbol"/>
              </a:rPr>
              <a:t> </a:t>
            </a:r>
            <a:r>
              <a:rPr lang="en-US" sz="2400" dirty="0" smtClean="0"/>
              <a:t> IP/TCP/UDP headers</a:t>
            </a:r>
          </a:p>
          <a:p>
            <a:endParaRPr lang="en-US" sz="2400" dirty="0" smtClean="0"/>
          </a:p>
          <a:p>
            <a:r>
              <a:rPr lang="en-US" sz="2400" dirty="0" smtClean="0"/>
              <a:t>Consistency checks and filters</a:t>
            </a:r>
          </a:p>
          <a:p>
            <a:pPr lvl="1"/>
            <a:r>
              <a:rPr lang="en-US" sz="2000" dirty="0" smtClean="0"/>
              <a:t>Checked for duplicates</a:t>
            </a:r>
          </a:p>
          <a:p>
            <a:pPr lvl="1"/>
            <a:r>
              <a:rPr lang="en-US" sz="2000" dirty="0" smtClean="0"/>
              <a:t>Filtered out IXP management traffic, broadcast and multicast (except ARP)</a:t>
            </a:r>
          </a:p>
          <a:p>
            <a:pPr lvl="1"/>
            <a:r>
              <a:rPr lang="en-US" sz="2000" dirty="0" smtClean="0"/>
              <a:t>Eliminated IPv6 (less than 1% of traffic)</a:t>
            </a:r>
          </a:p>
          <a:p>
            <a:endParaRPr lang="en-US" dirty="0" smtClean="0"/>
          </a:p>
          <a:p>
            <a:r>
              <a:rPr lang="en-US" dirty="0" smtClean="0"/>
              <a:t>Thanks to the IXP for a great collaboration!</a:t>
            </a:r>
          </a:p>
        </p:txBody>
      </p:sp>
    </p:spTree>
    <p:extLst>
      <p:ext uri="{BB962C8B-B14F-4D97-AF65-F5344CB8AC3E}">
        <p14:creationId xmlns:p14="http://schemas.microsoft.com/office/powerpoint/2010/main" val="126571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87072" cy="1143000"/>
          </a:xfrm>
        </p:spPr>
        <p:txBody>
          <a:bodyPr/>
          <a:lstStyle/>
          <a:p>
            <a:r>
              <a:rPr lang="en-US" dirty="0" smtClean="0"/>
              <a:t>Fact 1 – IXP members/participants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03489"/>
              </p:ext>
            </p:extLst>
          </p:nvPr>
        </p:nvGraphicFramePr>
        <p:xfrm>
          <a:off x="755577" y="2616010"/>
          <a:ext cx="7704855" cy="333327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498421"/>
                <a:gridCol w="1041197"/>
                <a:gridCol w="1062020"/>
                <a:gridCol w="1020373"/>
                <a:gridCol w="1082844"/>
              </a:tblGrid>
              <a:tr h="387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Apr </a:t>
                      </a:r>
                      <a:r>
                        <a:rPr lang="en-US" sz="2000" u="none" strike="noStrike" dirty="0" smtClean="0">
                          <a:effectLst/>
                        </a:rPr>
                        <a:t>25</a:t>
                      </a:r>
                    </a:p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May 1 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Aug </a:t>
                      </a:r>
                      <a:r>
                        <a:rPr lang="en-US" sz="2000" u="none" strike="noStrike" dirty="0" smtClean="0">
                          <a:effectLst/>
                        </a:rPr>
                        <a:t>22 Aug 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Oct </a:t>
                      </a:r>
                      <a:r>
                        <a:rPr lang="en-US" sz="2000" u="none" strike="noStrike" dirty="0" smtClean="0">
                          <a:effectLst/>
                        </a:rPr>
                        <a:t>10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Oct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16</a:t>
                      </a:r>
                      <a:endParaRPr lang="en-US" sz="2000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 Nov </a:t>
                      </a:r>
                      <a:r>
                        <a:rPr lang="en-US" sz="2000" u="none" strike="noStrike" dirty="0" smtClean="0">
                          <a:effectLst/>
                        </a:rPr>
                        <a:t>28</a:t>
                      </a:r>
                      <a:br>
                        <a:rPr lang="en-US" sz="2000" u="none" strike="noStrike" dirty="0" smtClean="0">
                          <a:effectLst/>
                        </a:rPr>
                      </a:br>
                      <a:r>
                        <a:rPr lang="en-US" sz="2000" u="none" strike="noStrike" dirty="0" smtClean="0">
                          <a:effectLst/>
                        </a:rPr>
                        <a:t>Dec 4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7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baseline="0" dirty="0" smtClean="0">
                          <a:effectLst/>
                        </a:rPr>
                        <a:t>    M</a:t>
                      </a:r>
                      <a:r>
                        <a:rPr lang="en-US" sz="2000" u="none" strike="noStrike" dirty="0" smtClean="0">
                          <a:effectLst/>
                        </a:rPr>
                        <a:t>ember </a:t>
                      </a:r>
                      <a:r>
                        <a:rPr lang="en-US" sz="2000" u="none" strike="noStrike" dirty="0" err="1">
                          <a:effectLst/>
                        </a:rPr>
                        <a:t>ASes</a:t>
                      </a:r>
                      <a:r>
                        <a:rPr lang="en-US" sz="2000" u="none" strike="noStrike" dirty="0">
                          <a:effectLst/>
                        </a:rPr>
                        <a:t>         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375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383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396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7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Tier-1                         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7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Tier-2                         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281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292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297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306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7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Leaf                           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7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Countries of member </a:t>
                      </a:r>
                      <a:r>
                        <a:rPr lang="en-US" sz="2000" u="none" strike="noStrike" dirty="0" err="1">
                          <a:effectLst/>
                        </a:rPr>
                        <a:t>ASes</a:t>
                      </a:r>
                      <a:r>
                        <a:rPr lang="en-US" sz="2000" u="none" strike="noStrike" dirty="0">
                          <a:effectLst/>
                        </a:rPr>
                        <a:t>       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7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Continents of member </a:t>
                      </a:r>
                      <a:r>
                        <a:rPr lang="en-US" sz="2000" u="none" strike="noStrike" dirty="0" err="1">
                          <a:effectLst/>
                        </a:rPr>
                        <a:t>ASes</a:t>
                      </a:r>
                      <a:r>
                        <a:rPr lang="en-US" sz="2000" u="none" strike="noStrike" dirty="0">
                          <a:effectLst/>
                        </a:rPr>
                        <a:t>      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87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  Daily </a:t>
                      </a:r>
                      <a:r>
                        <a:rPr lang="en-US" sz="2000" u="none" strike="noStrike" dirty="0" smtClean="0">
                          <a:effectLst/>
                        </a:rPr>
                        <a:t>avg. </a:t>
                      </a:r>
                      <a:r>
                        <a:rPr lang="en-US" sz="2000" u="none" strike="noStrike" dirty="0">
                          <a:effectLst/>
                        </a:rPr>
                        <a:t>volume (PB)          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   9.0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   9.3 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>
                          <a:effectLst/>
                        </a:rPr>
                        <a:t>   10.3 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u="none" strike="noStrike" dirty="0">
                          <a:effectLst/>
                        </a:rPr>
                        <a:t> 10.7 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194675" cy="532656"/>
          </a:xfrm>
        </p:spPr>
        <p:txBody>
          <a:bodyPr/>
          <a:lstStyle/>
          <a:p>
            <a:r>
              <a:rPr lang="en-US" sz="2400" smtClean="0"/>
              <a:t>Traditional classification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8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99040" cy="1143000"/>
          </a:xfrm>
        </p:spPr>
        <p:txBody>
          <a:bodyPr/>
          <a:lstStyle/>
          <a:p>
            <a:r>
              <a:rPr lang="en-US" dirty="0" smtClean="0"/>
              <a:t>Fact 2 – </a:t>
            </a:r>
            <a:r>
              <a:rPr lang="en-US" dirty="0"/>
              <a:t>IXP </a:t>
            </a:r>
            <a:r>
              <a:rPr lang="en-US" dirty="0" smtClean="0"/>
              <a:t>members/participants</a:t>
            </a:r>
          </a:p>
        </p:txBody>
      </p:sp>
      <p:pic>
        <p:nvPicPr>
          <p:cNvPr id="26627" name="Picture 3" descr="partBusV2.pdf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776864" cy="396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6025778"/>
            <a:ext cx="8748713" cy="78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Member </a:t>
            </a:r>
            <a:r>
              <a:rPr lang="en-US" dirty="0" err="1" smtClean="0">
                <a:sym typeface="Wingdings" pitchFamily="2" charset="2"/>
              </a:rPr>
              <a:t>ASes</a:t>
            </a:r>
            <a:r>
              <a:rPr lang="en-US" dirty="0" smtClean="0">
                <a:sym typeface="Wingdings" pitchFamily="2" charset="2"/>
              </a:rPr>
              <a:t> often offer multiple services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194675" cy="532656"/>
          </a:xfrm>
        </p:spPr>
        <p:txBody>
          <a:bodyPr/>
          <a:lstStyle/>
          <a:p>
            <a:r>
              <a:rPr lang="en-US" sz="2400" smtClean="0"/>
              <a:t>By Business 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7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59775" cy="1143000"/>
          </a:xfrm>
        </p:spPr>
        <p:txBody>
          <a:bodyPr/>
          <a:lstStyle/>
          <a:p>
            <a:r>
              <a:rPr lang="en-US" noProof="0" dirty="0" smtClean="0"/>
              <a:t>Fact 3 – IXP traffic</a:t>
            </a:r>
          </a:p>
        </p:txBody>
      </p:sp>
      <p:sp>
        <p:nvSpPr>
          <p:cNvPr id="10243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799" y="5449714"/>
            <a:ext cx="8748713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Traffic Volume: Same as Tier-1 ISPs</a:t>
            </a:r>
          </a:p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IXP is interchange for Tier-2 </a:t>
            </a:r>
            <a:r>
              <a:rPr lang="en-US" dirty="0" smtClean="0">
                <a:sym typeface="Wingdings" pitchFamily="2" charset="2"/>
              </a:rPr>
              <a:t>ISPs</a:t>
            </a:r>
            <a:endParaRPr lang="en-US" dirty="0">
              <a:sym typeface="Wingdings" pitchFamily="2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562031"/>
              </p:ext>
            </p:extLst>
          </p:nvPr>
        </p:nvGraphicFramePr>
        <p:xfrm>
          <a:off x="1259632" y="1556792"/>
          <a:ext cx="6263825" cy="378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Acrobat Document" r:id="rId5" imgW="3085964" imgH="2257185" progId="AcroExch.Document.7">
                  <p:embed/>
                </p:oleObj>
              </mc:Choice>
              <mc:Fallback>
                <p:oleObj name="Acrobat Document" r:id="rId5" imgW="3085964" imgH="225718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1556792"/>
                        <a:ext cx="6263825" cy="378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Introduction to IXPs</a:t>
            </a:r>
          </a:p>
          <a:p>
            <a:r>
              <a:rPr lang="en-US" dirty="0"/>
              <a:t>A large European IXP</a:t>
            </a:r>
          </a:p>
          <a:p>
            <a:r>
              <a:rPr lang="en-US" dirty="0">
                <a:solidFill>
                  <a:srgbClr val="00B0F0"/>
                </a:solidFill>
              </a:rPr>
              <a:t>IXP peering fabric</a:t>
            </a:r>
          </a:p>
          <a:p>
            <a:r>
              <a:rPr lang="en-US" dirty="0" smtClean="0"/>
              <a:t>IXP member diversity</a:t>
            </a:r>
            <a:endParaRPr lang="en-US" dirty="0"/>
          </a:p>
          <a:p>
            <a:r>
              <a:rPr lang="en-US" dirty="0" smtClean="0"/>
              <a:t>IXP traffic matrix</a:t>
            </a:r>
            <a:endParaRPr lang="en-US" noProof="0" dirty="0" smtClean="0"/>
          </a:p>
          <a:p>
            <a:r>
              <a:rPr lang="en-US" noProof="0" dirty="0" smtClean="0"/>
              <a:t>Discussion</a:t>
            </a:r>
          </a:p>
          <a:p>
            <a:r>
              <a:rPr lang="en-US" dirty="0"/>
              <a:t>Summary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962018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00200"/>
            <a:ext cx="8194675" cy="4975225"/>
          </a:xfrm>
        </p:spPr>
        <p:txBody>
          <a:bodyPr/>
          <a:lstStyle/>
          <a:p>
            <a:r>
              <a:rPr lang="en-US" dirty="0" smtClean="0"/>
              <a:t>IXP peering</a:t>
            </a:r>
            <a:r>
              <a:rPr lang="en-US" dirty="0" smtClean="0"/>
              <a:t> </a:t>
            </a:r>
            <a:r>
              <a:rPr lang="en-US" dirty="0" smtClean="0"/>
              <a:t>link between pair of </a:t>
            </a:r>
            <a:r>
              <a:rPr lang="en-US" dirty="0" err="1" smtClean="0"/>
              <a:t>ASes</a:t>
            </a:r>
            <a:r>
              <a:rPr lang="en-US" dirty="0" smtClean="0"/>
              <a:t> if</a:t>
            </a:r>
          </a:p>
          <a:p>
            <a:pPr lvl="1"/>
            <a:r>
              <a:rPr lang="en-US" dirty="0" smtClean="0"/>
              <a:t>IP traffic exchanged</a:t>
            </a:r>
          </a:p>
          <a:p>
            <a:pPr lvl="2"/>
            <a:r>
              <a:rPr lang="en-US" dirty="0" smtClean="0"/>
              <a:t>BGP traffic only </a:t>
            </a:r>
            <a:r>
              <a:rPr lang="en-US" dirty="0" smtClean="0"/>
              <a:t>(e.g., in </a:t>
            </a:r>
            <a:r>
              <a:rPr lang="en-US" dirty="0" smtClean="0"/>
              <a:t>case of backup </a:t>
            </a:r>
            <a:r>
              <a:rPr lang="en-US" dirty="0" smtClean="0"/>
              <a:t>links)</a:t>
            </a:r>
            <a:endParaRPr lang="en-US" dirty="0" smtClean="0"/>
          </a:p>
          <a:p>
            <a:pPr lvl="2"/>
            <a:r>
              <a:rPr lang="en-US" dirty="0" smtClean="0"/>
              <a:t>IP otherwise</a:t>
            </a:r>
          </a:p>
          <a:p>
            <a:r>
              <a:rPr lang="en-US" dirty="0" smtClean="0"/>
              <a:t>Potential links </a:t>
            </a:r>
          </a:p>
          <a:p>
            <a:pPr lvl="1"/>
            <a:r>
              <a:rPr lang="en-US" dirty="0" smtClean="0"/>
              <a:t>Member </a:t>
            </a:r>
            <a:r>
              <a:rPr lang="en-US" dirty="0" err="1" smtClean="0"/>
              <a:t>ASes</a:t>
            </a:r>
            <a:r>
              <a:rPr lang="en-US" dirty="0" smtClean="0"/>
              <a:t> in Nov/Dec’11: 396</a:t>
            </a:r>
          </a:p>
          <a:p>
            <a:pPr lvl="1"/>
            <a:r>
              <a:rPr lang="en-US" dirty="0" smtClean="0"/>
              <a:t>396x395 / 2 = 78,210 P-P links possible </a:t>
            </a:r>
          </a:p>
          <a:p>
            <a:r>
              <a:rPr lang="en-US" dirty="0" smtClean="0"/>
              <a:t>Observed links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&gt; 50,000 </a:t>
            </a:r>
            <a:r>
              <a:rPr lang="en-US" b="1" dirty="0" smtClean="0">
                <a:solidFill>
                  <a:srgbClr val="FF0000"/>
                </a:solidFill>
              </a:rPr>
              <a:t>peering</a:t>
            </a:r>
            <a:r>
              <a:rPr lang="en-US" b="1" dirty="0" smtClean="0">
                <a:solidFill>
                  <a:srgbClr val="FF0000"/>
                </a:solidFill>
              </a:rPr>
              <a:t> links	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Peering rate </a:t>
            </a:r>
            <a:r>
              <a:rPr lang="en-US" b="1" dirty="0" smtClean="0">
                <a:solidFill>
                  <a:srgbClr val="FF0000"/>
                </a:solidFill>
              </a:rPr>
              <a:t>&gt; 60%!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600200"/>
            <a:ext cx="8424936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                                                   June’12: 421</a:t>
            </a:r>
          </a:p>
          <a:p>
            <a:pPr lvl="1"/>
            <a:r>
              <a:rPr lang="en-US" dirty="0" smtClean="0"/>
              <a:t> </a:t>
            </a:r>
          </a:p>
          <a:p>
            <a:r>
              <a:rPr lang="en-US" dirty="0" smtClean="0"/>
              <a:t> 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  	&gt; </a:t>
            </a:r>
            <a:r>
              <a:rPr lang="en-US" b="1" dirty="0" smtClean="0">
                <a:solidFill>
                  <a:srgbClr val="FF0000"/>
                </a:solidFill>
              </a:rPr>
              <a:t>55,000 </a:t>
            </a:r>
            <a:r>
              <a:rPr lang="en-US" b="1" dirty="0" smtClean="0">
                <a:solidFill>
                  <a:srgbClr val="FF0000"/>
                </a:solidFill>
              </a:rPr>
              <a:t>peering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links!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Peering rate </a:t>
            </a:r>
            <a:r>
              <a:rPr lang="en-US" b="1" dirty="0" smtClean="0">
                <a:solidFill>
                  <a:srgbClr val="FF0000"/>
                </a:solidFill>
              </a:rPr>
              <a:t>&gt; 60%!     	&gt; 60%!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31088" cy="1143000"/>
          </a:xfrm>
        </p:spPr>
        <p:txBody>
          <a:bodyPr/>
          <a:lstStyle/>
          <a:p>
            <a:r>
              <a:rPr lang="en-US" dirty="0" smtClean="0"/>
              <a:t>Fact 4 – IXP </a:t>
            </a:r>
            <a:r>
              <a:rPr lang="en-US" dirty="0" err="1" smtClean="0"/>
              <a:t>peerings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16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6515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IXPs – Reminder…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 smtClean="0"/>
              <a:t>Accepted industry definition of an IXP (according to Euro-IX):</a:t>
            </a:r>
          </a:p>
          <a:p>
            <a:pPr marL="400050" lvl="1" indent="0">
              <a:buNone/>
            </a:pPr>
            <a:endParaRPr lang="en-US" sz="1400" b="1" noProof="0" dirty="0" smtClean="0"/>
          </a:p>
          <a:p>
            <a:pPr marL="400050" lvl="1" indent="0">
              <a:buNone/>
            </a:pPr>
            <a:r>
              <a:rPr lang="en-US" b="1" noProof="0" dirty="0" smtClean="0"/>
              <a:t>A physical network infrastructure operated by a single entity with the purpose to </a:t>
            </a:r>
            <a:r>
              <a:rPr lang="en-US" b="1" noProof="0" dirty="0" smtClean="0">
                <a:solidFill>
                  <a:srgbClr val="FF0000"/>
                </a:solidFill>
              </a:rPr>
              <a:t>facilitate</a:t>
            </a:r>
            <a:r>
              <a:rPr lang="en-US" b="1" noProof="0" dirty="0" smtClean="0"/>
              <a:t> the </a:t>
            </a:r>
            <a:r>
              <a:rPr lang="en-US" b="1" noProof="0" dirty="0" smtClean="0">
                <a:solidFill>
                  <a:srgbClr val="FF0000"/>
                </a:solidFill>
              </a:rPr>
              <a:t>exchange </a:t>
            </a:r>
            <a:r>
              <a:rPr lang="en-US" b="1" noProof="0" dirty="0" smtClean="0"/>
              <a:t>of Internet traffic between </a:t>
            </a:r>
            <a:r>
              <a:rPr lang="en-US" b="1" noProof="0" dirty="0" smtClean="0">
                <a:solidFill>
                  <a:srgbClr val="FF0000"/>
                </a:solidFill>
              </a:rPr>
              <a:t>Autonomous Systems</a:t>
            </a:r>
            <a:r>
              <a:rPr lang="en-US" b="1" noProof="0" dirty="0" smtClean="0"/>
              <a:t>. </a:t>
            </a:r>
            <a:br>
              <a:rPr lang="en-US" b="1" noProof="0" dirty="0" smtClean="0"/>
            </a:br>
            <a:endParaRPr lang="en-US" sz="1400" b="1" noProof="0" dirty="0" smtClean="0"/>
          </a:p>
          <a:p>
            <a:pPr marL="400050" lvl="1" indent="0">
              <a:buNone/>
            </a:pPr>
            <a:r>
              <a:rPr lang="en-US" b="1" noProof="0" dirty="0" smtClean="0"/>
              <a:t>The number of Autonomous Systems connected should at least be three and there </a:t>
            </a:r>
            <a:r>
              <a:rPr lang="en-US" b="1" noProof="0" dirty="0" smtClean="0">
                <a:solidFill>
                  <a:srgbClr val="FF0000"/>
                </a:solidFill>
              </a:rPr>
              <a:t>must</a:t>
            </a:r>
            <a:r>
              <a:rPr lang="en-US" b="1" noProof="0" dirty="0" smtClean="0"/>
              <a:t> be a </a:t>
            </a:r>
            <a:r>
              <a:rPr lang="en-US" b="1" noProof="0" dirty="0" smtClean="0">
                <a:solidFill>
                  <a:srgbClr val="FF0000"/>
                </a:solidFill>
              </a:rPr>
              <a:t>clear</a:t>
            </a:r>
            <a:r>
              <a:rPr lang="en-US" b="1" noProof="0" dirty="0" smtClean="0"/>
              <a:t> and </a:t>
            </a:r>
            <a:r>
              <a:rPr lang="en-US" b="1" noProof="0" dirty="0" smtClean="0">
                <a:solidFill>
                  <a:srgbClr val="FF0000"/>
                </a:solidFill>
              </a:rPr>
              <a:t>open policy </a:t>
            </a:r>
            <a:r>
              <a:rPr lang="en-US" b="1" noProof="0" dirty="0" smtClean="0"/>
              <a:t>for others to </a:t>
            </a:r>
            <a:r>
              <a:rPr lang="en-US" b="1" noProof="0" dirty="0" smtClean="0">
                <a:solidFill>
                  <a:srgbClr val="FF0000"/>
                </a:solidFill>
              </a:rPr>
              <a:t>join</a:t>
            </a:r>
            <a:r>
              <a:rPr lang="en-US" b="1" noProof="0" dirty="0" smtClean="0"/>
              <a:t>. </a:t>
            </a:r>
            <a:endParaRPr lang="en-US" noProof="0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699792" y="6324600"/>
            <a:ext cx="6246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 sz="2000" noProof="0" dirty="0" smtClean="0"/>
              <a:t>https://www.euro-ix.net/what-is-an-ixp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69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31088" cy="1143000"/>
          </a:xfrm>
        </p:spPr>
        <p:txBody>
          <a:bodyPr/>
          <a:lstStyle/>
          <a:p>
            <a:r>
              <a:rPr lang="en-US" dirty="0" smtClean="0"/>
              <a:t>Fact 4 – IXP </a:t>
            </a:r>
            <a:r>
              <a:rPr lang="en-US" dirty="0" err="1" smtClean="0"/>
              <a:t>peerings</a:t>
            </a:r>
            <a:r>
              <a:rPr lang="en-US" dirty="0" smtClean="0"/>
              <a:t> Internet-wide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125"/>
          </a:xfrm>
        </p:spPr>
        <p:txBody>
          <a:bodyPr/>
          <a:lstStyle/>
          <a:p>
            <a:r>
              <a:rPr lang="en-US" dirty="0" smtClean="0"/>
              <a:t>Single IXP  &gt; 50,000 </a:t>
            </a:r>
            <a:r>
              <a:rPr lang="en-US" dirty="0" smtClean="0"/>
              <a:t>peering</a:t>
            </a:r>
            <a:r>
              <a:rPr lang="en-US" dirty="0" smtClean="0"/>
              <a:t> </a:t>
            </a:r>
            <a:r>
              <a:rPr lang="en-US" dirty="0" smtClean="0"/>
              <a:t>links</a:t>
            </a:r>
          </a:p>
          <a:p>
            <a:r>
              <a:rPr lang="en-US" dirty="0" smtClean="0"/>
              <a:t>Derivation of new lower bound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10 </a:t>
            </a:r>
            <a:r>
              <a:rPr lang="en-US" dirty="0" smtClean="0"/>
              <a:t>large IXPs in Europe: </a:t>
            </a:r>
            <a:r>
              <a:rPr lang="en-US" dirty="0" smtClean="0"/>
              <a:t>	~</a:t>
            </a:r>
            <a:r>
              <a:rPr lang="en-US" dirty="0" smtClean="0"/>
              <a:t>160,000 </a:t>
            </a:r>
            <a:r>
              <a:rPr lang="en-US" dirty="0" smtClean="0"/>
              <a:t>peering</a:t>
            </a:r>
            <a:r>
              <a:rPr lang="en-US" dirty="0" smtClean="0"/>
              <a:t>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Remaining </a:t>
            </a:r>
            <a:r>
              <a:rPr lang="en-US" dirty="0" smtClean="0"/>
              <a:t>34</a:t>
            </a:r>
            <a:r>
              <a:rPr lang="en-US" dirty="0" smtClean="0"/>
              <a:t>0 </a:t>
            </a:r>
            <a:r>
              <a:rPr lang="en-US" dirty="0" smtClean="0"/>
              <a:t>or so </a:t>
            </a:r>
            <a:r>
              <a:rPr lang="en-US" dirty="0" smtClean="0"/>
              <a:t>IXPs: 	~  40,000 peering </a:t>
            </a:r>
            <a:r>
              <a:rPr lang="en-US" dirty="0" smtClean="0"/>
              <a:t>links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Completely ignoring </a:t>
            </a:r>
            <a:r>
              <a:rPr lang="en-US" dirty="0" smtClean="0">
                <a:solidFill>
                  <a:schemeClr val="tx1"/>
                </a:solidFill>
              </a:rPr>
              <a:t>all other </a:t>
            </a:r>
            <a:r>
              <a:rPr lang="en-US" dirty="0" err="1" smtClean="0">
                <a:solidFill>
                  <a:schemeClr val="tx1"/>
                </a:solidFill>
              </a:rPr>
              <a:t>peerings</a:t>
            </a:r>
            <a:endParaRPr lang="en-US" dirty="0" smtClean="0"/>
          </a:p>
          <a:p>
            <a:r>
              <a:rPr lang="en-US" dirty="0" smtClean="0"/>
              <a:t>(Conservative) lower bound on #of peering links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>
                <a:solidFill>
                  <a:srgbClr val="FF0000"/>
                </a:solidFill>
              </a:rPr>
              <a:t>200,000 </a:t>
            </a:r>
            <a:r>
              <a:rPr lang="en-US" dirty="0" smtClean="0">
                <a:solidFill>
                  <a:srgbClr val="FF0000"/>
                </a:solidFill>
              </a:rPr>
              <a:t>peering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links in today’s Internet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(as compared to currently assumed ~ 40,000 – 60,000)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Requires a revamping of the mental picture our community has about the AS-level Internet.</a:t>
            </a:r>
          </a:p>
        </p:txBody>
      </p:sp>
    </p:spTree>
    <p:extLst>
      <p:ext uri="{BB962C8B-B14F-4D97-AF65-F5344CB8AC3E}">
        <p14:creationId xmlns:p14="http://schemas.microsoft.com/office/powerpoint/2010/main" val="288365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87072" cy="1143000"/>
          </a:xfrm>
        </p:spPr>
        <p:txBody>
          <a:bodyPr/>
          <a:lstStyle/>
          <a:p>
            <a:r>
              <a:rPr lang="en-US" dirty="0"/>
              <a:t>Fact 4 – IXP </a:t>
            </a:r>
            <a:r>
              <a:rPr lang="en-US" dirty="0" err="1"/>
              <a:t>peerings</a:t>
            </a:r>
            <a:r>
              <a:rPr lang="en-US" dirty="0"/>
              <a:t> </a:t>
            </a:r>
            <a:r>
              <a:rPr lang="en-US" dirty="0" smtClean="0"/>
              <a:t>Internet-wide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5032540"/>
              </p:ext>
            </p:extLst>
          </p:nvPr>
        </p:nvGraphicFramePr>
        <p:xfrm>
          <a:off x="457200" y="1752600"/>
          <a:ext cx="8229600" cy="4846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50904"/>
                <a:gridCol w="3178696"/>
              </a:tblGrid>
              <a:tr h="64002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Methodology</a:t>
                      </a:r>
                      <a:endParaRPr lang="en-US" sz="18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Number of </a:t>
                      </a:r>
                      <a:r>
                        <a:rPr lang="en-US" sz="1800" dirty="0" smtClean="0"/>
                        <a:t>peering </a:t>
                      </a:r>
                      <a:r>
                        <a:rPr lang="en-US" sz="1800" dirty="0" smtClean="0"/>
                        <a:t>links in the entire Internet</a:t>
                      </a:r>
                      <a:endParaRPr lang="en-US" sz="18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Dhamdhere</a:t>
                      </a:r>
                      <a:r>
                        <a:rPr lang="en-US" sz="2400" dirty="0" smtClean="0"/>
                        <a:t> et al.]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2010 Lower bound </a:t>
                      </a:r>
                      <a:r>
                        <a:rPr lang="en-US" sz="2400" dirty="0" smtClean="0"/>
                        <a:t>estimate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based on </a:t>
                      </a:r>
                      <a:r>
                        <a:rPr lang="en-US" sz="2400" dirty="0" smtClean="0"/>
                        <a:t>BGP data</a:t>
                      </a:r>
                      <a:r>
                        <a:rPr lang="en-US" sz="2400" baseline="0" dirty="0" smtClean="0"/>
                        <a:t>) </a:t>
                      </a:r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 20,000</a:t>
                      </a:r>
                      <a:endParaRPr lang="en-US" sz="24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</a:t>
                      </a:r>
                      <a:r>
                        <a:rPr lang="en-US" sz="2400" dirty="0" err="1" smtClean="0"/>
                        <a:t>Augustin</a:t>
                      </a:r>
                      <a:r>
                        <a:rPr lang="en-US" sz="2400" dirty="0" smtClean="0"/>
                        <a:t> et al., </a:t>
                      </a:r>
                      <a:r>
                        <a:rPr lang="en-US" sz="2400" dirty="0" smtClean="0"/>
                        <a:t>Chen et al.] </a:t>
                      </a:r>
                      <a:r>
                        <a:rPr lang="en-US" sz="2400" dirty="0" smtClean="0"/>
                        <a:t>2009/2010 Targeted/opportunistic </a:t>
                      </a:r>
                      <a:r>
                        <a:rPr lang="en-US" sz="2400" dirty="0" err="1" smtClean="0"/>
                        <a:t>traceroute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smtClean="0"/>
                        <a:t>from </a:t>
                      </a:r>
                      <a:r>
                        <a:rPr lang="en-US" sz="2400" dirty="0" smtClean="0"/>
                        <a:t>network edge</a:t>
                      </a:r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&gt; 40,000</a:t>
                      </a:r>
                      <a:endParaRPr lang="en-US" sz="2400" dirty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Dasu</a:t>
                      </a:r>
                      <a:r>
                        <a:rPr lang="en-US" sz="2400" dirty="0" smtClean="0"/>
                        <a:t> 2011. </a:t>
                      </a:r>
                      <a:r>
                        <a:rPr lang="en-US" sz="2400" dirty="0" smtClean="0"/>
                        <a:t>Targeted data plane measurements</a:t>
                      </a:r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 60,000</a:t>
                      </a:r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</a:txBody>
                  <a:tcPr marT="45716" marB="45716"/>
                </a:tc>
              </a:tr>
              <a:tr h="4571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2012</a:t>
                      </a:r>
                      <a:r>
                        <a:rPr lang="en-US" sz="2400" b="1" baseline="0" dirty="0" smtClean="0"/>
                        <a:t> (This talk) data from IXPs</a:t>
                      </a:r>
                      <a:endParaRPr lang="en-US" sz="2400" b="1" dirty="0" smtClean="0">
                        <a:solidFill>
                          <a:srgbClr val="CC0000"/>
                        </a:solidFill>
                      </a:endParaRP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de-DE" sz="2400" b="1" dirty="0" smtClean="0">
                          <a:solidFill>
                            <a:srgbClr val="CC0000"/>
                          </a:solidFill>
                        </a:rPr>
                        <a:t>&gt; 200,000</a:t>
                      </a:r>
                      <a:endParaRPr lang="en-US" sz="2400" b="1" dirty="0" smtClean="0">
                        <a:solidFill>
                          <a:srgbClr val="CC0000"/>
                        </a:solidFill>
                      </a:endParaRPr>
                    </a:p>
                  </a:txBody>
                  <a:tcPr marT="45716" marB="4571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Public view of </a:t>
            </a:r>
            <a:r>
              <a:rPr lang="en-US" noProof="0" dirty="0" smtClean="0"/>
              <a:t>IXP peering links</a:t>
            </a:r>
            <a:endParaRPr lang="en-US" noProof="0" dirty="0" smtClean="0"/>
          </a:p>
        </p:txBody>
      </p:sp>
      <p:sp>
        <p:nvSpPr>
          <p:cNvPr id="6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925" y="1341438"/>
            <a:ext cx="8748713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mtClean="0">
                <a:sym typeface="Wingdings" pitchFamily="2" charset="2"/>
              </a:rPr>
              <a:t> Peering links at IXP: &gt; 50 K</a:t>
            </a:r>
          </a:p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mtClean="0">
                <a:sym typeface="Wingdings" pitchFamily="2" charset="2"/>
              </a:rPr>
              <a:t> How come that we did not see them?</a:t>
            </a:r>
            <a:endParaRPr lang="en-US">
              <a:sym typeface="Wingdings" pitchFamily="2" charset="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98193"/>
              </p:ext>
            </p:extLst>
          </p:nvPr>
        </p:nvGraphicFramePr>
        <p:xfrm>
          <a:off x="683568" y="2705101"/>
          <a:ext cx="7776865" cy="391948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290212"/>
                <a:gridCol w="2931947"/>
                <a:gridCol w="1554706"/>
              </a:tblGrid>
              <a:tr h="5250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noProof="0">
                          <a:effectLst/>
                        </a:rPr>
                        <a:t>  </a:t>
                      </a:r>
                      <a:r>
                        <a:rPr lang="en-US" sz="2400" u="none" strike="noStrike" noProof="0" smtClean="0">
                          <a:effectLst/>
                        </a:rPr>
                        <a:t>Dataset       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noProof="0" smtClean="0">
                          <a:effectLst/>
                        </a:rPr>
                        <a:t> Unique ASes with </a:t>
                      </a:r>
                      <a:br>
                        <a:rPr lang="en-US" sz="2400" u="none" strike="noStrike" noProof="0" smtClean="0">
                          <a:effectLst/>
                        </a:rPr>
                      </a:br>
                      <a:r>
                        <a:rPr lang="en-US" sz="2400" u="none" strike="noStrike" noProof="0" smtClean="0">
                          <a:effectLst/>
                        </a:rPr>
                        <a:t>vantage points</a:t>
                      </a:r>
                      <a:endParaRPr lang="en-US" sz="24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noProof="0" dirty="0" err="1" smtClean="0">
                          <a:effectLst/>
                        </a:rPr>
                        <a:t>Peerings</a:t>
                      </a:r>
                      <a:endParaRPr lang="en-US" sz="2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250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 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Routeviews</a:t>
                      </a:r>
                      <a:r>
                        <a:rPr lang="en-US" sz="2400" u="none" strike="noStrike" dirty="0" smtClean="0">
                          <a:effectLst/>
                        </a:rPr>
                        <a:t> (RV)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4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 RIPE         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319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250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</a:t>
                      </a:r>
                      <a:r>
                        <a:rPr lang="en-US" sz="2400" u="none" strike="noStrike" dirty="0" smtClean="0">
                          <a:effectLst/>
                        </a:rPr>
                        <a:t>Non public BGP (NP) 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723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250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 BGP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(RV+RIPE+NP)</a:t>
                      </a:r>
                      <a:r>
                        <a:rPr lang="en-US" sz="2400" u="none" strike="noStrike" dirty="0" smtClean="0">
                          <a:effectLst/>
                        </a:rPr>
                        <a:t>      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997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u="none" strike="noStrike" dirty="0" smtClean="0">
                          <a:effectLst/>
                        </a:rPr>
                        <a:t>~ 20-30 K</a:t>
                      </a:r>
                      <a:r>
                        <a:rPr lang="de-DE" sz="2400" u="none" strike="noStrike" baseline="0" dirty="0" smtClean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4396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</a:t>
                      </a:r>
                      <a:r>
                        <a:rPr lang="en-US" sz="2400" u="none" strike="noStrike" dirty="0" err="1" smtClean="0">
                          <a:effectLst/>
                        </a:rPr>
                        <a:t>Traceroute</a:t>
                      </a:r>
                      <a:r>
                        <a:rPr lang="en-US" sz="2400" u="none" strike="noStrike" dirty="0" smtClean="0">
                          <a:effectLst/>
                        </a:rPr>
                        <a:t> (LG)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148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u="none" strike="noStrike" dirty="0" smtClean="0">
                          <a:effectLst/>
                        </a:rPr>
                        <a:t>~ 40-45 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7841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  </a:t>
                      </a:r>
                      <a:r>
                        <a:rPr lang="en-US" sz="2400" u="none" strike="noStrike" dirty="0" smtClean="0">
                          <a:effectLst/>
                        </a:rPr>
                        <a:t>RV+RIPE+NP+LG   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 smtClean="0">
                          <a:effectLst/>
                        </a:rPr>
                        <a:t>1,070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Visibility of IXP </a:t>
            </a:r>
            <a:r>
              <a:rPr lang="en-US" noProof="0" dirty="0" err="1" smtClean="0"/>
              <a:t>peerings</a:t>
            </a:r>
            <a:endParaRPr lang="en-US" noProof="0" dirty="0" smtClean="0"/>
          </a:p>
        </p:txBody>
      </p:sp>
      <p:pic>
        <p:nvPicPr>
          <p:cNvPr id="21507" name="Picture 3" descr="Screen Shot 2012-05-09 at 13.42.5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t="28387" r="1871" b="26295"/>
          <a:stretch>
            <a:fillRect/>
          </a:stretch>
        </p:blipFill>
        <p:spPr bwMode="auto">
          <a:xfrm>
            <a:off x="0" y="1268760"/>
            <a:ext cx="91090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3568" y="4797152"/>
            <a:ext cx="8929688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z="2800" dirty="0" smtClean="0">
                <a:sym typeface="Wingdings" pitchFamily="2" charset="2"/>
              </a:rPr>
              <a:t> Even with all available datasets about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70%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of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IXP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peering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links </a:t>
            </a:r>
            <a:r>
              <a:rPr lang="en-US" sz="2800" dirty="0" smtClean="0">
                <a:sym typeface="Wingdings" pitchFamily="2" charset="2"/>
              </a:rPr>
              <a:t>remain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invisible</a:t>
            </a:r>
            <a:r>
              <a:rPr lang="en-US" sz="2800" dirty="0" smtClean="0">
                <a:sym typeface="Wingdings" pitchFamily="2" charset="2"/>
              </a:rPr>
              <a:t>!</a:t>
            </a:r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568" y="5737746"/>
            <a:ext cx="8929688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z="2800" dirty="0" smtClean="0">
                <a:sym typeface="Wingdings" pitchFamily="2" charset="2"/>
              </a:rPr>
              <a:t> Even with all available datasets about 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43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%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of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exchanged bytes </a:t>
            </a:r>
            <a:r>
              <a:rPr lang="en-US" sz="2800" dirty="0" smtClean="0">
                <a:sym typeface="Wingdings" pitchFamily="2" charset="2"/>
              </a:rPr>
              <a:t>remain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 invisible</a:t>
            </a:r>
            <a:r>
              <a:rPr lang="en-US" sz="2800" dirty="0" smtClean="0">
                <a:sym typeface="Wingdings" pitchFamily="2" charset="2"/>
              </a:rPr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05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Introduction to IXPs</a:t>
            </a:r>
          </a:p>
          <a:p>
            <a:r>
              <a:rPr lang="en-US" dirty="0"/>
              <a:t>A large European IXP</a:t>
            </a:r>
          </a:p>
          <a:p>
            <a:r>
              <a:rPr lang="en-US" dirty="0"/>
              <a:t>IXP peering fabric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IXP member diversity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IXP traffic matrix</a:t>
            </a:r>
            <a:endParaRPr lang="en-US" noProof="0" dirty="0" smtClean="0"/>
          </a:p>
          <a:p>
            <a:r>
              <a:rPr lang="en-US" noProof="0" dirty="0" smtClean="0"/>
              <a:t>Discussion</a:t>
            </a:r>
          </a:p>
          <a:p>
            <a:r>
              <a:rPr lang="en-US" dirty="0"/>
              <a:t>Summary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139656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diversity – Business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smtClean="0"/>
              <a:t>Classified </a:t>
            </a:r>
            <a:r>
              <a:rPr lang="en-US" dirty="0" err="1" smtClean="0"/>
              <a:t>ASes</a:t>
            </a:r>
            <a:r>
              <a:rPr lang="en-US" dirty="0" smtClean="0"/>
              <a:t> according to business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remainder of this talk</a:t>
            </a:r>
          </a:p>
          <a:p>
            <a:pPr lvl="1"/>
            <a:r>
              <a:rPr lang="en-US" dirty="0" smtClean="0"/>
              <a:t>Large ISPs (LISP)</a:t>
            </a:r>
          </a:p>
          <a:p>
            <a:pPr lvl="1"/>
            <a:r>
              <a:rPr lang="en-US" dirty="0" smtClean="0"/>
              <a:t>Small ISPs (SISP)</a:t>
            </a:r>
          </a:p>
          <a:p>
            <a:pPr lvl="1"/>
            <a:r>
              <a:rPr lang="en-US" dirty="0" err="1" smtClean="0"/>
              <a:t>Hosters</a:t>
            </a:r>
            <a:r>
              <a:rPr lang="en-US" dirty="0" smtClean="0"/>
              <a:t> and CDNs (HCDN)</a:t>
            </a:r>
          </a:p>
          <a:p>
            <a:pPr lvl="1"/>
            <a:r>
              <a:rPr lang="en-US" dirty="0" smtClean="0"/>
              <a:t>Academic </a:t>
            </a:r>
            <a:r>
              <a:rPr lang="en-US" dirty="0" smtClean="0"/>
              <a:t>and enterprise networks (AEN)</a:t>
            </a:r>
            <a:endParaRPr lang="en-US" baseline="0" dirty="0" smtClean="0"/>
          </a:p>
        </p:txBody>
      </p:sp>
      <p:sp>
        <p:nvSpPr>
          <p:cNvPr id="5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1799" y="2204864"/>
            <a:ext cx="8748713" cy="85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z="2800" dirty="0" smtClean="0">
                <a:sym typeface="Wingdings" pitchFamily="2" charset="2"/>
              </a:rPr>
              <a:t> All business models present</a:t>
            </a:r>
          </a:p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Recall: Most </a:t>
            </a:r>
            <a:r>
              <a:rPr lang="en-US" sz="2800" dirty="0" smtClean="0">
                <a:sym typeface="Wingdings" pitchFamily="2" charset="2"/>
              </a:rPr>
              <a:t>member </a:t>
            </a:r>
            <a:r>
              <a:rPr lang="en-US" sz="2800" dirty="0" err="1" smtClean="0">
                <a:sym typeface="Wingdings" pitchFamily="2" charset="2"/>
              </a:rPr>
              <a:t>ASes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offer </a:t>
            </a:r>
            <a:r>
              <a:rPr lang="en-US" sz="2800" dirty="0" smtClean="0">
                <a:sym typeface="Wingdings" pitchFamily="2" charset="2"/>
              </a:rPr>
              <a:t>multiple types</a:t>
            </a:r>
            <a:endParaRPr lang="en-US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02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diversity – # of peers</a:t>
            </a:r>
            <a:endParaRPr lang="en-US" dirty="0"/>
          </a:p>
        </p:txBody>
      </p:sp>
      <p:sp>
        <p:nvSpPr>
          <p:cNvPr id="5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799" y="5665738"/>
            <a:ext cx="8748713" cy="121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Most members have a large # of peers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017901"/>
              </p:ext>
            </p:extLst>
          </p:nvPr>
        </p:nvGraphicFramePr>
        <p:xfrm>
          <a:off x="1619672" y="1196752"/>
          <a:ext cx="5779715" cy="4227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Acrobat Document" r:id="rId4" imgW="3085964" imgH="2257185" progId="AcroExch.Document.7">
                  <p:embed/>
                </p:oleObj>
              </mc:Choice>
              <mc:Fallback>
                <p:oleObj name="Acrobat Document" r:id="rId4" imgW="3085964" imgH="225718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9672" y="1196752"/>
                        <a:ext cx="5779715" cy="4227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83768" y="1556792"/>
            <a:ext cx="4824536" cy="3024336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43808" y="1556792"/>
            <a:ext cx="4464496" cy="3024336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28184" y="1556792"/>
            <a:ext cx="1080120" cy="3024336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lg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8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59775" cy="1143000"/>
          </a:xfrm>
        </p:spPr>
        <p:txBody>
          <a:bodyPr/>
          <a:lstStyle/>
          <a:p>
            <a:r>
              <a:rPr lang="en-US" noProof="0" dirty="0" smtClean="0"/>
              <a:t>IXP – Fraction of Web-traffic</a:t>
            </a:r>
          </a:p>
        </p:txBody>
      </p:sp>
      <p:sp>
        <p:nvSpPr>
          <p:cNvPr id="10243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799" y="6127054"/>
            <a:ext cx="8748713" cy="68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Individual </a:t>
            </a:r>
            <a:r>
              <a:rPr lang="en-US" dirty="0" err="1" smtClean="0">
                <a:sym typeface="Wingdings" pitchFamily="2" charset="2"/>
              </a:rPr>
              <a:t>ASes</a:t>
            </a:r>
            <a:r>
              <a:rPr lang="en-US" dirty="0" smtClean="0">
                <a:sym typeface="Wingdings" pitchFamily="2" charset="2"/>
              </a:rPr>
              <a:t> differ significantly!</a:t>
            </a:r>
            <a:endParaRPr lang="en-US" dirty="0">
              <a:sym typeface="Wingdings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362026"/>
              </p:ext>
            </p:extLst>
          </p:nvPr>
        </p:nvGraphicFramePr>
        <p:xfrm>
          <a:off x="1475656" y="1268760"/>
          <a:ext cx="6408712" cy="4687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0" name="Acrobat Document" r:id="rId5" imgW="3085964" imgH="2257185" progId="AcroExch.Document.7">
                  <p:embed/>
                </p:oleObj>
              </mc:Choice>
              <mc:Fallback>
                <p:oleObj name="Acrobat Document" r:id="rId5" imgW="3085964" imgH="225718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656" y="1268760"/>
                        <a:ext cx="6408712" cy="4687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5656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59775" cy="1143000"/>
          </a:xfrm>
        </p:spPr>
        <p:txBody>
          <a:bodyPr/>
          <a:lstStyle/>
          <a:p>
            <a:r>
              <a:rPr lang="en-US" noProof="0" dirty="0" smtClean="0"/>
              <a:t>IXP – Traffic asymmetry</a:t>
            </a:r>
          </a:p>
        </p:txBody>
      </p:sp>
      <p:sp>
        <p:nvSpPr>
          <p:cNvPr id="10243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799" y="6127054"/>
            <a:ext cx="8748713" cy="68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Individual </a:t>
            </a:r>
            <a:r>
              <a:rPr lang="en-US" dirty="0" err="1" smtClean="0">
                <a:sym typeface="Wingdings" pitchFamily="2" charset="2"/>
              </a:rPr>
              <a:t>ASes</a:t>
            </a:r>
            <a:r>
              <a:rPr lang="en-US" dirty="0" smtClean="0">
                <a:sym typeface="Wingdings" pitchFamily="2" charset="2"/>
              </a:rPr>
              <a:t> differ significantly!</a:t>
            </a:r>
            <a:endParaRPr lang="en-US" dirty="0">
              <a:sym typeface="Wingdings" pitchFamily="2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548230"/>
              </p:ext>
            </p:extLst>
          </p:nvPr>
        </p:nvGraphicFramePr>
        <p:xfrm>
          <a:off x="755576" y="1124744"/>
          <a:ext cx="7632848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Acrobat Document" r:id="rId5" imgW="4800359" imgH="4800499" progId="AcroExch.Document.7">
                  <p:embed/>
                </p:oleObj>
              </mc:Choice>
              <mc:Fallback>
                <p:oleObj name="Acrobat Document" r:id="rId5" imgW="4800359" imgH="4800499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1124744"/>
                        <a:ext cx="7632848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3406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59775" cy="1143000"/>
          </a:xfrm>
        </p:spPr>
        <p:txBody>
          <a:bodyPr/>
          <a:lstStyle/>
          <a:p>
            <a:r>
              <a:rPr lang="en-US" noProof="0" dirty="0" smtClean="0"/>
              <a:t>IXP – Geographic distance</a:t>
            </a:r>
          </a:p>
        </p:txBody>
      </p:sp>
      <p:sp>
        <p:nvSpPr>
          <p:cNvPr id="10243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1799" y="6127054"/>
            <a:ext cx="8748713" cy="68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4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Individual </a:t>
            </a:r>
            <a:r>
              <a:rPr lang="en-US" dirty="0" err="1" smtClean="0">
                <a:sym typeface="Wingdings" pitchFamily="2" charset="2"/>
              </a:rPr>
              <a:t>ASes</a:t>
            </a:r>
            <a:r>
              <a:rPr lang="en-US" dirty="0" smtClean="0">
                <a:sym typeface="Wingdings" pitchFamily="2" charset="2"/>
              </a:rPr>
              <a:t> differ significantly!</a:t>
            </a:r>
            <a:endParaRPr lang="en-US" dirty="0">
              <a:sym typeface="Wingdings" pitchFamily="2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041355"/>
              </p:ext>
            </p:extLst>
          </p:nvPr>
        </p:nvGraphicFramePr>
        <p:xfrm>
          <a:off x="1115616" y="1340768"/>
          <a:ext cx="7058505" cy="423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Acrobat Document" r:id="rId5" imgW="3428789" imgH="2057164" progId="AcroExch.Document.7">
                  <p:embed/>
                </p:oleObj>
              </mc:Choice>
              <mc:Fallback>
                <p:oleObj name="Acrobat Document" r:id="rId5" imgW="3428789" imgH="2057164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5616" y="1340768"/>
                        <a:ext cx="7058505" cy="4235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1945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15064" cy="1143000"/>
          </a:xfrm>
        </p:spPr>
        <p:txBody>
          <a:bodyPr/>
          <a:lstStyle/>
          <a:p>
            <a:r>
              <a:rPr lang="en-US" noProof="0" dirty="0" smtClean="0"/>
              <a:t>Infrastructure of an IXP (DE-CIX)</a:t>
            </a:r>
            <a:endParaRPr lang="en-US" noProof="0" dirty="0"/>
          </a:p>
        </p:txBody>
      </p:sp>
      <p:pic>
        <p:nvPicPr>
          <p:cNvPr id="4" name="Picture 5" descr="http://www.de-cix.net/typo3temp/pics/e9cca43ebd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001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699792" y="6324600"/>
            <a:ext cx="6246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en-US" sz="2000" dirty="0"/>
              <a:t>http://www.de-cix.net/about/topology/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4139952" y="4509120"/>
            <a:ext cx="4676699" cy="138651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3"/>
                </a:solidFill>
              </a:rPr>
              <a:t>Robust infrastructure</a:t>
            </a:r>
            <a:br>
              <a:rPr lang="en-US" sz="2800" b="1" smtClean="0">
                <a:solidFill>
                  <a:schemeClr val="accent3"/>
                </a:solidFill>
              </a:rPr>
            </a:br>
            <a:r>
              <a:rPr lang="en-US" sz="2800" b="1" smtClean="0">
                <a:solidFill>
                  <a:schemeClr val="accent3"/>
                </a:solidFill>
              </a:rPr>
              <a:t>with redundency</a:t>
            </a: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944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Introduction to IXPs</a:t>
            </a:r>
          </a:p>
          <a:p>
            <a:r>
              <a:rPr lang="en-US" dirty="0"/>
              <a:t>A large European IXP</a:t>
            </a:r>
          </a:p>
          <a:p>
            <a:r>
              <a:rPr lang="en-US" dirty="0"/>
              <a:t>IXP peering fabric</a:t>
            </a:r>
          </a:p>
          <a:p>
            <a:r>
              <a:rPr lang="en-US" dirty="0" smtClean="0"/>
              <a:t>IXP member diversity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IXP traffic matrix</a:t>
            </a:r>
            <a:endParaRPr lang="en-US" noProof="0" dirty="0" smtClean="0">
              <a:solidFill>
                <a:srgbClr val="00B0F0"/>
              </a:solidFill>
            </a:endParaRPr>
          </a:p>
          <a:p>
            <a:r>
              <a:rPr lang="en-US" noProof="0" dirty="0" smtClean="0"/>
              <a:t>Discussion</a:t>
            </a:r>
          </a:p>
          <a:p>
            <a:r>
              <a:rPr lang="en-US" dirty="0"/>
              <a:t>Summary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00627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28600"/>
            <a:ext cx="8928992" cy="1143000"/>
          </a:xfrm>
        </p:spPr>
        <p:txBody>
          <a:bodyPr/>
          <a:lstStyle/>
          <a:p>
            <a:r>
              <a:rPr lang="en-US" noProof="0" dirty="0" smtClean="0"/>
              <a:t>Daily pattern – Top-10 tier-2 members</a:t>
            </a:r>
          </a:p>
        </p:txBody>
      </p:sp>
      <p:sp>
        <p:nvSpPr>
          <p:cNvPr id="23560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925" y="5301208"/>
            <a:ext cx="910907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2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mtClean="0">
                <a:sym typeface="Wingdings" pitchFamily="2" charset="2"/>
              </a:rPr>
              <a:t> Pronounced time of day effects</a:t>
            </a:r>
          </a:p>
          <a:p>
            <a:pPr marL="646113" lvl="1" indent="-284163" algn="l">
              <a:spcBef>
                <a:spcPts val="2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mtClean="0">
                <a:sym typeface="Wingdings" pitchFamily="2" charset="2"/>
              </a:rPr>
              <a:t> Top 10 tier-2 responsible for 33% of traffic</a:t>
            </a:r>
          </a:p>
          <a:p>
            <a:pPr marL="646113" lvl="1" indent="-284163" algn="l">
              <a:spcBef>
                <a:spcPts val="2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mtClean="0">
                <a:sym typeface="Wingdings" pitchFamily="2" charset="2"/>
              </a:rPr>
              <a:t> Some ASes fully utilize their capacity</a:t>
            </a:r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216403"/>
              </p:ext>
            </p:extLst>
          </p:nvPr>
        </p:nvGraphicFramePr>
        <p:xfrm>
          <a:off x="467544" y="1196752"/>
          <a:ext cx="7776864" cy="410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6" name="Acrobat Document" r:id="rId5" imgW="3085964" imgH="2257185" progId="AcroExch.Document.7">
                  <p:embed/>
                </p:oleObj>
              </mc:Choice>
              <mc:Fallback>
                <p:oleObj name="Acrobat Document" r:id="rId5" imgW="3085964" imgH="225718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196752"/>
                        <a:ext cx="7776864" cy="4108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55399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28600"/>
            <a:ext cx="8928992" cy="1143000"/>
          </a:xfrm>
        </p:spPr>
        <p:txBody>
          <a:bodyPr/>
          <a:lstStyle/>
          <a:p>
            <a:r>
              <a:rPr lang="en-US" noProof="0" dirty="0" smtClean="0"/>
              <a:t>Structural properties of traffic matrix</a:t>
            </a:r>
          </a:p>
        </p:txBody>
      </p:sp>
      <p:sp>
        <p:nvSpPr>
          <p:cNvPr id="23560" name="Rectangle 1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552" y="4873650"/>
            <a:ext cx="9109075" cy="1507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61950" lvl="1" algn="l">
              <a:spcBef>
                <a:spcPts val="200"/>
              </a:spcBef>
              <a:buClr>
                <a:schemeClr val="accent2"/>
              </a:buClr>
              <a:buSzPct val="75000"/>
            </a:pPr>
            <a:r>
              <a:rPr lang="en-US" sz="2800" dirty="0" smtClean="0">
                <a:sym typeface="Wingdings" pitchFamily="2" charset="2"/>
              </a:rPr>
              <a:t>Use SVD to understand traffic matrix rank</a:t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>
                <a:sym typeface="Wingdings" pitchFamily="2" charset="2"/>
              </a:rPr>
              <a:t>Energy in first k singular values</a:t>
            </a:r>
          </a:p>
          <a:p>
            <a:pPr marL="646113" lvl="1" indent="-284163" algn="l">
              <a:spcBef>
                <a:spcPts val="2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z="2800" dirty="0" smtClean="0">
                <a:sym typeface="Wingdings" pitchFamily="2" charset="2"/>
              </a:rPr>
              <a:t> 22 values suffice for 95% of the energy</a:t>
            </a:r>
          </a:p>
          <a:p>
            <a:pPr marL="646113" lvl="1" indent="-284163" algn="l">
              <a:spcBef>
                <a:spcPts val="2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z="2800" dirty="0" smtClean="0">
                <a:sym typeface="Wingdings" pitchFamily="2" charset="2"/>
              </a:rPr>
              <a:t> Even smaller k for application specific matrix</a:t>
            </a: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29734"/>
              </p:ext>
            </p:extLst>
          </p:nvPr>
        </p:nvGraphicFramePr>
        <p:xfrm>
          <a:off x="1043608" y="1196752"/>
          <a:ext cx="7200800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8" name="Acrobat Document" r:id="rId5" imgW="3085964" imgH="2257185" progId="AcroExch.Document.7">
                  <p:embed/>
                </p:oleObj>
              </mc:Choice>
              <mc:Fallback>
                <p:oleObj name="Acrobat Document" r:id="rId5" imgW="3085964" imgH="2257185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1196752"/>
                        <a:ext cx="7200800" cy="360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831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Introduction to IXPs</a:t>
            </a:r>
          </a:p>
          <a:p>
            <a:r>
              <a:rPr lang="en-US" smtClean="0"/>
              <a:t>A large European IXP</a:t>
            </a:r>
          </a:p>
          <a:p>
            <a:r>
              <a:rPr lang="en-US" smtClean="0"/>
              <a:t>IXP peering fabric</a:t>
            </a:r>
          </a:p>
          <a:p>
            <a:r>
              <a:rPr lang="en-US" smtClean="0"/>
              <a:t>IXP member diversity</a:t>
            </a:r>
          </a:p>
          <a:p>
            <a:r>
              <a:rPr lang="en-US" smtClean="0"/>
              <a:t>IXP traffic matrix</a:t>
            </a:r>
            <a:endParaRPr lang="en-US" noProof="0" smtClean="0"/>
          </a:p>
          <a:p>
            <a:r>
              <a:rPr lang="en-US" noProof="0" smtClean="0">
                <a:solidFill>
                  <a:srgbClr val="00B0F0"/>
                </a:solidFill>
              </a:rPr>
              <a:t>Discussion</a:t>
            </a:r>
          </a:p>
          <a:p>
            <a:r>
              <a:rPr lang="en-US" noProof="0" smtClean="0"/>
              <a:t>Summary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951519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712968" cy="1143000"/>
          </a:xfrm>
        </p:spPr>
        <p:txBody>
          <a:bodyPr/>
          <a:lstStyle/>
          <a:p>
            <a:r>
              <a:rPr lang="en-US" noProof="0" dirty="0" smtClean="0"/>
              <a:t>Internet: Mental model (before 2010)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62063"/>
            <a:ext cx="8229600" cy="4851400"/>
          </a:xfrm>
          <a:noFill/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499332" y="6488113"/>
            <a:ext cx="7261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http://conferences.sigcomm.org/sigcomm/2010/slides/S3Labovitz.pdf</a:t>
            </a:r>
          </a:p>
        </p:txBody>
      </p:sp>
      <p:sp>
        <p:nvSpPr>
          <p:cNvPr id="6" name="Oval 5"/>
          <p:cNvSpPr/>
          <p:nvPr/>
        </p:nvSpPr>
        <p:spPr>
          <a:xfrm rot="590934">
            <a:off x="4683125" y="1560513"/>
            <a:ext cx="1371600" cy="228600"/>
          </a:xfrm>
          <a:prstGeom prst="ellipse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 rot="512807">
            <a:off x="4200525" y="1700213"/>
            <a:ext cx="1371600" cy="228600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 rot="296346">
            <a:off x="3894138" y="1658938"/>
            <a:ext cx="1371600" cy="228600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 rot="21170716">
            <a:off x="3743325" y="1608138"/>
            <a:ext cx="1371600" cy="228600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1600200"/>
            <a:ext cx="1371600" cy="296863"/>
          </a:xfrm>
          <a:prstGeom prst="ellipse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05200" y="2057400"/>
            <a:ext cx="609600" cy="609600"/>
          </a:xfrm>
          <a:prstGeom prst="ellipse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53000" y="2057400"/>
            <a:ext cx="609600" cy="609600"/>
          </a:xfrm>
          <a:prstGeom prst="ellipse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6481763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31213" cy="1143000"/>
          </a:xfrm>
        </p:spPr>
        <p:txBody>
          <a:bodyPr/>
          <a:lstStyle/>
          <a:p>
            <a:r>
              <a:rPr lang="en-US" noProof="0" dirty="0" smtClean="0"/>
              <a:t>Most recent mental model – a 2011</a:t>
            </a:r>
          </a:p>
        </p:txBody>
      </p:sp>
      <p:sp>
        <p:nvSpPr>
          <p:cNvPr id="61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925" y="5233988"/>
            <a:ext cx="8929688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>
                <a:sym typeface="Wingdings" pitchFamily="2" charset="2"/>
              </a:rPr>
              <a:t> Flattening of the AS topology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284663" y="1477963"/>
            <a:ext cx="3095625" cy="944562"/>
          </a:xfrm>
          <a:prstGeom prst="ellips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717644" y="4757222"/>
            <a:ext cx="7261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http://conferences.sigcomm.org/sigcomm/2010/slides/S3Labovitz.pdf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732588" y="908050"/>
            <a:ext cx="2232025" cy="1512888"/>
          </a:xfrm>
          <a:prstGeom prst="cloudCallout">
            <a:avLst>
              <a:gd name="adj1" fmla="val -62588"/>
              <a:gd name="adj2" fmla="val 34995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ele-GroteskNor" pitchFamily="2" charset="0"/>
                <a:cs typeface="Arial" pitchFamily="34" charset="0"/>
              </a:rPr>
              <a:t>Google, Akamai, RapidShare, …</a:t>
            </a:r>
          </a:p>
        </p:txBody>
      </p:sp>
    </p:spTree>
    <p:extLst>
      <p:ext uri="{BB962C8B-B14F-4D97-AF65-F5344CB8AC3E}">
        <p14:creationId xmlns:p14="http://schemas.microsoft.com/office/powerpoint/2010/main" val="24791253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341438"/>
            <a:ext cx="6481763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31213" cy="1143000"/>
          </a:xfrm>
        </p:spPr>
        <p:txBody>
          <a:bodyPr/>
          <a:lstStyle/>
          <a:p>
            <a:r>
              <a:rPr lang="en-US" noProof="0" dirty="0" smtClean="0"/>
              <a:t>Question – What about IXPs</a:t>
            </a:r>
          </a:p>
        </p:txBody>
      </p:sp>
      <p:sp>
        <p:nvSpPr>
          <p:cNvPr id="13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925" y="5233988"/>
            <a:ext cx="8929688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Flattening of the AS topology</a:t>
            </a:r>
          </a:p>
          <a:p>
            <a:pPr marL="646113" lvl="1" indent="-284163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dirty="0" smtClean="0">
                <a:sym typeface="Wingdings" pitchFamily="2" charset="2"/>
              </a:rPr>
              <a:t> What about IXPs impact</a:t>
            </a:r>
            <a:endParaRPr lang="en-US" dirty="0"/>
          </a:p>
        </p:txBody>
      </p:sp>
      <p:sp>
        <p:nvSpPr>
          <p:cNvPr id="7173" name="Oval 8"/>
          <p:cNvSpPr>
            <a:spLocks noChangeArrowheads="1"/>
          </p:cNvSpPr>
          <p:nvPr/>
        </p:nvSpPr>
        <p:spPr bwMode="auto">
          <a:xfrm>
            <a:off x="4284663" y="1477963"/>
            <a:ext cx="3095625" cy="944562"/>
          </a:xfrm>
          <a:prstGeom prst="ellips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732588" y="908050"/>
            <a:ext cx="2232025" cy="1512888"/>
          </a:xfrm>
          <a:prstGeom prst="cloudCallout">
            <a:avLst>
              <a:gd name="adj1" fmla="val -62588"/>
              <a:gd name="adj2" fmla="val 34995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1" hangingPunct="1"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ele-GroteskNor" pitchFamily="2" charset="0"/>
                <a:cs typeface="Arial" pitchFamily="34" charset="0"/>
              </a:rPr>
              <a:t>Google, Akamai, RapidShare, …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563938" y="2492375"/>
            <a:ext cx="647700" cy="649288"/>
          </a:xfrm>
          <a:prstGeom prst="ellips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 flipH="1">
            <a:off x="1116013" y="1773238"/>
            <a:ext cx="2232025" cy="1147762"/>
          </a:xfrm>
          <a:prstGeom prst="cloudCallout">
            <a:avLst>
              <a:gd name="adj1" fmla="val -62588"/>
              <a:gd name="adj2" fmla="val 34995"/>
            </a:avLst>
          </a:prstGeom>
          <a:solidFill>
            <a:srgbClr val="FF0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lIns="90000" tIns="46800" rIns="90000" bIns="46800"/>
          <a:lstStyle/>
          <a:p>
            <a:pPr eaLnBrk="1" hangingPunct="1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ele-GroteskNor" pitchFamily="2" charset="0"/>
                <a:cs typeface="Arial" pitchFamily="34" charset="0"/>
              </a:rPr>
              <a:t>IXP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Tele-GroteskNor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521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Network map 2012+</a:t>
            </a:r>
          </a:p>
        </p:txBody>
      </p:sp>
      <p:sp>
        <p:nvSpPr>
          <p:cNvPr id="23560" name="Rectangle 1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925" y="5233988"/>
            <a:ext cx="8748713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646113" lvl="1" indent="-284163" algn="l">
              <a:spcBef>
                <a:spcPts val="2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mtClean="0">
                <a:sym typeface="Wingdings" pitchFamily="2" charset="2"/>
              </a:rPr>
              <a:t> IXPs central component </a:t>
            </a:r>
          </a:p>
          <a:p>
            <a:pPr marL="646113" lvl="1" indent="-284163" algn="l">
              <a:spcBef>
                <a:spcPts val="2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mtClean="0">
                <a:sym typeface="Wingdings" pitchFamily="2" charset="2"/>
              </a:rPr>
              <a:t> Lots of local peering – rich fabric</a:t>
            </a:r>
            <a:endParaRPr lang="en-US" smtClean="0"/>
          </a:p>
          <a:p>
            <a:pPr marL="646113" lvl="1" indent="-284163" algn="l">
              <a:spcBef>
                <a:spcPts val="200"/>
              </a:spcBef>
              <a:buClr>
                <a:schemeClr val="accent2"/>
              </a:buClr>
              <a:buSzPct val="75000"/>
              <a:buFont typeface="Wingdings" pitchFamily="2" charset="2"/>
              <a:buChar char="à"/>
            </a:pPr>
            <a:r>
              <a:rPr lang="en-US" smtClean="0">
                <a:sym typeface="Wingdings" pitchFamily="2" charset="2"/>
              </a:rPr>
              <a:t> Even flatter AS topology than assumed</a:t>
            </a:r>
            <a:endParaRPr lang="en-US">
              <a:sym typeface="Wingdings" pitchFamily="2" charset="2"/>
            </a:endParaRPr>
          </a:p>
        </p:txBody>
      </p:sp>
      <p:cxnSp>
        <p:nvCxnSpPr>
          <p:cNvPr id="205" name="Straight Connector 204"/>
          <p:cNvCxnSpPr/>
          <p:nvPr/>
        </p:nvCxnSpPr>
        <p:spPr bwMode="auto">
          <a:xfrm>
            <a:off x="2303748" y="1124744"/>
            <a:ext cx="0" cy="4181252"/>
          </a:xfrm>
          <a:prstGeom prst="line">
            <a:avLst/>
          </a:prstGeom>
          <a:ln w="38100">
            <a:headEnd type="none" w="med" len="med"/>
            <a:tailEnd type="none" w="lg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 bwMode="auto">
          <a:xfrm>
            <a:off x="755576" y="2852936"/>
            <a:ext cx="7776864" cy="0"/>
          </a:xfrm>
          <a:prstGeom prst="lin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Straight Connector 206"/>
          <p:cNvCxnSpPr/>
          <p:nvPr/>
        </p:nvCxnSpPr>
        <p:spPr bwMode="auto">
          <a:xfrm>
            <a:off x="755576" y="4293096"/>
            <a:ext cx="7776864" cy="0"/>
          </a:xfrm>
          <a:prstGeom prst="lin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8" name="Group 207"/>
          <p:cNvGrpSpPr/>
          <p:nvPr/>
        </p:nvGrpSpPr>
        <p:grpSpPr>
          <a:xfrm>
            <a:off x="611560" y="1124744"/>
            <a:ext cx="7776840" cy="1044000"/>
            <a:chOff x="251520" y="1052736"/>
            <a:chExt cx="7776840" cy="1044000"/>
          </a:xfrm>
        </p:grpSpPr>
        <p:grpSp>
          <p:nvGrpSpPr>
            <p:cNvPr id="284" name="Group 283"/>
            <p:cNvGrpSpPr/>
            <p:nvPr/>
          </p:nvGrpSpPr>
          <p:grpSpPr>
            <a:xfrm>
              <a:off x="2555776" y="1052736"/>
              <a:ext cx="5472584" cy="1044000"/>
              <a:chOff x="2555776" y="1052736"/>
              <a:chExt cx="5472584" cy="1044000"/>
            </a:xfrm>
          </p:grpSpPr>
          <p:sp>
            <p:nvSpPr>
              <p:cNvPr id="286" name="Oval 285" title="Global Transit/National Backbones"/>
              <p:cNvSpPr/>
              <p:nvPr/>
            </p:nvSpPr>
            <p:spPr bwMode="auto">
              <a:xfrm>
                <a:off x="4716711" y="1107565"/>
                <a:ext cx="3311649" cy="934343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„</a:t>
                </a:r>
                <a:r>
                  <a:rPr kumimoji="0" lang="de-DE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Hyper</a:t>
                </a:r>
                <a:r>
                  <a: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 </a:t>
                </a:r>
                <a:r>
                  <a:rPr kumimoji="0" lang="de-DE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Giiants</a:t>
                </a:r>
                <a:r>
                  <a:rPr lang="de-DE" sz="1600" dirty="0" smtClean="0">
                    <a:solidFill>
                      <a:schemeClr val="tx1"/>
                    </a:solidFill>
                    <a:latin typeface="Tahoma" pitchFamily="34" charset="0"/>
                  </a:rPr>
                  <a:t>“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Large</a:t>
                </a:r>
                <a:r>
                  <a:rPr kumimoji="0" lang="de-DE" sz="16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rPr>
                  <a:t> Content, Consumer, Hosting CDN</a:t>
                </a: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87" name="Oval 286" title="Global Transit/National Backbones"/>
              <p:cNvSpPr/>
              <p:nvPr/>
            </p:nvSpPr>
            <p:spPr bwMode="auto">
              <a:xfrm>
                <a:off x="2555776" y="1052736"/>
                <a:ext cx="2016000" cy="1044000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de-DE" sz="1600" dirty="0">
                    <a:solidFill>
                      <a:schemeClr val="tx1"/>
                    </a:solidFill>
                    <a:latin typeface="Tahoma" pitchFamily="34" charset="0"/>
                  </a:rPr>
                  <a:t>Global Transit/National Backbones</a:t>
                </a:r>
                <a:endParaRPr lang="en-US" sz="16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85" name="Rectangle 284"/>
            <p:cNvSpPr/>
            <p:nvPr/>
          </p:nvSpPr>
          <p:spPr>
            <a:xfrm>
              <a:off x="251520" y="1282349"/>
              <a:ext cx="16561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/>
                <a:t>Global </a:t>
              </a:r>
              <a:r>
                <a:rPr lang="de-DE" sz="1600" dirty="0" smtClean="0"/>
                <a:t>Internet Core</a:t>
              </a:r>
              <a:endParaRPr lang="en-US" sz="1600" dirty="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83568" y="3501008"/>
            <a:ext cx="7488832" cy="658028"/>
            <a:chOff x="323528" y="3429000"/>
            <a:chExt cx="7488832" cy="658028"/>
          </a:xfrm>
        </p:grpSpPr>
        <p:sp>
          <p:nvSpPr>
            <p:cNvPr id="276" name="Rectangle 275"/>
            <p:cNvSpPr/>
            <p:nvPr/>
          </p:nvSpPr>
          <p:spPr>
            <a:xfrm>
              <a:off x="323528" y="3465627"/>
              <a:ext cx="16561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smtClean="0"/>
                <a:t>Regional / Tier2</a:t>
              </a:r>
              <a:br>
                <a:rPr lang="de-DE" sz="1600" dirty="0" smtClean="0"/>
              </a:br>
              <a:r>
                <a:rPr lang="de-DE" sz="1600" dirty="0" smtClean="0"/>
                <a:t>Providers</a:t>
              </a:r>
              <a:endParaRPr lang="en-US" sz="1600" dirty="0"/>
            </a:p>
          </p:txBody>
        </p:sp>
        <p:sp>
          <p:nvSpPr>
            <p:cNvPr id="277" name="Oval 276" title="Global Transit/National Backbones"/>
            <p:cNvSpPr/>
            <p:nvPr/>
          </p:nvSpPr>
          <p:spPr bwMode="auto">
            <a:xfrm>
              <a:off x="2627584" y="3429000"/>
              <a:ext cx="1224336" cy="658028"/>
            </a:xfrm>
            <a:prstGeom prst="ellipse">
              <a:avLst/>
            </a:prstGeom>
            <a:ln>
              <a:headEnd type="none" w="med" len="med"/>
              <a:tailEnd type="stealth" w="lg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de-DE" sz="1600" dirty="0" smtClean="0">
                  <a:solidFill>
                    <a:schemeClr val="tx1"/>
                  </a:solidFill>
                  <a:latin typeface="Tahoma" pitchFamily="34" charset="0"/>
                </a:rPr>
                <a:t>AS 1</a:t>
              </a:r>
              <a:endParaRPr lang="en-US" sz="16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78" name="Oval 277" title="Global Transit/National Backbones"/>
            <p:cNvSpPr/>
            <p:nvPr/>
          </p:nvSpPr>
          <p:spPr bwMode="auto">
            <a:xfrm>
              <a:off x="6588024" y="3429000"/>
              <a:ext cx="1224336" cy="658028"/>
            </a:xfrm>
            <a:prstGeom prst="ellipse">
              <a:avLst/>
            </a:prstGeom>
            <a:ln>
              <a:headEnd type="none" w="med" len="med"/>
              <a:tailEnd type="stealth" w="lg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de-DE" sz="1600" dirty="0" smtClean="0">
                  <a:solidFill>
                    <a:schemeClr val="tx1"/>
                  </a:solidFill>
                  <a:latin typeface="Tahoma" pitchFamily="34" charset="0"/>
                </a:rPr>
                <a:t>AS 2</a:t>
              </a:r>
              <a:endParaRPr lang="en-US" sz="16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3599792" y="1977085"/>
            <a:ext cx="4303628" cy="2892115"/>
            <a:chOff x="3239752" y="1905077"/>
            <a:chExt cx="4303628" cy="2892115"/>
          </a:xfrm>
        </p:grpSpPr>
        <p:cxnSp>
          <p:nvCxnSpPr>
            <p:cNvPr id="229" name="Straight Connector 228"/>
            <p:cNvCxnSpPr>
              <a:stCxn id="287" idx="5"/>
              <a:endCxn id="280" idx="1"/>
            </p:cNvCxnSpPr>
            <p:nvPr/>
          </p:nvCxnSpPr>
          <p:spPr bwMode="auto">
            <a:xfrm>
              <a:off x="4276540" y="1943846"/>
              <a:ext cx="814812" cy="1600779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0" name="Straight Connector 229"/>
            <p:cNvCxnSpPr>
              <a:stCxn id="286" idx="3"/>
              <a:endCxn id="280" idx="0"/>
            </p:cNvCxnSpPr>
            <p:nvPr/>
          </p:nvCxnSpPr>
          <p:spPr bwMode="auto">
            <a:xfrm>
              <a:off x="5201691" y="1905077"/>
              <a:ext cx="121939" cy="1560549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1" name="Straight Connector 230"/>
            <p:cNvCxnSpPr>
              <a:stCxn id="287" idx="4"/>
              <a:endCxn id="283" idx="0"/>
            </p:cNvCxnSpPr>
            <p:nvPr/>
          </p:nvCxnSpPr>
          <p:spPr bwMode="auto">
            <a:xfrm flipH="1">
              <a:off x="3470638" y="2096736"/>
              <a:ext cx="93138" cy="324231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" name="Straight Connector 231"/>
            <p:cNvCxnSpPr>
              <a:stCxn id="286" idx="5"/>
              <a:endCxn id="281" idx="0"/>
            </p:cNvCxnSpPr>
            <p:nvPr/>
          </p:nvCxnSpPr>
          <p:spPr bwMode="auto">
            <a:xfrm flipH="1">
              <a:off x="6516850" y="1905077"/>
              <a:ext cx="1026530" cy="371794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Straight Connector 232"/>
            <p:cNvCxnSpPr>
              <a:stCxn id="282" idx="5"/>
              <a:endCxn id="269" idx="0"/>
            </p:cNvCxnSpPr>
            <p:nvPr/>
          </p:nvCxnSpPr>
          <p:spPr bwMode="auto">
            <a:xfrm>
              <a:off x="4008869" y="3010526"/>
              <a:ext cx="798761" cy="1516666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" name="Straight Connector 233"/>
            <p:cNvCxnSpPr>
              <a:stCxn id="271" idx="7"/>
              <a:endCxn id="280" idx="3"/>
            </p:cNvCxnSpPr>
            <p:nvPr/>
          </p:nvCxnSpPr>
          <p:spPr bwMode="auto">
            <a:xfrm flipV="1">
              <a:off x="4260861" y="3926064"/>
              <a:ext cx="830491" cy="680209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Straight Connector 234"/>
            <p:cNvCxnSpPr>
              <a:stCxn id="270" idx="0"/>
              <a:endCxn id="282" idx="4"/>
            </p:cNvCxnSpPr>
            <p:nvPr/>
          </p:nvCxnSpPr>
          <p:spPr bwMode="auto">
            <a:xfrm flipH="1" flipV="1">
              <a:off x="3779872" y="3105612"/>
              <a:ext cx="290071" cy="1448097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Straight Connector 235"/>
            <p:cNvCxnSpPr>
              <a:stCxn id="282" idx="3"/>
              <a:endCxn id="277" idx="0"/>
            </p:cNvCxnSpPr>
            <p:nvPr/>
          </p:nvCxnSpPr>
          <p:spPr bwMode="auto">
            <a:xfrm flipH="1">
              <a:off x="3239752" y="3010526"/>
              <a:ext cx="311123" cy="418474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Straight Connector 236"/>
            <p:cNvCxnSpPr>
              <a:stCxn id="283" idx="6"/>
              <a:endCxn id="266" idx="1"/>
            </p:cNvCxnSpPr>
            <p:nvPr/>
          </p:nvCxnSpPr>
          <p:spPr bwMode="auto">
            <a:xfrm>
              <a:off x="4616710" y="2809205"/>
              <a:ext cx="756861" cy="1815819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Straight Connector 237"/>
            <p:cNvCxnSpPr>
              <a:stCxn id="280" idx="4"/>
              <a:endCxn id="266" idx="0"/>
            </p:cNvCxnSpPr>
            <p:nvPr/>
          </p:nvCxnSpPr>
          <p:spPr bwMode="auto">
            <a:xfrm>
              <a:off x="5323630" y="4005063"/>
              <a:ext cx="221689" cy="548646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Straight Connector 238"/>
            <p:cNvCxnSpPr>
              <a:stCxn id="281" idx="2"/>
              <a:endCxn id="266" idx="6"/>
            </p:cNvCxnSpPr>
            <p:nvPr/>
          </p:nvCxnSpPr>
          <p:spPr bwMode="auto">
            <a:xfrm flipH="1">
              <a:off x="5788206" y="2718543"/>
              <a:ext cx="224800" cy="2078649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Straight Connector 239"/>
            <p:cNvCxnSpPr>
              <a:stCxn id="281" idx="3"/>
              <a:endCxn id="264" idx="0"/>
            </p:cNvCxnSpPr>
            <p:nvPr/>
          </p:nvCxnSpPr>
          <p:spPr bwMode="auto">
            <a:xfrm>
              <a:off x="6160578" y="3030851"/>
              <a:ext cx="122429" cy="1522858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1" name="Straight Connector 240"/>
            <p:cNvCxnSpPr>
              <a:stCxn id="281" idx="4"/>
              <a:endCxn id="263" idx="0"/>
            </p:cNvCxnSpPr>
            <p:nvPr/>
          </p:nvCxnSpPr>
          <p:spPr bwMode="auto">
            <a:xfrm>
              <a:off x="6516850" y="3160214"/>
              <a:ext cx="503844" cy="1366978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2" name="Straight Connector 241"/>
            <p:cNvCxnSpPr>
              <a:stCxn id="281" idx="5"/>
              <a:endCxn id="278" idx="0"/>
            </p:cNvCxnSpPr>
            <p:nvPr/>
          </p:nvCxnSpPr>
          <p:spPr bwMode="auto">
            <a:xfrm>
              <a:off x="6873122" y="3030851"/>
              <a:ext cx="327070" cy="398149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3" name="Straight Connector 242"/>
            <p:cNvCxnSpPr>
              <a:stCxn id="280" idx="7"/>
              <a:endCxn id="281" idx="1"/>
            </p:cNvCxnSpPr>
            <p:nvPr/>
          </p:nvCxnSpPr>
          <p:spPr bwMode="auto">
            <a:xfrm flipV="1">
              <a:off x="5555907" y="2406234"/>
              <a:ext cx="604671" cy="1138391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Straight Connector 243"/>
            <p:cNvCxnSpPr>
              <a:stCxn id="280" idx="5"/>
              <a:endCxn id="265" idx="1"/>
            </p:cNvCxnSpPr>
            <p:nvPr/>
          </p:nvCxnSpPr>
          <p:spPr bwMode="auto">
            <a:xfrm>
              <a:off x="5555907" y="3926064"/>
              <a:ext cx="536180" cy="680209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" name="Straight Connector 244"/>
            <p:cNvCxnSpPr>
              <a:stCxn id="280" idx="6"/>
              <a:endCxn id="262" idx="2"/>
            </p:cNvCxnSpPr>
            <p:nvPr/>
          </p:nvCxnSpPr>
          <p:spPr bwMode="auto">
            <a:xfrm>
              <a:off x="5652119" y="3735345"/>
              <a:ext cx="1125688" cy="1061847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" name="Straight Connector 245"/>
            <p:cNvCxnSpPr>
              <a:stCxn id="287" idx="5"/>
              <a:endCxn id="281" idx="1"/>
            </p:cNvCxnSpPr>
            <p:nvPr/>
          </p:nvCxnSpPr>
          <p:spPr bwMode="auto">
            <a:xfrm>
              <a:off x="4276540" y="1943846"/>
              <a:ext cx="1884038" cy="462388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Straight Connector 246"/>
            <p:cNvCxnSpPr>
              <a:stCxn id="280" idx="2"/>
              <a:endCxn id="277" idx="7"/>
            </p:cNvCxnSpPr>
            <p:nvPr/>
          </p:nvCxnSpPr>
          <p:spPr bwMode="auto">
            <a:xfrm flipH="1" flipV="1">
              <a:off x="3672620" y="3525366"/>
              <a:ext cx="1322520" cy="209979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8" name="Straight Connector 247"/>
            <p:cNvCxnSpPr>
              <a:stCxn id="281" idx="2"/>
              <a:endCxn id="277" idx="6"/>
            </p:cNvCxnSpPr>
            <p:nvPr/>
          </p:nvCxnSpPr>
          <p:spPr bwMode="auto">
            <a:xfrm flipH="1">
              <a:off x="3851920" y="2718543"/>
              <a:ext cx="2161086" cy="1039471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9" name="Straight Connector 248"/>
            <p:cNvCxnSpPr>
              <a:stCxn id="280" idx="6"/>
              <a:endCxn id="278" idx="1"/>
            </p:cNvCxnSpPr>
            <p:nvPr/>
          </p:nvCxnSpPr>
          <p:spPr bwMode="auto">
            <a:xfrm flipV="1">
              <a:off x="5652119" y="3525366"/>
              <a:ext cx="1115205" cy="209979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6" name="Group 105"/>
          <p:cNvGrpSpPr/>
          <p:nvPr/>
        </p:nvGrpSpPr>
        <p:grpSpPr>
          <a:xfrm>
            <a:off x="2684605" y="2348879"/>
            <a:ext cx="4696129" cy="1728192"/>
            <a:chOff x="2684605" y="2348879"/>
            <a:chExt cx="4696129" cy="1728192"/>
          </a:xfrm>
        </p:grpSpPr>
        <p:grpSp>
          <p:nvGrpSpPr>
            <p:cNvPr id="279" name="Group 278"/>
            <p:cNvGrpSpPr/>
            <p:nvPr/>
          </p:nvGrpSpPr>
          <p:grpSpPr>
            <a:xfrm>
              <a:off x="2684605" y="2492975"/>
              <a:ext cx="2292145" cy="776475"/>
              <a:chOff x="2432481" y="2457018"/>
              <a:chExt cx="2292145" cy="776475"/>
            </a:xfrm>
            <a:solidFill>
              <a:srgbClr val="FF0000"/>
            </a:solidFill>
          </p:grpSpPr>
          <p:sp>
            <p:nvSpPr>
              <p:cNvPr id="282" name="Oval 8"/>
              <p:cNvSpPr>
                <a:spLocks noChangeArrowheads="1"/>
              </p:cNvSpPr>
              <p:nvPr/>
            </p:nvSpPr>
            <p:spPr bwMode="auto">
              <a:xfrm>
                <a:off x="3563938" y="2492375"/>
                <a:ext cx="647700" cy="649288"/>
              </a:xfrm>
              <a:prstGeom prst="ellipse">
                <a:avLst/>
              </a:prstGeom>
              <a:grp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83" name="Oval 282" title="Global Transit/National Backbones"/>
              <p:cNvSpPr/>
              <p:nvPr/>
            </p:nvSpPr>
            <p:spPr bwMode="auto">
              <a:xfrm>
                <a:off x="2432481" y="2457018"/>
                <a:ext cx="2292145" cy="776475"/>
              </a:xfrm>
              <a:prstGeom prst="ellipse">
                <a:avLst/>
              </a:prstGeom>
              <a:grpFill/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de-DE" sz="2000" b="1" dirty="0" smtClean="0">
                    <a:solidFill>
                      <a:schemeClr val="tx1"/>
                    </a:solidFill>
                    <a:latin typeface="Tahoma" pitchFamily="34" charset="0"/>
                  </a:rPr>
                  <a:t>IXP</a:t>
                </a:r>
                <a:endParaRPr lang="en-US" sz="2000" b="1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80" name="Oval 279" title="Global Transit/National Backbones"/>
            <p:cNvSpPr/>
            <p:nvPr/>
          </p:nvSpPr>
          <p:spPr bwMode="auto">
            <a:xfrm>
              <a:off x="5355180" y="3537634"/>
              <a:ext cx="656979" cy="539437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stealth" w="lg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 smtClean="0">
                  <a:solidFill>
                    <a:schemeClr val="tx1"/>
                  </a:solidFill>
                  <a:latin typeface="Tahoma" pitchFamily="34" charset="0"/>
                </a:rPr>
                <a:t>IXP</a:t>
              </a:r>
              <a:endParaRPr lang="en-US" sz="2000" b="1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281" name="Oval 280" title="Global Transit/National Backbones"/>
            <p:cNvSpPr/>
            <p:nvPr/>
          </p:nvSpPr>
          <p:spPr bwMode="auto">
            <a:xfrm>
              <a:off x="6373046" y="2348879"/>
              <a:ext cx="1007688" cy="883343"/>
            </a:xfrm>
            <a:prstGeom prst="ellipse">
              <a:avLst/>
            </a:prstGeom>
            <a:solidFill>
              <a:srgbClr val="FF0000"/>
            </a:solidFill>
            <a:ln>
              <a:headEnd type="none" w="med" len="med"/>
              <a:tailEnd type="stealth" w="lg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de-DE" sz="2000" b="1" dirty="0" smtClean="0">
                  <a:solidFill>
                    <a:schemeClr val="tx1"/>
                  </a:solidFill>
                  <a:latin typeface="Tahoma" pitchFamily="34" charset="0"/>
                </a:rPr>
                <a:t>IXP</a:t>
              </a:r>
              <a:endParaRPr lang="en-US" sz="2000" b="1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23562" name="Group 23561"/>
          <p:cNvGrpSpPr/>
          <p:nvPr/>
        </p:nvGrpSpPr>
        <p:grpSpPr>
          <a:xfrm>
            <a:off x="2782859" y="1646744"/>
            <a:ext cx="5605541" cy="3222456"/>
            <a:chOff x="2782859" y="1646744"/>
            <a:chExt cx="5605541" cy="3222456"/>
          </a:xfrm>
        </p:grpSpPr>
        <p:grpSp>
          <p:nvGrpSpPr>
            <p:cNvPr id="213" name="Group 212"/>
            <p:cNvGrpSpPr/>
            <p:nvPr/>
          </p:nvGrpSpPr>
          <p:grpSpPr>
            <a:xfrm>
              <a:off x="2782859" y="1646744"/>
              <a:ext cx="5605541" cy="3222456"/>
              <a:chOff x="2422819" y="1574736"/>
              <a:chExt cx="5605541" cy="3222456"/>
            </a:xfrm>
          </p:grpSpPr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3672620" y="1905077"/>
                <a:ext cx="1529071" cy="1620289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 flipV="1">
                <a:off x="2594567" y="3990662"/>
                <a:ext cx="212317" cy="563047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6" name="Straight Connector 215"/>
              <p:cNvCxnSpPr/>
              <p:nvPr/>
            </p:nvCxnSpPr>
            <p:spPr bwMode="auto">
              <a:xfrm flipH="1" flipV="1">
                <a:off x="3239752" y="4087028"/>
                <a:ext cx="92502" cy="440164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7" name="Straight Connector 216"/>
              <p:cNvCxnSpPr/>
              <p:nvPr/>
            </p:nvCxnSpPr>
            <p:spPr bwMode="auto">
              <a:xfrm flipH="1" flipV="1">
                <a:off x="3672620" y="3990662"/>
                <a:ext cx="206403" cy="615611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8" name="Straight Connector 217"/>
              <p:cNvCxnSpPr/>
              <p:nvPr/>
            </p:nvCxnSpPr>
            <p:spPr bwMode="auto">
              <a:xfrm>
                <a:off x="7200192" y="4087028"/>
                <a:ext cx="558193" cy="466681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9" name="Straight Connector 218"/>
              <p:cNvCxnSpPr/>
              <p:nvPr/>
            </p:nvCxnSpPr>
            <p:spPr bwMode="auto">
              <a:xfrm>
                <a:off x="6767324" y="3990662"/>
                <a:ext cx="62451" cy="615611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0" name="Straight Connector 219"/>
              <p:cNvCxnSpPr/>
              <p:nvPr/>
            </p:nvCxnSpPr>
            <p:spPr bwMode="auto">
              <a:xfrm flipH="1">
                <a:off x="2806884" y="1943846"/>
                <a:ext cx="44128" cy="1581520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1" name="Straight Connector 220"/>
              <p:cNvCxnSpPr/>
              <p:nvPr/>
            </p:nvCxnSpPr>
            <p:spPr bwMode="auto">
              <a:xfrm flipH="1">
                <a:off x="7949303" y="1574737"/>
                <a:ext cx="79057" cy="3031536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2" name="Straight Connector 221"/>
              <p:cNvCxnSpPr/>
              <p:nvPr/>
            </p:nvCxnSpPr>
            <p:spPr bwMode="auto">
              <a:xfrm flipH="1">
                <a:off x="5717066" y="2041908"/>
                <a:ext cx="655470" cy="2583116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3" name="Straight Connector 222"/>
              <p:cNvCxnSpPr/>
              <p:nvPr/>
            </p:nvCxnSpPr>
            <p:spPr bwMode="auto">
              <a:xfrm>
                <a:off x="3851920" y="3758014"/>
                <a:ext cx="2736104" cy="0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 flipV="1">
                <a:off x="2422819" y="1574736"/>
                <a:ext cx="132957" cy="3050288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" name="Straight Connector 224"/>
              <p:cNvCxnSpPr/>
              <p:nvPr/>
            </p:nvCxnSpPr>
            <p:spPr bwMode="auto">
              <a:xfrm>
                <a:off x="7543380" y="1905077"/>
                <a:ext cx="89680" cy="1620289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6" name="Straight Connector 225"/>
              <p:cNvCxnSpPr/>
              <p:nvPr/>
            </p:nvCxnSpPr>
            <p:spPr bwMode="auto">
              <a:xfrm flipH="1" flipV="1">
                <a:off x="3851920" y="3758014"/>
                <a:ext cx="764791" cy="848259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7" name="Straight Connector 226"/>
              <p:cNvCxnSpPr/>
              <p:nvPr/>
            </p:nvCxnSpPr>
            <p:spPr bwMode="auto">
              <a:xfrm flipH="1">
                <a:off x="5788206" y="3758014"/>
                <a:ext cx="799818" cy="1039178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>
                <a:off x="6473925" y="3910414"/>
                <a:ext cx="266499" cy="695859"/>
              </a:xfrm>
              <a:prstGeom prst="line">
                <a:avLst/>
              </a:prstGeom>
              <a:solidFill>
                <a:srgbClr val="FF0000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5" name="Straight Connector 124"/>
            <p:cNvCxnSpPr/>
            <p:nvPr/>
          </p:nvCxnSpPr>
          <p:spPr bwMode="auto">
            <a:xfrm>
              <a:off x="4897670" y="1772816"/>
              <a:ext cx="2229694" cy="1824558"/>
            </a:xfrm>
            <a:prstGeom prst="line">
              <a:avLst/>
            </a:prstGeom>
            <a:solidFill>
              <a:srgbClr val="FF0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1" name="Group 210"/>
          <p:cNvGrpSpPr/>
          <p:nvPr/>
        </p:nvGrpSpPr>
        <p:grpSpPr>
          <a:xfrm>
            <a:off x="647564" y="4576813"/>
            <a:ext cx="7740860" cy="584775"/>
            <a:chOff x="287524" y="4504805"/>
            <a:chExt cx="7740860" cy="584775"/>
          </a:xfrm>
        </p:grpSpPr>
        <p:sp>
          <p:nvSpPr>
            <p:cNvPr id="251" name="Rectangle 250"/>
            <p:cNvSpPr/>
            <p:nvPr/>
          </p:nvSpPr>
          <p:spPr>
            <a:xfrm>
              <a:off x="287524" y="4504805"/>
              <a:ext cx="165618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sz="1600" dirty="0" err="1" smtClean="0"/>
                <a:t>Leaf</a:t>
              </a:r>
              <a:r>
                <a:rPr lang="de-DE" sz="1600" dirty="0" smtClean="0"/>
                <a:t> IP</a:t>
              </a:r>
              <a:br>
                <a:rPr lang="de-DE" sz="1600" dirty="0" smtClean="0"/>
              </a:br>
              <a:r>
                <a:rPr lang="de-DE" sz="1600" dirty="0" smtClean="0"/>
                <a:t>Networks</a:t>
              </a:r>
              <a:endParaRPr lang="en-US" sz="1600" dirty="0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2324566" y="4527192"/>
              <a:ext cx="540000" cy="540000"/>
              <a:chOff x="3527788" y="2457019"/>
              <a:chExt cx="720000" cy="720000"/>
            </a:xfrm>
          </p:grpSpPr>
          <p:sp>
            <p:nvSpPr>
              <p:cNvPr id="274" name="Oval 8"/>
              <p:cNvSpPr>
                <a:spLocks noChangeArrowheads="1"/>
              </p:cNvSpPr>
              <p:nvPr/>
            </p:nvSpPr>
            <p:spPr bwMode="auto">
              <a:xfrm>
                <a:off x="3563938" y="2492375"/>
                <a:ext cx="647700" cy="649288"/>
              </a:xfrm>
              <a:prstGeom prst="ellips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75" name="Oval 274" title="Global Transit/National Backbones"/>
              <p:cNvSpPr/>
              <p:nvPr/>
            </p:nvSpPr>
            <p:spPr bwMode="auto">
              <a:xfrm>
                <a:off x="3527788" y="245701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3062254" y="4527192"/>
              <a:ext cx="540000" cy="540000"/>
              <a:chOff x="3527788" y="2457019"/>
              <a:chExt cx="720000" cy="720000"/>
            </a:xfrm>
          </p:grpSpPr>
          <p:sp>
            <p:nvSpPr>
              <p:cNvPr id="272" name="Oval 8"/>
              <p:cNvSpPr>
                <a:spLocks noChangeArrowheads="1"/>
              </p:cNvSpPr>
              <p:nvPr/>
            </p:nvSpPr>
            <p:spPr bwMode="auto">
              <a:xfrm>
                <a:off x="3563938" y="2492375"/>
                <a:ext cx="647700" cy="649288"/>
              </a:xfrm>
              <a:prstGeom prst="ellips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73" name="Oval 272" title="Global Transit/National Backbones"/>
              <p:cNvSpPr/>
              <p:nvPr/>
            </p:nvSpPr>
            <p:spPr bwMode="auto">
              <a:xfrm>
                <a:off x="3527788" y="245701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3799942" y="4527192"/>
              <a:ext cx="540000" cy="540000"/>
              <a:chOff x="3527788" y="2457019"/>
              <a:chExt cx="720000" cy="720000"/>
            </a:xfrm>
          </p:grpSpPr>
          <p:sp>
            <p:nvSpPr>
              <p:cNvPr id="270" name="Oval 8"/>
              <p:cNvSpPr>
                <a:spLocks noChangeArrowheads="1"/>
              </p:cNvSpPr>
              <p:nvPr/>
            </p:nvSpPr>
            <p:spPr bwMode="auto">
              <a:xfrm>
                <a:off x="3563938" y="2492375"/>
                <a:ext cx="647700" cy="649288"/>
              </a:xfrm>
              <a:prstGeom prst="ellips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71" name="Oval 270" title="Global Transit/National Backbones"/>
              <p:cNvSpPr/>
              <p:nvPr/>
            </p:nvSpPr>
            <p:spPr bwMode="auto">
              <a:xfrm>
                <a:off x="3527788" y="245701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4537630" y="4527192"/>
              <a:ext cx="540000" cy="540000"/>
              <a:chOff x="3527788" y="2457019"/>
              <a:chExt cx="720000" cy="720000"/>
            </a:xfrm>
          </p:grpSpPr>
          <p:sp>
            <p:nvSpPr>
              <p:cNvPr id="268" name="Oval 8"/>
              <p:cNvSpPr>
                <a:spLocks noChangeArrowheads="1"/>
              </p:cNvSpPr>
              <p:nvPr/>
            </p:nvSpPr>
            <p:spPr bwMode="auto">
              <a:xfrm>
                <a:off x="3563938" y="2492375"/>
                <a:ext cx="647700" cy="649288"/>
              </a:xfrm>
              <a:prstGeom prst="ellips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69" name="Oval 268" title="Global Transit/National Backbones"/>
              <p:cNvSpPr/>
              <p:nvPr/>
            </p:nvSpPr>
            <p:spPr bwMode="auto">
              <a:xfrm>
                <a:off x="3527788" y="245701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5275318" y="4527192"/>
              <a:ext cx="540000" cy="540000"/>
              <a:chOff x="3527788" y="2457019"/>
              <a:chExt cx="720000" cy="720000"/>
            </a:xfrm>
          </p:grpSpPr>
          <p:sp>
            <p:nvSpPr>
              <p:cNvPr id="266" name="Oval 8"/>
              <p:cNvSpPr>
                <a:spLocks noChangeArrowheads="1"/>
              </p:cNvSpPr>
              <p:nvPr/>
            </p:nvSpPr>
            <p:spPr bwMode="auto">
              <a:xfrm>
                <a:off x="3563938" y="2492375"/>
                <a:ext cx="647700" cy="649288"/>
              </a:xfrm>
              <a:prstGeom prst="ellips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67" name="Oval 266" title="Global Transit/National Backbones"/>
              <p:cNvSpPr/>
              <p:nvPr/>
            </p:nvSpPr>
            <p:spPr bwMode="auto">
              <a:xfrm>
                <a:off x="3527788" y="245701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6013006" y="4527192"/>
              <a:ext cx="540000" cy="540000"/>
              <a:chOff x="3527788" y="2457019"/>
              <a:chExt cx="720000" cy="720000"/>
            </a:xfrm>
          </p:grpSpPr>
          <p:sp>
            <p:nvSpPr>
              <p:cNvPr id="264" name="Oval 8"/>
              <p:cNvSpPr>
                <a:spLocks noChangeArrowheads="1"/>
              </p:cNvSpPr>
              <p:nvPr/>
            </p:nvSpPr>
            <p:spPr bwMode="auto">
              <a:xfrm>
                <a:off x="3563938" y="2492375"/>
                <a:ext cx="647700" cy="649288"/>
              </a:xfrm>
              <a:prstGeom prst="ellips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65" name="Oval 264" title="Global Transit/National Backbones"/>
              <p:cNvSpPr/>
              <p:nvPr/>
            </p:nvSpPr>
            <p:spPr bwMode="auto">
              <a:xfrm>
                <a:off x="3527788" y="245701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58" name="Group 257"/>
            <p:cNvGrpSpPr/>
            <p:nvPr/>
          </p:nvGrpSpPr>
          <p:grpSpPr>
            <a:xfrm>
              <a:off x="6750694" y="4527192"/>
              <a:ext cx="540000" cy="540000"/>
              <a:chOff x="3527788" y="2457019"/>
              <a:chExt cx="720000" cy="720000"/>
            </a:xfrm>
          </p:grpSpPr>
          <p:sp>
            <p:nvSpPr>
              <p:cNvPr id="262" name="Oval 8"/>
              <p:cNvSpPr>
                <a:spLocks noChangeArrowheads="1"/>
              </p:cNvSpPr>
              <p:nvPr/>
            </p:nvSpPr>
            <p:spPr bwMode="auto">
              <a:xfrm>
                <a:off x="3563938" y="2492375"/>
                <a:ext cx="647700" cy="649288"/>
              </a:xfrm>
              <a:prstGeom prst="ellips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63" name="Oval 262" title="Global Transit/National Backbones"/>
              <p:cNvSpPr/>
              <p:nvPr/>
            </p:nvSpPr>
            <p:spPr bwMode="auto">
              <a:xfrm>
                <a:off x="3527788" y="245701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7488384" y="4527192"/>
              <a:ext cx="540000" cy="540000"/>
              <a:chOff x="3527788" y="2457019"/>
              <a:chExt cx="720000" cy="720000"/>
            </a:xfrm>
          </p:grpSpPr>
          <p:sp>
            <p:nvSpPr>
              <p:cNvPr id="260" name="Oval 8"/>
              <p:cNvSpPr>
                <a:spLocks noChangeArrowheads="1"/>
              </p:cNvSpPr>
              <p:nvPr/>
            </p:nvSpPr>
            <p:spPr bwMode="auto">
              <a:xfrm>
                <a:off x="3563938" y="2492375"/>
                <a:ext cx="647700" cy="649288"/>
              </a:xfrm>
              <a:prstGeom prst="ellipse">
                <a:avLst/>
              </a:prstGeom>
              <a:noFill/>
              <a:ln w="762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61" name="Oval 260" title="Global Transit/National Backbones"/>
              <p:cNvSpPr/>
              <p:nvPr/>
            </p:nvSpPr>
            <p:spPr bwMode="auto">
              <a:xfrm>
                <a:off x="3527788" y="2457019"/>
                <a:ext cx="720000" cy="720000"/>
              </a:xfrm>
              <a:prstGeom prst="ellipse">
                <a:avLst/>
              </a:prstGeom>
              <a:ln>
                <a:headEnd type="none" w="med" len="med"/>
                <a:tailEnd type="stealth" w="lg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en-US" sz="2000" b="1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3673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observations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8892480" cy="4937125"/>
          </a:xfrm>
        </p:spPr>
        <p:txBody>
          <a:bodyPr/>
          <a:lstStyle/>
          <a:p>
            <a:r>
              <a:rPr lang="en-US" sz="2400" dirty="0" smtClean="0"/>
              <a:t>Myth 1: </a:t>
            </a:r>
            <a:r>
              <a:rPr lang="en-US" sz="2400" dirty="0" smtClean="0">
                <a:solidFill>
                  <a:srgbClr val="FF0000"/>
                </a:solidFill>
              </a:rPr>
              <a:t>Tier-1’s don’t public peer at IXPs</a:t>
            </a:r>
          </a:p>
          <a:p>
            <a:pPr lvl="1"/>
            <a:r>
              <a:rPr lang="en-US" dirty="0" smtClean="0"/>
              <a:t>Fact: All Tier-1’s are members at IXP and do public peering</a:t>
            </a:r>
          </a:p>
          <a:p>
            <a:pPr lvl="2"/>
            <a:r>
              <a:rPr lang="en-US" dirty="0" smtClean="0"/>
              <a:t>Tier-1’s typically use a “restrictive” peering policy</a:t>
            </a:r>
          </a:p>
          <a:p>
            <a:pPr lvl="2"/>
            <a:r>
              <a:rPr lang="en-US" dirty="0" smtClean="0"/>
              <a:t>Most IXP members use an “open” peering policy</a:t>
            </a:r>
          </a:p>
          <a:p>
            <a:r>
              <a:rPr lang="en-US" sz="2400" dirty="0" smtClean="0"/>
              <a:t>Myth 2: </a:t>
            </a:r>
            <a:r>
              <a:rPr lang="en-US" sz="2400" dirty="0" smtClean="0">
                <a:solidFill>
                  <a:srgbClr val="FF0000"/>
                </a:solidFill>
              </a:rPr>
              <a:t>Establishing </a:t>
            </a:r>
            <a:r>
              <a:rPr lang="en-US" sz="2400" dirty="0" err="1" smtClean="0">
                <a:solidFill>
                  <a:srgbClr val="FF0000"/>
                </a:solidFill>
              </a:rPr>
              <a:t>peerings</a:t>
            </a:r>
            <a:r>
              <a:rPr lang="en-US" sz="2400" dirty="0" smtClean="0">
                <a:solidFill>
                  <a:srgbClr val="FF0000"/>
                </a:solidFill>
              </a:rPr>
              <a:t> at IXPs is cumbersome</a:t>
            </a:r>
          </a:p>
          <a:p>
            <a:pPr lvl="1"/>
            <a:r>
              <a:rPr lang="en-US" dirty="0" smtClean="0"/>
              <a:t>Fact: Many IXPs make it very easy for its members to establish public </a:t>
            </a:r>
            <a:r>
              <a:rPr lang="en-US" dirty="0" err="1" smtClean="0"/>
              <a:t>peerings</a:t>
            </a:r>
            <a:r>
              <a:rPr lang="en-US" dirty="0" smtClean="0"/>
              <a:t> with other members </a:t>
            </a:r>
          </a:p>
          <a:p>
            <a:pPr lvl="2"/>
            <a:r>
              <a:rPr lang="en-US" dirty="0" smtClean="0"/>
              <a:t>„Handshake agreements“</a:t>
            </a:r>
          </a:p>
          <a:p>
            <a:pPr lvl="2"/>
            <a:r>
              <a:rPr lang="en-US" dirty="0" smtClean="0"/>
              <a:t>Use of IXP’s route server is offered as free value-added service</a:t>
            </a:r>
          </a:p>
          <a:p>
            <a:pPr lvl="2"/>
            <a:r>
              <a:rPr lang="en-US" dirty="0" smtClean="0"/>
              <a:t>Use of multi-lateral peering agreements</a:t>
            </a:r>
          </a:p>
          <a:p>
            <a:r>
              <a:rPr lang="en-US" sz="2400" dirty="0" smtClean="0"/>
              <a:t>Myth 3: </a:t>
            </a:r>
            <a:r>
              <a:rPr lang="en-US" sz="2400" dirty="0" smtClean="0">
                <a:solidFill>
                  <a:srgbClr val="FF0000"/>
                </a:solidFill>
              </a:rPr>
              <a:t>IXP peering links are for backup</a:t>
            </a:r>
          </a:p>
          <a:p>
            <a:pPr lvl="1"/>
            <a:r>
              <a:rPr lang="en-US" dirty="0" smtClean="0"/>
              <a:t>Fact: Most peering links at our IXP see </a:t>
            </a:r>
            <a:r>
              <a:rPr lang="en-US" dirty="0" smtClean="0"/>
              <a:t>traffic </a:t>
            </a:r>
            <a:endParaRPr lang="en-US" dirty="0" smtClean="0"/>
          </a:p>
          <a:p>
            <a:pPr lvl="2"/>
            <a:r>
              <a:rPr lang="en-US" dirty="0" smtClean="0"/>
              <a:t>Most of the public peering links see </a:t>
            </a:r>
            <a:r>
              <a:rPr lang="en-US" dirty="0" smtClean="0"/>
              <a:t>traffic</a:t>
            </a:r>
            <a:endParaRPr lang="en-US" dirty="0" smtClean="0"/>
          </a:p>
          <a:p>
            <a:pPr lvl="2"/>
            <a:r>
              <a:rPr lang="en-US" dirty="0" smtClean="0"/>
              <a:t>Does not include traffic on the private peering links at IXP</a:t>
            </a:r>
          </a:p>
        </p:txBody>
      </p:sp>
    </p:spTree>
    <p:extLst>
      <p:ext uri="{BB962C8B-B14F-4D97-AF65-F5344CB8AC3E}">
        <p14:creationId xmlns:p14="http://schemas.microsoft.com/office/powerpoint/2010/main" val="34914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observations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937125"/>
          </a:xfrm>
        </p:spPr>
        <p:txBody>
          <a:bodyPr/>
          <a:lstStyle/>
          <a:p>
            <a:r>
              <a:rPr lang="en-US" sz="2400" smtClean="0"/>
              <a:t>Myth 4: </a:t>
            </a:r>
            <a:r>
              <a:rPr lang="en-US" sz="2400" smtClean="0">
                <a:solidFill>
                  <a:srgbClr val="FF0000"/>
                </a:solidFill>
              </a:rPr>
              <a:t>IXPs are not interesting</a:t>
            </a:r>
          </a:p>
          <a:p>
            <a:pPr lvl="1"/>
            <a:r>
              <a:rPr lang="en-US" smtClean="0"/>
              <a:t>Fact: As interesting as large ASes and big content</a:t>
            </a:r>
          </a:p>
          <a:p>
            <a:endParaRPr lang="en-US" smtClean="0"/>
          </a:p>
          <a:p>
            <a:r>
              <a:rPr lang="en-US" sz="2400" smtClean="0"/>
              <a:t>Myth 5: </a:t>
            </a:r>
            <a:r>
              <a:rPr lang="en-US" sz="2400" smtClean="0">
                <a:solidFill>
                  <a:srgbClr val="FF0000"/>
                </a:solidFill>
              </a:rPr>
              <a:t>IXPs are very different from ASes</a:t>
            </a:r>
          </a:p>
          <a:p>
            <a:pPr lvl="1"/>
            <a:r>
              <a:rPr lang="en-US" smtClean="0"/>
              <a:t>Fact: Large IXPs start to look more and more like ASes</a:t>
            </a:r>
          </a:p>
          <a:p>
            <a:pPr lvl="2"/>
            <a:r>
              <a:rPr lang="en-US" smtClean="0"/>
              <a:t>Offering SLAs  (DE-CIX in 2008,  AMS-IX in 2011)</a:t>
            </a:r>
          </a:p>
          <a:p>
            <a:pPr lvl="2"/>
            <a:r>
              <a:rPr lang="en-US" smtClean="0"/>
              <a:t>Support for IXP resellers (e.g., AS43531 – IX Reach)</a:t>
            </a:r>
          </a:p>
          <a:p>
            <a:pPr lvl="2"/>
            <a:r>
              <a:rPr lang="en-US" smtClean="0"/>
              <a:t>Going oversees (AMS-IX starting a site in Hong Kong)</a:t>
            </a:r>
            <a:endParaRPr lang="en-US" smtClean="0"/>
          </a:p>
          <a:p>
            <a:pPr lvl="2"/>
            <a:r>
              <a:rPr lang="en-US" smtClean="0"/>
              <a:t>Extensive monitoring capabilities</a:t>
            </a:r>
          </a:p>
          <a:p>
            <a:pPr lvl="2"/>
            <a:r>
              <a:rPr lang="en-US" smtClean="0"/>
              <a:t>IXP-specific traffic matrix vs. AS-specific traffic matrix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376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15064" cy="1143000"/>
          </a:xfrm>
        </p:spPr>
        <p:txBody>
          <a:bodyPr/>
          <a:lstStyle/>
          <a:p>
            <a:r>
              <a:rPr lang="en-US" noProof="0" dirty="0" smtClean="0"/>
              <a:t>Internet </a:t>
            </a:r>
            <a:r>
              <a:rPr lang="en-US" noProof="0" dirty="0" err="1" smtClean="0"/>
              <a:t>eXchange</a:t>
            </a:r>
            <a:r>
              <a:rPr lang="en-US" noProof="0" dirty="0" smtClean="0"/>
              <a:t> Points (IXPs)</a:t>
            </a:r>
            <a:endParaRPr lang="en-US" noProof="0" dirty="0"/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3576638" y="3735388"/>
            <a:ext cx="1968500" cy="4667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41473" tIns="0" rIns="41473" bIns="0" anchor="ctr"/>
          <a:lstStyle/>
          <a:p>
            <a:pPr algn="ctr">
              <a:buFont typeface="Times" pitchFamily="18" charset="0"/>
              <a:buNone/>
            </a:pPr>
            <a:r>
              <a:rPr lang="en-US" sz="2400" dirty="0" smtClean="0"/>
              <a:t>Layer-2 </a:t>
            </a:r>
            <a:r>
              <a:rPr lang="en-US" sz="2400" dirty="0"/>
              <a:t>switch</a:t>
            </a:r>
          </a:p>
        </p:txBody>
      </p:sp>
      <p:sp>
        <p:nvSpPr>
          <p:cNvPr id="25" name="Freeform 30"/>
          <p:cNvSpPr>
            <a:spLocks/>
          </p:cNvSpPr>
          <p:nvPr/>
        </p:nvSpPr>
        <p:spPr bwMode="auto">
          <a:xfrm>
            <a:off x="4719638" y="2644775"/>
            <a:ext cx="1238250" cy="2614613"/>
          </a:xfrm>
          <a:custGeom>
            <a:avLst/>
            <a:gdLst>
              <a:gd name="T0" fmla="*/ 0 w 760"/>
              <a:gd name="T1" fmla="*/ 0 h 1600"/>
              <a:gd name="T2" fmla="*/ 2147483647 w 760"/>
              <a:gd name="T3" fmla="*/ 2147483647 h 1600"/>
              <a:gd name="T4" fmla="*/ 2147483647 w 760"/>
              <a:gd name="T5" fmla="*/ 2147483647 h 1600"/>
              <a:gd name="T6" fmla="*/ 0 60000 65536"/>
              <a:gd name="T7" fmla="*/ 0 60000 65536"/>
              <a:gd name="T8" fmla="*/ 0 60000 65536"/>
              <a:gd name="T9" fmla="*/ 0 w 760"/>
              <a:gd name="T10" fmla="*/ 0 h 1600"/>
              <a:gd name="T11" fmla="*/ 760 w 760"/>
              <a:gd name="T12" fmla="*/ 1600 h 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0" h="1600">
                <a:moveTo>
                  <a:pt x="0" y="0"/>
                </a:moveTo>
                <a:cubicBezTo>
                  <a:pt x="0" y="276"/>
                  <a:pt x="0" y="553"/>
                  <a:pt x="127" y="820"/>
                </a:cubicBezTo>
                <a:cubicBezTo>
                  <a:pt x="254" y="1087"/>
                  <a:pt x="507" y="1343"/>
                  <a:pt x="760" y="1600"/>
                </a:cubicBezTo>
              </a:path>
            </a:pathLst>
          </a:custGeom>
          <a:noFill/>
          <a:ln w="38100" cap="flat" cmpd="sng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1473" tIns="0" rIns="41473" bIns="0" anchor="ctr"/>
          <a:lstStyle/>
          <a:p>
            <a:endParaRPr lang="en-US"/>
          </a:p>
        </p:txBody>
      </p:sp>
      <p:sp>
        <p:nvSpPr>
          <p:cNvPr id="26" name="Freeform 31"/>
          <p:cNvSpPr>
            <a:spLocks/>
          </p:cNvSpPr>
          <p:nvPr/>
        </p:nvSpPr>
        <p:spPr bwMode="auto">
          <a:xfrm>
            <a:off x="3429000" y="2590800"/>
            <a:ext cx="2719388" cy="2655888"/>
          </a:xfrm>
          <a:custGeom>
            <a:avLst/>
            <a:gdLst>
              <a:gd name="T0" fmla="*/ 2147483647 w 1713"/>
              <a:gd name="T1" fmla="*/ 0 h 1673"/>
              <a:gd name="T2" fmla="*/ 2147483647 w 1713"/>
              <a:gd name="T3" fmla="*/ 2147483647 h 1673"/>
              <a:gd name="T4" fmla="*/ 2147483647 w 1713"/>
              <a:gd name="T5" fmla="*/ 2147483647 h 1673"/>
              <a:gd name="T6" fmla="*/ 0 w 1713"/>
              <a:gd name="T7" fmla="*/ 2147483647 h 1673"/>
              <a:gd name="T8" fmla="*/ 0 60000 65536"/>
              <a:gd name="T9" fmla="*/ 0 60000 65536"/>
              <a:gd name="T10" fmla="*/ 0 60000 65536"/>
              <a:gd name="T11" fmla="*/ 0 60000 65536"/>
              <a:gd name="T12" fmla="*/ 0 w 1713"/>
              <a:gd name="T13" fmla="*/ 0 h 1673"/>
              <a:gd name="T14" fmla="*/ 1713 w 1713"/>
              <a:gd name="T15" fmla="*/ 1673 h 16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3" h="1673">
                <a:moveTo>
                  <a:pt x="1713" y="0"/>
                </a:moveTo>
                <a:cubicBezTo>
                  <a:pt x="1474" y="352"/>
                  <a:pt x="1236" y="704"/>
                  <a:pt x="1033" y="860"/>
                </a:cubicBezTo>
                <a:cubicBezTo>
                  <a:pt x="830" y="1016"/>
                  <a:pt x="665" y="798"/>
                  <a:pt x="493" y="933"/>
                </a:cubicBezTo>
                <a:cubicBezTo>
                  <a:pt x="321" y="1068"/>
                  <a:pt x="160" y="1370"/>
                  <a:pt x="0" y="1673"/>
                </a:cubicBezTo>
              </a:path>
            </a:pathLst>
          </a:custGeom>
          <a:noFill/>
          <a:ln w="38100" cap="flat" cmpd="sng">
            <a:solidFill>
              <a:srgbClr val="408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1473" tIns="0" rIns="41473" bIns="0" anchor="ctr"/>
          <a:lstStyle/>
          <a:p>
            <a:endParaRPr lang="en-US"/>
          </a:p>
        </p:txBody>
      </p:sp>
      <p:sp>
        <p:nvSpPr>
          <p:cNvPr id="30" name="Freeform 35"/>
          <p:cNvSpPr>
            <a:spLocks/>
          </p:cNvSpPr>
          <p:nvPr/>
        </p:nvSpPr>
        <p:spPr bwMode="auto">
          <a:xfrm>
            <a:off x="2197100" y="2439988"/>
            <a:ext cx="2127250" cy="1677987"/>
          </a:xfrm>
          <a:custGeom>
            <a:avLst/>
            <a:gdLst>
              <a:gd name="T0" fmla="*/ 0 w 1340"/>
              <a:gd name="T1" fmla="*/ 0 h 1057"/>
              <a:gd name="T2" fmla="*/ 2147483647 w 1340"/>
              <a:gd name="T3" fmla="*/ 2147483647 h 1057"/>
              <a:gd name="T4" fmla="*/ 2147483647 w 1340"/>
              <a:gd name="T5" fmla="*/ 2147483647 h 1057"/>
              <a:gd name="T6" fmla="*/ 2147483647 w 1340"/>
              <a:gd name="T7" fmla="*/ 2147483647 h 1057"/>
              <a:gd name="T8" fmla="*/ 0 60000 65536"/>
              <a:gd name="T9" fmla="*/ 0 60000 65536"/>
              <a:gd name="T10" fmla="*/ 0 60000 65536"/>
              <a:gd name="T11" fmla="*/ 0 60000 65536"/>
              <a:gd name="T12" fmla="*/ 0 w 1340"/>
              <a:gd name="T13" fmla="*/ 0 h 1057"/>
              <a:gd name="T14" fmla="*/ 1340 w 1340"/>
              <a:gd name="T15" fmla="*/ 1057 h 1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0" h="1057">
                <a:moveTo>
                  <a:pt x="0" y="0"/>
                </a:moveTo>
                <a:cubicBezTo>
                  <a:pt x="527" y="286"/>
                  <a:pt x="1054" y="572"/>
                  <a:pt x="1197" y="745"/>
                </a:cubicBezTo>
                <a:cubicBezTo>
                  <a:pt x="1340" y="918"/>
                  <a:pt x="1038" y="1017"/>
                  <a:pt x="856" y="1037"/>
                </a:cubicBezTo>
                <a:cubicBezTo>
                  <a:pt x="674" y="1057"/>
                  <a:pt x="389" y="960"/>
                  <a:pt x="105" y="863"/>
                </a:cubicBezTo>
              </a:path>
            </a:pathLst>
          </a:custGeom>
          <a:noFill/>
          <a:ln w="38100" cap="flat" cmpd="sng">
            <a:solidFill>
              <a:srgbClr val="00B0F0"/>
            </a:solidFill>
            <a:prstDash val="solid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1473" tIns="0" rIns="41473" bIns="0" anchor="ctr"/>
          <a:lstStyle/>
          <a:p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438400" y="2209800"/>
            <a:ext cx="2171700" cy="1477963"/>
          </a:xfrm>
          <a:custGeom>
            <a:avLst/>
            <a:gdLst>
              <a:gd name="connsiteX0" fmla="*/ 0 w 2171700"/>
              <a:gd name="connsiteY0" fmla="*/ 0 h 1478643"/>
              <a:gd name="connsiteX1" fmla="*/ 511629 w 2171700"/>
              <a:gd name="connsiteY1" fmla="*/ 424543 h 1478643"/>
              <a:gd name="connsiteX2" fmla="*/ 1948543 w 2171700"/>
              <a:gd name="connsiteY2" fmla="*/ 1458686 h 1478643"/>
              <a:gd name="connsiteX3" fmla="*/ 1850572 w 2171700"/>
              <a:gd name="connsiteY3" fmla="*/ 544286 h 147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0" h="1478643">
                <a:moveTo>
                  <a:pt x="0" y="0"/>
                </a:moveTo>
                <a:cubicBezTo>
                  <a:pt x="93436" y="90714"/>
                  <a:pt x="186872" y="181429"/>
                  <a:pt x="511629" y="424543"/>
                </a:cubicBezTo>
                <a:cubicBezTo>
                  <a:pt x="836386" y="667657"/>
                  <a:pt x="1725386" y="1438729"/>
                  <a:pt x="1948543" y="1458686"/>
                </a:cubicBezTo>
                <a:cubicBezTo>
                  <a:pt x="2171700" y="1478643"/>
                  <a:pt x="2011136" y="1011464"/>
                  <a:pt x="1850572" y="544286"/>
                </a:cubicBezTo>
              </a:path>
            </a:pathLst>
          </a:custGeom>
          <a:ln w="28575" cmpd="sng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373313" y="2373313"/>
            <a:ext cx="2003425" cy="2884487"/>
          </a:xfrm>
          <a:custGeom>
            <a:avLst/>
            <a:gdLst>
              <a:gd name="connsiteX0" fmla="*/ 0 w 2002971"/>
              <a:gd name="connsiteY0" fmla="*/ 0 h 2884714"/>
              <a:gd name="connsiteX1" fmla="*/ 1088571 w 2002971"/>
              <a:gd name="connsiteY1" fmla="*/ 718457 h 2884714"/>
              <a:gd name="connsiteX2" fmla="*/ 1959428 w 2002971"/>
              <a:gd name="connsiteY2" fmla="*/ 1393371 h 2884714"/>
              <a:gd name="connsiteX3" fmla="*/ 1349828 w 2002971"/>
              <a:gd name="connsiteY3" fmla="*/ 2013857 h 2884714"/>
              <a:gd name="connsiteX4" fmla="*/ 925285 w 2002971"/>
              <a:gd name="connsiteY4" fmla="*/ 2884714 h 2884714"/>
              <a:gd name="connsiteX5" fmla="*/ 925285 w 2002971"/>
              <a:gd name="connsiteY5" fmla="*/ 2884714 h 2884714"/>
              <a:gd name="connsiteX6" fmla="*/ 925285 w 2002971"/>
              <a:gd name="connsiteY6" fmla="*/ 2884714 h 2884714"/>
              <a:gd name="connsiteX7" fmla="*/ 925285 w 2002971"/>
              <a:gd name="connsiteY7" fmla="*/ 2884714 h 288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2971" h="2884714">
                <a:moveTo>
                  <a:pt x="0" y="0"/>
                </a:moveTo>
                <a:cubicBezTo>
                  <a:pt x="381000" y="243114"/>
                  <a:pt x="762000" y="486229"/>
                  <a:pt x="1088571" y="718457"/>
                </a:cubicBezTo>
                <a:cubicBezTo>
                  <a:pt x="1415142" y="950685"/>
                  <a:pt x="1915885" y="1177471"/>
                  <a:pt x="1959428" y="1393371"/>
                </a:cubicBezTo>
                <a:cubicBezTo>
                  <a:pt x="2002971" y="1609271"/>
                  <a:pt x="1522185" y="1765300"/>
                  <a:pt x="1349828" y="2013857"/>
                </a:cubicBezTo>
                <a:cubicBezTo>
                  <a:pt x="1177471" y="2262414"/>
                  <a:pt x="925285" y="2884714"/>
                  <a:pt x="925285" y="2884714"/>
                </a:cubicBezTo>
                <a:lnTo>
                  <a:pt x="925285" y="2884714"/>
                </a:lnTo>
                <a:lnTo>
                  <a:pt x="925285" y="2884714"/>
                </a:lnTo>
                <a:lnTo>
                  <a:pt x="925285" y="2884714"/>
                </a:lnTo>
              </a:path>
            </a:pathLst>
          </a:custGeom>
          <a:ln w="28575" cmpd="sng">
            <a:solidFill>
              <a:srgbClr val="00B0F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93750" y="1627188"/>
            <a:ext cx="7126288" cy="4559300"/>
            <a:chOff x="793750" y="1627188"/>
            <a:chExt cx="7126288" cy="4559300"/>
          </a:xfrm>
        </p:grpSpPr>
        <p:grpSp>
          <p:nvGrpSpPr>
            <p:cNvPr id="38" name="Group 37"/>
            <p:cNvGrpSpPr/>
            <p:nvPr/>
          </p:nvGrpSpPr>
          <p:grpSpPr>
            <a:xfrm>
              <a:off x="793750" y="1627188"/>
              <a:ext cx="7126288" cy="4559300"/>
              <a:chOff x="793750" y="1627188"/>
              <a:chExt cx="7126288" cy="4559300"/>
            </a:xfrm>
          </p:grpSpPr>
          <p:sp>
            <p:nvSpPr>
              <p:cNvPr id="16" name="AutoShape 19"/>
              <p:cNvSpPr>
                <a:spLocks noChangeArrowheads="1"/>
              </p:cNvSpPr>
              <p:nvPr/>
            </p:nvSpPr>
            <p:spPr bwMode="auto">
              <a:xfrm>
                <a:off x="6064250" y="1806575"/>
                <a:ext cx="1682750" cy="1112838"/>
              </a:xfrm>
              <a:prstGeom prst="cloudCallout">
                <a:avLst>
                  <a:gd name="adj1" fmla="val 0"/>
                  <a:gd name="adj2" fmla="val 6347"/>
                </a:avLst>
              </a:prstGeom>
              <a:solidFill>
                <a:srgbClr val="B2B2B2"/>
              </a:solidFill>
              <a:ln w="127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lIns="41473" tIns="0" rIns="41473" bIns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793750" y="1627188"/>
                <a:ext cx="7126288" cy="4559300"/>
                <a:chOff x="793750" y="1627188"/>
                <a:chExt cx="7126288" cy="4559300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793750" y="1627188"/>
                  <a:ext cx="7126288" cy="4559300"/>
                  <a:chOff x="793750" y="1627188"/>
                  <a:chExt cx="7126288" cy="4559300"/>
                </a:xfrm>
              </p:grpSpPr>
              <p:sp>
                <p:nvSpPr>
                  <p:cNvPr id="1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978400" y="5073650"/>
                    <a:ext cx="1682750" cy="1112838"/>
                  </a:xfrm>
                  <a:prstGeom prst="cloudCallout">
                    <a:avLst>
                      <a:gd name="adj1" fmla="val -16889"/>
                      <a:gd name="adj2" fmla="val -500"/>
                    </a:avLst>
                  </a:prstGeom>
                  <a:solidFill>
                    <a:srgbClr val="B2B2B2"/>
                  </a:solidFill>
                  <a:ln w="127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 wrap="none" lIns="41473" tIns="0" rIns="41473" bIns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793750" y="1627188"/>
                    <a:ext cx="7126288" cy="4545012"/>
                    <a:chOff x="793750" y="1627188"/>
                    <a:chExt cx="7126288" cy="4545012"/>
                  </a:xfrm>
                </p:grpSpPr>
                <p:sp>
                  <p:nvSpPr>
                    <p:cNvPr id="12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27663" y="5353050"/>
                      <a:ext cx="850900" cy="496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lIns="41473" tIns="0" rIns="41473" bIns="0">
                      <a:spAutoFit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eaLnBrk="1" hangingPunct="1">
                        <a:buFont typeface="Times" pitchFamily="18" charset="0"/>
                        <a:buNone/>
                      </a:pPr>
                      <a:r>
                        <a:rPr lang="en-US"/>
                        <a:t>AS4</a:t>
                      </a:r>
                    </a:p>
                  </p:txBody>
                </p:sp>
                <p:sp>
                  <p:nvSpPr>
                    <p:cNvPr id="21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656013" y="4205288"/>
                      <a:ext cx="657225" cy="107156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41473" tIns="0" rIns="41473" bIns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Line 2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862513" y="4197350"/>
                      <a:ext cx="815975" cy="1012825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lIns="41473" tIns="0" rIns="41473" bIns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793750" y="1627188"/>
                      <a:ext cx="7126288" cy="4545012"/>
                      <a:chOff x="793750" y="1627188"/>
                      <a:chExt cx="7126288" cy="4545012"/>
                    </a:xfrm>
                  </p:grpSpPr>
                  <p:sp>
                    <p:nvSpPr>
                      <p:cNvPr id="6" name="AutoShape 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6138" y="5059363"/>
                        <a:ext cx="1682750" cy="1112837"/>
                      </a:xfrm>
                      <a:prstGeom prst="cloudCallout">
                        <a:avLst>
                          <a:gd name="adj1" fmla="val -23866"/>
                          <a:gd name="adj2" fmla="val -2352"/>
                        </a:avLst>
                      </a:prstGeom>
                      <a:solidFill>
                        <a:srgbClr val="B2B2B2"/>
                      </a:solidFill>
                      <a:ln w="12700">
                        <a:solidFill>
                          <a:srgbClr val="B2B2B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lIns="41473" tIns="0" rIns="41473" bIns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AutoShape 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37288" y="3433763"/>
                        <a:ext cx="1682750" cy="1112837"/>
                      </a:xfrm>
                      <a:prstGeom prst="cloudCallout">
                        <a:avLst>
                          <a:gd name="adj1" fmla="val -8208"/>
                          <a:gd name="adj2" fmla="val 5347"/>
                        </a:avLst>
                      </a:prstGeom>
                      <a:solidFill>
                        <a:srgbClr val="B2B2B2"/>
                      </a:solidFill>
                      <a:ln w="12700">
                        <a:solidFill>
                          <a:srgbClr val="B2B2B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lIns="41473" tIns="0" rIns="41473" bIns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" name="AutoShape 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22663" y="1827213"/>
                        <a:ext cx="1682750" cy="1112837"/>
                      </a:xfrm>
                      <a:prstGeom prst="cloudCallout">
                        <a:avLst>
                          <a:gd name="adj1" fmla="val -12644"/>
                          <a:gd name="adj2" fmla="val 16620"/>
                        </a:avLst>
                      </a:prstGeom>
                      <a:solidFill>
                        <a:srgbClr val="B2B2B2"/>
                      </a:solidFill>
                      <a:ln w="12700">
                        <a:solidFill>
                          <a:srgbClr val="B2B2B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lIns="41473" tIns="0" rIns="41473" bIns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AutoShape 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9813" y="3113088"/>
                        <a:ext cx="1682750" cy="1112837"/>
                      </a:xfrm>
                      <a:prstGeom prst="cloudCallout">
                        <a:avLst>
                          <a:gd name="adj1" fmla="val 0"/>
                          <a:gd name="adj2" fmla="val 13764"/>
                        </a:avLst>
                      </a:prstGeom>
                      <a:solidFill>
                        <a:srgbClr val="B2B2B2"/>
                      </a:solidFill>
                      <a:ln w="12700">
                        <a:solidFill>
                          <a:srgbClr val="B2B2B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lIns="41473" tIns="0" rIns="41473" bIns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205538" y="2009775"/>
                        <a:ext cx="140176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41473" tIns="0" rIns="41473" bIns="0">
                        <a:spAutoFit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itchFamily="34" charset="0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itchFamily="34" charset="0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itchFamily="34" charset="0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itchFamily="34" charset="0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itchFamily="34" charset="0"/>
                          </a:defRPr>
                        </a:lvl9pPr>
                      </a:lstStyle>
                      <a:p>
                        <a:pPr algn="ctr" eaLnBrk="1" hangingPunct="1">
                          <a:lnSpc>
                            <a:spcPct val="107000"/>
                          </a:lnSpc>
                          <a:buFont typeface="Times" pitchFamily="18" charset="0"/>
                          <a:buNone/>
                        </a:pPr>
                        <a:r>
                          <a:rPr lang="en-US" sz="2000" dirty="0"/>
                          <a:t>Content </a:t>
                        </a:r>
                      </a:p>
                      <a:p>
                        <a:pPr algn="ctr" eaLnBrk="1" hangingPunct="1">
                          <a:lnSpc>
                            <a:spcPct val="107000"/>
                          </a:lnSpc>
                          <a:buFont typeface="Times" pitchFamily="18" charset="0"/>
                          <a:buNone/>
                        </a:pPr>
                        <a:r>
                          <a:rPr lang="en-US" sz="2000" dirty="0"/>
                          <a:t>Provider 2</a:t>
                        </a:r>
                      </a:p>
                    </p:txBody>
                  </p:sp>
                  <p:sp>
                    <p:nvSpPr>
                      <p:cNvPr id="1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418013" y="2809875"/>
                        <a:ext cx="182562" cy="93980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41473" tIns="0" rIns="41473" bIns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0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587625" y="3709988"/>
                        <a:ext cx="1004888" cy="273050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41473" tIns="0" rIns="41473" bIns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" name="Line 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5561013" y="3984625"/>
                        <a:ext cx="741362" cy="9525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41473" tIns="0" rIns="41473" bIns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510213" y="2641600"/>
                        <a:ext cx="749300" cy="111918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41473" tIns="0" rIns="41473" bIns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" name="AutoShap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93750" y="1627188"/>
                        <a:ext cx="1682750" cy="1112837"/>
                      </a:xfrm>
                      <a:prstGeom prst="cloudCallout">
                        <a:avLst>
                          <a:gd name="adj1" fmla="val 662"/>
                          <a:gd name="adj2" fmla="val 5347"/>
                        </a:avLst>
                      </a:prstGeom>
                      <a:solidFill>
                        <a:srgbClr val="B2B2B2"/>
                      </a:solidFill>
                      <a:ln w="12700">
                        <a:solidFill>
                          <a:srgbClr val="B2B2B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lIns="41473" tIns="0" rIns="41473" bIns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06613" y="2543175"/>
                        <a:ext cx="1830387" cy="118903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41473" tIns="0" rIns="41473" bIns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511425" y="5314950"/>
                  <a:ext cx="850900" cy="496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41473" tIns="0" rIns="41473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buFont typeface="Times" pitchFamily="18" charset="0"/>
                    <a:buNone/>
                  </a:pPr>
                  <a:r>
                    <a:rPr lang="en-US"/>
                    <a:t>AS5</a:t>
                  </a:r>
                </a:p>
              </p:txBody>
            </p:sp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36688" y="3382963"/>
                  <a:ext cx="850900" cy="496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41473" tIns="0" rIns="41473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buFont typeface="Times" pitchFamily="18" charset="0"/>
                    <a:buNone/>
                  </a:pPr>
                  <a:r>
                    <a:rPr lang="en-US" dirty="0"/>
                    <a:t>AS1</a:t>
                  </a:r>
                </a:p>
              </p:txBody>
            </p:sp>
            <p:sp>
              <p:nvSpPr>
                <p:cNvPr id="1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870733" y="2095500"/>
                  <a:ext cx="859609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41473" tIns="0" rIns="41473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buFont typeface="Times" pitchFamily="18" charset="0"/>
                    <a:buNone/>
                  </a:pPr>
                  <a:r>
                    <a:rPr lang="en-US" dirty="0" smtClean="0"/>
                    <a:t>AS2</a:t>
                  </a:r>
                  <a:endParaRPr lang="en-US" dirty="0"/>
                </a:p>
              </p:txBody>
            </p:sp>
            <p:sp>
              <p:nvSpPr>
                <p:cNvPr id="2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35038" y="1830388"/>
                  <a:ext cx="1401762" cy="650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41473" tIns="0" rIns="41473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7000"/>
                    </a:lnSpc>
                    <a:buFont typeface="Times" pitchFamily="18" charset="0"/>
                    <a:buNone/>
                  </a:pPr>
                  <a:r>
                    <a:rPr lang="en-US" sz="2000" dirty="0"/>
                    <a:t>Content </a:t>
                  </a:r>
                </a:p>
                <a:p>
                  <a:pPr algn="ctr" eaLnBrk="1" hangingPunct="1">
                    <a:lnSpc>
                      <a:spcPct val="107000"/>
                    </a:lnSpc>
                    <a:buFont typeface="Times" pitchFamily="18" charset="0"/>
                    <a:buNone/>
                  </a:pPr>
                  <a:r>
                    <a:rPr lang="en-US" sz="2000" dirty="0"/>
                    <a:t>Provider 1</a:t>
                  </a:r>
                </a:p>
              </p:txBody>
            </p:sp>
          </p:grpSp>
        </p:grp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6637338" y="3714750"/>
              <a:ext cx="850900" cy="496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473" tIns="0" rIns="41473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 typeface="Times" pitchFamily="18" charset="0"/>
                <a:buNone/>
              </a:pPr>
              <a:r>
                <a:rPr lang="en-US"/>
                <a:t>AS3</a:t>
              </a:r>
            </a:p>
          </p:txBody>
        </p:sp>
      </p:grpSp>
      <p:sp>
        <p:nvSpPr>
          <p:cNvPr id="4" name="Rounded Rectangle 3"/>
          <p:cNvSpPr/>
          <p:nvPr/>
        </p:nvSpPr>
        <p:spPr bwMode="auto">
          <a:xfrm>
            <a:off x="2055541" y="4130721"/>
            <a:ext cx="6759648" cy="209708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smtClean="0">
                <a:solidFill>
                  <a:schemeClr val="accent3"/>
                </a:solidFill>
              </a:rPr>
              <a:t>IXPs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smtClean="0">
                <a:ln>
                  <a:noFill/>
                </a:ln>
                <a:solidFill>
                  <a:schemeClr val="accent3"/>
                </a:solidFill>
                <a:effectLst/>
              </a:rPr>
              <a:t>Offer</a:t>
            </a:r>
            <a:r>
              <a:rPr kumimoji="0" lang="en-US" sz="3600" b="1" i="0" u="none" strike="noStrike" cap="none" normalizeH="0" smtClean="0">
                <a:ln>
                  <a:noFill/>
                </a:ln>
                <a:solidFill>
                  <a:schemeClr val="accent3"/>
                </a:solidFill>
                <a:effectLst/>
              </a:rPr>
              <a:t> connectivity to ASes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baseline="0" smtClean="0">
                <a:solidFill>
                  <a:schemeClr val="accent3"/>
                </a:solidFill>
              </a:rPr>
              <a:t>Enable</a:t>
            </a:r>
            <a:r>
              <a:rPr lang="en-US" sz="3600" b="1" smtClean="0">
                <a:solidFill>
                  <a:schemeClr val="accent3"/>
                </a:solidFill>
              </a:rPr>
              <a:t> peering</a:t>
            </a: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9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6" grpId="0" animBg="1"/>
      <p:bldP spid="30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Introduction to IXPs</a:t>
            </a:r>
          </a:p>
          <a:p>
            <a:r>
              <a:rPr lang="en-US" smtClean="0"/>
              <a:t>A large European IXP</a:t>
            </a:r>
          </a:p>
          <a:p>
            <a:r>
              <a:rPr lang="en-US" smtClean="0"/>
              <a:t>IXP peering fabric</a:t>
            </a:r>
          </a:p>
          <a:p>
            <a:r>
              <a:rPr lang="en-US" smtClean="0"/>
              <a:t>IXP member diversity</a:t>
            </a:r>
          </a:p>
          <a:p>
            <a:r>
              <a:rPr lang="en-US" smtClean="0"/>
              <a:t>IXP traffic matrix</a:t>
            </a:r>
            <a:endParaRPr lang="en-US" noProof="0" smtClean="0"/>
          </a:p>
          <a:p>
            <a:r>
              <a:rPr lang="en-US" smtClean="0"/>
              <a:t>Diversity</a:t>
            </a:r>
          </a:p>
          <a:p>
            <a:r>
              <a:rPr lang="en-US" noProof="0" smtClean="0"/>
              <a:t>Discussion</a:t>
            </a:r>
          </a:p>
          <a:p>
            <a:r>
              <a:rPr lang="en-US" noProof="0" smtClean="0">
                <a:solidFill>
                  <a:srgbClr val="00B0F0"/>
                </a:solidFill>
              </a:rPr>
              <a:t>Summary</a:t>
            </a:r>
            <a:endParaRPr lang="en-US" noProof="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693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Large IXP study reveals </a:t>
            </a:r>
            <a:r>
              <a:rPr lang="en-US" sz="2400" noProof="0" dirty="0" smtClean="0">
                <a:solidFill>
                  <a:srgbClr val="FF0000"/>
                </a:solidFill>
              </a:rPr>
              <a:t>diverse </a:t>
            </a:r>
            <a:r>
              <a:rPr lang="en-US" sz="2400" dirty="0" smtClean="0">
                <a:solidFill>
                  <a:srgbClr val="FF0000"/>
                </a:solidFill>
              </a:rPr>
              <a:t>IXP eco-system</a:t>
            </a:r>
            <a:r>
              <a:rPr lang="en-US" sz="2400" dirty="0" smtClean="0"/>
              <a:t> </a:t>
            </a:r>
            <a:r>
              <a:rPr lang="en-US" sz="2400" dirty="0" err="1" smtClean="0"/>
              <a:t>wrt</a:t>
            </a:r>
            <a:r>
              <a:rPr lang="en-US" sz="2400" dirty="0" smtClean="0"/>
              <a:t> m</a:t>
            </a:r>
            <a:r>
              <a:rPr lang="en-US" sz="2400" noProof="0" dirty="0" smtClean="0"/>
              <a:t>embers, business </a:t>
            </a:r>
            <a:r>
              <a:rPr lang="en-US" sz="2400" dirty="0" smtClean="0"/>
              <a:t>types, connectivity</a:t>
            </a:r>
            <a:r>
              <a:rPr lang="en-US" sz="2400" noProof="0" dirty="0" smtClean="0"/>
              <a:t>, traffic, etc.</a:t>
            </a:r>
          </a:p>
          <a:p>
            <a:r>
              <a:rPr lang="en-US" sz="2400" dirty="0" smtClean="0"/>
              <a:t>Large </a:t>
            </a:r>
            <a:r>
              <a:rPr lang="en-US" sz="2400" dirty="0" smtClean="0">
                <a:solidFill>
                  <a:srgbClr val="FF0000"/>
                </a:solidFill>
              </a:rPr>
              <a:t>IXP supports rich peering fabric</a:t>
            </a:r>
          </a:p>
          <a:p>
            <a:pPr lvl="1"/>
            <a:r>
              <a:rPr lang="en-US" sz="2000" noProof="0" dirty="0" smtClean="0"/>
              <a:t>Single IXP doubles the estimated number of peering links</a:t>
            </a:r>
          </a:p>
          <a:p>
            <a:pPr lvl="1"/>
            <a:r>
              <a:rPr lang="en-US" sz="2000" dirty="0" smtClean="0"/>
              <a:t>Needs revamping of mental picture of AS-level Internet</a:t>
            </a:r>
          </a:p>
          <a:p>
            <a:endParaRPr lang="en-US" sz="2400" noProof="0" dirty="0" smtClean="0"/>
          </a:p>
          <a:p>
            <a:r>
              <a:rPr lang="en-US" sz="2400" noProof="0" dirty="0" smtClean="0">
                <a:solidFill>
                  <a:srgbClr val="FF0000"/>
                </a:solidFill>
              </a:rPr>
              <a:t>Implications</a:t>
            </a:r>
            <a:r>
              <a:rPr lang="en-US" sz="2400" noProof="0" dirty="0" smtClean="0"/>
              <a:t> for studies of AS-level Internet</a:t>
            </a:r>
          </a:p>
          <a:p>
            <a:pPr lvl="1"/>
            <a:r>
              <a:rPr lang="en-US" sz="2000" dirty="0" err="1" smtClean="0"/>
              <a:t>ASes</a:t>
            </a:r>
            <a:r>
              <a:rPr lang="en-US" sz="2000" dirty="0" smtClean="0"/>
              <a:t> – can no longer be treated as „homogeneous“</a:t>
            </a:r>
          </a:p>
          <a:p>
            <a:pPr lvl="1"/>
            <a:r>
              <a:rPr lang="en-US" sz="2000" noProof="0" dirty="0" smtClean="0"/>
              <a:t>AS links – simple classification (peering, </a:t>
            </a:r>
            <a:r>
              <a:rPr lang="en-US" sz="2000" noProof="0" dirty="0" err="1" smtClean="0"/>
              <a:t>cust-prov</a:t>
            </a:r>
            <a:r>
              <a:rPr lang="en-US" sz="2000" noProof="0" dirty="0" smtClean="0"/>
              <a:t>) should fade</a:t>
            </a:r>
          </a:p>
          <a:p>
            <a:pPr lvl="1"/>
            <a:r>
              <a:rPr lang="en-US" sz="2000" dirty="0" smtClean="0"/>
              <a:t>IXP </a:t>
            </a:r>
            <a:r>
              <a:rPr lang="en-US" sz="2000" dirty="0" err="1" smtClean="0"/>
              <a:t>peerings</a:t>
            </a:r>
            <a:r>
              <a:rPr lang="en-US" sz="2000" dirty="0" smtClean="0"/>
              <a:t> – when peering links are used as </a:t>
            </a:r>
            <a:r>
              <a:rPr lang="en-US" sz="2000" dirty="0" err="1" smtClean="0"/>
              <a:t>cust-prov</a:t>
            </a:r>
            <a:r>
              <a:rPr lang="en-US" sz="2000" dirty="0" smtClean="0"/>
              <a:t> links…</a:t>
            </a:r>
          </a:p>
          <a:p>
            <a:pPr lvl="1"/>
            <a:r>
              <a:rPr lang="en-US" sz="2000" noProof="0" dirty="0" smtClean="0"/>
              <a:t>AS traffic – what traffic is carried by whom?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Related work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17376" y="1268760"/>
            <a:ext cx="8503096" cy="49752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noProof="0" dirty="0" smtClean="0"/>
              <a:t>Without IXP </a:t>
            </a:r>
            <a:r>
              <a:rPr lang="en-US" sz="2000" noProof="0" dirty="0" smtClean="0"/>
              <a:t>co-operation</a:t>
            </a:r>
            <a:endParaRPr lang="en-US" sz="2000" noProof="0" dirty="0" smtClean="0"/>
          </a:p>
          <a:p>
            <a:pPr lvl="1"/>
            <a:r>
              <a:rPr lang="en-US" sz="1600" dirty="0" smtClean="0"/>
              <a:t>Connectivity related work</a:t>
            </a:r>
          </a:p>
          <a:p>
            <a:pPr lvl="2"/>
            <a:r>
              <a:rPr lang="en-US" sz="1600" dirty="0" err="1" smtClean="0"/>
              <a:t>Xu</a:t>
            </a:r>
            <a:r>
              <a:rPr lang="en-US" sz="1600" dirty="0" smtClean="0"/>
              <a:t>, </a:t>
            </a:r>
            <a:r>
              <a:rPr lang="en-US" sz="1600" dirty="0" err="1" smtClean="0"/>
              <a:t>Duan</a:t>
            </a:r>
            <a:r>
              <a:rPr lang="en-US" sz="1600" dirty="0" smtClean="0"/>
              <a:t>, Zhang, </a:t>
            </a:r>
            <a:r>
              <a:rPr lang="en-US" sz="1600" dirty="0" err="1" smtClean="0"/>
              <a:t>Chandrashekar</a:t>
            </a:r>
            <a:r>
              <a:rPr lang="en-US" sz="1600" dirty="0" smtClean="0"/>
              <a:t>: On Properties of Internet Exchange Points and their impact on AS Topology and Relationship, Networking, 2004</a:t>
            </a:r>
          </a:p>
          <a:p>
            <a:pPr lvl="2"/>
            <a:r>
              <a:rPr lang="en-US" sz="1600" dirty="0" smtClean="0"/>
              <a:t>Chang, Govindan, </a:t>
            </a:r>
            <a:r>
              <a:rPr lang="en-US" sz="1600" dirty="0" err="1" smtClean="0"/>
              <a:t>Jamin</a:t>
            </a:r>
            <a:r>
              <a:rPr lang="en-US" sz="1600" dirty="0" smtClean="0"/>
              <a:t>,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Willinger: Towards Capturing Representative AS-Level Internet Topologies. Computer Networks, 2004</a:t>
            </a:r>
            <a:endParaRPr lang="en-US" sz="1600" noProof="0" dirty="0" smtClean="0"/>
          </a:p>
          <a:p>
            <a:pPr lvl="2"/>
            <a:r>
              <a:rPr lang="en-US" sz="1600" noProof="0" dirty="0" smtClean="0"/>
              <a:t>Chen, </a:t>
            </a:r>
            <a:r>
              <a:rPr lang="en-US" sz="1600" noProof="0" dirty="0" err="1" smtClean="0"/>
              <a:t>Choffnes</a:t>
            </a:r>
            <a:r>
              <a:rPr lang="en-US" sz="1600" noProof="0" dirty="0" smtClean="0"/>
              <a:t>, </a:t>
            </a:r>
            <a:r>
              <a:rPr lang="en-US" sz="1600" noProof="0" dirty="0" err="1" smtClean="0"/>
              <a:t>Potharaju</a:t>
            </a:r>
            <a:r>
              <a:rPr lang="en-US" sz="1600" noProof="0" dirty="0" smtClean="0"/>
              <a:t>, Chen, Bustamante, Pei, Zhao: Where the Sidewalk Ends: Extending the Internet AS Graph Using </a:t>
            </a:r>
            <a:r>
              <a:rPr lang="en-US" sz="1600" noProof="0" dirty="0" err="1" smtClean="0"/>
              <a:t>Traceroutes</a:t>
            </a:r>
            <a:r>
              <a:rPr lang="en-US" sz="1600" noProof="0" dirty="0" smtClean="0"/>
              <a:t> From P2P Users. ACM </a:t>
            </a:r>
            <a:r>
              <a:rPr lang="en-US" sz="1600" noProof="0" dirty="0" err="1" smtClean="0"/>
              <a:t>CoNEXT</a:t>
            </a:r>
            <a:r>
              <a:rPr lang="en-US" sz="1600" noProof="0" dirty="0" smtClean="0"/>
              <a:t>, 2009</a:t>
            </a:r>
          </a:p>
          <a:p>
            <a:pPr lvl="2"/>
            <a:r>
              <a:rPr lang="en-US" sz="1600" dirty="0" smtClean="0"/>
              <a:t>He, </a:t>
            </a:r>
            <a:r>
              <a:rPr lang="en-US" sz="1600" dirty="0" err="1" smtClean="0"/>
              <a:t>Siganos</a:t>
            </a:r>
            <a:r>
              <a:rPr lang="en-US" sz="1600" dirty="0" smtClean="0"/>
              <a:t>, </a:t>
            </a:r>
            <a:r>
              <a:rPr lang="en-US" sz="1600" dirty="0" err="1" smtClean="0"/>
              <a:t>Faloutsos</a:t>
            </a:r>
            <a:r>
              <a:rPr lang="en-US" sz="1600" dirty="0" smtClean="0"/>
              <a:t>, Krishnamurthy: A Systematic Framework for Unearthing the Missing Links: Measurements and Impact. NSDI, 2007</a:t>
            </a:r>
          </a:p>
          <a:p>
            <a:pPr lvl="2"/>
            <a:r>
              <a:rPr lang="en-US" sz="1600" noProof="0" dirty="0" smtClean="0"/>
              <a:t>Oliveira, Pei, Willinger, Zhang, Zhang: The (In)completeness of the Observed Internet AS-Level Structure. IEEE/ACM Trans. Networking, 2010</a:t>
            </a:r>
          </a:p>
          <a:p>
            <a:pPr lvl="2"/>
            <a:r>
              <a:rPr lang="en-US" sz="1600" noProof="0" dirty="0" err="1" smtClean="0"/>
              <a:t>Augustin</a:t>
            </a:r>
            <a:r>
              <a:rPr lang="en-US" sz="1600" noProof="0" dirty="0" smtClean="0"/>
              <a:t>, Krishnamurthy, Willinger: IXPs: Mapped? ACM IMC, 2009</a:t>
            </a:r>
          </a:p>
          <a:p>
            <a:pPr lvl="1"/>
            <a:r>
              <a:rPr lang="en-US" sz="1600" dirty="0" smtClean="0"/>
              <a:t>Traffic related work</a:t>
            </a:r>
          </a:p>
          <a:p>
            <a:pPr lvl="2"/>
            <a:r>
              <a:rPr lang="en-US" sz="1600" noProof="0" dirty="0" err="1" smtClean="0"/>
              <a:t>Restrepo</a:t>
            </a:r>
            <a:r>
              <a:rPr lang="en-US" sz="1600" noProof="0" dirty="0" smtClean="0"/>
              <a:t>, </a:t>
            </a:r>
            <a:r>
              <a:rPr lang="en-US" sz="1600" noProof="0" dirty="0" err="1" smtClean="0"/>
              <a:t>Stanojevic</a:t>
            </a:r>
            <a:r>
              <a:rPr lang="en-US" sz="1600" noProof="0" dirty="0" smtClean="0"/>
              <a:t>: A history of an Internet </a:t>
            </a:r>
            <a:r>
              <a:rPr lang="en-US" sz="1600" noProof="0" dirty="0" err="1" smtClean="0"/>
              <a:t>eXchange</a:t>
            </a:r>
            <a:r>
              <a:rPr lang="en-US" sz="1600" noProof="0" dirty="0" smtClean="0"/>
              <a:t> Point, CCR 2012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2000" dirty="0" smtClean="0"/>
              <a:t>With IXP </a:t>
            </a:r>
            <a:r>
              <a:rPr lang="en-US" sz="2000" dirty="0" smtClean="0"/>
              <a:t>co-operation</a:t>
            </a:r>
            <a:endParaRPr lang="en-US" sz="1800" dirty="0" smtClean="0"/>
          </a:p>
          <a:p>
            <a:pPr lvl="1"/>
            <a:r>
              <a:rPr lang="en-US" sz="1600" noProof="0" dirty="0" smtClean="0"/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1976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Summary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noProof="0" dirty="0" smtClean="0"/>
              <a:t>Large IXP study reveals </a:t>
            </a:r>
            <a:r>
              <a:rPr lang="en-US" sz="2400" noProof="0" dirty="0" smtClean="0">
                <a:solidFill>
                  <a:srgbClr val="FF0000"/>
                </a:solidFill>
              </a:rPr>
              <a:t>diverse </a:t>
            </a:r>
            <a:r>
              <a:rPr lang="en-US" sz="2400" dirty="0" smtClean="0">
                <a:solidFill>
                  <a:srgbClr val="FF0000"/>
                </a:solidFill>
              </a:rPr>
              <a:t>IXP eco-system</a:t>
            </a:r>
            <a:r>
              <a:rPr lang="en-US" sz="2400" dirty="0" smtClean="0"/>
              <a:t> </a:t>
            </a:r>
            <a:r>
              <a:rPr lang="en-US" sz="2400" dirty="0" err="1" smtClean="0"/>
              <a:t>wrt</a:t>
            </a:r>
            <a:r>
              <a:rPr lang="en-US" sz="2400" dirty="0" smtClean="0"/>
              <a:t> m</a:t>
            </a:r>
            <a:r>
              <a:rPr lang="en-US" sz="2400" noProof="0" dirty="0" smtClean="0"/>
              <a:t>embers, business </a:t>
            </a:r>
            <a:r>
              <a:rPr lang="en-US" sz="2400" dirty="0" smtClean="0"/>
              <a:t>types, connectivity</a:t>
            </a:r>
            <a:r>
              <a:rPr lang="en-US" sz="2400" noProof="0" dirty="0" smtClean="0"/>
              <a:t>, traffic, etc.</a:t>
            </a:r>
          </a:p>
          <a:p>
            <a:r>
              <a:rPr lang="en-US" sz="2400" dirty="0" smtClean="0"/>
              <a:t>Large </a:t>
            </a:r>
            <a:r>
              <a:rPr lang="en-US" sz="2400" dirty="0" smtClean="0">
                <a:solidFill>
                  <a:srgbClr val="FF0000"/>
                </a:solidFill>
              </a:rPr>
              <a:t>IXP supports rich peering fabric</a:t>
            </a:r>
          </a:p>
          <a:p>
            <a:pPr lvl="1"/>
            <a:r>
              <a:rPr lang="en-US" sz="2000" noProof="0" dirty="0" smtClean="0"/>
              <a:t>Single IXP doubles the estimated number of peering links</a:t>
            </a:r>
          </a:p>
          <a:p>
            <a:pPr lvl="1"/>
            <a:r>
              <a:rPr lang="en-US" sz="2000" dirty="0" smtClean="0"/>
              <a:t>Needs revamping of mental picture of AS-level Internet</a:t>
            </a:r>
          </a:p>
          <a:p>
            <a:endParaRPr lang="en-US" sz="2400" noProof="0" dirty="0" smtClean="0"/>
          </a:p>
          <a:p>
            <a:r>
              <a:rPr lang="en-US" sz="2400" noProof="0" dirty="0" smtClean="0">
                <a:solidFill>
                  <a:srgbClr val="FF0000"/>
                </a:solidFill>
              </a:rPr>
              <a:t>Implications</a:t>
            </a:r>
            <a:r>
              <a:rPr lang="en-US" sz="2400" noProof="0" dirty="0" smtClean="0"/>
              <a:t> for studies of AS-level Internet</a:t>
            </a:r>
          </a:p>
          <a:p>
            <a:pPr lvl="1"/>
            <a:r>
              <a:rPr lang="en-US" sz="2000" dirty="0" err="1" smtClean="0"/>
              <a:t>ASes</a:t>
            </a:r>
            <a:r>
              <a:rPr lang="en-US" sz="2000" dirty="0" smtClean="0"/>
              <a:t> – can no longer be treated as „homogeneous“</a:t>
            </a:r>
          </a:p>
          <a:p>
            <a:pPr lvl="1"/>
            <a:r>
              <a:rPr lang="en-US" sz="2000" noProof="0" dirty="0" smtClean="0"/>
              <a:t>AS links – simple classification (peering, </a:t>
            </a:r>
            <a:r>
              <a:rPr lang="en-US" sz="2000" noProof="0" dirty="0" err="1" smtClean="0"/>
              <a:t>cust-prov</a:t>
            </a:r>
            <a:r>
              <a:rPr lang="en-US" sz="2000" noProof="0" dirty="0" smtClean="0"/>
              <a:t>) should fade</a:t>
            </a:r>
          </a:p>
          <a:p>
            <a:pPr lvl="1"/>
            <a:r>
              <a:rPr lang="en-US" sz="2000" dirty="0" smtClean="0"/>
              <a:t>IXP </a:t>
            </a:r>
            <a:r>
              <a:rPr lang="en-US" sz="2000" dirty="0" err="1" smtClean="0"/>
              <a:t>peerings</a:t>
            </a:r>
            <a:r>
              <a:rPr lang="en-US" sz="2000" dirty="0" smtClean="0"/>
              <a:t> – when peering links are used as </a:t>
            </a:r>
            <a:r>
              <a:rPr lang="en-US" sz="2000" dirty="0" err="1" smtClean="0"/>
              <a:t>cust-prov</a:t>
            </a:r>
            <a:r>
              <a:rPr lang="en-US" sz="2000" dirty="0" smtClean="0"/>
              <a:t> links…</a:t>
            </a:r>
          </a:p>
          <a:p>
            <a:pPr lvl="1"/>
            <a:r>
              <a:rPr lang="en-US" sz="2000" noProof="0" dirty="0" smtClean="0"/>
              <a:t>AS traffic – what traffic is carried by whom?</a:t>
            </a:r>
          </a:p>
        </p:txBody>
      </p:sp>
    </p:spTree>
    <p:extLst>
      <p:ext uri="{BB962C8B-B14F-4D97-AF65-F5344CB8AC3E}">
        <p14:creationId xmlns:p14="http://schemas.microsoft.com/office/powerpoint/2010/main" val="1128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IXPs – Peering 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12420" cy="4975225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Peering – Why? E.g.: </a:t>
            </a:r>
            <a:r>
              <a:rPr lang="en-US" sz="2400" dirty="0" err="1" smtClean="0"/>
              <a:t>Giganews</a:t>
            </a:r>
            <a:r>
              <a:rPr lang="en-US" sz="2400" dirty="0" smtClean="0"/>
              <a:t>: </a:t>
            </a:r>
          </a:p>
          <a:p>
            <a:pPr marL="400050" lvl="1" indent="0">
              <a:buSzPct val="85000"/>
              <a:buNone/>
            </a:pPr>
            <a:r>
              <a:rPr lang="en-US" sz="2000" dirty="0" smtClean="0"/>
              <a:t>“Establishing open peering arrangements at </a:t>
            </a:r>
            <a:r>
              <a:rPr lang="en-US" sz="2000" dirty="0" smtClean="0">
                <a:solidFill>
                  <a:srgbClr val="FF0000"/>
                </a:solidFill>
              </a:rPr>
              <a:t>neutral Internet Exchange Points</a:t>
            </a:r>
            <a:r>
              <a:rPr lang="en-US" sz="2000" dirty="0" smtClean="0"/>
              <a:t> is a </a:t>
            </a:r>
            <a:r>
              <a:rPr lang="en-US" sz="2000" dirty="0" smtClean="0">
                <a:solidFill>
                  <a:srgbClr val="FF0000"/>
                </a:solidFill>
              </a:rPr>
              <a:t>highly desirable </a:t>
            </a:r>
            <a:r>
              <a:rPr lang="en-US" sz="2000" dirty="0" smtClean="0"/>
              <a:t>practice because the Internet Exchange members are able to </a:t>
            </a:r>
            <a:r>
              <a:rPr lang="en-US" sz="2000" dirty="0" smtClean="0">
                <a:solidFill>
                  <a:srgbClr val="00B0F0"/>
                </a:solidFill>
              </a:rPr>
              <a:t>significantly improve latency, bandwidth, fault-tolerance, and the routing of traffic </a:t>
            </a:r>
            <a:r>
              <a:rPr lang="en-US" sz="2000" dirty="0" smtClean="0"/>
              <a:t>between themselves at </a:t>
            </a:r>
            <a:r>
              <a:rPr lang="en-US" sz="2000" dirty="0" smtClean="0">
                <a:solidFill>
                  <a:srgbClr val="FF0000"/>
                </a:solidFill>
              </a:rPr>
              <a:t>no additional costs</a:t>
            </a:r>
            <a:r>
              <a:rPr lang="en-US" sz="2000" dirty="0" smtClean="0"/>
              <a:t>.” </a:t>
            </a:r>
          </a:p>
          <a:p>
            <a:endParaRPr lang="en-US" sz="1200" noProof="0" dirty="0" smtClean="0"/>
          </a:p>
          <a:p>
            <a:r>
              <a:rPr lang="en-US" sz="2400" noProof="0" dirty="0" smtClean="0"/>
              <a:t>IXPs – Four types of peering policies</a:t>
            </a:r>
            <a:endParaRPr lang="en-US" sz="2400" dirty="0" smtClean="0"/>
          </a:p>
          <a:p>
            <a:pPr lvl="1" eaLnBrk="1" hangingPunct="1"/>
            <a:r>
              <a:rPr lang="en-US" sz="2000" dirty="0" smtClean="0"/>
              <a:t>Open Peering – Inclination to peer with anyone, anywhere</a:t>
            </a:r>
          </a:p>
          <a:p>
            <a:pPr lvl="2" eaLnBrk="1" hangingPunct="1"/>
            <a:r>
              <a:rPr lang="en-US" dirty="0" smtClean="0"/>
              <a:t>Most common!</a:t>
            </a:r>
          </a:p>
          <a:p>
            <a:pPr lvl="1" eaLnBrk="1" hangingPunct="1"/>
            <a:r>
              <a:rPr lang="en-US" sz="2000" dirty="0" smtClean="0"/>
              <a:t>Selective Peering – Inclination to peer, with some conditions</a:t>
            </a:r>
          </a:p>
          <a:p>
            <a:pPr lvl="1" eaLnBrk="1" hangingPunct="1"/>
            <a:r>
              <a:rPr lang="en-US" sz="2000" dirty="0" smtClean="0"/>
              <a:t>Restrictive Peering – Inclination not to peer with any more entities</a:t>
            </a:r>
          </a:p>
          <a:p>
            <a:pPr lvl="1" eaLnBrk="1" hangingPunct="1"/>
            <a:r>
              <a:rPr lang="en-US" sz="2000" dirty="0" smtClean="0"/>
              <a:t>No Peering – No, prefer selling transit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528" y="6453336"/>
            <a:ext cx="862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 sz="2000" dirty="0"/>
              <a:t>http://drpeering.net/white-papers/Peering-Policies/Peering-Policy.html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21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12420" cy="1143000"/>
          </a:xfrm>
        </p:spPr>
        <p:txBody>
          <a:bodyPr/>
          <a:lstStyle/>
          <a:p>
            <a:r>
              <a:rPr lang="en-US" noProof="0" dirty="0" smtClean="0"/>
              <a:t>IXPs – Publicly available information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424936" cy="2736304"/>
          </a:xfrm>
        </p:spPr>
        <p:txBody>
          <a:bodyPr/>
          <a:lstStyle/>
          <a:p>
            <a:r>
              <a:rPr lang="en-US" noProof="0" smtClean="0"/>
              <a:t>Sources: euro-ix, PCH, PeeringDB, IXP’s sites</a:t>
            </a:r>
          </a:p>
          <a:p>
            <a:r>
              <a:rPr lang="en-US" smtClean="0"/>
              <a:t>Generally known:   # IXPs ~ 350 worldwide</a:t>
            </a:r>
            <a:br>
              <a:rPr lang="en-US" smtClean="0"/>
            </a:br>
            <a:r>
              <a:rPr lang="en-US" smtClean="0"/>
              <a:t>			</a:t>
            </a:r>
            <a:endParaRPr lang="en-US" noProof="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062276" y="2348880"/>
            <a:ext cx="7398156" cy="4248472"/>
            <a:chOff x="457200" y="2060848"/>
            <a:chExt cx="8488620" cy="47244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060848"/>
              <a:ext cx="8280400" cy="472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6535480" y="6324600"/>
              <a:ext cx="24103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+mn-lt"/>
                </a:rPr>
                <a:t>http://www.pch.net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9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en-US" dirty="0"/>
              <a:t>IXPs – Publicly available information</a:t>
            </a:r>
            <a:endParaRPr lang="en-US" noProof="0" dirty="0"/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772504"/>
              </p:ext>
            </p:extLst>
          </p:nvPr>
        </p:nvGraphicFramePr>
        <p:xfrm>
          <a:off x="539552" y="2276872"/>
          <a:ext cx="8136904" cy="4323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99792" y="6324600"/>
            <a:ext cx="6246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 sz="2000" noProof="0" dirty="0" smtClean="0"/>
              <a:t>https://www.euro-ix.net</a:t>
            </a:r>
            <a:endParaRPr lang="en-US" sz="2000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424936" cy="2736304"/>
          </a:xfrm>
        </p:spPr>
        <p:txBody>
          <a:bodyPr/>
          <a:lstStyle/>
          <a:p>
            <a:r>
              <a:rPr lang="en-US" smtClean="0"/>
              <a:t>Generally </a:t>
            </a:r>
            <a:r>
              <a:rPr lang="en-US" smtClean="0"/>
              <a:t>known:   # IXPs ~ 350 worldwide</a:t>
            </a:r>
          </a:p>
          <a:p>
            <a:r>
              <a:rPr lang="en-US" smtClean="0"/>
              <a:t>Somewhat known: # </a:t>
            </a:r>
            <a:r>
              <a:rPr lang="en-US" smtClean="0"/>
              <a:t>ASes </a:t>
            </a:r>
            <a:r>
              <a:rPr lang="en-US" smtClean="0"/>
              <a:t>per IXP up to 500</a:t>
            </a:r>
          </a:p>
        </p:txBody>
      </p:sp>
    </p:spTree>
    <p:extLst>
      <p:ext uri="{BB962C8B-B14F-4D97-AF65-F5344CB8AC3E}">
        <p14:creationId xmlns:p14="http://schemas.microsoft.com/office/powerpoint/2010/main" val="118606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31088" cy="1143000"/>
          </a:xfrm>
        </p:spPr>
        <p:txBody>
          <a:bodyPr/>
          <a:lstStyle/>
          <a:p>
            <a:r>
              <a:rPr lang="en-US" dirty="0"/>
              <a:t>IXPs – Publicly available information</a:t>
            </a:r>
            <a:endParaRPr lang="en-US" noProof="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634272"/>
              </p:ext>
            </p:extLst>
          </p:nvPr>
        </p:nvGraphicFramePr>
        <p:xfrm>
          <a:off x="827584" y="2780929"/>
          <a:ext cx="7425032" cy="3543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99792" y="6324600"/>
            <a:ext cx="62460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en-US" sz="2000" dirty="0"/>
              <a:t>https://www.euro-ix.net/tools/asn_search</a:t>
            </a:r>
            <a:endParaRPr lang="en-US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9552" y="1124744"/>
            <a:ext cx="842493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Generally known:   # IXPs ~ 350 worldwide</a:t>
            </a:r>
          </a:p>
          <a:p>
            <a:r>
              <a:rPr lang="en-US" smtClean="0"/>
              <a:t>Somewhat known: # ASes per IXP up to 500</a:t>
            </a:r>
          </a:p>
          <a:p>
            <a:r>
              <a:rPr lang="en-US" smtClean="0"/>
              <a:t>Less known:          # ASes ~ 11,000 worldwide</a:t>
            </a:r>
            <a:br>
              <a:rPr lang="en-US" smtClean="0"/>
            </a:br>
            <a:r>
              <a:rPr lang="en-US" smtClean="0"/>
              <a:t>			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92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31088" cy="1143000"/>
          </a:xfrm>
        </p:spPr>
        <p:txBody>
          <a:bodyPr/>
          <a:lstStyle/>
          <a:p>
            <a:r>
              <a:rPr lang="en-US" dirty="0"/>
              <a:t>IXPs – Publicly available information</a:t>
            </a:r>
            <a:endParaRPr lang="en-US" noProof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9552" y="1124744"/>
            <a:ext cx="842493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mtClean="0"/>
              <a:t>Generally known:   # IXPs ~ 350 worldwide</a:t>
            </a:r>
          </a:p>
          <a:p>
            <a:r>
              <a:rPr lang="en-US" smtClean="0"/>
              <a:t>Somewhat known: # ASes per IXP up to 500</a:t>
            </a:r>
          </a:p>
          <a:p>
            <a:r>
              <a:rPr lang="en-US" smtClean="0"/>
              <a:t>Less known:          # ASes ~ 11,000 worldwide</a:t>
            </a:r>
          </a:p>
          <a:p>
            <a:r>
              <a:rPr lang="en-US" smtClean="0"/>
              <a:t>Even less known:   IXPs =~ </a:t>
            </a:r>
            <a:r>
              <a:rPr lang="en-US" smtClean="0"/>
              <a:t>Tier-1 </a:t>
            </a:r>
            <a:r>
              <a:rPr lang="en-US" smtClean="0"/>
              <a:t>ISP traffic</a:t>
            </a:r>
            <a:br>
              <a:rPr lang="en-US" smtClean="0"/>
            </a:br>
            <a:r>
              <a:rPr lang="en-US" smtClean="0"/>
              <a:t>			</a:t>
            </a:r>
            <a:endParaRPr lang="en-US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8744700"/>
              </p:ext>
            </p:extLst>
          </p:nvPr>
        </p:nvGraphicFramePr>
        <p:xfrm>
          <a:off x="755576" y="3212976"/>
          <a:ext cx="6691886" cy="3645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48687" y="4377298"/>
            <a:ext cx="1389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AMS-IX</a:t>
            </a:r>
          </a:p>
          <a:p>
            <a:r>
              <a:rPr lang="de-DE" sz="2000" dirty="0" smtClean="0"/>
              <a:t>Total TB 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72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ELDMANN2EANJA@XFBQKNNFUVWXY5K9" val="2661"/>
  <p:tag name="THINKCELLUNDODONOTDELETE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TextFontColor;-2"/>
  <p:tag name="COLORSETCLASSNAME" val="ColorSet1"/>
  <p:tag name="MLI" val="1"/>
  <p:tag name="SHAPESETGROUPCLASSNAME" val="ShapeSetGroup1"/>
  <p:tag name="SHAPESETCLASSNAME" val="ShapeSet23"/>
  <p:tag name="COLORSETGROUPCLASSNAME" val="ColorSetGroup1"/>
  <p:tag name="FONTSETGROUPCLASSNAME" val="FontSetGroup1"/>
  <p:tag name="SHAPECLASSNAME" val="TextBox"/>
  <p:tag name="SHAPECLASSPROTECTIONTYPE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1890</Words>
  <Application>Microsoft Office PowerPoint</Application>
  <PresentationFormat>On-screen Show (4:3)</PresentationFormat>
  <Paragraphs>397</Paragraphs>
  <Slides>43</Slides>
  <Notes>18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Standarddesign</vt:lpstr>
      <vt:lpstr>Acrobat Document</vt:lpstr>
      <vt:lpstr>Anatomy of a Large European IXP</vt:lpstr>
      <vt:lpstr>IXPs – Reminder…</vt:lpstr>
      <vt:lpstr>Infrastructure of an IXP (DE-CIX)</vt:lpstr>
      <vt:lpstr>Internet eXchange Points (IXPs)</vt:lpstr>
      <vt:lpstr>IXPs – Peering </vt:lpstr>
      <vt:lpstr>IXPs – Publicly available information</vt:lpstr>
      <vt:lpstr>IXPs – Publicly available information</vt:lpstr>
      <vt:lpstr>IXPs – Publicly available information</vt:lpstr>
      <vt:lpstr>IXPs – Publicly available information</vt:lpstr>
      <vt:lpstr>IXPs – Publicly available information</vt:lpstr>
      <vt:lpstr>Peering links – current estimates? </vt:lpstr>
      <vt:lpstr>Peering links – current estimates? </vt:lpstr>
      <vt:lpstr>Outline</vt:lpstr>
      <vt:lpstr>Data – From collaboration with IXP</vt:lpstr>
      <vt:lpstr>Fact 1 – IXP members/participants</vt:lpstr>
      <vt:lpstr>Fact 2 – IXP members/participants</vt:lpstr>
      <vt:lpstr>Fact 3 – IXP traffic</vt:lpstr>
      <vt:lpstr>Outline</vt:lpstr>
      <vt:lpstr>Fact 4 – IXP peerings</vt:lpstr>
      <vt:lpstr>Fact 4 – IXP peerings Internet-wide</vt:lpstr>
      <vt:lpstr>Fact 4 – IXP peerings Internet-wide </vt:lpstr>
      <vt:lpstr>Public view of IXP peering links</vt:lpstr>
      <vt:lpstr>Visibility of IXP peerings</vt:lpstr>
      <vt:lpstr>Outline</vt:lpstr>
      <vt:lpstr>Member diversity – Business type</vt:lpstr>
      <vt:lpstr>Member diversity – # of peers</vt:lpstr>
      <vt:lpstr>IXP – Fraction of Web-traffic</vt:lpstr>
      <vt:lpstr>IXP – Traffic asymmetry</vt:lpstr>
      <vt:lpstr>IXP – Geographic distance</vt:lpstr>
      <vt:lpstr>Outline</vt:lpstr>
      <vt:lpstr>Daily pattern – Top-10 tier-2 members</vt:lpstr>
      <vt:lpstr>Structural properties of traffic matrix</vt:lpstr>
      <vt:lpstr>Outline</vt:lpstr>
      <vt:lpstr>Internet: Mental model (before 2010)</vt:lpstr>
      <vt:lpstr>Most recent mental model – a 2011</vt:lpstr>
      <vt:lpstr>Question – What about IXPs</vt:lpstr>
      <vt:lpstr>Network map 2012+</vt:lpstr>
      <vt:lpstr>Some interesting observations (1)</vt:lpstr>
      <vt:lpstr>Some interesting observations (2)</vt:lpstr>
      <vt:lpstr>Outline</vt:lpstr>
      <vt:lpstr>Summary</vt:lpstr>
      <vt:lpstr>Related work</vt:lpstr>
      <vt:lpstr>Summary</vt:lpstr>
    </vt:vector>
  </TitlesOfParts>
  <Company>TU Berlin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Anja Feldmann</dc:creator>
  <cp:lastModifiedBy>feldmann.anja</cp:lastModifiedBy>
  <cp:revision>443</cp:revision>
  <dcterms:created xsi:type="dcterms:W3CDTF">1999-10-08T19:08:27Z</dcterms:created>
  <dcterms:modified xsi:type="dcterms:W3CDTF">2012-08-16T07:09:46Z</dcterms:modified>
</cp:coreProperties>
</file>