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tocol.com/bulletins/josh-wardle-wordle-gdc-2022" TargetMode="External"/><Relationship Id="rId3" Type="http://schemas.openxmlformats.org/officeDocument/2006/relationships/hyperlink" Target="https://www.upworthy.com/wordle-the-wholesomely-simple-word-game?rebelltitem=2#rebelltitem2" TargetMode="External"/><Relationship Id="rId4" Type="http://schemas.openxmlformats.org/officeDocument/2006/relationships/hyperlink" Target="https://theygotacquired.com/gaming/wordle-acquired-by-the-new-york-time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heconversation.com/codecracking-community-and-competition-why-the-word-puzzle-wordle-has-become-a-new-online-obsession-174878" TargetMode="External"/><Relationship Id="rId3" Type="http://schemas.openxmlformats.org/officeDocument/2006/relationships/hyperlink" Target="https://www.dexerto.com/fortnite/how-many-people-play-fortnite-player-count-1666278/"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a73b08b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a73b08b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Parth</a:t>
            </a:r>
            <a:endParaRPr/>
          </a:p>
          <a:p>
            <a:pPr indent="0" lvl="0" marL="0" rtl="0" algn="l">
              <a:spcBef>
                <a:spcPts val="0"/>
              </a:spcBef>
              <a:spcAft>
                <a:spcPts val="0"/>
              </a:spcAft>
              <a:buNone/>
            </a:pPr>
            <a:r>
              <a:rPr lang="en" u="sng">
                <a:solidFill>
                  <a:schemeClr val="hlink"/>
                </a:solidFill>
                <a:hlinkClick r:id="rId2"/>
              </a:rPr>
              <a:t>https://www.protocol.com/bulletins/josh-wardle-wordle-gdc-2022</a:t>
            </a:r>
            <a:endParaRPr/>
          </a:p>
          <a:p>
            <a:pPr indent="0" lvl="0" marL="0" rtl="0" algn="l">
              <a:spcBef>
                <a:spcPts val="0"/>
              </a:spcBef>
              <a:spcAft>
                <a:spcPts val="0"/>
              </a:spcAft>
              <a:buNone/>
            </a:pPr>
            <a:r>
              <a:rPr lang="en" u="sng">
                <a:solidFill>
                  <a:schemeClr val="hlink"/>
                </a:solidFill>
                <a:hlinkClick r:id="rId3"/>
              </a:rPr>
              <a:t>https://www.upworthy.com/wordle-the-wholesomely-simple-word-game?rebelltitem=2#rebelltitem2</a:t>
            </a:r>
            <a:endParaRPr/>
          </a:p>
          <a:p>
            <a:pPr indent="0" lvl="0" marL="0" rtl="0" algn="l">
              <a:spcBef>
                <a:spcPts val="0"/>
              </a:spcBef>
              <a:spcAft>
                <a:spcPts val="0"/>
              </a:spcAft>
              <a:buNone/>
            </a:pPr>
            <a:r>
              <a:rPr lang="en" u="sng">
                <a:solidFill>
                  <a:schemeClr val="hlink"/>
                </a:solidFill>
                <a:hlinkClick r:id="rId4"/>
              </a:rPr>
              <a:t>https://theygotacquired.com/gaming/wordle-acquired-by-the-new-york-times/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a73b08b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a73b08b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b5acfad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b5acfad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a73b08bc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a73b08bc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Sources:</a:t>
            </a:r>
            <a:endParaRPr/>
          </a:p>
          <a:p>
            <a:pPr indent="0" lvl="0" marL="0" rtl="0" algn="l">
              <a:spcBef>
                <a:spcPts val="0"/>
              </a:spcBef>
              <a:spcAft>
                <a:spcPts val="0"/>
              </a:spcAft>
              <a:buNone/>
            </a:pPr>
            <a:r>
              <a:rPr lang="en" u="sng">
                <a:solidFill>
                  <a:schemeClr val="hlink"/>
                </a:solidFill>
                <a:hlinkClick r:id="rId2"/>
              </a:rPr>
              <a:t>https://theconversation.com/codecracking-community-and-competition-why-the-word-puzzle-wordle-has-become-a-new-online-obsession-174878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Sources:</a:t>
            </a:r>
            <a:endParaRPr/>
          </a:p>
          <a:p>
            <a:pPr indent="0" lvl="0" marL="0" rtl="0" algn="l">
              <a:spcBef>
                <a:spcPts val="0"/>
              </a:spcBef>
              <a:spcAft>
                <a:spcPts val="0"/>
              </a:spcAft>
              <a:buNone/>
            </a:pPr>
            <a:r>
              <a:rPr lang="en" u="sng">
                <a:solidFill>
                  <a:schemeClr val="hlink"/>
                </a:solidFill>
                <a:hlinkClick r:id="rId3"/>
              </a:rPr>
              <a:t>https://www.dexerto.com/fortnite/how-many-people-play-fortnite-player-count-1666278/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a73b08b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a73b08b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a73b08bc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a73b08bc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a73b08bc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a73b08bc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b6ea17db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b6ea17db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Project 447</a:t>
            </a:r>
            <a:endParaRPr/>
          </a:p>
          <a:p>
            <a:pPr indent="0" lvl="0" marL="0" rtl="0" algn="ctr">
              <a:spcBef>
                <a:spcPts val="0"/>
              </a:spcBef>
              <a:spcAft>
                <a:spcPts val="0"/>
              </a:spcAft>
              <a:buNone/>
            </a:pPr>
            <a:r>
              <a:rPr lang="en"/>
              <a:t>Wordle Coach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Odin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Wordle History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Wordle was created by Josh Wardle and his partner Palak Shah. Wordle initially started around 2013 when he was </a:t>
            </a:r>
            <a:r>
              <a:rPr lang="en"/>
              <a:t>learning</a:t>
            </a:r>
            <a:r>
              <a:rPr lang="en"/>
              <a:t> app development. </a:t>
            </a:r>
            <a:endParaRPr/>
          </a:p>
          <a:p>
            <a:pPr indent="-334327" lvl="0" marL="457200" rtl="0" algn="l">
              <a:spcBef>
                <a:spcPts val="0"/>
              </a:spcBef>
              <a:spcAft>
                <a:spcPts val="0"/>
              </a:spcAft>
              <a:buSzPct val="100000"/>
              <a:buChar char="●"/>
            </a:pPr>
            <a:r>
              <a:rPr lang="en"/>
              <a:t>Originally, the word </a:t>
            </a:r>
            <a:r>
              <a:rPr lang="en"/>
              <a:t>list</a:t>
            </a:r>
            <a:r>
              <a:rPr lang="en"/>
              <a:t> was up to 13,000 words He went back to it during the pandemic after dropping the idea and crunched the list to about 2,000 words (2,309 words to be exact). It was released in October 2021 when it was just for him, his partner, and his friends. </a:t>
            </a:r>
            <a:endParaRPr/>
          </a:p>
          <a:p>
            <a:pPr indent="-334327" lvl="0" marL="457200" rtl="0" algn="l">
              <a:spcBef>
                <a:spcPts val="0"/>
              </a:spcBef>
              <a:spcAft>
                <a:spcPts val="0"/>
              </a:spcAft>
              <a:buSzPct val="100000"/>
              <a:buChar char="●"/>
            </a:pPr>
            <a:r>
              <a:rPr lang="en"/>
              <a:t>He made sure that you can only play once a day and </a:t>
            </a:r>
            <a:r>
              <a:rPr lang="en"/>
              <a:t>that</a:t>
            </a:r>
            <a:r>
              <a:rPr lang="en"/>
              <a:t> it will be on a </a:t>
            </a:r>
            <a:r>
              <a:rPr lang="en"/>
              <a:t>website</a:t>
            </a:r>
            <a:r>
              <a:rPr lang="en"/>
              <a:t> and not an app because he was good at web development not app development. </a:t>
            </a:r>
            <a:endParaRPr/>
          </a:p>
          <a:p>
            <a:pPr indent="-334327" lvl="0" marL="457200" rtl="0" algn="l">
              <a:spcBef>
                <a:spcPts val="0"/>
              </a:spcBef>
              <a:spcAft>
                <a:spcPts val="0"/>
              </a:spcAft>
              <a:buSzPct val="100000"/>
              <a:buChar char="●"/>
            </a:pPr>
            <a:r>
              <a:rPr lang="en"/>
              <a:t>It was on a public website for 6 months (only for him and Palak) and then once Wardle shared it to his family members, it spread like wildfire. It got so popular that he couldn’t keep up it regulating it so he sold it to New York Times in January 31, 2022 for 7 figures.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Wordle Works</a:t>
            </a:r>
            <a:endParaRPr/>
          </a:p>
        </p:txBody>
      </p:sp>
      <p:sp>
        <p:nvSpPr>
          <p:cNvPr id="67" name="Google Shape;67;p15"/>
          <p:cNvSpPr txBox="1"/>
          <p:nvPr>
            <p:ph idx="1" type="body"/>
          </p:nvPr>
        </p:nvSpPr>
        <p:spPr>
          <a:xfrm>
            <a:off x="311700" y="1152475"/>
            <a:ext cx="5920500" cy="3947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Users have six chances to guess a predetermined 5-letter word </a:t>
            </a:r>
            <a:endParaRPr/>
          </a:p>
          <a:p>
            <a:pPr indent="-342900" lvl="0" marL="457200" rtl="0" algn="l">
              <a:spcBef>
                <a:spcPts val="0"/>
              </a:spcBef>
              <a:spcAft>
                <a:spcPts val="0"/>
              </a:spcAft>
              <a:buSzPts val="1800"/>
              <a:buChar char="-"/>
            </a:pPr>
            <a:r>
              <a:rPr lang="en"/>
              <a:t>Each guess must be a word, each letter will turn a certain color</a:t>
            </a:r>
            <a:endParaRPr/>
          </a:p>
          <a:p>
            <a:pPr indent="-317500" lvl="1" marL="914400" rtl="0" algn="l">
              <a:spcBef>
                <a:spcPts val="0"/>
              </a:spcBef>
              <a:spcAft>
                <a:spcPts val="0"/>
              </a:spcAft>
              <a:buSzPts val="1400"/>
              <a:buChar char="-"/>
            </a:pPr>
            <a:r>
              <a:rPr lang="en">
                <a:highlight>
                  <a:srgbClr val="6AA84F"/>
                </a:highlight>
              </a:rPr>
              <a:t>Green</a:t>
            </a:r>
            <a:r>
              <a:rPr lang="en"/>
              <a:t>: the letter is in the word, and is in the correct spot</a:t>
            </a:r>
            <a:endParaRPr/>
          </a:p>
          <a:p>
            <a:pPr indent="-317500" lvl="1" marL="914400" rtl="0" algn="l">
              <a:spcBef>
                <a:spcPts val="0"/>
              </a:spcBef>
              <a:spcAft>
                <a:spcPts val="0"/>
              </a:spcAft>
              <a:buSzPts val="1400"/>
              <a:buChar char="-"/>
            </a:pPr>
            <a:r>
              <a:rPr lang="en">
                <a:highlight>
                  <a:srgbClr val="F1C232"/>
                </a:highlight>
              </a:rPr>
              <a:t>Yellow</a:t>
            </a:r>
            <a:r>
              <a:rPr lang="en"/>
              <a:t>: the letter is in the word, and is not in the correct spot</a:t>
            </a:r>
            <a:endParaRPr/>
          </a:p>
          <a:p>
            <a:pPr indent="-317500" lvl="1" marL="914400" rtl="0" algn="l">
              <a:spcBef>
                <a:spcPts val="0"/>
              </a:spcBef>
              <a:spcAft>
                <a:spcPts val="0"/>
              </a:spcAft>
              <a:buSzPts val="1400"/>
              <a:buChar char="-"/>
            </a:pPr>
            <a:r>
              <a:rPr lang="en">
                <a:highlight>
                  <a:srgbClr val="999999"/>
                </a:highlight>
              </a:rPr>
              <a:t>Gray</a:t>
            </a:r>
            <a:r>
              <a:rPr lang="en"/>
              <a:t>: the letter is not in the word</a:t>
            </a:r>
            <a:endParaRPr/>
          </a:p>
          <a:p>
            <a:pPr indent="-342900" lvl="0" marL="457200" rtl="0" algn="l">
              <a:spcBef>
                <a:spcPts val="0"/>
              </a:spcBef>
              <a:spcAft>
                <a:spcPts val="0"/>
              </a:spcAft>
              <a:buSzPts val="1800"/>
              <a:buChar char="-"/>
            </a:pPr>
            <a:r>
              <a:rPr lang="en"/>
              <a:t>Sometimes, a letter might be used more than once in the word</a:t>
            </a:r>
            <a:endParaRPr/>
          </a:p>
          <a:p>
            <a:pPr indent="-342900" lvl="0" marL="457200" rtl="0" algn="l">
              <a:spcBef>
                <a:spcPts val="0"/>
              </a:spcBef>
              <a:spcAft>
                <a:spcPts val="0"/>
              </a:spcAft>
              <a:buSzPts val="1800"/>
              <a:buChar char="-"/>
            </a:pPr>
            <a:r>
              <a:rPr lang="en"/>
              <a:t>There are strategies that help to guess the word more quickly</a:t>
            </a:r>
            <a:endParaRPr/>
          </a:p>
          <a:p>
            <a:pPr indent="-317500" lvl="1" marL="914400" rtl="0" algn="l">
              <a:spcBef>
                <a:spcPts val="0"/>
              </a:spcBef>
              <a:spcAft>
                <a:spcPts val="0"/>
              </a:spcAft>
              <a:buSzPts val="1400"/>
              <a:buChar char="-"/>
            </a:pPr>
            <a:r>
              <a:rPr lang="en"/>
              <a:t>Letter use frequencies</a:t>
            </a:r>
            <a:endParaRPr/>
          </a:p>
          <a:p>
            <a:pPr indent="-317500" lvl="1" marL="914400" rtl="0" algn="l">
              <a:spcBef>
                <a:spcPts val="0"/>
              </a:spcBef>
              <a:spcAft>
                <a:spcPts val="0"/>
              </a:spcAft>
              <a:buSzPts val="1400"/>
              <a:buChar char="-"/>
            </a:pPr>
            <a:r>
              <a:rPr lang="en"/>
              <a:t>Letter positions in the word</a:t>
            </a:r>
            <a:endParaRPr/>
          </a:p>
        </p:txBody>
      </p:sp>
      <p:pic>
        <p:nvPicPr>
          <p:cNvPr id="68" name="Google Shape;68;p15"/>
          <p:cNvPicPr preferRelativeResize="0"/>
          <p:nvPr/>
        </p:nvPicPr>
        <p:blipFill>
          <a:blip r:embed="rId3">
            <a:alphaModFix/>
          </a:blip>
          <a:stretch>
            <a:fillRect/>
          </a:stretch>
        </p:blipFill>
        <p:spPr>
          <a:xfrm>
            <a:off x="6522300" y="528825"/>
            <a:ext cx="2589900" cy="1938250"/>
          </a:xfrm>
          <a:prstGeom prst="rect">
            <a:avLst/>
          </a:prstGeom>
          <a:noFill/>
          <a:ln>
            <a:noFill/>
          </a:ln>
        </p:spPr>
      </p:pic>
      <p:sp>
        <p:nvSpPr>
          <p:cNvPr id="69" name="Google Shape;69;p15"/>
          <p:cNvSpPr txBox="1"/>
          <p:nvPr/>
        </p:nvSpPr>
        <p:spPr>
          <a:xfrm>
            <a:off x="6195650" y="543650"/>
            <a:ext cx="408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1</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2</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3</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4</a:t>
            </a:r>
            <a:endParaRPr sz="1600"/>
          </a:p>
        </p:txBody>
      </p:sp>
      <p:pic>
        <p:nvPicPr>
          <p:cNvPr id="70" name="Google Shape;70;p15"/>
          <p:cNvPicPr preferRelativeResize="0"/>
          <p:nvPr/>
        </p:nvPicPr>
        <p:blipFill>
          <a:blip r:embed="rId4">
            <a:alphaModFix/>
          </a:blip>
          <a:stretch>
            <a:fillRect/>
          </a:stretch>
        </p:blipFill>
        <p:spPr>
          <a:xfrm>
            <a:off x="6765600" y="2728350"/>
            <a:ext cx="2208242" cy="23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Wordle Coach</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tool to use while playing wordle on a </a:t>
            </a:r>
            <a:r>
              <a:rPr lang="en"/>
              <a:t>separate</a:t>
            </a:r>
            <a:r>
              <a:rPr lang="en"/>
              <a:t> device.</a:t>
            </a:r>
            <a:endParaRPr/>
          </a:p>
          <a:p>
            <a:pPr indent="-342900" lvl="0" marL="457200" rtl="0" algn="l">
              <a:spcBef>
                <a:spcPts val="0"/>
              </a:spcBef>
              <a:spcAft>
                <a:spcPts val="0"/>
              </a:spcAft>
              <a:buSzPts val="1800"/>
              <a:buChar char="●"/>
            </a:pPr>
            <a:r>
              <a:rPr lang="en"/>
              <a:t>Presents the user with a list of statistically strategic suggestion words to start</a:t>
            </a:r>
            <a:endParaRPr/>
          </a:p>
          <a:p>
            <a:pPr indent="-342900" lvl="0" marL="457200" rtl="0" algn="l">
              <a:spcBef>
                <a:spcPts val="0"/>
              </a:spcBef>
              <a:spcAft>
                <a:spcPts val="0"/>
              </a:spcAft>
              <a:buSzPts val="1800"/>
              <a:buChar char="●"/>
            </a:pPr>
            <a:r>
              <a:rPr lang="en"/>
              <a:t>Will analyze the output after each guess and suggest the statistically best options to narrow down the answer</a:t>
            </a:r>
            <a:endParaRPr/>
          </a:p>
          <a:p>
            <a:pPr indent="-342900" lvl="0" marL="457200" rtl="0" algn="l">
              <a:spcBef>
                <a:spcPts val="0"/>
              </a:spcBef>
              <a:spcAft>
                <a:spcPts val="0"/>
              </a:spcAft>
              <a:buSzPts val="1800"/>
              <a:buChar char="●"/>
            </a:pPr>
            <a:r>
              <a:rPr lang="en"/>
              <a:t>User has the option to use the </a:t>
            </a:r>
            <a:r>
              <a:rPr lang="en"/>
              <a:t>generated</a:t>
            </a:r>
            <a:r>
              <a:rPr lang="en"/>
              <a:t> guesses or their own</a:t>
            </a:r>
            <a:endParaRPr/>
          </a:p>
          <a:p>
            <a:pPr indent="-342900" lvl="0" marL="457200" rtl="0" algn="l">
              <a:spcBef>
                <a:spcPts val="0"/>
              </a:spcBef>
              <a:spcAft>
                <a:spcPts val="0"/>
              </a:spcAft>
              <a:buSzPts val="1800"/>
              <a:buChar char="●"/>
            </a:pPr>
            <a:r>
              <a:rPr lang="en"/>
              <a:t>Does not answer the puzzle for the user, It only helps them make good guesses</a:t>
            </a:r>
            <a:endParaRPr/>
          </a:p>
          <a:p>
            <a:pPr indent="-342900" lvl="0" marL="457200" rtl="0" algn="l">
              <a:spcBef>
                <a:spcPts val="0"/>
              </a:spcBef>
              <a:spcAft>
                <a:spcPts val="0"/>
              </a:spcAft>
              <a:buSzPts val="1800"/>
              <a:buChar char="●"/>
            </a:pPr>
            <a:r>
              <a:rPr lang="en"/>
              <a:t>A simple and easy to use UI with a familiar style to Wordle.</a:t>
            </a:r>
            <a:endParaRPr/>
          </a:p>
          <a:p>
            <a:pPr indent="-342900" lvl="0" marL="457200" rtl="0" algn="l">
              <a:spcBef>
                <a:spcPts val="0"/>
              </a:spcBef>
              <a:spcAft>
                <a:spcPts val="0"/>
              </a:spcAft>
              <a:buSzPts val="1800"/>
              <a:buChar char="●"/>
            </a:pPr>
            <a:r>
              <a:rPr lang="en"/>
              <a:t>Runs on portable Android devices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This Product?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Wordle is one of the most popular games in the world targeting all ages</a:t>
            </a:r>
            <a:endParaRPr/>
          </a:p>
          <a:p>
            <a:pPr indent="-342900" lvl="0" marL="457200" rtl="0" algn="l">
              <a:spcBef>
                <a:spcPts val="0"/>
              </a:spcBef>
              <a:spcAft>
                <a:spcPts val="0"/>
              </a:spcAft>
              <a:buSzPts val="1800"/>
              <a:buChar char="●"/>
            </a:pPr>
            <a:r>
              <a:rPr lang="en"/>
              <a:t>According to </a:t>
            </a:r>
            <a:r>
              <a:rPr i="1" lang="en"/>
              <a:t>T</a:t>
            </a:r>
            <a:r>
              <a:rPr i="1" lang="en"/>
              <a:t>he Conversion </a:t>
            </a:r>
            <a:r>
              <a:rPr lang="en"/>
              <a:t>Wordle has nearly 3 million current players akin to other popular games like Fortnite with 2-4 million current players</a:t>
            </a:r>
            <a:endParaRPr/>
          </a:p>
          <a:p>
            <a:pPr indent="-342900" lvl="0" marL="457200" rtl="0" algn="l">
              <a:spcBef>
                <a:spcPts val="0"/>
              </a:spcBef>
              <a:spcAft>
                <a:spcPts val="0"/>
              </a:spcAft>
              <a:buSzPts val="1800"/>
              <a:buChar char="●"/>
            </a:pPr>
            <a:r>
              <a:rPr lang="en"/>
              <a:t>Every daily Wordle has one answer for all players</a:t>
            </a:r>
            <a:endParaRPr/>
          </a:p>
          <a:p>
            <a:pPr indent="-342900" lvl="0" marL="457200" rtl="0" algn="l">
              <a:spcBef>
                <a:spcPts val="0"/>
              </a:spcBef>
              <a:spcAft>
                <a:spcPts val="0"/>
              </a:spcAft>
              <a:buSzPts val="1800"/>
              <a:buChar char="●"/>
            </a:pPr>
            <a:r>
              <a:rPr lang="en"/>
              <a:t>Players share each other's scores making it competitive</a:t>
            </a:r>
            <a:endParaRPr/>
          </a:p>
          <a:p>
            <a:pPr indent="-342900" lvl="0" marL="457200" rtl="0" algn="l">
              <a:spcBef>
                <a:spcPts val="0"/>
              </a:spcBef>
              <a:spcAft>
                <a:spcPts val="0"/>
              </a:spcAft>
              <a:buSzPts val="1800"/>
              <a:buChar char="●"/>
            </a:pPr>
            <a:r>
              <a:rPr lang="en"/>
              <a:t>Wordle Coach gives players a hint without revealing the answer</a:t>
            </a:r>
            <a:endParaRPr/>
          </a:p>
          <a:p>
            <a:pPr indent="-342900" lvl="0" marL="457200" rtl="0" algn="l">
              <a:spcBef>
                <a:spcPts val="0"/>
              </a:spcBef>
              <a:spcAft>
                <a:spcPts val="0"/>
              </a:spcAft>
              <a:buSzPts val="1800"/>
              <a:buChar char="●"/>
            </a:pPr>
            <a:r>
              <a:rPr lang="en"/>
              <a:t>Wordle Coach helps players improve their guesses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Required Roles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Facilitator(Zan Wills): Handles communication between the professor/TA and the team</a:t>
            </a:r>
            <a:endParaRPr/>
          </a:p>
          <a:p>
            <a:pPr indent="0" lvl="0" marL="0" rtl="0" algn="l">
              <a:spcBef>
                <a:spcPts val="1200"/>
              </a:spcBef>
              <a:spcAft>
                <a:spcPts val="0"/>
              </a:spcAft>
              <a:buNone/>
            </a:pPr>
            <a:r>
              <a:rPr lang="en"/>
              <a:t>Customer(Jamie Kirk): Will be giving the requirements and have final decision in design specifications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Continued</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Developers(Everyone): </a:t>
            </a:r>
            <a:endParaRPr/>
          </a:p>
          <a:p>
            <a:pPr indent="0" lvl="0" marL="0" rtl="0" algn="l">
              <a:spcBef>
                <a:spcPts val="1200"/>
              </a:spcBef>
              <a:spcAft>
                <a:spcPts val="0"/>
              </a:spcAft>
              <a:buClr>
                <a:schemeClr val="dk1"/>
              </a:buClr>
              <a:buSzPts val="1100"/>
              <a:buFont typeface="Arial"/>
              <a:buNone/>
            </a:pPr>
            <a:r>
              <a:rPr lang="en"/>
              <a:t>	Zan Wills: Create and manage solver algorithm library, UI development support</a:t>
            </a:r>
            <a:endParaRPr/>
          </a:p>
          <a:p>
            <a:pPr indent="0" lvl="0" marL="0" rtl="0" algn="l">
              <a:spcBef>
                <a:spcPts val="1200"/>
              </a:spcBef>
              <a:spcAft>
                <a:spcPts val="0"/>
              </a:spcAft>
              <a:buClr>
                <a:schemeClr val="dk1"/>
              </a:buClr>
              <a:buSzPts val="1100"/>
              <a:buFont typeface="Arial"/>
              <a:buNone/>
            </a:pPr>
            <a:r>
              <a:rPr lang="en"/>
              <a:t>	Jamie Kirk: Focus on implementing the solving algorithm</a:t>
            </a:r>
            <a:endParaRPr/>
          </a:p>
          <a:p>
            <a:pPr indent="0" lvl="0" marL="0" rtl="0" algn="l">
              <a:spcBef>
                <a:spcPts val="1200"/>
              </a:spcBef>
              <a:spcAft>
                <a:spcPts val="0"/>
              </a:spcAft>
              <a:buNone/>
            </a:pPr>
            <a:r>
              <a:rPr lang="en"/>
              <a:t>	Nathan Hoernlein: Creating UI and help implement solving algorithm</a:t>
            </a:r>
            <a:endParaRPr/>
          </a:p>
          <a:p>
            <a:pPr indent="0" lvl="0" marL="0" rtl="0" algn="l">
              <a:spcBef>
                <a:spcPts val="1200"/>
              </a:spcBef>
              <a:spcAft>
                <a:spcPts val="0"/>
              </a:spcAft>
              <a:buClr>
                <a:schemeClr val="dk1"/>
              </a:buClr>
              <a:buSzPts val="1100"/>
              <a:buFont typeface="Arial"/>
              <a:buNone/>
            </a:pPr>
            <a:r>
              <a:rPr lang="en"/>
              <a:t>	Parth Patel: Creating UI and help implement solving algorithm</a:t>
            </a:r>
            <a:endParaRPr/>
          </a:p>
          <a:p>
            <a:pPr indent="0" lvl="0" marL="0" rtl="0" algn="l">
              <a:spcBef>
                <a:spcPts val="1200"/>
              </a:spcBef>
              <a:spcAft>
                <a:spcPts val="1200"/>
              </a:spcAft>
              <a:buClr>
                <a:schemeClr val="dk1"/>
              </a:buClr>
              <a:buSzPts val="1100"/>
              <a:buFont typeface="Arial"/>
              <a:buNone/>
            </a:pPr>
            <a:r>
              <a:rPr lang="en"/>
              <a:t>	Dennis Mayher: Creating UI and help implement solving algorithm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Description</a:t>
            </a:r>
            <a:endParaRPr/>
          </a:p>
        </p:txBody>
      </p:sp>
      <p:sp>
        <p:nvSpPr>
          <p:cNvPr id="100" name="Google Shape;100;p20"/>
          <p:cNvSpPr txBox="1"/>
          <p:nvPr>
            <p:ph idx="1" type="body"/>
          </p:nvPr>
        </p:nvSpPr>
        <p:spPr>
          <a:xfrm>
            <a:off x="311700" y="1152475"/>
            <a:ext cx="8520600" cy="381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Android</a:t>
            </a:r>
            <a:r>
              <a:rPr lang="en"/>
              <a:t> App written in Kotlin</a:t>
            </a:r>
            <a:endParaRPr/>
          </a:p>
          <a:p>
            <a:pPr indent="-342900" lvl="0" marL="457200" rtl="0" algn="l">
              <a:spcBef>
                <a:spcPts val="0"/>
              </a:spcBef>
              <a:spcAft>
                <a:spcPts val="0"/>
              </a:spcAft>
              <a:buSzPts val="1800"/>
              <a:buChar char="●"/>
            </a:pPr>
            <a:r>
              <a:rPr lang="en"/>
              <a:t>App instance local to the device</a:t>
            </a:r>
            <a:endParaRPr/>
          </a:p>
          <a:p>
            <a:pPr indent="-342900" lvl="0" marL="457200" rtl="0" algn="l">
              <a:spcBef>
                <a:spcPts val="0"/>
              </a:spcBef>
              <a:spcAft>
                <a:spcPts val="0"/>
              </a:spcAft>
              <a:buSzPts val="1800"/>
              <a:buChar char="●"/>
            </a:pPr>
            <a:r>
              <a:rPr lang="en"/>
              <a:t>Main components:</a:t>
            </a:r>
            <a:endParaRPr/>
          </a:p>
          <a:p>
            <a:pPr indent="-317500" lvl="1" marL="914400" rtl="0" algn="l">
              <a:spcBef>
                <a:spcPts val="0"/>
              </a:spcBef>
              <a:spcAft>
                <a:spcPts val="0"/>
              </a:spcAft>
              <a:buSzPts val="1400"/>
              <a:buChar char="○"/>
            </a:pPr>
            <a:r>
              <a:rPr lang="en"/>
              <a:t>UI</a:t>
            </a:r>
            <a:endParaRPr/>
          </a:p>
          <a:p>
            <a:pPr indent="-317500" lvl="1" marL="914400" rtl="0" algn="l">
              <a:spcBef>
                <a:spcPts val="0"/>
              </a:spcBef>
              <a:spcAft>
                <a:spcPts val="0"/>
              </a:spcAft>
              <a:buSzPts val="1400"/>
              <a:buChar char="○"/>
            </a:pPr>
            <a:r>
              <a:rPr lang="en"/>
              <a:t>Algorithm to filter and </a:t>
            </a:r>
            <a:r>
              <a:rPr lang="en"/>
              <a:t>select</a:t>
            </a:r>
            <a:r>
              <a:rPr lang="en"/>
              <a:t> words</a:t>
            </a:r>
            <a:endParaRPr/>
          </a:p>
          <a:p>
            <a:pPr indent="-342900" lvl="0" marL="457200" rtl="0" algn="l">
              <a:spcBef>
                <a:spcPts val="0"/>
              </a:spcBef>
              <a:spcAft>
                <a:spcPts val="0"/>
              </a:spcAft>
              <a:buSzPts val="1800"/>
              <a:buChar char="●"/>
            </a:pPr>
            <a:r>
              <a:rPr lang="en"/>
              <a:t>Algorithm Design Prototype</a:t>
            </a:r>
            <a:endParaRPr/>
          </a:p>
          <a:p>
            <a:pPr indent="-317500" lvl="1" marL="914400" rtl="0" algn="l">
              <a:spcBef>
                <a:spcPts val="0"/>
              </a:spcBef>
              <a:spcAft>
                <a:spcPts val="0"/>
              </a:spcAft>
              <a:buSzPts val="1400"/>
              <a:buChar char="○"/>
            </a:pPr>
            <a:r>
              <a:rPr lang="en"/>
              <a:t>Master list of 5 letter words</a:t>
            </a:r>
            <a:endParaRPr/>
          </a:p>
          <a:p>
            <a:pPr indent="-317500" lvl="1" marL="914400" rtl="0" algn="l">
              <a:spcBef>
                <a:spcPts val="0"/>
              </a:spcBef>
              <a:spcAft>
                <a:spcPts val="0"/>
              </a:spcAft>
              <a:buSzPts val="1400"/>
              <a:buChar char="○"/>
            </a:pPr>
            <a:r>
              <a:rPr lang="en"/>
              <a:t>Each “play” create new list containing only the words which match the user entered criteria</a:t>
            </a:r>
            <a:r>
              <a:rPr lang="en"/>
              <a:t> </a:t>
            </a:r>
            <a:endParaRPr/>
          </a:p>
          <a:p>
            <a:pPr indent="-317500" lvl="1" marL="914400" rtl="0" algn="l">
              <a:spcBef>
                <a:spcPts val="0"/>
              </a:spcBef>
              <a:spcAft>
                <a:spcPts val="0"/>
              </a:spcAft>
              <a:buSzPts val="1400"/>
              <a:buChar char="○"/>
            </a:pPr>
            <a:r>
              <a:rPr lang="en"/>
              <a:t>Sort list by most common</a:t>
            </a:r>
            <a:endParaRPr/>
          </a:p>
          <a:p>
            <a:pPr indent="-342900" lvl="0" marL="457200" rtl="0" algn="l">
              <a:spcBef>
                <a:spcPts val="0"/>
              </a:spcBef>
              <a:spcAft>
                <a:spcPts val="0"/>
              </a:spcAft>
              <a:buSzPts val="1800"/>
              <a:buChar char="●"/>
            </a:pPr>
            <a:r>
              <a:rPr lang="en"/>
              <a:t>UI</a:t>
            </a:r>
            <a:endParaRPr/>
          </a:p>
          <a:p>
            <a:pPr indent="-317500" lvl="1" marL="914400" rtl="0" algn="l">
              <a:spcBef>
                <a:spcPts val="0"/>
              </a:spcBef>
              <a:spcAft>
                <a:spcPts val="0"/>
              </a:spcAft>
              <a:buSzPts val="1400"/>
              <a:buChar char="○"/>
            </a:pPr>
            <a:r>
              <a:rPr lang="en"/>
              <a:t>Empty word board</a:t>
            </a:r>
            <a:endParaRPr/>
          </a:p>
          <a:p>
            <a:pPr indent="-317500" lvl="1" marL="914400" rtl="0" algn="l">
              <a:spcBef>
                <a:spcPts val="0"/>
              </a:spcBef>
              <a:spcAft>
                <a:spcPts val="0"/>
              </a:spcAft>
              <a:buSzPts val="1400"/>
              <a:buChar char="○"/>
            </a:pPr>
            <a:r>
              <a:rPr lang="en"/>
              <a:t>User enters word then selects “status” of each letter </a:t>
            </a:r>
            <a:endParaRPr/>
          </a:p>
        </p:txBody>
      </p:sp>
      <p:pic>
        <p:nvPicPr>
          <p:cNvPr id="101" name="Google Shape;101;p20"/>
          <p:cNvPicPr preferRelativeResize="0"/>
          <p:nvPr/>
        </p:nvPicPr>
        <p:blipFill>
          <a:blip r:embed="rId3">
            <a:alphaModFix/>
          </a:blip>
          <a:stretch>
            <a:fillRect/>
          </a:stretch>
        </p:blipFill>
        <p:spPr>
          <a:xfrm>
            <a:off x="5647569" y="794700"/>
            <a:ext cx="2795582" cy="209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