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3DF0E3-3952-4A72-A99D-EFB03B34A4B9}">
  <a:tblStyle styleId="{9E3DF0E3-3952-4A72-A99D-EFB03B34A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cb189e9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cb189e9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c4fc72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c4fc72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c4fc72f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c4fc72f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9722aea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9722aea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9722ae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9722ae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722aea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722aea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d115f614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d115f614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d115f614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d115f614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d115f614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d115f614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115f614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d115f614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d115f614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d115f614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d115f614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d115f614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9722aea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9722aea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Wordle Coach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Odin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874700" y="354900"/>
            <a:ext cx="3236700" cy="43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930625" y="889000"/>
            <a:ext cx="458100" cy="46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873125" y="274900"/>
            <a:ext cx="32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Wordle Coach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468250" y="889000"/>
            <a:ext cx="458100" cy="46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005875" y="889000"/>
            <a:ext cx="458100" cy="46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2543500" y="889000"/>
            <a:ext cx="458100" cy="4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N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081125" y="889000"/>
            <a:ext cx="458100" cy="4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618750" y="9350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90%</a:t>
            </a:r>
            <a:endParaRPr i="1" sz="1200">
              <a:solidFill>
                <a:schemeClr val="dk1"/>
              </a:solidFill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4260475" y="41164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5252850" y="3913450"/>
            <a:ext cx="39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Buttons along the bottom. For the undo and start over buttons, a prompt will show up asking if the user is sure they want to do it.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rot="10800000">
            <a:off x="4260475" y="11183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183300" y="889000"/>
            <a:ext cx="3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Probability listed of the guess being correct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874700" y="2519700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 txBox="1"/>
          <p:nvPr/>
        </p:nvSpPr>
        <p:spPr>
          <a:xfrm>
            <a:off x="873125" y="596350"/>
            <a:ext cx="11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Current Guess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858325" y="2489800"/>
            <a:ext cx="24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Top 25 Next Probable Words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40" name="Google Shape;140;p22"/>
          <p:cNvCxnSpPr>
            <a:stCxn id="141" idx="1"/>
          </p:cNvCxnSpPr>
          <p:nvPr/>
        </p:nvCxnSpPr>
        <p:spPr>
          <a:xfrm>
            <a:off x="3639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 rot="10800000">
            <a:off x="3777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 rot="10800000">
            <a:off x="4180950" y="15386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5056375" y="1339850"/>
            <a:ext cx="40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Toggle buttons </a:t>
            </a:r>
            <a:r>
              <a:rPr lang="en">
                <a:solidFill>
                  <a:schemeClr val="dk1"/>
                </a:solidFill>
              </a:rPr>
              <a:t>to select the color for each letter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61350" y="2693300"/>
            <a:ext cx="28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CHART  95%    4 CRANK  80%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CHAIR  90%    5 CRAZE  70%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CHAIN  85%    6 CAROL  50%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9306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464025" y="1444550"/>
            <a:ext cx="458100" cy="236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9974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530825" y="14337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064225" y="14445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46250" y="1591075"/>
            <a:ext cx="13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Previous Guesses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930625" y="1893025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crane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005875" y="1893038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</a:t>
            </a:r>
            <a:r>
              <a:rPr b="1" lang="en" sz="1100">
                <a:solidFill>
                  <a:schemeClr val="dk1"/>
                </a:solidFill>
              </a:rPr>
              <a:t>. 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425200" y="21704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2608700" y="2168263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064225" y="18930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435738" y="3874213"/>
            <a:ext cx="1105200" cy="2364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Over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061350" y="3880038"/>
            <a:ext cx="1254000" cy="236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Undo Guess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1010725" y="4216850"/>
            <a:ext cx="1173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? HELP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412313" y="4205200"/>
            <a:ext cx="1608300" cy="400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GUESS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1" name="Google Shape;161;p22"/>
          <p:cNvCxnSpPr/>
          <p:nvPr/>
        </p:nvCxnSpPr>
        <p:spPr>
          <a:xfrm>
            <a:off x="873125" y="3779625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17028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6-10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2362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11</a:t>
            </a:r>
            <a:r>
              <a:rPr b="1" lang="en" sz="1100">
                <a:solidFill>
                  <a:schemeClr val="dk1"/>
                </a:solidFill>
              </a:rPr>
              <a:t>-15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7696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</a:t>
            </a:r>
            <a:r>
              <a:rPr b="1" lang="en" sz="1100">
                <a:solidFill>
                  <a:schemeClr val="dk1"/>
                </a:solidFill>
              </a:rPr>
              <a:t>6-20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3030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21</a:t>
            </a:r>
            <a:r>
              <a:rPr b="1" lang="en" sz="1100">
                <a:solidFill>
                  <a:schemeClr val="dk1"/>
                </a:solidFill>
              </a:rPr>
              <a:t>-25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1694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</a:t>
            </a:r>
            <a:r>
              <a:rPr b="1" lang="en" sz="1100">
                <a:solidFill>
                  <a:schemeClr val="dk1"/>
                </a:solidFill>
              </a:rPr>
              <a:t>-5</a:t>
            </a:r>
            <a:endParaRPr b="1" sz="600">
              <a:solidFill>
                <a:schemeClr val="dk1"/>
              </a:solidFill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 rot="10800000">
            <a:off x="4260475" y="3565475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5252850" y="3246150"/>
            <a:ext cx="38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can see most probable words in groups of five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 rot="10800000">
            <a:off x="4260475" y="20099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 txBox="1"/>
          <p:nvPr/>
        </p:nvSpPr>
        <p:spPr>
          <a:xfrm>
            <a:off x="5252850" y="1790700"/>
            <a:ext cx="37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Old guesses will fill up as they get closer to guessing the word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874700" y="354900"/>
            <a:ext cx="3236700" cy="43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930625" y="889000"/>
            <a:ext cx="458100" cy="46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873125" y="274900"/>
            <a:ext cx="32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Wordle Coach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468250" y="889000"/>
            <a:ext cx="458100" cy="46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2005875" y="889000"/>
            <a:ext cx="458100" cy="46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543500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081125" y="889000"/>
            <a:ext cx="458100" cy="4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618750" y="9350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90%</a:t>
            </a:r>
            <a:endParaRPr i="1" sz="1200">
              <a:solidFill>
                <a:schemeClr val="dk1"/>
              </a:solidFill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 rot="10800000">
            <a:off x="4260475" y="41164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 txBox="1"/>
          <p:nvPr/>
        </p:nvSpPr>
        <p:spPr>
          <a:xfrm>
            <a:off x="5252850" y="3913450"/>
            <a:ext cx="39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Buttons along the bottom. For the undo and start over buttons, a prompt will show up asking if the user is sure they want to do it.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 rot="10800000">
            <a:off x="4260475" y="11183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3"/>
          <p:cNvSpPr txBox="1"/>
          <p:nvPr/>
        </p:nvSpPr>
        <p:spPr>
          <a:xfrm>
            <a:off x="5183300" y="889000"/>
            <a:ext cx="3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Probability listed of the guess being correct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874700" y="2519700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3"/>
          <p:cNvSpPr txBox="1"/>
          <p:nvPr/>
        </p:nvSpPr>
        <p:spPr>
          <a:xfrm>
            <a:off x="873125" y="596350"/>
            <a:ext cx="11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Current Guess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858325" y="2489800"/>
            <a:ext cx="24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Top 25 Next Probable Words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90" name="Google Shape;190;p23"/>
          <p:cNvCxnSpPr>
            <a:stCxn id="191" idx="1"/>
          </p:cNvCxnSpPr>
          <p:nvPr/>
        </p:nvCxnSpPr>
        <p:spPr>
          <a:xfrm>
            <a:off x="3639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flipH="1" rot="10800000">
            <a:off x="3777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4180950" y="15386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5056375" y="1339850"/>
            <a:ext cx="40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Toggle buttons to select the color for each letter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061350" y="2693300"/>
            <a:ext cx="28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CHART  95%    4 CRANK  80%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CHAIR  90%    5 CRAZE  70%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CHAIN  85%    6 CAROL  50%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9306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464025" y="1444550"/>
            <a:ext cx="458100" cy="236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9974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530825" y="14337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064225" y="14445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846250" y="1591075"/>
            <a:ext cx="13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Previous Guesses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930625" y="1893025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crane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005875" y="1893038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425200" y="21704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608700" y="2168263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064225" y="18930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435738" y="3874213"/>
            <a:ext cx="1105200" cy="2364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Over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010725" y="4216850"/>
            <a:ext cx="1173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? HELP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412313" y="4205200"/>
            <a:ext cx="1608300" cy="400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GUESS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0" name="Google Shape;210;p23"/>
          <p:cNvCxnSpPr/>
          <p:nvPr/>
        </p:nvCxnSpPr>
        <p:spPr>
          <a:xfrm>
            <a:off x="873125" y="3779625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3"/>
          <p:cNvSpPr/>
          <p:nvPr/>
        </p:nvSpPr>
        <p:spPr>
          <a:xfrm>
            <a:off x="17028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6-10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2362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11-15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7696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16-20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33030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21-25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1694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1-5</a:t>
            </a:r>
            <a:endParaRPr b="1" sz="600">
              <a:solidFill>
                <a:schemeClr val="dk1"/>
              </a:solidFill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 rot="10800000">
            <a:off x="4260475" y="3565475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5252850" y="3246150"/>
            <a:ext cx="38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can see most probable words in groups of five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 rot="10800000">
            <a:off x="4260475" y="20099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3"/>
          <p:cNvSpPr txBox="1"/>
          <p:nvPr/>
        </p:nvSpPr>
        <p:spPr>
          <a:xfrm>
            <a:off x="5252850" y="1790700"/>
            <a:ext cx="37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Old guesses will fill up as they get closer to guessing the word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1369100" y="1983861"/>
            <a:ext cx="19989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check that all letters are filled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369100" y="1368250"/>
            <a:ext cx="1998900" cy="615600"/>
          </a:xfrm>
          <a:prstGeom prst="rect">
            <a:avLst/>
          </a:prstGeom>
          <a:solidFill>
            <a:srgbClr val="FF6262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letter(s)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605775" y="2810275"/>
            <a:ext cx="1608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1061350" y="3880038"/>
            <a:ext cx="1254000" cy="236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Undo Guess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689925" y="2975025"/>
            <a:ext cx="1311600" cy="271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874700" y="354900"/>
            <a:ext cx="3236700" cy="43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930625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873125" y="274900"/>
            <a:ext cx="32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Wordle Coach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1468250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005875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Z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543500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3081125" y="889000"/>
            <a:ext cx="458100" cy="46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618750" y="935050"/>
            <a:ext cx="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90%</a:t>
            </a:r>
            <a:endParaRPr i="1" sz="1200">
              <a:solidFill>
                <a:schemeClr val="dk1"/>
              </a:solidFill>
            </a:endParaRPr>
          </a:p>
        </p:txBody>
      </p:sp>
      <p:cxnSp>
        <p:nvCxnSpPr>
          <p:cNvPr id="237" name="Google Shape;237;p24"/>
          <p:cNvCxnSpPr/>
          <p:nvPr/>
        </p:nvCxnSpPr>
        <p:spPr>
          <a:xfrm rot="10800000">
            <a:off x="4260475" y="41164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4"/>
          <p:cNvSpPr txBox="1"/>
          <p:nvPr/>
        </p:nvSpPr>
        <p:spPr>
          <a:xfrm>
            <a:off x="5252850" y="3913450"/>
            <a:ext cx="39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Buttons along the bottom. For the undo and start over buttons, a prompt will show up asking if the user is sure they want to do it.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 rot="10800000">
            <a:off x="4260475" y="111835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4"/>
          <p:cNvSpPr txBox="1"/>
          <p:nvPr/>
        </p:nvSpPr>
        <p:spPr>
          <a:xfrm>
            <a:off x="5183300" y="889000"/>
            <a:ext cx="3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Probability listed of the guess being correct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1" name="Google Shape;241;p24"/>
          <p:cNvCxnSpPr/>
          <p:nvPr/>
        </p:nvCxnSpPr>
        <p:spPr>
          <a:xfrm>
            <a:off x="874700" y="2519700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/>
        </p:nvSpPr>
        <p:spPr>
          <a:xfrm>
            <a:off x="873125" y="596350"/>
            <a:ext cx="11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Current Guess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58325" y="2489800"/>
            <a:ext cx="24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Top 25 Next Probable Words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244" name="Google Shape;244;p24"/>
          <p:cNvCxnSpPr>
            <a:stCxn id="245" idx="1"/>
          </p:cNvCxnSpPr>
          <p:nvPr/>
        </p:nvCxnSpPr>
        <p:spPr>
          <a:xfrm>
            <a:off x="3639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 flipH="1" rot="10800000">
            <a:off x="3777925" y="1539950"/>
            <a:ext cx="1380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4180950" y="15386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4"/>
          <p:cNvSpPr txBox="1"/>
          <p:nvPr/>
        </p:nvSpPr>
        <p:spPr>
          <a:xfrm>
            <a:off x="5056375" y="1339850"/>
            <a:ext cx="40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Toggle buttons to select the color for each letter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061350" y="2693300"/>
            <a:ext cx="28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CHART  95%    4 CRANK  80%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CHAIR  90%    5 CRAZE  70%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CHAIN  85%    6 CAROL  50%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9306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1464025" y="1444550"/>
            <a:ext cx="458100" cy="236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1997425" y="1444550"/>
            <a:ext cx="458100" cy="23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2530825" y="14337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3064225" y="1444550"/>
            <a:ext cx="4581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846250" y="1591075"/>
            <a:ext cx="13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Previous Guesses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930625" y="1893025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crane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2005875" y="1893038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425200" y="21704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2608700" y="2168263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064225" y="1893050"/>
            <a:ext cx="7593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2435738" y="3874213"/>
            <a:ext cx="1105200" cy="2364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Over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010725" y="4216850"/>
            <a:ext cx="1173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? HELP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2412313" y="4205200"/>
            <a:ext cx="1608300" cy="400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GUESS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873125" y="3779625"/>
            <a:ext cx="323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4"/>
          <p:cNvSpPr/>
          <p:nvPr/>
        </p:nvSpPr>
        <p:spPr>
          <a:xfrm>
            <a:off x="17028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6-10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22362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11-15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27696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16-20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33030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21-25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169475" y="3448625"/>
            <a:ext cx="5622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1-5</a:t>
            </a:r>
            <a:endParaRPr b="1" sz="600">
              <a:solidFill>
                <a:schemeClr val="dk1"/>
              </a:solidFill>
            </a:endParaRPr>
          </a:p>
        </p:txBody>
      </p:sp>
      <p:cxnSp>
        <p:nvCxnSpPr>
          <p:cNvPr id="270" name="Google Shape;270;p24"/>
          <p:cNvCxnSpPr/>
          <p:nvPr/>
        </p:nvCxnSpPr>
        <p:spPr>
          <a:xfrm rot="10800000">
            <a:off x="4260475" y="3565475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4"/>
          <p:cNvSpPr txBox="1"/>
          <p:nvPr/>
        </p:nvSpPr>
        <p:spPr>
          <a:xfrm>
            <a:off x="5252850" y="3246150"/>
            <a:ext cx="38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can see most probable words in groups of five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 rot="10800000">
            <a:off x="4260475" y="2009900"/>
            <a:ext cx="8433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4"/>
          <p:cNvSpPr txBox="1"/>
          <p:nvPr/>
        </p:nvSpPr>
        <p:spPr>
          <a:xfrm>
            <a:off x="5252850" y="1790700"/>
            <a:ext cx="37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Old guesses will fill up as they get closer to guessing the word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369100" y="1983861"/>
            <a:ext cx="19989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is not found within the word 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369100" y="1614075"/>
            <a:ext cx="1998900" cy="400200"/>
          </a:xfrm>
          <a:prstGeom prst="rect">
            <a:avLst/>
          </a:prstGeom>
          <a:solidFill>
            <a:srgbClr val="FF6262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Not Found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1061350" y="3880038"/>
            <a:ext cx="1254000" cy="236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Undo Guess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1677325" y="2636588"/>
            <a:ext cx="1311600" cy="271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about kotlin/java </a:t>
            </a:r>
            <a:r>
              <a:rPr lang="en"/>
              <a:t>android</a:t>
            </a:r>
            <a:r>
              <a:rPr lang="en"/>
              <a:t>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UI design (learning curve)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the front end to the back end files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Development Steps</a:t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physical </a:t>
            </a:r>
            <a:r>
              <a:rPr lang="en"/>
              <a:t>interface</a:t>
            </a:r>
            <a:r>
              <a:rPr lang="en"/>
              <a:t> of buttons and other controls in </a:t>
            </a:r>
            <a:r>
              <a:rPr lang="en"/>
              <a:t>android</a:t>
            </a:r>
            <a:r>
              <a:rPr lang="en"/>
              <a:t>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standard wordle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features as noted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java files to interact with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calls from the buttons need to be translated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input text to fill wordle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data back and forth from back end java </a:t>
            </a:r>
            <a:r>
              <a:rPr lang="en"/>
              <a:t>library</a:t>
            </a:r>
            <a:r>
              <a:rPr lang="en"/>
              <a:t> of wordle </a:t>
            </a:r>
            <a:r>
              <a:rPr lang="en"/>
              <a:t>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input will be passed into back end algorithm and will receive an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Back-end will send back processed or stored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99950" y="2571750"/>
            <a:ext cx="3681300" cy="25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Wordle Solver Algorithm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know the answer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a preprocessed list of 14,855 potential wordle words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letter frequency as a heuristic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Tries to pick the option that reveals the most information based on frequency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Eliminates words each round and analyzes the remaining word frequency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47450" y="420575"/>
            <a:ext cx="478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Most Basic Functionality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0" y="2577900"/>
            <a:ext cx="3695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358425" y="4692300"/>
            <a:ext cx="4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https://github.com/tabatkins/wordle-list/blob/main/words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81250" y="2571750"/>
            <a:ext cx="460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1800">
                <a:solidFill>
                  <a:schemeClr val="lt2"/>
                </a:solidFill>
              </a:rPr>
              <a:t>Robust and reliable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Fast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Expandable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Functions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findLetterFrequency</a:t>
            </a:r>
            <a:r>
              <a:rPr lang="en"/>
              <a:t>() 		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getWordScores()			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pruneWords()			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6"/>
          <p:cNvGraphicFramePr/>
          <p:nvPr/>
        </p:nvGraphicFramePr>
        <p:xfrm>
          <a:off x="1799750" y="11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07525" y="1072450"/>
            <a:ext cx="130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mall.txt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799750" y="3109875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 = 50%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47550" y="3109875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 = 50%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95350" y="3109875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FFFFFF"/>
                </a:solidFill>
              </a:rPr>
              <a:t> = 75%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143150" y="3109875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A,T,W,U </a:t>
            </a:r>
            <a:r>
              <a:rPr lang="en">
                <a:solidFill>
                  <a:srgbClr val="FFFFFF"/>
                </a:solidFill>
              </a:rPr>
              <a:t>= 25%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590950" y="3109875"/>
            <a:ext cx="1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r>
              <a:rPr lang="en">
                <a:solidFill>
                  <a:srgbClr val="FFFFFF"/>
                </a:solidFill>
              </a:rPr>
              <a:t> = 50%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747100" y="202700"/>
            <a:ext cx="63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findLetterFrequency()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5402575" y="1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721050"/>
                <a:gridCol w="721050"/>
                <a:gridCol w="721050"/>
                <a:gridCol w="721050"/>
                <a:gridCol w="539150"/>
              </a:tblGrid>
              <a:tr h="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Letter 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Letter 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Letter 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Letter 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Letter 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 = 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 = 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 = 75%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A,T,W,U = 25%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 = 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7474500" y="3576475"/>
            <a:ext cx="130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Small.txt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747100" y="202700"/>
            <a:ext cx="63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getWordScores()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01450" y="7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908425"/>
                <a:gridCol w="908425"/>
                <a:gridCol w="908425"/>
                <a:gridCol w="908425"/>
                <a:gridCol w="908425"/>
              </a:tblGrid>
              <a:tr h="5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 = 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 = 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= 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A,T,W,U = 25%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 = 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80000" y="2062175"/>
            <a:ext cx="337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SCRAM = 50%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PARTS = 35%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FLOWN = 25%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SCRUM = 50%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7475" y="1582300"/>
            <a:ext cx="17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 Frequency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17475" y="3443475"/>
            <a:ext cx="47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Guesses: </a:t>
            </a:r>
            <a:r>
              <a:rPr lang="en">
                <a:solidFill>
                  <a:schemeClr val="dk1"/>
                </a:solidFill>
              </a:rPr>
              <a:t>SCRAM, SCRUM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435125" y="409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571075"/>
                <a:gridCol w="571075"/>
                <a:gridCol w="571075"/>
                <a:gridCol w="571075"/>
                <a:gridCol w="571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pruneWords()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487650" y="19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442675" y="12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{9E3DF0E3-3952-4A72-A99D-EFB03B34A4B9}</a:tableStyleId>
              </a:tblPr>
              <a:tblGrid>
                <a:gridCol w="571075"/>
                <a:gridCol w="571075"/>
                <a:gridCol w="571075"/>
                <a:gridCol w="571075"/>
                <a:gridCol w="571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pruneWords()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Eliminates words by green letters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Eliminates yellow same </a:t>
            </a:r>
            <a:r>
              <a:rPr lang="en"/>
              <a:t>column</a:t>
            </a:r>
            <a:r>
              <a:rPr lang="en"/>
              <a:t> letters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Scans remaining word and removes any with black letters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remaining set removes words with the full set of yellow letters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571500"/>
            <a:ext cx="44862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“frame”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 wordle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boxes to enter each character of the current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previous guesses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 button to select the color of each 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screen information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Suggestions based on </a:t>
            </a:r>
            <a:r>
              <a:rPr lang="en"/>
              <a:t>previously entered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of each suggested word being the wordle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 guess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over 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