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98" r:id="rId5"/>
    <p:sldId id="266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6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BF48AA-3650-275C-EC85-690F56645431}" name="권용우" initials="권" userId="S::rddrdd1228@cau.ac.kr::25e786dc-71e2-4392-a817-71d3c94c3dd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EB"/>
    <a:srgbClr val="ECC6E9"/>
    <a:srgbClr val="FBB7F5"/>
    <a:srgbClr val="FDE7FB"/>
    <a:srgbClr val="41DBB0"/>
    <a:srgbClr val="D5F7DD"/>
    <a:srgbClr val="434CFF"/>
    <a:srgbClr val="FFFFFF"/>
    <a:srgbClr val="DFF9F1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96807-8A79-4F47-9559-089D99956ED7}" v="2" dt="2023-08-23T05:37:29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44" autoAdjust="0"/>
  </p:normalViewPr>
  <p:slideViewPr>
    <p:cSldViewPr snapToGrid="0">
      <p:cViewPr varScale="1">
        <p:scale>
          <a:sx n="70" d="100"/>
          <a:sy n="70" d="100"/>
        </p:scale>
        <p:origin x="7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E4EE8-126A-4A2D-965C-9718A24FAB18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7E17-5A4E-4390-81C2-34A8C83A2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7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현재 전 세계적인 열풍을 일으키고 있는 </a:t>
            </a:r>
            <a:r>
              <a:rPr lang="ko-KR" altLang="en-US" sz="12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챗</a:t>
            </a:r>
            <a:r>
              <a:rPr lang="en-US" altLang="ko-KR" sz="12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GPT</a:t>
            </a:r>
            <a:r>
              <a:rPr lang="ko-KR" altLang="en-US" sz="12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 인터넷 상의 방대한 데이터를 학습하여 사용자의 궁금증을 신속하고 효율적으로 해결하는 기술로</a:t>
            </a:r>
            <a:r>
              <a:rPr lang="en-US" altLang="ko-KR" sz="12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이러한 혁신적인 기술은 기업의 경쟁력에도 중요한 부분을 차지하기 때문에 많은 기업들이 사용하고 있습니다</a:t>
            </a:r>
            <a:r>
              <a:rPr lang="en-US" altLang="ko-KR" sz="12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.” </a:t>
            </a:r>
            <a:r>
              <a:rPr lang="ko-KR" altLang="en-US" sz="12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에이다시와</a:t>
            </a:r>
            <a:r>
              <a:rPr lang="ko-KR" altLang="en-US" sz="12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같은 </a:t>
            </a:r>
            <a:r>
              <a:rPr lang="ko-KR" altLang="en-US" sz="120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챗봇</a:t>
            </a:r>
            <a:r>
              <a:rPr lang="ko-KR" altLang="en-US" sz="12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시스템을 만든 </a:t>
            </a:r>
            <a:r>
              <a:rPr lang="en-US" altLang="ko-KR" sz="12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SKT</a:t>
            </a:r>
            <a:r>
              <a:rPr lang="ko-KR" altLang="en-US" sz="12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데이터 엔지니어 분의 인터뷰를 해봤습니다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11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블루버디를</a:t>
            </a:r>
            <a:r>
              <a:rPr lang="ko-KR" altLang="en-US" dirty="0"/>
              <a:t> 이용해 데이터베이스로 활용 가능한 엑셀 리스트를 만든 모습입니다</a:t>
            </a:r>
            <a:r>
              <a:rPr lang="en-US" altLang="ko-KR" dirty="0"/>
              <a:t>. </a:t>
            </a:r>
            <a:r>
              <a:rPr lang="ko-KR" altLang="en-US" dirty="0"/>
              <a:t>카테고리와 </a:t>
            </a:r>
            <a:r>
              <a:rPr lang="ko-KR" altLang="en-US" dirty="0" err="1"/>
              <a:t>핵심단어를</a:t>
            </a:r>
            <a:r>
              <a:rPr lang="ko-KR" altLang="en-US" dirty="0"/>
              <a:t> 통해 사용자가 쉽게 찾아 볼 수 있고</a:t>
            </a:r>
            <a:r>
              <a:rPr lang="en-US" altLang="ko-KR" dirty="0"/>
              <a:t>, </a:t>
            </a:r>
            <a:r>
              <a:rPr lang="ko-KR" altLang="en-US" dirty="0"/>
              <a:t>이 데이터베이스로 활용해 새로운 </a:t>
            </a:r>
            <a:r>
              <a:rPr lang="ko-KR" altLang="en-US" dirty="0" err="1"/>
              <a:t>챗봇이나</a:t>
            </a:r>
            <a:r>
              <a:rPr lang="ko-KR" altLang="en-US" dirty="0"/>
              <a:t> 서비스 만드는 것도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7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ko-KR" altLang="en-US" dirty="0"/>
              <a:t>데이터에 대한 정보를 모두 포함하고</a:t>
            </a:r>
            <a:r>
              <a:rPr lang="en-US" altLang="ko-KR" dirty="0"/>
              <a:t>, </a:t>
            </a:r>
            <a:r>
              <a:rPr lang="ko-KR" altLang="en-US" dirty="0"/>
              <a:t>어려운 말을 쉽게 풀어서 설명해줘야 하기 때문에 최대한 형식에 맞게 잘 정리된 형태로 출력되고</a:t>
            </a:r>
            <a:r>
              <a:rPr lang="en-US" altLang="ko-KR" dirty="0"/>
              <a:t>, </a:t>
            </a:r>
            <a:r>
              <a:rPr lang="ko-KR" altLang="en-US" dirty="0"/>
              <a:t>오류가 없기를 원했습니다</a:t>
            </a:r>
            <a:r>
              <a:rPr lang="en-US" altLang="ko-KR" dirty="0"/>
              <a:t>.</a:t>
            </a:r>
          </a:p>
          <a:p>
            <a:pPr algn="l" rtl="0" fontAlgn="base"/>
            <a:r>
              <a:rPr lang="ko-KR" altLang="en-US" dirty="0"/>
              <a:t>따라서 </a:t>
            </a:r>
            <a:r>
              <a:rPr lang="ko-KR" altLang="en-US" dirty="0" err="1"/>
              <a:t>그린버디는</a:t>
            </a:r>
            <a:r>
              <a:rPr lang="ko-KR" altLang="en-US" dirty="0"/>
              <a:t> </a:t>
            </a:r>
            <a:r>
              <a:rPr lang="ko-KR" altLang="en-US" dirty="0" err="1"/>
              <a:t>프롬포트를</a:t>
            </a:r>
            <a:r>
              <a:rPr lang="ko-KR" altLang="en-US" dirty="0"/>
              <a:t> 만들 때 최대한 간결하면서도 원하는 내용이 다 들어가도록 제작하였고 예시를 </a:t>
            </a:r>
            <a:r>
              <a:rPr lang="en-US" altLang="ko-KR" dirty="0"/>
              <a:t>2</a:t>
            </a:r>
            <a:r>
              <a:rPr lang="ko-KR" altLang="en-US" dirty="0"/>
              <a:t>개 들어서</a:t>
            </a:r>
            <a:r>
              <a:rPr lang="en-US" altLang="ko-KR" dirty="0"/>
              <a:t>, </a:t>
            </a:r>
            <a:r>
              <a:rPr lang="ko-KR" altLang="en-US" dirty="0"/>
              <a:t>결과적으로 저희가 원하는 형식으로 깔끔하게 출력할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3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엔지니어의 답변이 쉽게 이해가 가지 않는 사용자들을 위해 답변을 최대한 쉬운 말로 풀어서 설명해주고</a:t>
            </a:r>
            <a:r>
              <a:rPr lang="en-US" altLang="ko-KR" dirty="0"/>
              <a:t>, </a:t>
            </a:r>
            <a:r>
              <a:rPr lang="ko-KR" altLang="en-US" dirty="0"/>
              <a:t>질문이나 답변 중 어려운 단어의 의미까지 같이 설명해줌으로써 이용자들의 이해도를 높이는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관련 직종은 바로 답변을 보고 해결하면 되지만</a:t>
            </a:r>
            <a:r>
              <a:rPr lang="en-US" altLang="ko-KR" dirty="0"/>
              <a:t> / </a:t>
            </a:r>
            <a:r>
              <a:rPr lang="ko-KR" altLang="en-US" dirty="0"/>
              <a:t>데이터 지식이 없는 사람들은 조금은 길지만 </a:t>
            </a:r>
            <a:r>
              <a:rPr lang="ko-KR" altLang="en-US" dirty="0" err="1"/>
              <a:t>풀어쓴</a:t>
            </a:r>
            <a:r>
              <a:rPr lang="ko-KR" altLang="en-US" dirty="0"/>
              <a:t> 답변을 보고 이해하고 추가적인 검색을 할 필요 없이 </a:t>
            </a:r>
            <a:r>
              <a:rPr lang="ko-KR" altLang="en-US" dirty="0" err="1"/>
              <a:t>그린버디로</a:t>
            </a:r>
            <a:r>
              <a:rPr lang="ko-KR" altLang="en-US" dirty="0"/>
              <a:t> 해결할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34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buNone/>
            </a:pPr>
            <a:r>
              <a:rPr lang="ko-KR" altLang="en-US" sz="1200" dirty="0">
                <a:latin typeface="Arial"/>
                <a:ea typeface="맑은 고딕"/>
                <a:cs typeface="Arial"/>
              </a:rPr>
              <a:t>저희가 만든 서비스와 아이디어를 활용하여 </a:t>
            </a:r>
            <a:r>
              <a:rPr lang="ko-KR" altLang="ko-KR" sz="1200" dirty="0">
                <a:latin typeface="Arial"/>
                <a:ea typeface="맑은 고딕"/>
                <a:cs typeface="Arial"/>
              </a:rPr>
              <a:t>이후 </a:t>
            </a:r>
            <a:r>
              <a:rPr lang="ko-KR" altLang="ko-KR" sz="1200" dirty="0" err="1">
                <a:latin typeface="Arial"/>
                <a:ea typeface="맑은 고딕"/>
                <a:cs typeface="Arial"/>
              </a:rPr>
              <a:t>챗봇으로</a:t>
            </a:r>
            <a:r>
              <a:rPr lang="ko-KR" altLang="ko-KR" sz="1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ko-KR" sz="1200" dirty="0" err="1">
                <a:latin typeface="Arial"/>
                <a:ea typeface="맑은 고딕"/>
                <a:cs typeface="Arial"/>
              </a:rPr>
              <a:t>활용가능</a:t>
            </a:r>
            <a:r>
              <a:rPr lang="ko-KR" altLang="ko-KR" sz="1200" dirty="0">
                <a:latin typeface="Arial"/>
                <a:ea typeface="맑은 고딕"/>
                <a:cs typeface="Arial"/>
              </a:rPr>
              <a:t>) 사용자에게 질문을 받아 바로 카테고리 분류 후, 이미 정리된 데이터베이스에서 해당 카테고리에 있는 유사도 높은 질문과 답변들을 2~3개 보여주는 </a:t>
            </a:r>
            <a:r>
              <a:rPr lang="ko-KR" altLang="ko-KR" sz="1200" dirty="0" err="1">
                <a:latin typeface="Arial"/>
                <a:ea typeface="맑은 고딕"/>
                <a:cs typeface="Arial"/>
              </a:rPr>
              <a:t>챗봇을</a:t>
            </a:r>
            <a:r>
              <a:rPr lang="ko-KR" altLang="ko-KR" sz="1200" dirty="0">
                <a:latin typeface="Arial"/>
                <a:ea typeface="맑은 고딕"/>
                <a:cs typeface="Arial"/>
              </a:rPr>
              <a:t> 생성할 수 있다</a:t>
            </a:r>
            <a:r>
              <a:rPr lang="en-US" altLang="ko-KR" sz="1200" dirty="0">
                <a:latin typeface="+mn-lt"/>
                <a:ea typeface="Arial"/>
                <a:cs typeface="Arial"/>
              </a:rPr>
              <a:t>.</a:t>
            </a:r>
            <a:r>
              <a:rPr lang="ko-KR" altLang="ko-KR" sz="1200" dirty="0">
                <a:latin typeface="Arial"/>
                <a:ea typeface="맑은 고딕"/>
                <a:cs typeface="Arial"/>
              </a:rPr>
              <a:t>​</a:t>
            </a: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altLang="ko-KR" dirty="0">
                <a:ea typeface="+mn-lt"/>
                <a:cs typeface="+mn-lt"/>
              </a:rPr>
              <a:t>카테고리와 </a:t>
            </a:r>
            <a:r>
              <a:rPr lang="ko-KR" altLang="ko-KR" dirty="0" err="1">
                <a:ea typeface="+mn-lt"/>
                <a:cs typeface="+mn-lt"/>
              </a:rPr>
              <a:t>핵심단어가</a:t>
            </a:r>
            <a:r>
              <a:rPr lang="ko-KR" altLang="ko-KR" dirty="0">
                <a:ea typeface="+mn-lt"/>
                <a:cs typeface="+mn-lt"/>
              </a:rPr>
              <a:t> 있는 리스트로 </a:t>
            </a:r>
            <a:r>
              <a:rPr lang="ko-KR" altLang="en-US" dirty="0">
                <a:ea typeface="+mn-lt"/>
                <a:cs typeface="+mn-lt"/>
              </a:rPr>
              <a:t>정리되어 이후 </a:t>
            </a:r>
            <a:r>
              <a:rPr lang="ko-KR" altLang="ko-KR" dirty="0" err="1">
                <a:ea typeface="+mn-lt"/>
                <a:cs typeface="+mn-lt"/>
              </a:rPr>
              <a:t>php</a:t>
            </a:r>
            <a:r>
              <a:rPr lang="ko-KR" altLang="ko-KR" dirty="0">
                <a:ea typeface="+mn-lt"/>
                <a:cs typeface="+mn-lt"/>
              </a:rPr>
              <a:t> 파일에서 데이터베이스를 불러오고 행렬로 만든 후 텍스트 파일로 변환하여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챗봇에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활용하면 된다. 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>
                <a:latin typeface="Arial"/>
                <a:ea typeface="맑은 고딕"/>
                <a:cs typeface="Arial"/>
              </a:rPr>
              <a:t>(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데이터베이스만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연결이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되면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 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현실적으로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구현이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가능하다</a:t>
            </a:r>
            <a:r>
              <a:rPr lang="en-US" altLang="ko-KR" sz="1200" dirty="0">
                <a:latin typeface="Arial"/>
                <a:ea typeface="맑은 고딕"/>
                <a:cs typeface="Arial"/>
              </a:rPr>
              <a:t>​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37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buNone/>
            </a:pPr>
            <a:endParaRPr lang="ko-KR" altLang="ko-KR" sz="1200" dirty="0">
              <a:latin typeface="Arial"/>
              <a:ea typeface="맑은 고딕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83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7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1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8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5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44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lgun Gothic" panose="020B0503020000020004" pitchFamily="50" charset="-127"/>
              </a:rPr>
              <a:t>데이터를 학습하여 답변을 바로 해주는 </a:t>
            </a:r>
            <a:r>
              <a:rPr lang="ko-KR" altLang="ko-KR" sz="1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lgun Gothic" panose="020B0503020000020004" pitchFamily="50" charset="-127"/>
              </a:rPr>
              <a:t>챗봇을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lgun Gothic" panose="020B0503020000020004" pitchFamily="50" charset="-127"/>
              </a:rPr>
              <a:t> 직접 만들면 문제 해결에 </a:t>
            </a:r>
            <a:r>
              <a:rPr lang="ko-KR" altLang="ko-KR" sz="1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lgun Gothic" panose="020B0503020000020004" pitchFamily="50" charset="-127"/>
              </a:rPr>
              <a:t>베스트지만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lgun Gothic" panose="020B0503020000020004" pitchFamily="50" charset="-127"/>
              </a:rPr>
              <a:t>, 이는 분명한 한계가 있다.</a:t>
            </a:r>
            <a:r>
              <a:rPr lang="ko-KR" altLang="ko-KR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lgun Gothic" panose="020B0503020000020004" pitchFamily="50" charset="-127"/>
              </a:rPr>
              <a:t>​</a:t>
            </a:r>
            <a:endParaRPr lang="ko-KR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algn="l" rtl="0" fontAlgn="base"/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사용자가 질문을 하면 알아서 답변해주는 </a:t>
            </a:r>
            <a:r>
              <a:rPr lang="ko-KR" altLang="ko-KR" sz="1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챗봇을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 내기에는 </a:t>
            </a:r>
            <a:r>
              <a:rPr lang="ko-KR" altLang="ko-KR" sz="1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긴시간과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 많은 데이터가 필요하다. 현업에서도 실제로 데이터를 </a:t>
            </a:r>
            <a:r>
              <a:rPr lang="ko-KR" altLang="ko-KR" sz="1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자츰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 모아 내년 쯤에 구현할 예정이라고 밝혔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  <a:p>
            <a:pPr algn="l" rtl="0" fontAlgn="base"/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algn="l" rtl="0" fontAlgn="base"/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ea typeface="+mn-ea"/>
              </a:rPr>
              <a:t>여태껏 들어온 QNA 에 대해 각 질문과 답변에 태그를 달아 리스트로 정리하면 궁금한 사람들이 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ea typeface="+mn-ea"/>
              </a:rPr>
              <a:t>직접 찾아볼 수 있고 별다른 검색 없이 바로 이해 할 수 있도록 하면 도움이 되겠다고 생각했다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algn="l" rtl="0" fontAlgn="base"/>
            <a:r>
              <a:rPr lang="en-US" altLang="ko-KR" dirty="0"/>
              <a:t>2</a:t>
            </a:r>
            <a:r>
              <a:rPr lang="ko-KR" altLang="en-US" dirty="0"/>
              <a:t>개의 테스트 봇을 제작했다</a:t>
            </a:r>
            <a:r>
              <a:rPr lang="en-US" altLang="ko-KR" dirty="0"/>
              <a:t>. ~~~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8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ko-KR" altLang="en-US" dirty="0"/>
              <a:t>원하는 대로 출력하기 위해 길게 쓸수록 </a:t>
            </a:r>
            <a:r>
              <a:rPr lang="ko-KR" altLang="en-US" dirty="0" err="1"/>
              <a:t>챗지피티가</a:t>
            </a:r>
            <a:r>
              <a:rPr lang="ko-KR" altLang="en-US" dirty="0"/>
              <a:t> 다르게 출력해주거나 초반엔 출력을 잘하다가 여러 개의 질문과 답변을 넣으면 바뀌는 문제가 있어 </a:t>
            </a:r>
            <a:endParaRPr lang="en-US" altLang="ko-KR" dirty="0"/>
          </a:p>
          <a:p>
            <a:pPr algn="l" rtl="0" fontAlgn="base"/>
            <a:r>
              <a:rPr lang="ko-KR" altLang="en-US" dirty="0" err="1"/>
              <a:t>블루버디</a:t>
            </a:r>
            <a:r>
              <a:rPr lang="ko-KR" altLang="en-US" dirty="0"/>
              <a:t> 같은 경우 최대한 간결하고 적은 문장으로 학습을 하였고</a:t>
            </a:r>
            <a:r>
              <a:rPr lang="en-US" altLang="ko-KR" dirty="0"/>
              <a:t>, </a:t>
            </a:r>
            <a:r>
              <a:rPr lang="ko-KR" altLang="en-US" dirty="0"/>
              <a:t>이전 프롬프트의 입력과 출력을 </a:t>
            </a:r>
            <a:r>
              <a:rPr lang="ko-KR" altLang="en-US" dirty="0" err="1"/>
              <a:t>다음답변에</a:t>
            </a:r>
            <a:r>
              <a:rPr lang="ko-KR" altLang="en-US" dirty="0"/>
              <a:t> 이용하지 않고</a:t>
            </a:r>
            <a:r>
              <a:rPr lang="en-US" altLang="ko-KR" dirty="0"/>
              <a:t>, </a:t>
            </a:r>
            <a:r>
              <a:rPr lang="ko-KR" altLang="en-US" dirty="0"/>
              <a:t>다른 문장 없이 단순 </a:t>
            </a:r>
            <a:r>
              <a:rPr lang="ko-KR" altLang="en-US" dirty="0" err="1"/>
              <a:t>핵심단어</a:t>
            </a:r>
            <a:r>
              <a:rPr lang="en-US" altLang="ko-KR" dirty="0"/>
              <a:t>, </a:t>
            </a:r>
            <a:r>
              <a:rPr lang="ko-KR" altLang="en-US" dirty="0"/>
              <a:t>카테고리 만 추출하는 용도로 사용할 수 있도록 제작하였습니다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9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lgun Gothic" panose="020B0503020000020004" pitchFamily="50" charset="-127"/>
              </a:rPr>
              <a:t>첫번째 테스트 봇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+mn-ea"/>
              </a:rPr>
              <a:t>(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lgun Gothic" panose="020B0503020000020004" pitchFamily="50" charset="-127"/>
              </a:rPr>
              <a:t>블루버디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+mn-ea"/>
              </a:rPr>
              <a:t>) -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&gt;&gt; 새로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lgun Gothic" panose="020B0503020000020004" pitchFamily="50" charset="-127"/>
              </a:rPr>
              <a:t> 들어온 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질문과 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본인이 한 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답변을 넣으면 바로 카테고리 분류와 </a:t>
            </a:r>
            <a:r>
              <a:rPr lang="ko-KR" altLang="ko-KR" sz="1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핵심단어를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추출해주는 서비스로 엔지니어가 QNA 리스트를 정리하는 데 도움을 준다. 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(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정리해야 하는 데이터 엔지니어가 쓰는 서비스)</a:t>
            </a:r>
            <a:r>
              <a:rPr lang="ko-KR" altLang="ko-KR" sz="1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​</a:t>
            </a:r>
            <a:endParaRPr lang="ko-KR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marL="285750" indent="-285750" algn="l" rtl="0" fontAlgn="base">
              <a:buFontTx/>
              <a:buChar char="-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이 서비스를 활용해 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사용자가 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자신이 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가진 질문과 비슷한 이전에 나온 질문, 답변을 </a:t>
            </a:r>
            <a:r>
              <a:rPr lang="ko-KR" altLang="ko-KR" sz="1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lgun Gothic" panose="020B0503020000020004" pitchFamily="50" charset="-127"/>
              </a:rPr>
              <a:t>리스트된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lgun Gothic" panose="020B0503020000020004" pitchFamily="50" charset="-127"/>
              </a:rPr>
              <a:t> 공유 문서에서 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태그를 이용해 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더 쉽게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 찾아보고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다른 연락없이 직접</a:t>
            </a:r>
            <a:r>
              <a:rPr lang="ko-KR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해결할 수 있다.</a:t>
            </a:r>
            <a:endParaRPr lang="ko-KR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E17-5A4E-4390-81C2-34A8C83A2F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42.png"/><Relationship Id="rId5" Type="http://schemas.openxmlformats.org/officeDocument/2006/relationships/image" Target="../media/image9.png"/><Relationship Id="rId10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0.jpeg"/><Relationship Id="rId5" Type="http://schemas.openxmlformats.org/officeDocument/2006/relationships/image" Target="../media/image9.png"/><Relationship Id="rId10" Type="http://schemas.openxmlformats.org/officeDocument/2006/relationships/image" Target="../media/image19.jpeg"/><Relationship Id="rId4" Type="http://schemas.openxmlformats.org/officeDocument/2006/relationships/image" Target="../media/image8.png"/><Relationship Id="rId9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9.png"/><Relationship Id="rId5" Type="http://schemas.openxmlformats.org/officeDocument/2006/relationships/image" Target="../media/image9.pn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C83AB7F4-15EE-5CCA-6232-93A3E129D0B4}"/>
              </a:ext>
            </a:extLst>
          </p:cNvPr>
          <p:cNvGrpSpPr/>
          <p:nvPr/>
        </p:nvGrpSpPr>
        <p:grpSpPr>
          <a:xfrm>
            <a:off x="-168677" y="-5544157"/>
            <a:ext cx="18288001" cy="21259893"/>
            <a:chOff x="-517248" y="-5544528"/>
            <a:chExt cx="19937213" cy="21259893"/>
          </a:xfrm>
        </p:grpSpPr>
        <p:grpSp>
          <p:nvGrpSpPr>
            <p:cNvPr id="3" name="그룹 1002">
              <a:extLst>
                <a:ext uri="{FF2B5EF4-FFF2-40B4-BE49-F238E27FC236}">
                  <a16:creationId xmlns:a16="http://schemas.microsoft.com/office/drawing/2014/main" id="{6D880343-D4FA-2297-0611-EE66142E8173}"/>
                </a:ext>
              </a:extLst>
            </p:cNvPr>
            <p:cNvGrpSpPr/>
            <p:nvPr/>
          </p:nvGrpSpPr>
          <p:grpSpPr>
            <a:xfrm>
              <a:off x="9962502" y="7318761"/>
              <a:ext cx="7115410" cy="8396604"/>
              <a:chOff x="9962502" y="7318761"/>
              <a:chExt cx="7115410" cy="8396604"/>
            </a:xfrm>
          </p:grpSpPr>
          <p:pic>
            <p:nvPicPr>
              <p:cNvPr id="17" name="Object 3">
                <a:extLst>
                  <a:ext uri="{FF2B5EF4-FFF2-40B4-BE49-F238E27FC236}">
                    <a16:creationId xmlns:a16="http://schemas.microsoft.com/office/drawing/2014/main" id="{7106A8AA-9631-D482-7CE9-44CC1DD79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5400000">
                <a:off x="9962502" y="7318761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5" name="그룹 1003">
              <a:extLst>
                <a:ext uri="{FF2B5EF4-FFF2-40B4-BE49-F238E27FC236}">
                  <a16:creationId xmlns:a16="http://schemas.microsoft.com/office/drawing/2014/main" id="{6F865A54-D541-2625-8356-178521CFFC0B}"/>
                </a:ext>
              </a:extLst>
            </p:cNvPr>
            <p:cNvGrpSpPr/>
            <p:nvPr/>
          </p:nvGrpSpPr>
          <p:grpSpPr>
            <a:xfrm>
              <a:off x="-517248" y="2460134"/>
              <a:ext cx="7115410" cy="8396604"/>
              <a:chOff x="-517248" y="2460134"/>
              <a:chExt cx="7115410" cy="8396604"/>
            </a:xfrm>
          </p:grpSpPr>
          <p:pic>
            <p:nvPicPr>
              <p:cNvPr id="15" name="Object 6">
                <a:extLst>
                  <a:ext uri="{FF2B5EF4-FFF2-40B4-BE49-F238E27FC236}">
                    <a16:creationId xmlns:a16="http://schemas.microsoft.com/office/drawing/2014/main" id="{DE8B677E-58E7-BE80-A361-1344D35F9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17248" y="2460134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6" name="그룹 1004">
              <a:extLst>
                <a:ext uri="{FF2B5EF4-FFF2-40B4-BE49-F238E27FC236}">
                  <a16:creationId xmlns:a16="http://schemas.microsoft.com/office/drawing/2014/main" id="{4C01CA63-61D5-5279-CE06-EAFBB3C040E0}"/>
                </a:ext>
              </a:extLst>
            </p:cNvPr>
            <p:cNvGrpSpPr/>
            <p:nvPr/>
          </p:nvGrpSpPr>
          <p:grpSpPr>
            <a:xfrm>
              <a:off x="12304555" y="0"/>
              <a:ext cx="7115410" cy="8396604"/>
              <a:chOff x="12304555" y="0"/>
              <a:chExt cx="7115410" cy="8396604"/>
            </a:xfrm>
          </p:grpSpPr>
          <p:pic>
            <p:nvPicPr>
              <p:cNvPr id="14" name="Object 9">
                <a:extLst>
                  <a:ext uri="{FF2B5EF4-FFF2-40B4-BE49-F238E27FC236}">
                    <a16:creationId xmlns:a16="http://schemas.microsoft.com/office/drawing/2014/main" id="{CE5F1DFF-8031-BCB5-6DD7-D4EEDCA1EB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304555" y="0"/>
                <a:ext cx="7115410" cy="8396604"/>
              </a:xfrm>
              <a:prstGeom prst="rect">
                <a:avLst/>
              </a:prstGeom>
            </p:spPr>
          </p:pic>
        </p:grpSp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0BD8D3C3-F61E-8841-5FA3-1BA3B1F37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7447" y="-5544528"/>
              <a:ext cx="7115410" cy="8396604"/>
            </a:xfrm>
            <a:prstGeom prst="rect">
              <a:avLst/>
            </a:prstGeom>
          </p:spPr>
        </p:pic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id="{9E6DD98C-62D4-A009-C974-339EF9B20B36}"/>
                </a:ext>
              </a:extLst>
            </p:cNvPr>
            <p:cNvGrpSpPr/>
            <p:nvPr/>
          </p:nvGrpSpPr>
          <p:grpSpPr>
            <a:xfrm>
              <a:off x="9716581" y="-4441040"/>
              <a:ext cx="7115410" cy="8396604"/>
              <a:chOff x="9716581" y="-4441040"/>
              <a:chExt cx="7115410" cy="8396604"/>
            </a:xfrm>
          </p:grpSpPr>
          <p:pic>
            <p:nvPicPr>
              <p:cNvPr id="11" name="Object 15">
                <a:extLst>
                  <a:ext uri="{FF2B5EF4-FFF2-40B4-BE49-F238E27FC236}">
                    <a16:creationId xmlns:a16="http://schemas.microsoft.com/office/drawing/2014/main" id="{49F628E6-8AC1-F474-B148-90513395E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0800000">
                <a:off x="9716581" y="-4441040"/>
                <a:ext cx="7115410" cy="8396604"/>
              </a:xfrm>
              <a:prstGeom prst="rect">
                <a:avLst/>
              </a:prstGeom>
            </p:spPr>
          </p:pic>
        </p:grpSp>
      </p:grpSp>
      <p:grpSp>
        <p:nvGrpSpPr>
          <p:cNvPr id="18" name="그룹 1007">
            <a:extLst>
              <a:ext uri="{FF2B5EF4-FFF2-40B4-BE49-F238E27FC236}">
                <a16:creationId xmlns:a16="http://schemas.microsoft.com/office/drawing/2014/main" id="{E3F208E9-ECA2-46EF-ECBB-367CDAB393C3}"/>
              </a:ext>
            </a:extLst>
          </p:cNvPr>
          <p:cNvGrpSpPr/>
          <p:nvPr/>
        </p:nvGrpSpPr>
        <p:grpSpPr>
          <a:xfrm>
            <a:off x="11592503" y="6733262"/>
            <a:ext cx="2031440" cy="1448627"/>
            <a:chOff x="12112234" y="6435125"/>
            <a:chExt cx="2758803" cy="1947390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7EA271F8-CA40-B165-040D-EC2DF3ED5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420000">
              <a:off x="12112234" y="6435125"/>
              <a:ext cx="2758803" cy="1947390"/>
            </a:xfrm>
            <a:prstGeom prst="rect">
              <a:avLst/>
            </a:prstGeom>
          </p:spPr>
        </p:pic>
      </p:grpSp>
      <p:grpSp>
        <p:nvGrpSpPr>
          <p:cNvPr id="21" name="그룹 1008">
            <a:extLst>
              <a:ext uri="{FF2B5EF4-FFF2-40B4-BE49-F238E27FC236}">
                <a16:creationId xmlns:a16="http://schemas.microsoft.com/office/drawing/2014/main" id="{D94CC1CA-58F0-91DA-126F-10A22CAEE1B2}"/>
              </a:ext>
            </a:extLst>
          </p:cNvPr>
          <p:cNvGrpSpPr/>
          <p:nvPr/>
        </p:nvGrpSpPr>
        <p:grpSpPr>
          <a:xfrm>
            <a:off x="5330072" y="6581728"/>
            <a:ext cx="1316601" cy="2228868"/>
            <a:chOff x="3358254" y="6029418"/>
            <a:chExt cx="1947390" cy="2758803"/>
          </a:xfrm>
        </p:grpSpPr>
        <p:pic>
          <p:nvPicPr>
            <p:cNvPr id="22" name="Object 22">
              <a:extLst>
                <a:ext uri="{FF2B5EF4-FFF2-40B4-BE49-F238E27FC236}">
                  <a16:creationId xmlns:a16="http://schemas.microsoft.com/office/drawing/2014/main" id="{94906D61-C628-58A3-DCD1-3DC718669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420000">
              <a:off x="2952547" y="6435125"/>
              <a:ext cx="2758803" cy="1947390"/>
            </a:xfrm>
            <a:prstGeom prst="rect">
              <a:avLst/>
            </a:prstGeom>
          </p:spPr>
        </p:pic>
      </p:grpSp>
      <p:grpSp>
        <p:nvGrpSpPr>
          <p:cNvPr id="24" name="그룹 1009">
            <a:extLst>
              <a:ext uri="{FF2B5EF4-FFF2-40B4-BE49-F238E27FC236}">
                <a16:creationId xmlns:a16="http://schemas.microsoft.com/office/drawing/2014/main" id="{862A86BC-F8D5-2871-2BEA-3E92FE76F6FD}"/>
              </a:ext>
            </a:extLst>
          </p:cNvPr>
          <p:cNvGrpSpPr/>
          <p:nvPr/>
        </p:nvGrpSpPr>
        <p:grpSpPr>
          <a:xfrm>
            <a:off x="4579964" y="980403"/>
            <a:ext cx="9257143" cy="1291896"/>
            <a:chOff x="4278040" y="1066667"/>
            <a:chExt cx="9257143" cy="1291896"/>
          </a:xfrm>
        </p:grpSpPr>
        <p:pic>
          <p:nvPicPr>
            <p:cNvPr id="28" name="Object 26">
              <a:extLst>
                <a:ext uri="{FF2B5EF4-FFF2-40B4-BE49-F238E27FC236}">
                  <a16:creationId xmlns:a16="http://schemas.microsoft.com/office/drawing/2014/main" id="{94051484-F491-B974-B731-FA8C2764D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4505" y="1066667"/>
              <a:ext cx="5711686" cy="1291896"/>
            </a:xfrm>
            <a:prstGeom prst="rect">
              <a:avLst/>
            </a:prstGeom>
          </p:spPr>
        </p:pic>
        <p:sp>
          <p:nvSpPr>
            <p:cNvPr id="26" name="Object 29">
              <a:extLst>
                <a:ext uri="{FF2B5EF4-FFF2-40B4-BE49-F238E27FC236}">
                  <a16:creationId xmlns:a16="http://schemas.microsoft.com/office/drawing/2014/main" id="{96E10C0A-19DD-D946-D676-0F9214DC0EF7}"/>
                </a:ext>
              </a:extLst>
            </p:cNvPr>
            <p:cNvSpPr txBox="1"/>
            <p:nvPr/>
          </p:nvSpPr>
          <p:spPr>
            <a:xfrm>
              <a:off x="4278040" y="1317476"/>
              <a:ext cx="9257143" cy="7694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4400" dirty="0">
                  <a:solidFill>
                    <a:srgbClr val="434C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Microsoft GothicNeo" panose="020B0500000101010101" pitchFamily="50" charset="-127"/>
                </a:rPr>
                <a:t>Chat GPT </a:t>
              </a:r>
              <a:r>
                <a:rPr lang="ko-KR" altLang="en-US" sz="4400" dirty="0">
                  <a:solidFill>
                    <a:srgbClr val="434C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Microsoft GothicNeo" panose="020B0500000101010101" pitchFamily="50" charset="-127"/>
                </a:rPr>
                <a:t>활용</a:t>
              </a:r>
              <a:r>
                <a:rPr lang="ko-KR" altLang="en-US" sz="4400" dirty="0">
                  <a:solidFill>
                    <a:srgbClr val="434CFF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 </a:t>
              </a:r>
            </a:p>
          </p:txBody>
        </p:sp>
      </p:grpSp>
      <p:sp>
        <p:nvSpPr>
          <p:cNvPr id="30" name="Object 34">
            <a:extLst>
              <a:ext uri="{FF2B5EF4-FFF2-40B4-BE49-F238E27FC236}">
                <a16:creationId xmlns:a16="http://schemas.microsoft.com/office/drawing/2014/main" id="{68C33A4D-FE05-8204-61E1-B28DE2E71D8E}"/>
              </a:ext>
            </a:extLst>
          </p:cNvPr>
          <p:cNvSpPr txBox="1"/>
          <p:nvPr/>
        </p:nvSpPr>
        <p:spPr>
          <a:xfrm>
            <a:off x="-1122530" y="2656217"/>
            <a:ext cx="21263872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4800" dirty="0" err="1">
                <a:solidFill>
                  <a:srgbClr val="41DBB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블루버디</a:t>
            </a:r>
            <a:r>
              <a:rPr lang="ko-KR" altLang="en-US" sz="14800" dirty="0">
                <a:solidFill>
                  <a:srgbClr val="41DBB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800" dirty="0">
                <a:solidFill>
                  <a:srgbClr val="41DBB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4800" dirty="0" err="1">
                <a:solidFill>
                  <a:srgbClr val="41DBB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그린버디</a:t>
            </a:r>
            <a:r>
              <a:rPr lang="ko-KR" altLang="en-US" sz="14800" dirty="0">
                <a:solidFill>
                  <a:srgbClr val="41DBB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</a:t>
            </a:r>
          </a:p>
        </p:txBody>
      </p:sp>
      <p:grpSp>
        <p:nvGrpSpPr>
          <p:cNvPr id="36" name="그룹 1011">
            <a:extLst>
              <a:ext uri="{FF2B5EF4-FFF2-40B4-BE49-F238E27FC236}">
                <a16:creationId xmlns:a16="http://schemas.microsoft.com/office/drawing/2014/main" id="{855F295E-4483-98F9-D52F-F0A58F2105EC}"/>
              </a:ext>
            </a:extLst>
          </p:cNvPr>
          <p:cNvGrpSpPr/>
          <p:nvPr/>
        </p:nvGrpSpPr>
        <p:grpSpPr>
          <a:xfrm>
            <a:off x="6691082" y="5024674"/>
            <a:ext cx="4665049" cy="6698305"/>
            <a:chOff x="6412993" y="2898639"/>
            <a:chExt cx="4665049" cy="6698305"/>
          </a:xfrm>
        </p:grpSpPr>
        <p:pic>
          <p:nvPicPr>
            <p:cNvPr id="38" name="Object 36">
              <a:extLst>
                <a:ext uri="{FF2B5EF4-FFF2-40B4-BE49-F238E27FC236}">
                  <a16:creationId xmlns:a16="http://schemas.microsoft.com/office/drawing/2014/main" id="{2841EA88-1812-E474-2D05-5C4C10A1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0000">
              <a:off x="6412993" y="2898639"/>
              <a:ext cx="4665049" cy="6698305"/>
            </a:xfrm>
            <a:prstGeom prst="rect">
              <a:avLst/>
            </a:prstGeom>
          </p:spPr>
        </p:pic>
      </p:grpSp>
      <p:sp>
        <p:nvSpPr>
          <p:cNvPr id="39" name="Object 31">
            <a:extLst>
              <a:ext uri="{FF2B5EF4-FFF2-40B4-BE49-F238E27FC236}">
                <a16:creationId xmlns:a16="http://schemas.microsoft.com/office/drawing/2014/main" id="{91B4BC83-DAF9-A08E-01E1-D98F9113B256}"/>
              </a:ext>
            </a:extLst>
          </p:cNvPr>
          <p:cNvSpPr txBox="1"/>
          <p:nvPr/>
        </p:nvSpPr>
        <p:spPr>
          <a:xfrm>
            <a:off x="10080344" y="8945910"/>
            <a:ext cx="820465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반</a:t>
            </a:r>
            <a:r>
              <a:rPr 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 1</a:t>
            </a:r>
            <a:r>
              <a:rPr lang="ko-KR" alt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 </a:t>
            </a:r>
            <a:endParaRPr lang="en-US" sz="3600" dirty="0">
              <a:solidFill>
                <a:srgbClr val="FFFF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r>
              <a:rPr lang="ko-KR" altLang="en-US" sz="2800" dirty="0" err="1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권려원</a:t>
            </a:r>
            <a:r>
              <a:rPr lang="ko-KR" altLang="en-US" sz="28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권용우 </a:t>
            </a:r>
            <a:r>
              <a:rPr lang="ko-KR" altLang="en-US" sz="2800" dirty="0" err="1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박고은</a:t>
            </a:r>
            <a:r>
              <a:rPr lang="ko-KR" altLang="en-US" sz="28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박종은 </a:t>
            </a:r>
            <a:r>
              <a:rPr lang="ko-KR" altLang="en-US" sz="2800" dirty="0" err="1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장은비</a:t>
            </a:r>
            <a:r>
              <a:rPr lang="ko-KR" alt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 </a:t>
            </a:r>
            <a:endParaRPr lang="en-US" sz="3600" dirty="0">
              <a:solidFill>
                <a:srgbClr val="FFFF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01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017265" y="1370475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프롬프트 설명</a:t>
            </a:r>
            <a:endParaRPr lang="en-US" altLang="ko-KR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6273807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55B4E419-C558-A503-1890-D9A1A0D01D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6778" y="2531881"/>
            <a:ext cx="7780273" cy="7854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BC314F4-2562-56E0-308F-D72F75D5F97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984"/>
          <a:stretch/>
        </p:blipFill>
        <p:spPr>
          <a:xfrm>
            <a:off x="4804288" y="4642267"/>
            <a:ext cx="8814901" cy="203657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C63D609-78D2-6998-3D16-D48B12F01E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0142" y="6676057"/>
            <a:ext cx="8763195" cy="2836396"/>
          </a:xfrm>
          <a:prstGeom prst="rect">
            <a:avLst/>
          </a:prstGeom>
        </p:spPr>
      </p:pic>
      <p:sp>
        <p:nvSpPr>
          <p:cNvPr id="2" name="아래쪽 화살표 1"/>
          <p:cNvSpPr/>
          <p:nvPr/>
        </p:nvSpPr>
        <p:spPr>
          <a:xfrm>
            <a:off x="8652203" y="3429000"/>
            <a:ext cx="981307" cy="103223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0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017265" y="1370475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설명</a:t>
            </a:r>
            <a:endParaRPr lang="en-US" altLang="ko-KR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6574885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sp>
        <p:nvSpPr>
          <p:cNvPr id="15" name="사각형: 둥근 모서리 18">
            <a:extLst>
              <a:ext uri="{FF2B5EF4-FFF2-40B4-BE49-F238E27FC236}">
                <a16:creationId xmlns:a16="http://schemas.microsoft.com/office/drawing/2014/main" id="{C552F580-B022-94C2-E378-08995FBAED57}"/>
              </a:ext>
            </a:extLst>
          </p:cNvPr>
          <p:cNvSpPr/>
          <p:nvPr/>
        </p:nvSpPr>
        <p:spPr>
          <a:xfrm>
            <a:off x="1854207" y="2997070"/>
            <a:ext cx="4565016" cy="877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971C3D-291C-35FF-D5BC-F10F36E6C443}"/>
              </a:ext>
            </a:extLst>
          </p:cNvPr>
          <p:cNvSpPr txBox="1"/>
          <p:nvPr/>
        </p:nvSpPr>
        <p:spPr>
          <a:xfrm>
            <a:off x="1854207" y="3117039"/>
            <a:ext cx="402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  <a:ea typeface="나눔스퀘어_ac ExtraBold" panose="020B0600000101010101"/>
              </a:rPr>
              <a:t>블루버디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ea typeface="나눔스퀘어_ac ExtraBold" panose="020B0600000101010101"/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a typeface="나눔스퀘어_ac ExtraBold" panose="020B0600000101010101"/>
              </a:rPr>
              <a:t>질문과 답변을 붙여 넣어 주세요</a:t>
            </a:r>
          </a:p>
        </p:txBody>
      </p:sp>
      <p:sp>
        <p:nvSpPr>
          <p:cNvPr id="17" name="사각형: 둥근 모서리 18">
            <a:extLst>
              <a:ext uri="{FF2B5EF4-FFF2-40B4-BE49-F238E27FC236}">
                <a16:creationId xmlns:a16="http://schemas.microsoft.com/office/drawing/2014/main" id="{D4F03B45-43E5-0CC6-0059-427036B5F27A}"/>
              </a:ext>
            </a:extLst>
          </p:cNvPr>
          <p:cNvSpPr/>
          <p:nvPr/>
        </p:nvSpPr>
        <p:spPr>
          <a:xfrm>
            <a:off x="8417738" y="6731861"/>
            <a:ext cx="7939588" cy="120547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60F54-2F1E-EA05-56CD-2579BF51E671}"/>
              </a:ext>
            </a:extLst>
          </p:cNvPr>
          <p:cNvSpPr txBox="1"/>
          <p:nvPr/>
        </p:nvSpPr>
        <p:spPr>
          <a:xfrm>
            <a:off x="8828967" y="6931187"/>
            <a:ext cx="10933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카테고리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출처 및 요구</a:t>
            </a:r>
            <a:endParaRPr lang="en-US" altLang="ko-KR" sz="2400" b="1" dirty="0">
              <a:solidFill>
                <a:schemeClr val="accent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핵심 단어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#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데이터출처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연락처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 #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요구사항</a:t>
            </a:r>
            <a:endParaRPr lang="en-US" altLang="ko-KR" sz="2400" b="1" dirty="0">
              <a:solidFill>
                <a:schemeClr val="accent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사각형: 둥근 모서리 14">
            <a:extLst>
              <a:ext uri="{FF2B5EF4-FFF2-40B4-BE49-F238E27FC236}">
                <a16:creationId xmlns:a16="http://schemas.microsoft.com/office/drawing/2014/main" id="{933FF3DE-1A19-332F-1322-C060AB89C523}"/>
              </a:ext>
            </a:extLst>
          </p:cNvPr>
          <p:cNvSpPr/>
          <p:nvPr/>
        </p:nvSpPr>
        <p:spPr>
          <a:xfrm>
            <a:off x="1854207" y="4526558"/>
            <a:ext cx="7534079" cy="133154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15C38-3270-851A-1F93-A939BFC8E9D2}"/>
              </a:ext>
            </a:extLst>
          </p:cNvPr>
          <p:cNvSpPr txBox="1"/>
          <p:nvPr/>
        </p:nvSpPr>
        <p:spPr>
          <a:xfrm>
            <a:off x="2081496" y="4722884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xx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관련 데이터가 더 필요할 거 같은데 어디에 연락 드려야 할까요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xx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데이터는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xx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통신 마케팅 팀이 가지고 있습니다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데이터가 더 필요할 시 요구사항 정리 후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컨택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부탁드립니다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</a:p>
          <a:p>
            <a:endParaRPr lang="ko-KR" altLang="en-US" dirty="0"/>
          </a:p>
        </p:txBody>
      </p:sp>
      <p:grpSp>
        <p:nvGrpSpPr>
          <p:cNvPr id="21" name="그룹 1011">
            <a:extLst>
              <a:ext uri="{FF2B5EF4-FFF2-40B4-BE49-F238E27FC236}">
                <a16:creationId xmlns:a16="http://schemas.microsoft.com/office/drawing/2014/main" id="{855F295E-4483-98F9-D52F-F0A58F2105EC}"/>
              </a:ext>
            </a:extLst>
          </p:cNvPr>
          <p:cNvGrpSpPr/>
          <p:nvPr/>
        </p:nvGrpSpPr>
        <p:grpSpPr>
          <a:xfrm>
            <a:off x="15398797" y="5858104"/>
            <a:ext cx="1615414" cy="2242738"/>
            <a:chOff x="12466164" y="-1219663"/>
            <a:chExt cx="4665049" cy="6698305"/>
          </a:xfrm>
        </p:grpSpPr>
        <p:pic>
          <p:nvPicPr>
            <p:cNvPr id="22" name="Object 36">
              <a:extLst>
                <a:ext uri="{FF2B5EF4-FFF2-40B4-BE49-F238E27FC236}">
                  <a16:creationId xmlns:a16="http://schemas.microsoft.com/office/drawing/2014/main" id="{2841EA88-1812-E474-2D05-5C4C10A1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00000">
              <a:off x="12466164" y="-1219663"/>
              <a:ext cx="4665049" cy="669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212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017265" y="1370475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추가 서비스 설명</a:t>
            </a:r>
            <a:endParaRPr lang="en-US" altLang="ko-KR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5794306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DAE02311-8425-E589-B271-F7AED5D2AFA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882"/>
          <a:stretch/>
        </p:blipFill>
        <p:spPr>
          <a:xfrm>
            <a:off x="742540" y="3031596"/>
            <a:ext cx="16800634" cy="490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5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017265" y="1370475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프롬프트 설명</a:t>
            </a:r>
            <a:endParaRPr lang="en-US" altLang="ko-KR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6273805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B82D03E-1D1A-BE37-B61D-3214767BE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6640" y="2856123"/>
            <a:ext cx="7548469" cy="54830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54C3DF-FA31-3BBF-5D49-48CEEE749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9208" y="2856123"/>
            <a:ext cx="7359588" cy="56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1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017265" y="1370475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설명</a:t>
            </a:r>
            <a:endParaRPr lang="en-US" altLang="ko-KR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6574886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sp>
        <p:nvSpPr>
          <p:cNvPr id="14" name="사각형: 둥근 모서리 18">
            <a:extLst>
              <a:ext uri="{FF2B5EF4-FFF2-40B4-BE49-F238E27FC236}">
                <a16:creationId xmlns:a16="http://schemas.microsoft.com/office/drawing/2014/main" id="{E4609E73-B5AA-47AF-FFBD-399F64EC1D39}"/>
              </a:ext>
            </a:extLst>
          </p:cNvPr>
          <p:cNvSpPr/>
          <p:nvPr/>
        </p:nvSpPr>
        <p:spPr>
          <a:xfrm>
            <a:off x="1355535" y="2145759"/>
            <a:ext cx="4565016" cy="8781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42BD7-E1EE-4F12-40EF-859A8C81C3ED}"/>
              </a:ext>
            </a:extLst>
          </p:cNvPr>
          <p:cNvSpPr txBox="1"/>
          <p:nvPr/>
        </p:nvSpPr>
        <p:spPr>
          <a:xfrm>
            <a:off x="1355535" y="226637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그린버디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ea typeface="나눔스퀘어_ac ExtraBold" panose="020B0600000101010101"/>
            </a:endParaRP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무엇을 도와드릴까요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?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ea typeface="나눔스퀘어_ac ExtraBold" panose="020B0600000101010101"/>
            </a:endParaRPr>
          </a:p>
        </p:txBody>
      </p:sp>
      <p:sp>
        <p:nvSpPr>
          <p:cNvPr id="16" name="사각형: 둥근 모서리 1">
            <a:extLst>
              <a:ext uri="{FF2B5EF4-FFF2-40B4-BE49-F238E27FC236}">
                <a16:creationId xmlns:a16="http://schemas.microsoft.com/office/drawing/2014/main" id="{8BF63C8D-8ED4-44D2-3CFF-89C5712C197E}"/>
              </a:ext>
            </a:extLst>
          </p:cNvPr>
          <p:cNvSpPr/>
          <p:nvPr/>
        </p:nvSpPr>
        <p:spPr>
          <a:xfrm>
            <a:off x="1355535" y="3391743"/>
            <a:ext cx="7804910" cy="10215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DC044-D99B-84A4-0395-85C1CD854909}"/>
              </a:ext>
            </a:extLst>
          </p:cNvPr>
          <p:cNvSpPr txBox="1"/>
          <p:nvPr/>
        </p:nvSpPr>
        <p:spPr>
          <a:xfrm>
            <a:off x="1582824" y="3620863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_ac ExtraBold" panose="020B0600000101010101"/>
              </a:rPr>
              <a:t>단순 선형 회귀 모형의 추정에서 </a:t>
            </a:r>
            <a:r>
              <a:rPr lang="ko-KR" altLang="en-US" dirty="0" err="1">
                <a:ea typeface="나눔스퀘어_ac ExtraBold" panose="020B0600000101010101"/>
              </a:rPr>
              <a:t>오차항은</a:t>
            </a:r>
            <a:r>
              <a:rPr lang="ko-KR" altLang="en-US" dirty="0">
                <a:ea typeface="나눔스퀘어_ac ExtraBold" panose="020B0600000101010101"/>
              </a:rPr>
              <a:t> 관측될 수 없으므로 </a:t>
            </a:r>
            <a:endParaRPr lang="en-US" altLang="ko-KR" dirty="0">
              <a:ea typeface="나눔스퀘어_ac ExtraBold" panose="020B0600000101010101"/>
            </a:endParaRPr>
          </a:p>
          <a:p>
            <a:r>
              <a:rPr lang="ko-KR" altLang="en-US" dirty="0" err="1">
                <a:ea typeface="나눔스퀘어_ac ExtraBold" panose="020B0600000101010101"/>
              </a:rPr>
              <a:t>잔차의</a:t>
            </a:r>
            <a:r>
              <a:rPr lang="ko-KR" altLang="en-US" dirty="0">
                <a:ea typeface="나눔스퀘어_ac ExtraBold" panose="020B0600000101010101"/>
              </a:rPr>
              <a:t> 표본 분산으로 추정한다는 게 무슨 말이야</a:t>
            </a:r>
            <a:r>
              <a:rPr lang="en-US" altLang="ko-KR" dirty="0">
                <a:ea typeface="나눔스퀘어_ac ExtraBold" panose="020B0600000101010101"/>
              </a:rPr>
              <a:t>?</a:t>
            </a:r>
            <a:endParaRPr lang="ko-KR" altLang="en-US" dirty="0">
              <a:ea typeface="나눔스퀘어_ac ExtraBold" panose="020B0600000101010101"/>
            </a:endParaRPr>
          </a:p>
        </p:txBody>
      </p:sp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53EF2C0B-D39B-EE64-ED39-6BF430ECF486}"/>
              </a:ext>
            </a:extLst>
          </p:cNvPr>
          <p:cNvSpPr/>
          <p:nvPr/>
        </p:nvSpPr>
        <p:spPr>
          <a:xfrm>
            <a:off x="4917688" y="4536647"/>
            <a:ext cx="11307145" cy="50470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9B8F7-9510-40FB-A8EF-8A06253B6EEE}"/>
              </a:ext>
            </a:extLst>
          </p:cNvPr>
          <p:cNvSpPr txBox="1"/>
          <p:nvPr/>
        </p:nvSpPr>
        <p:spPr>
          <a:xfrm>
            <a:off x="5151863" y="4747427"/>
            <a:ext cx="120522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단순 선형 회귀 모형에서는 실제로 발생하는 </a:t>
            </a:r>
            <a:r>
              <a:rPr lang="ko-KR" altLang="en-US" sz="2000" b="1" dirty="0" err="1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오차항을</a:t>
            </a:r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 직접 관측할 수 없기 때문에 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ea typeface="나눔스퀘어_ac ExtraBold" panose="020B0600000101010101"/>
            </a:endParaRPr>
          </a:p>
          <a:p>
            <a:r>
              <a:rPr lang="ko-KR" altLang="en-US" sz="2000" b="1" dirty="0" err="1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예측값과</a:t>
            </a:r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 </a:t>
            </a:r>
            <a:r>
              <a:rPr lang="ko-KR" altLang="en-US" sz="2000" b="1" dirty="0" err="1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실제값</a:t>
            </a:r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 간의 차이인 </a:t>
            </a:r>
            <a:r>
              <a:rPr lang="ko-KR" altLang="en-US" sz="2000" b="1" dirty="0" err="1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잔차를</a:t>
            </a:r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 이용하여 </a:t>
            </a:r>
            <a:r>
              <a:rPr lang="ko-KR" altLang="en-US" sz="2000" b="1" dirty="0" err="1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오차항을</a:t>
            </a:r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 추정한다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.</a:t>
            </a:r>
          </a:p>
          <a:p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이때 </a:t>
            </a:r>
            <a:r>
              <a:rPr lang="ko-KR" altLang="en-US" sz="2000" b="1" dirty="0" err="1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잔차의</a:t>
            </a:r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 표본 분산을 이용하여 </a:t>
            </a:r>
            <a:r>
              <a:rPr lang="ko-KR" altLang="en-US" sz="2000" b="1" dirty="0" err="1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오차항의</a:t>
            </a:r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 분산을 추정하는 것이다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.</a:t>
            </a:r>
          </a:p>
          <a:p>
            <a:r>
              <a:rPr lang="ko-KR" altLang="en-US" sz="2000" b="1" dirty="0" err="1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잔차의</a:t>
            </a:r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 표본 분산은 </a:t>
            </a:r>
            <a:r>
              <a:rPr lang="ko-KR" altLang="en-US" sz="2000" b="1" dirty="0" err="1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잔차의</a:t>
            </a:r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 값들을 제곱하여 평균을 구한 값으로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 </a:t>
            </a:r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추정된 오차의 분산을 의미한다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.</a:t>
            </a:r>
          </a:p>
          <a:p>
            <a:endParaRPr lang="en-US" altLang="ko-KR" sz="2000" b="1" dirty="0">
              <a:solidFill>
                <a:schemeClr val="accent3">
                  <a:lumMod val="50000"/>
                </a:schemeClr>
              </a:solidFill>
              <a:ea typeface="나눔스퀘어_ac ExtraBold" panose="020B0600000101010101"/>
            </a:endParaRPr>
          </a:p>
          <a:p>
            <a:r>
              <a:rPr lang="ko-KR" altLang="en-US" sz="2000" b="1" dirty="0" err="1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단어사전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:</a:t>
            </a: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단순 선형 회귀 모형 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: 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독립 변수와 종속 변수 간의 선형 관계를 나타내는 모형으로</a:t>
            </a:r>
            <a:endParaRPr lang="en-US" altLang="ko-KR" sz="2000" b="1" dirty="0">
              <a:solidFill>
                <a:schemeClr val="accent3">
                  <a:lumMod val="75000"/>
                </a:schemeClr>
              </a:solidFill>
              <a:ea typeface="나눔스퀘어_ac ExtraBold" panose="020B0600000101010101"/>
            </a:endParaRPr>
          </a:p>
          <a:p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                                              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독립 변수 하나와 종속 변수 하나로 이루어진 모델이다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.</a:t>
            </a:r>
          </a:p>
          <a:p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2. </a:t>
            </a:r>
            <a:r>
              <a:rPr lang="ko-KR" altLang="en-US" sz="2000" b="1" dirty="0" err="1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오차항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: 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회귀 모델에서 실제 값과 예측 값 간의 차이를 나타내는 변수로</a:t>
            </a:r>
            <a:endParaRPr lang="en-US" altLang="ko-KR" sz="2000" b="1" dirty="0">
              <a:solidFill>
                <a:schemeClr val="accent3">
                  <a:lumMod val="75000"/>
                </a:schemeClr>
              </a:solidFill>
              <a:ea typeface="나눔스퀘어_ac ExtraBold" panose="020B0600000101010101"/>
            </a:endParaRPr>
          </a:p>
          <a:p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                    모델로 설명되지 않는 임의의 요인을 포함한다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.</a:t>
            </a:r>
          </a:p>
          <a:p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                    </a:t>
            </a:r>
            <a:r>
              <a:rPr lang="ko-KR" altLang="en-US" sz="2000" b="1" dirty="0" err="1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오차항은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회귀 분석에서 가정하는 조건 중 하나로 </a:t>
            </a:r>
            <a:r>
              <a:rPr lang="ko-KR" altLang="en-US" sz="2000" b="1" dirty="0" err="1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잔차와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동일한 개념이다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.</a:t>
            </a:r>
          </a:p>
          <a:p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3. </a:t>
            </a:r>
            <a:r>
              <a:rPr lang="ko-KR" altLang="en-US" sz="2000" b="1" dirty="0" err="1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잔차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: </a:t>
            </a:r>
            <a:r>
              <a:rPr lang="ko-KR" altLang="en-US" sz="2000" b="1" dirty="0" err="1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예측값과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</a:t>
            </a:r>
            <a:r>
              <a:rPr lang="ko-KR" altLang="en-US" sz="2000" b="1" dirty="0" err="1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실제값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간의 차이를 나타내는 값으로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회귀 분석에서 모델이 설명하지 </a:t>
            </a:r>
            <a:endParaRPr lang="en-US" altLang="ko-KR" sz="2000" b="1" dirty="0">
              <a:solidFill>
                <a:schemeClr val="accent3">
                  <a:lumMod val="75000"/>
                </a:schemeClr>
              </a:solidFill>
              <a:ea typeface="나눔스퀘어_ac ExtraBold" panose="020B0600000101010101"/>
            </a:endParaRPr>
          </a:p>
          <a:p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               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못하는 오차를 나타낸다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.</a:t>
            </a:r>
          </a:p>
          <a:p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4. 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표본 분산 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: 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주어진 표본 데이터에서 얻은 분산으로 데이터의 변동 정도를 나타내는 값이다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.</a:t>
            </a:r>
          </a:p>
          <a:p>
            <a:r>
              <a:rPr lang="ko-KR" altLang="en-US" sz="2000" b="1" dirty="0" err="1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잔차의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표본 분산은 </a:t>
            </a:r>
            <a:r>
              <a:rPr lang="ko-KR" altLang="en-US" sz="2000" b="1" dirty="0" err="1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잔차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값들의 변동 정도를 나타내며 </a:t>
            </a:r>
            <a:r>
              <a:rPr lang="ko-KR" altLang="en-US" sz="2000" b="1" dirty="0" err="1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오차항의</a:t>
            </a:r>
            <a:r>
              <a:rPr lang="ko-KR" altLang="en-US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 분산을 추정하는 데 사용된다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.</a:t>
            </a:r>
          </a:p>
        </p:txBody>
      </p:sp>
      <p:grpSp>
        <p:nvGrpSpPr>
          <p:cNvPr id="20" name="그룹 1011">
            <a:extLst>
              <a:ext uri="{FF2B5EF4-FFF2-40B4-BE49-F238E27FC236}">
                <a16:creationId xmlns:a16="http://schemas.microsoft.com/office/drawing/2014/main" id="{855F295E-4483-98F9-D52F-F0A58F2105EC}"/>
              </a:ext>
            </a:extLst>
          </p:cNvPr>
          <p:cNvGrpSpPr/>
          <p:nvPr/>
        </p:nvGrpSpPr>
        <p:grpSpPr>
          <a:xfrm>
            <a:off x="15114908" y="6727367"/>
            <a:ext cx="1615414" cy="2242738"/>
            <a:chOff x="12466164" y="-1219663"/>
            <a:chExt cx="4665049" cy="6698305"/>
          </a:xfrm>
        </p:grpSpPr>
        <p:pic>
          <p:nvPicPr>
            <p:cNvPr id="21" name="Object 36">
              <a:extLst>
                <a:ext uri="{FF2B5EF4-FFF2-40B4-BE49-F238E27FC236}">
                  <a16:creationId xmlns:a16="http://schemas.microsoft.com/office/drawing/2014/main" id="{2841EA88-1812-E474-2D05-5C4C10A1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00000">
              <a:off x="12466164" y="-1219663"/>
              <a:ext cx="4665049" cy="669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61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017265" y="1370475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발전 가능성</a:t>
            </a:r>
            <a:endParaRPr lang="en-US" altLang="ko-KR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6574886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sp>
        <p:nvSpPr>
          <p:cNvPr id="14" name="사각형: 둥근 모서리 18">
            <a:extLst>
              <a:ext uri="{FF2B5EF4-FFF2-40B4-BE49-F238E27FC236}">
                <a16:creationId xmlns:a16="http://schemas.microsoft.com/office/drawing/2014/main" id="{E4609E73-B5AA-47AF-FFBD-399F64EC1D39}"/>
              </a:ext>
            </a:extLst>
          </p:cNvPr>
          <p:cNvSpPr/>
          <p:nvPr/>
        </p:nvSpPr>
        <p:spPr>
          <a:xfrm>
            <a:off x="1355535" y="2145759"/>
            <a:ext cx="4565016" cy="8781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">
            <a:extLst>
              <a:ext uri="{FF2B5EF4-FFF2-40B4-BE49-F238E27FC236}">
                <a16:creationId xmlns:a16="http://schemas.microsoft.com/office/drawing/2014/main" id="{8BF63C8D-8ED4-44D2-3CFF-89C5712C197E}"/>
              </a:ext>
            </a:extLst>
          </p:cNvPr>
          <p:cNvSpPr/>
          <p:nvPr/>
        </p:nvSpPr>
        <p:spPr>
          <a:xfrm>
            <a:off x="1355535" y="3391743"/>
            <a:ext cx="7804910" cy="10215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DC044-D99B-84A4-0395-85C1CD854909}"/>
              </a:ext>
            </a:extLst>
          </p:cNvPr>
          <p:cNvSpPr txBox="1"/>
          <p:nvPr/>
        </p:nvSpPr>
        <p:spPr>
          <a:xfrm>
            <a:off x="1582824" y="3702487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xx-b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데이터의 원본 데이터를 얻고 싶은데 </a:t>
            </a:r>
            <a:r>
              <a:rPr lang="ko-KR" altLang="en-US" sz="2000" dirty="0">
                <a:ea typeface="나눔스퀘어_ac ExtraBold" panose="020B0600000101010101"/>
              </a:rPr>
              <a:t>어디에서 찾아봐야 해</a:t>
            </a:r>
            <a:r>
              <a:rPr lang="en-US" altLang="ko-KR" sz="2000" dirty="0">
                <a:ea typeface="나눔스퀘어_ac ExtraBold" panose="020B0600000101010101"/>
              </a:rPr>
              <a:t>?</a:t>
            </a:r>
            <a:endParaRPr lang="ko-KR" altLang="en-US" sz="2000" dirty="0">
              <a:ea typeface="나눔스퀘어_ac ExtraBold" panose="020B0600000101010101"/>
            </a:endParaRPr>
          </a:p>
        </p:txBody>
      </p:sp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53EF2C0B-D39B-EE64-ED39-6BF430ECF486}"/>
              </a:ext>
            </a:extLst>
          </p:cNvPr>
          <p:cNvSpPr/>
          <p:nvPr/>
        </p:nvSpPr>
        <p:spPr>
          <a:xfrm>
            <a:off x="5920551" y="4536647"/>
            <a:ext cx="10304282" cy="46965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9B8F7-9510-40FB-A8EF-8A06253B6EEE}"/>
              </a:ext>
            </a:extLst>
          </p:cNvPr>
          <p:cNvSpPr txBox="1"/>
          <p:nvPr/>
        </p:nvSpPr>
        <p:spPr>
          <a:xfrm>
            <a:off x="6420914" y="4976713"/>
            <a:ext cx="120522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ea typeface="나눔스퀘어_ac ExtraBold" panose="020B0600000101010101"/>
              </a:rPr>
              <a:t>해당 질문의 카테고리는 </a:t>
            </a:r>
            <a:r>
              <a:rPr lang="en-US" altLang="ko-KR" sz="2200" b="1" dirty="0">
                <a:ea typeface="나눔스퀘어_ac ExtraBold" panose="020B0600000101010101"/>
              </a:rPr>
              <a:t>‘</a:t>
            </a:r>
            <a:r>
              <a:rPr lang="ko-KR" altLang="en-US" sz="2200" b="1" dirty="0">
                <a:ea typeface="나눔스퀘어_ac ExtraBold" panose="020B0600000101010101"/>
              </a:rPr>
              <a:t>데이터 출처 및 요구</a:t>
            </a:r>
            <a:r>
              <a:rPr lang="en-US" altLang="ko-KR" sz="2200" b="1" dirty="0">
                <a:ea typeface="나눔스퀘어_ac ExtraBold" panose="020B0600000101010101"/>
              </a:rPr>
              <a:t>‘ </a:t>
            </a:r>
            <a:r>
              <a:rPr lang="ko-KR" altLang="en-US" sz="2200" b="1" dirty="0">
                <a:ea typeface="나눔스퀘어_ac ExtraBold" panose="020B0600000101010101"/>
              </a:rPr>
              <a:t> 입니다</a:t>
            </a:r>
            <a:r>
              <a:rPr lang="en-US" altLang="ko-KR" sz="2200" b="1" dirty="0">
                <a:ea typeface="나눔스퀘어_ac ExtraBold" panose="020B0600000101010101"/>
              </a:rPr>
              <a:t>. </a:t>
            </a:r>
          </a:p>
          <a:p>
            <a:r>
              <a:rPr lang="ko-KR" altLang="en-US" sz="2200" b="1" dirty="0">
                <a:ea typeface="나눔스퀘어_ac ExtraBold" panose="020B0600000101010101"/>
              </a:rPr>
              <a:t>기존의</a:t>
            </a:r>
            <a:r>
              <a:rPr lang="en-US" altLang="ko-KR" sz="2200" b="1" dirty="0">
                <a:ea typeface="나눔스퀘어_ac ExtraBold" panose="020B0600000101010101"/>
              </a:rPr>
              <a:t> </a:t>
            </a:r>
            <a:r>
              <a:rPr lang="ko-KR" altLang="en-US" sz="2200" b="1" dirty="0">
                <a:ea typeface="나눔스퀘어_ac ExtraBold" panose="020B0600000101010101"/>
              </a:rPr>
              <a:t>비슷한 질문과 답변을 보내드리겠습니다</a:t>
            </a:r>
            <a:r>
              <a:rPr lang="en-US" altLang="ko-KR" sz="2200" b="1" dirty="0">
                <a:ea typeface="나눔스퀘어_ac ExtraBold" panose="020B0600000101010101"/>
              </a:rPr>
              <a:t>. </a:t>
            </a:r>
          </a:p>
          <a:p>
            <a:endParaRPr lang="en-US" altLang="ko-KR" sz="2200" b="1" dirty="0">
              <a:ea typeface="나눔스퀘어_ac ExtraBold" panose="020B0600000101010101"/>
            </a:endParaRPr>
          </a:p>
          <a:p>
            <a:r>
              <a:rPr lang="en-US" altLang="ko-KR" sz="2200" b="1" dirty="0">
                <a:ea typeface="나눔스퀘어_ac ExtraBold" panose="020B0600000101010101"/>
              </a:rPr>
              <a:t>Q: </a:t>
            </a:r>
            <a:r>
              <a:rPr lang="ko-KR" altLang="en-US" sz="2200" b="1" dirty="0">
                <a:ea typeface="나눔스퀘어_ac ExtraBold" panose="020B0600000101010101"/>
              </a:rPr>
              <a:t> </a:t>
            </a:r>
            <a:r>
              <a:rPr lang="en-US" altLang="ko-KR" sz="2200" b="1" dirty="0">
                <a:ea typeface="나눔스퀘어_ac ExtraBold" panose="020B0600000101010101"/>
              </a:rPr>
              <a:t>xx </a:t>
            </a:r>
            <a:r>
              <a:rPr lang="ko-KR" altLang="en-US" sz="2200" b="1" dirty="0">
                <a:ea typeface="나눔스퀘어_ac ExtraBold" panose="020B0600000101010101"/>
              </a:rPr>
              <a:t>관련 데이터가 더 필요할 것 같은데 어디에 연락 드려야 할까요</a:t>
            </a:r>
            <a:r>
              <a:rPr lang="en-US" altLang="ko-KR" sz="2200" b="1" dirty="0">
                <a:ea typeface="나눔스퀘어_ac ExtraBold" panose="020B0600000101010101"/>
              </a:rPr>
              <a:t>? </a:t>
            </a:r>
          </a:p>
          <a:p>
            <a:r>
              <a:rPr lang="en-US" altLang="ko-KR" sz="2200" b="1" dirty="0">
                <a:ea typeface="나눔스퀘어_ac ExtraBold" panose="020B0600000101010101"/>
              </a:rPr>
              <a:t>A: </a:t>
            </a:r>
            <a:r>
              <a:rPr lang="ko-KR" altLang="en-US" sz="2200" b="1" dirty="0">
                <a:ea typeface="나눔스퀘어_ac ExtraBold" panose="020B0600000101010101"/>
              </a:rPr>
              <a:t> </a:t>
            </a:r>
            <a:r>
              <a:rPr lang="en-US" altLang="ko-KR" sz="2200" b="1" dirty="0">
                <a:ea typeface="나눔스퀘어_ac ExtraBold" panose="020B0600000101010101"/>
              </a:rPr>
              <a:t>xx </a:t>
            </a:r>
            <a:r>
              <a:rPr lang="ko-KR" altLang="en-US" sz="2200" b="1" dirty="0">
                <a:ea typeface="나눔스퀘어_ac ExtraBold" panose="020B0600000101010101"/>
              </a:rPr>
              <a:t>데이터는 </a:t>
            </a:r>
            <a:r>
              <a:rPr lang="en-US" altLang="ko-KR" sz="2200" b="1" dirty="0">
                <a:ea typeface="나눔스퀘어_ac ExtraBold" panose="020B0600000101010101"/>
              </a:rPr>
              <a:t>xx</a:t>
            </a:r>
            <a:r>
              <a:rPr lang="ko-KR" altLang="en-US" sz="2200" b="1" dirty="0">
                <a:ea typeface="나눔스퀘어_ac ExtraBold" panose="020B0600000101010101"/>
              </a:rPr>
              <a:t>통신 마케팅 팀이 가지고 있습니다</a:t>
            </a:r>
            <a:r>
              <a:rPr lang="en-US" altLang="ko-KR" sz="2200" b="1" dirty="0">
                <a:ea typeface="나눔스퀘어_ac ExtraBold" panose="020B0600000101010101"/>
              </a:rPr>
              <a:t>. </a:t>
            </a:r>
          </a:p>
          <a:p>
            <a:r>
              <a:rPr lang="en-US" altLang="ko-KR" sz="2200" b="1" dirty="0">
                <a:ea typeface="나눔스퀘어_ac ExtraBold" panose="020B0600000101010101"/>
              </a:rPr>
              <a:t>     </a:t>
            </a:r>
            <a:r>
              <a:rPr lang="ko-KR" altLang="en-US" sz="2200" b="1" dirty="0">
                <a:ea typeface="나눔스퀘어_ac ExtraBold" panose="020B0600000101010101"/>
              </a:rPr>
              <a:t>데이터가 더 필요할 시 요구사항 정리 후 직접 </a:t>
            </a:r>
            <a:r>
              <a:rPr lang="ko-KR" altLang="en-US" sz="2200" b="1" dirty="0" err="1">
                <a:ea typeface="나눔스퀘어_ac ExtraBold" panose="020B0600000101010101"/>
              </a:rPr>
              <a:t>컨택</a:t>
            </a:r>
            <a:r>
              <a:rPr lang="ko-KR" altLang="en-US" sz="2200" b="1" dirty="0">
                <a:ea typeface="나눔스퀘어_ac ExtraBold" panose="020B0600000101010101"/>
              </a:rPr>
              <a:t> 부탁드립니다</a:t>
            </a:r>
            <a:r>
              <a:rPr lang="en-US" altLang="ko-KR" sz="2200" b="1" dirty="0">
                <a:ea typeface="나눔스퀘어_ac ExtraBold" panose="020B0600000101010101"/>
              </a:rPr>
              <a:t>.</a:t>
            </a:r>
          </a:p>
          <a:p>
            <a:endParaRPr lang="en-US" altLang="ko-KR" sz="2200" b="1" dirty="0">
              <a:ea typeface="나눔스퀘어_ac ExtraBold" panose="020B0600000101010101"/>
            </a:endParaRPr>
          </a:p>
          <a:p>
            <a:r>
              <a:rPr lang="en-US" altLang="ko-KR" sz="2200" b="1" dirty="0">
                <a:ea typeface="나눔스퀘어_ac ExtraBold" panose="020B0600000101010101"/>
              </a:rPr>
              <a:t>Q: B-1 </a:t>
            </a:r>
            <a:r>
              <a:rPr lang="ko-KR" altLang="en-US" sz="2200" b="1" dirty="0">
                <a:ea typeface="나눔스퀘어_ac ExtraBold" panose="020B0600000101010101"/>
              </a:rPr>
              <a:t>데이터의 원본데이터가 따로 존재할까요</a:t>
            </a:r>
            <a:r>
              <a:rPr lang="en-US" altLang="ko-KR" sz="2200" b="1" dirty="0">
                <a:ea typeface="나눔스퀘어_ac ExtraBold" panose="020B0600000101010101"/>
              </a:rPr>
              <a:t>?</a:t>
            </a:r>
          </a:p>
          <a:p>
            <a:r>
              <a:rPr lang="en-US" altLang="ko-KR" sz="2200" b="1" dirty="0">
                <a:ea typeface="나눔스퀘어_ac ExtraBold" panose="020B0600000101010101"/>
              </a:rPr>
              <a:t>A: B-1</a:t>
            </a:r>
            <a:r>
              <a:rPr lang="ko-KR" altLang="en-US" sz="2200" b="1" dirty="0">
                <a:ea typeface="나눔스퀘어_ac ExtraBold" panose="020B0600000101010101"/>
              </a:rPr>
              <a:t>데이터는 </a:t>
            </a:r>
            <a:r>
              <a:rPr lang="en-US" altLang="ko-KR" sz="2200" b="1" dirty="0">
                <a:ea typeface="나눔스퀘어_ac ExtraBold" panose="020B0600000101010101"/>
              </a:rPr>
              <a:t>B</a:t>
            </a:r>
            <a:r>
              <a:rPr lang="ko-KR" altLang="en-US" sz="2200" b="1" dirty="0">
                <a:ea typeface="나눔스퀘어_ac ExtraBold" panose="020B0600000101010101"/>
              </a:rPr>
              <a:t>데이터를 </a:t>
            </a:r>
            <a:r>
              <a:rPr lang="en-US" altLang="ko-KR" sz="2200" b="1" dirty="0">
                <a:ea typeface="나눔스퀘어_ac ExtraBold" panose="020B0600000101010101"/>
              </a:rPr>
              <a:t>1</a:t>
            </a:r>
            <a:r>
              <a:rPr lang="ko-KR" altLang="en-US" sz="2200" b="1" dirty="0">
                <a:ea typeface="나눔스퀘어_ac ExtraBold" panose="020B0600000101010101"/>
              </a:rPr>
              <a:t>차 정제한 데이터 입니다</a:t>
            </a:r>
            <a:r>
              <a:rPr lang="en-US" altLang="ko-KR" sz="2200" b="1" dirty="0">
                <a:ea typeface="나눔스퀘어_ac ExtraBold" panose="020B0600000101010101"/>
              </a:rPr>
              <a:t>. </a:t>
            </a:r>
          </a:p>
          <a:p>
            <a:r>
              <a:rPr lang="en-US" altLang="ko-KR" sz="2200" b="1" dirty="0">
                <a:ea typeface="나눔스퀘어_ac ExtraBold" panose="020B0600000101010101"/>
              </a:rPr>
              <a:t>    B</a:t>
            </a:r>
            <a:r>
              <a:rPr lang="ko-KR" altLang="en-US" sz="2200" b="1" dirty="0">
                <a:ea typeface="나눔스퀘어_ac ExtraBold" panose="020B0600000101010101"/>
              </a:rPr>
              <a:t>데이터는 해당 </a:t>
            </a:r>
            <a:r>
              <a:rPr lang="en-US" altLang="ko-KR" sz="2200" b="1" dirty="0">
                <a:ea typeface="나눔스퀘어_ac ExtraBold" panose="020B0600000101010101"/>
              </a:rPr>
              <a:t>B-1 </a:t>
            </a:r>
            <a:r>
              <a:rPr lang="ko-KR" altLang="en-US" sz="2200" b="1" dirty="0">
                <a:ea typeface="나눔스퀘어_ac ExtraBold" panose="020B0600000101010101"/>
              </a:rPr>
              <a:t>데이터가 있는 파일에서</a:t>
            </a:r>
            <a:endParaRPr lang="en-US" altLang="ko-KR" sz="2200" b="1" dirty="0">
              <a:ea typeface="나눔스퀘어_ac ExtraBold" panose="020B0600000101010101"/>
            </a:endParaRPr>
          </a:p>
          <a:p>
            <a:r>
              <a:rPr lang="en-US" altLang="ko-KR" sz="2200" b="1" dirty="0">
                <a:ea typeface="나눔스퀘어_ac ExtraBold" panose="020B0600000101010101"/>
              </a:rPr>
              <a:t>   </a:t>
            </a:r>
            <a:r>
              <a:rPr lang="ko-KR" altLang="en-US" sz="2200" b="1" dirty="0">
                <a:ea typeface="나눔스퀘어_ac ExtraBold" panose="020B0600000101010101"/>
              </a:rPr>
              <a:t> </a:t>
            </a:r>
            <a:r>
              <a:rPr lang="en-US" altLang="ko-KR" sz="2200" b="1" dirty="0">
                <a:ea typeface="나눔스퀘어_ac ExtraBold" panose="020B0600000101010101"/>
              </a:rPr>
              <a:t>data &gt; raw &gt; </a:t>
            </a:r>
            <a:r>
              <a:rPr lang="en-US" altLang="ko-KR" sz="2200" b="1" dirty="0" err="1">
                <a:ea typeface="나눔스퀘어_ac ExtraBold" panose="020B0600000101010101"/>
              </a:rPr>
              <a:t>datafile</a:t>
            </a:r>
            <a:r>
              <a:rPr lang="en-US" altLang="ko-KR" sz="2200" b="1" dirty="0">
                <a:ea typeface="나눔스퀘어_ac ExtraBold" panose="020B0600000101010101"/>
              </a:rPr>
              <a:t> </a:t>
            </a:r>
            <a:r>
              <a:rPr lang="ko-KR" altLang="en-US" sz="2200" b="1" dirty="0">
                <a:ea typeface="나눔스퀘어_ac ExtraBold" panose="020B0600000101010101"/>
              </a:rPr>
              <a:t>순으로 파일을 열면 있습니다</a:t>
            </a:r>
            <a:r>
              <a:rPr lang="en-US" altLang="ko-KR" sz="2200" b="1" dirty="0">
                <a:ea typeface="나눔스퀘어_ac ExtraBold" panose="020B0600000101010101"/>
              </a:rPr>
              <a:t>.</a:t>
            </a:r>
          </a:p>
        </p:txBody>
      </p:sp>
      <p:grpSp>
        <p:nvGrpSpPr>
          <p:cNvPr id="22" name="그룹 1007">
            <a:extLst>
              <a:ext uri="{FF2B5EF4-FFF2-40B4-BE49-F238E27FC236}">
                <a16:creationId xmlns:a16="http://schemas.microsoft.com/office/drawing/2014/main" id="{5468171A-C41D-8F96-8F72-FB57E054B583}"/>
              </a:ext>
            </a:extLst>
          </p:cNvPr>
          <p:cNvGrpSpPr/>
          <p:nvPr/>
        </p:nvGrpSpPr>
        <p:grpSpPr>
          <a:xfrm rot="11050817">
            <a:off x="14754494" y="6731286"/>
            <a:ext cx="2035787" cy="2645734"/>
            <a:chOff x="414663" y="65645"/>
            <a:chExt cx="3575430" cy="4646672"/>
          </a:xfrm>
        </p:grpSpPr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F1943C37-223E-B2A6-028F-F27008C4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414663" y="65645"/>
              <a:ext cx="3575430" cy="4646672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2035303" y="2266875"/>
            <a:ext cx="3205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kern="0" spc="-100" dirty="0" err="1">
                <a:solidFill>
                  <a:srgbClr val="434CFF"/>
                </a:solidFill>
                <a:latin typeface="Cafe24 Ohsquare" pitchFamily="34" charset="0"/>
                <a:ea typeface="나눔스퀘어_ac ExtraBold" panose="020B0600000101010101"/>
                <a:cs typeface="Cafe24 Ohsquare" pitchFamily="34" charset="0"/>
              </a:rPr>
              <a:t>챗봇</a:t>
            </a:r>
            <a:r>
              <a:rPr lang="ko-KR" altLang="en-US" sz="3600" b="1" kern="0" spc="-100" dirty="0">
                <a:solidFill>
                  <a:srgbClr val="434CFF"/>
                </a:solidFill>
                <a:latin typeface="Cafe24 Ohsquare" pitchFamily="34" charset="0"/>
                <a:ea typeface="나눔스퀘어_ac ExtraBold" panose="020B0600000101010101"/>
                <a:cs typeface="Cafe24 Ohsquare" pitchFamily="34" charset="0"/>
              </a:rPr>
              <a:t> 활용</a:t>
            </a:r>
            <a:endParaRPr lang="en-US" altLang="ko-KR" sz="3600" b="1" kern="0" spc="-100" dirty="0">
              <a:solidFill>
                <a:srgbClr val="434CFF"/>
              </a:solidFill>
              <a:latin typeface="Cafe24 Ohsquare" pitchFamily="34" charset="0"/>
              <a:ea typeface="나눔스퀘어_ac ExtraBold" panose="020B0600000101010101"/>
              <a:cs typeface="Cafe24 Ohsquar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4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017265" y="1370475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발전 가능성</a:t>
            </a:r>
            <a:endParaRPr lang="en-US" altLang="ko-KR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6574886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grpSp>
        <p:nvGrpSpPr>
          <p:cNvPr id="40" name="그룹 1003"/>
          <p:cNvGrpSpPr/>
          <p:nvPr/>
        </p:nvGrpSpPr>
        <p:grpSpPr>
          <a:xfrm>
            <a:off x="742540" y="4250249"/>
            <a:ext cx="16800634" cy="2328307"/>
            <a:chOff x="742540" y="4250249"/>
            <a:chExt cx="16800634" cy="2328307"/>
          </a:xfrm>
        </p:grpSpPr>
        <p:pic>
          <p:nvPicPr>
            <p:cNvPr id="4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2540" y="4250249"/>
              <a:ext cx="16800634" cy="2328307"/>
            </a:xfrm>
            <a:prstGeom prst="rect">
              <a:avLst/>
            </a:prstGeom>
          </p:spPr>
        </p:pic>
      </p:grpSp>
      <p:grpSp>
        <p:nvGrpSpPr>
          <p:cNvPr id="49" name="그룹 1009"/>
          <p:cNvGrpSpPr/>
          <p:nvPr/>
        </p:nvGrpSpPr>
        <p:grpSpPr>
          <a:xfrm>
            <a:off x="1283906" y="6994058"/>
            <a:ext cx="7227876" cy="2062864"/>
            <a:chOff x="1283906" y="6994058"/>
            <a:chExt cx="7227876" cy="2062864"/>
          </a:xfrm>
        </p:grpSpPr>
        <p:sp>
          <p:nvSpPr>
            <p:cNvPr id="50" name="Object 30"/>
            <p:cNvSpPr txBox="1"/>
            <p:nvPr/>
          </p:nvSpPr>
          <p:spPr>
            <a:xfrm>
              <a:off x="1283906" y="6994058"/>
              <a:ext cx="7227876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600" b="1" kern="0" spc="-100" dirty="0">
                  <a:solidFill>
                    <a:srgbClr val="434CFF"/>
                  </a:solidFill>
                  <a:latin typeface="Cafe24 Ohsquare" pitchFamily="34" charset="0"/>
                  <a:ea typeface="나눔스퀘어_ac ExtraBold" panose="020B0600000101010101"/>
                  <a:cs typeface="Cafe24 Ohsquare" pitchFamily="34" charset="0"/>
                </a:rPr>
                <a:t>답변 피드백</a:t>
              </a:r>
              <a:endParaRPr lang="en-US" sz="3600" b="1" kern="0" spc="-100" dirty="0">
                <a:solidFill>
                  <a:srgbClr val="434CFF"/>
                </a:solidFill>
                <a:latin typeface="Cafe24 Ohsquare" pitchFamily="34" charset="0"/>
                <a:ea typeface="나눔스퀘어_ac ExtraBold" panose="020B0600000101010101"/>
                <a:cs typeface="Cafe24 Ohsquare" pitchFamily="34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51" name="Object 31"/>
            <p:cNvSpPr txBox="1"/>
            <p:nvPr/>
          </p:nvSpPr>
          <p:spPr>
            <a:xfrm>
              <a:off x="1283906" y="8041259"/>
              <a:ext cx="7227876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kern="0" spc="-100" dirty="0">
                  <a:solidFill>
                    <a:srgbClr val="000000"/>
                  </a:solidFill>
                  <a:latin typeface="Cafe24 Ohsquare air" pitchFamily="34" charset="0"/>
                  <a:ea typeface="나눔스퀘어_ac ExtraBold" panose="020B0600000101010101"/>
                  <a:cs typeface="Cafe24 Ohsquare air" pitchFamily="34" charset="0"/>
                </a:rPr>
                <a:t>답변에 대한 평가 시스템으로</a:t>
              </a:r>
              <a:endParaRPr lang="en-US" altLang="ko-KR" sz="2000" kern="0" spc="-100" dirty="0">
                <a:solidFill>
                  <a:srgbClr val="000000"/>
                </a:solidFill>
                <a:latin typeface="Cafe24 Ohsquare air" pitchFamily="34" charset="0"/>
                <a:ea typeface="나눔스퀘어_ac ExtraBold" panose="020B0600000101010101"/>
                <a:cs typeface="Cafe24 Ohsquare air" pitchFamily="34" charset="0"/>
              </a:endParaRPr>
            </a:p>
            <a:p>
              <a:pPr algn="ctr"/>
              <a:r>
                <a:rPr lang="ko-KR" altLang="en-US" sz="2000" kern="0" spc="-100" dirty="0">
                  <a:solidFill>
                    <a:srgbClr val="000000"/>
                  </a:solidFill>
                  <a:latin typeface="Cafe24 Ohsquare air" pitchFamily="34" charset="0"/>
                  <a:ea typeface="나눔스퀘어_ac ExtraBold" panose="020B0600000101010101"/>
                  <a:cs typeface="Cafe24 Ohsquare air" pitchFamily="34" charset="0"/>
                </a:rPr>
                <a:t>답변의 발전과</a:t>
              </a:r>
              <a:endParaRPr lang="en-US" altLang="ko-KR" sz="2000" kern="0" spc="-100" dirty="0">
                <a:solidFill>
                  <a:srgbClr val="000000"/>
                </a:solidFill>
                <a:latin typeface="Cafe24 Ohsquare air" pitchFamily="34" charset="0"/>
                <a:ea typeface="나눔스퀘어_ac ExtraBold" panose="020B0600000101010101"/>
                <a:cs typeface="Cafe24 Ohsquare air" pitchFamily="34" charset="0"/>
              </a:endParaRPr>
            </a:p>
            <a:p>
              <a:pPr algn="ctr"/>
              <a:r>
                <a:rPr lang="ko-KR" altLang="en-US" sz="2000" kern="0" spc="-100" dirty="0">
                  <a:solidFill>
                    <a:srgbClr val="000000"/>
                  </a:solidFill>
                  <a:latin typeface="Cafe24 Ohsquare air" pitchFamily="34" charset="0"/>
                  <a:ea typeface="나눔스퀘어_ac ExtraBold" panose="020B0600000101010101"/>
                  <a:cs typeface="Cafe24 Ohsquare air" pitchFamily="34" charset="0"/>
                </a:rPr>
                <a:t>사용자들이 정보 찾는 것을 도움</a:t>
              </a:r>
              <a:endParaRPr lang="en-US" sz="2000" kern="0" spc="-100" dirty="0">
                <a:solidFill>
                  <a:srgbClr val="000000"/>
                </a:solidFill>
                <a:latin typeface="Cafe24 Ohsquare air" pitchFamily="34" charset="0"/>
                <a:ea typeface="나눔스퀘어_ac ExtraBold" panose="020B0600000101010101"/>
                <a:cs typeface="Cafe24 Ohsquare air" pitchFamily="34" charset="0"/>
              </a:endParaRPr>
            </a:p>
          </p:txBody>
        </p:sp>
      </p:grpSp>
      <p:grpSp>
        <p:nvGrpSpPr>
          <p:cNvPr id="52" name="그룹 1010"/>
          <p:cNvGrpSpPr/>
          <p:nvPr/>
        </p:nvGrpSpPr>
        <p:grpSpPr>
          <a:xfrm>
            <a:off x="5528918" y="6994058"/>
            <a:ext cx="7227883" cy="1908975"/>
            <a:chOff x="5528918" y="6994058"/>
            <a:chExt cx="7227883" cy="1908975"/>
          </a:xfrm>
        </p:grpSpPr>
        <p:sp>
          <p:nvSpPr>
            <p:cNvPr id="53" name="Object 34"/>
            <p:cNvSpPr txBox="1"/>
            <p:nvPr/>
          </p:nvSpPr>
          <p:spPr>
            <a:xfrm>
              <a:off x="5528925" y="6994058"/>
              <a:ext cx="7227876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600" b="1" kern="0" spc="-100" dirty="0">
                  <a:solidFill>
                    <a:srgbClr val="434CFF"/>
                  </a:solidFill>
                  <a:latin typeface="Cafe24 Ohsquare" pitchFamily="34" charset="0"/>
                  <a:ea typeface="나눔스퀘어_ac ExtraBold" panose="020B0600000101010101"/>
                  <a:cs typeface="Cafe24 Ohsquare" pitchFamily="34" charset="0"/>
                </a:rPr>
                <a:t>담당자 연결</a:t>
              </a:r>
              <a:r>
                <a:rPr lang="en-US" sz="3600" b="1" kern="0" spc="-100" dirty="0">
                  <a:solidFill>
                    <a:srgbClr val="434CFF"/>
                  </a:solidFill>
                  <a:latin typeface="Cafe24 Ohsquare" pitchFamily="34" charset="0"/>
                  <a:ea typeface="나눔스퀘어_ac ExtraBold" panose="020B0600000101010101"/>
                  <a:cs typeface="Cafe24 Ohsquare" pitchFamily="34" charset="0"/>
                </a:rPr>
                <a:t> </a:t>
              </a:r>
              <a:r>
                <a:rPr lang="en-US" sz="3600" b="1" kern="0" spc="-100" dirty="0" err="1">
                  <a:solidFill>
                    <a:srgbClr val="434CFF"/>
                  </a:solidFill>
                  <a:latin typeface="Cafe24 Ohsquare" pitchFamily="34" charset="0"/>
                  <a:ea typeface="나눔스퀘어_ac ExtraBold" panose="020B0600000101010101"/>
                  <a:cs typeface="Cafe24 Ohsquare" pitchFamily="34" charset="0"/>
                </a:rPr>
                <a:t>시스템</a:t>
              </a:r>
              <a:endParaRPr lang="en-US" sz="3600" b="1" kern="0" spc="-100" dirty="0">
                <a:solidFill>
                  <a:srgbClr val="434CFF"/>
                </a:solidFill>
                <a:latin typeface="Cafe24 Ohsquare" pitchFamily="34" charset="0"/>
                <a:ea typeface="나눔스퀘어_ac ExtraBold" panose="020B0600000101010101"/>
                <a:cs typeface="Cafe24 Ohsquare" pitchFamily="34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54" name="Object 35"/>
            <p:cNvSpPr txBox="1"/>
            <p:nvPr/>
          </p:nvSpPr>
          <p:spPr>
            <a:xfrm>
              <a:off x="5528918" y="8195147"/>
              <a:ext cx="722787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kern="0" spc="-100" dirty="0">
                  <a:solidFill>
                    <a:srgbClr val="000000"/>
                  </a:solidFill>
                  <a:latin typeface="Cafe24 Ohsquare air" pitchFamily="34" charset="0"/>
                  <a:ea typeface="나눔스퀘어_ac ExtraBold" panose="020B0600000101010101"/>
                  <a:cs typeface="Cafe24 Ohsquare air" pitchFamily="34" charset="0"/>
                </a:rPr>
                <a:t>Q&amp;A</a:t>
              </a:r>
              <a:r>
                <a:rPr lang="ko-KR" altLang="en-US" sz="2000" kern="0" spc="-100" dirty="0">
                  <a:solidFill>
                    <a:srgbClr val="000000"/>
                  </a:solidFill>
                  <a:latin typeface="Cafe24 Ohsquare air" pitchFamily="34" charset="0"/>
                  <a:ea typeface="나눔스퀘어_ac ExtraBold" panose="020B0600000101010101"/>
                  <a:cs typeface="Cafe24 Ohsquare air" pitchFamily="34" charset="0"/>
                </a:rPr>
                <a:t>에 원하는 질문과 답변의 부재 시</a:t>
              </a:r>
              <a:endParaRPr lang="en-US" altLang="ko-KR" sz="2000" kern="0" spc="-100" dirty="0">
                <a:solidFill>
                  <a:srgbClr val="000000"/>
                </a:solidFill>
                <a:latin typeface="Cafe24 Ohsquare air" pitchFamily="34" charset="0"/>
                <a:ea typeface="나눔스퀘어_ac ExtraBold" panose="020B0600000101010101"/>
                <a:cs typeface="Cafe24 Ohsquare air" pitchFamily="34" charset="0"/>
              </a:endParaRPr>
            </a:p>
            <a:p>
              <a:pPr algn="ctr"/>
              <a:r>
                <a:rPr lang="ko-KR" altLang="en-US" sz="2000" kern="0" spc="-100" dirty="0">
                  <a:solidFill>
                    <a:srgbClr val="000000"/>
                  </a:solidFill>
                  <a:latin typeface="Cafe24 Ohsquare air" pitchFamily="34" charset="0"/>
                  <a:ea typeface="나눔스퀘어_ac ExtraBold" panose="020B0600000101010101"/>
                  <a:cs typeface="Cafe24 Ohsquare air" pitchFamily="34" charset="0"/>
                </a:rPr>
                <a:t>신속한 담당자 연결</a:t>
              </a:r>
              <a:endParaRPr lang="en-US" sz="2000" kern="0" spc="-100" dirty="0">
                <a:solidFill>
                  <a:srgbClr val="000000"/>
                </a:solidFill>
                <a:latin typeface="Cafe24 Ohsquare air" pitchFamily="34" charset="0"/>
                <a:ea typeface="나눔스퀘어_ac ExtraBold" panose="020B0600000101010101"/>
                <a:cs typeface="Cafe24 Ohsquare air" pitchFamily="34" charset="0"/>
              </a:endParaRPr>
            </a:p>
          </p:txBody>
        </p:sp>
      </p:grpSp>
      <p:grpSp>
        <p:nvGrpSpPr>
          <p:cNvPr id="55" name="그룹 1011"/>
          <p:cNvGrpSpPr/>
          <p:nvPr/>
        </p:nvGrpSpPr>
        <p:grpSpPr>
          <a:xfrm>
            <a:off x="9869640" y="6994058"/>
            <a:ext cx="7227876" cy="1908974"/>
            <a:chOff x="9869640" y="6994058"/>
            <a:chExt cx="7227876" cy="1908974"/>
          </a:xfrm>
        </p:grpSpPr>
        <p:sp>
          <p:nvSpPr>
            <p:cNvPr id="56" name="Object 38"/>
            <p:cNvSpPr txBox="1"/>
            <p:nvPr/>
          </p:nvSpPr>
          <p:spPr>
            <a:xfrm>
              <a:off x="9869640" y="6994058"/>
              <a:ext cx="7227876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600" b="1" kern="0" spc="-100" dirty="0">
                  <a:solidFill>
                    <a:srgbClr val="434CFF"/>
                  </a:solidFill>
                  <a:latin typeface="Cafe24 Ohsquare" pitchFamily="34" charset="0"/>
                  <a:ea typeface="나눔스퀘어_ac ExtraBold" panose="020B0600000101010101"/>
                  <a:cs typeface="Cafe24 Ohsquare" pitchFamily="34" charset="0"/>
                </a:rPr>
                <a:t>높은 범용성</a:t>
              </a:r>
              <a:endParaRPr lang="en-US" sz="3600" b="1" kern="0" spc="-100" dirty="0">
                <a:solidFill>
                  <a:srgbClr val="434CFF"/>
                </a:solidFill>
                <a:latin typeface="Cafe24 Ohsquare" pitchFamily="34" charset="0"/>
                <a:ea typeface="나눔스퀘어_ac ExtraBold" panose="020B0600000101010101"/>
                <a:cs typeface="Cafe24 Ohsquare" pitchFamily="34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57" name="Object 39"/>
            <p:cNvSpPr txBox="1"/>
            <p:nvPr/>
          </p:nvSpPr>
          <p:spPr>
            <a:xfrm>
              <a:off x="9869640" y="8195146"/>
              <a:ext cx="722787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kern="0" spc="-100" dirty="0">
                  <a:solidFill>
                    <a:srgbClr val="000000"/>
                  </a:solidFill>
                  <a:latin typeface="Cafe24 Ohsquare air" pitchFamily="34" charset="0"/>
                  <a:ea typeface="나눔스퀘어_ac ExtraBold" panose="020B0600000101010101"/>
                  <a:cs typeface="Cafe24 Ohsquare air" pitchFamily="34" charset="0"/>
                </a:rPr>
                <a:t>데이터 엔지니어 </a:t>
              </a:r>
              <a:r>
                <a:rPr lang="ko-KR" altLang="en-US" sz="2000" kern="0" spc="-100" dirty="0" err="1">
                  <a:solidFill>
                    <a:srgbClr val="000000"/>
                  </a:solidFill>
                  <a:latin typeface="Cafe24 Ohsquare air" pitchFamily="34" charset="0"/>
                  <a:ea typeface="나눔스퀘어_ac ExtraBold" panose="020B0600000101010101"/>
                  <a:cs typeface="Cafe24 Ohsquare air" pitchFamily="34" charset="0"/>
                </a:rPr>
                <a:t>맞춤화를</a:t>
              </a:r>
              <a:r>
                <a:rPr lang="ko-KR" altLang="en-US" sz="2000" kern="0" spc="-100" dirty="0">
                  <a:solidFill>
                    <a:srgbClr val="000000"/>
                  </a:solidFill>
                  <a:latin typeface="Cafe24 Ohsquare air" pitchFamily="34" charset="0"/>
                  <a:ea typeface="나눔스퀘어_ac ExtraBold" panose="020B0600000101010101"/>
                  <a:cs typeface="Cafe24 Ohsquare air" pitchFamily="34" charset="0"/>
                </a:rPr>
                <a:t> 넘어</a:t>
              </a:r>
              <a:endParaRPr lang="en-US" altLang="ko-KR" sz="2000" kern="0" spc="-100" dirty="0">
                <a:solidFill>
                  <a:srgbClr val="000000"/>
                </a:solidFill>
                <a:latin typeface="Cafe24 Ohsquare air" pitchFamily="34" charset="0"/>
                <a:ea typeface="나눔스퀘어_ac ExtraBold" panose="020B0600000101010101"/>
                <a:cs typeface="Cafe24 Ohsquare air" pitchFamily="34" charset="0"/>
              </a:endParaRPr>
            </a:p>
            <a:p>
              <a:pPr algn="ctr"/>
              <a:r>
                <a:rPr lang="ko-KR" altLang="en-US" sz="2000" kern="0" spc="-100" dirty="0">
                  <a:solidFill>
                    <a:srgbClr val="000000"/>
                  </a:solidFill>
                  <a:latin typeface="Cafe24 Ohsquare air" pitchFamily="34" charset="0"/>
                  <a:ea typeface="나눔스퀘어_ac ExtraBold" panose="020B0600000101010101"/>
                  <a:cs typeface="Cafe24 Ohsquare air" pitchFamily="34" charset="0"/>
                </a:rPr>
                <a:t>타 부서의 업무에도 적용 가능</a:t>
              </a:r>
              <a:endParaRPr lang="en-US" sz="2000" kern="0" spc="-100" dirty="0">
                <a:solidFill>
                  <a:srgbClr val="000000"/>
                </a:solidFill>
                <a:latin typeface="Cafe24 Ohsquare air" pitchFamily="34" charset="0"/>
                <a:ea typeface="나눔스퀘어_ac ExtraBold" panose="020B0600000101010101"/>
                <a:cs typeface="Cafe24 Ohsquare air" pitchFamily="34" charset="0"/>
              </a:endParaRPr>
            </a:p>
          </p:txBody>
        </p:sp>
      </p:grpSp>
      <p:pic>
        <p:nvPicPr>
          <p:cNvPr id="1026" name="Picture 2" descr="피드백 - 무료 사람들개 아이콘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74" y="4553164"/>
            <a:ext cx="1425393" cy="142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연결 - 무료 여러 가지 잡다한개 아이콘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981" y="4447868"/>
            <a:ext cx="1461749" cy="146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확장 가능 - 무료 ui개 아이콘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241" y="4553163"/>
            <a:ext cx="1182734" cy="118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50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7248" y="-5544528"/>
            <a:ext cx="19937213" cy="20619296"/>
            <a:chOff x="-517248" y="-5544528"/>
            <a:chExt cx="19937213" cy="2061929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962502" y="7318761"/>
              <a:ext cx="7115410" cy="8396604"/>
              <a:chOff x="9962502" y="7318761"/>
              <a:chExt cx="7115410" cy="839660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5400000">
                <a:off x="9962502" y="7318761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517248" y="2460134"/>
              <a:ext cx="7115410" cy="8396604"/>
              <a:chOff x="-517248" y="2460134"/>
              <a:chExt cx="7115410" cy="83966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17248" y="2460134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304555" y="0"/>
              <a:ext cx="7115410" cy="8396604"/>
              <a:chOff x="12304555" y="0"/>
              <a:chExt cx="7115410" cy="839660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304555" y="0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027447" y="-5544528"/>
              <a:ext cx="7115410" cy="8396604"/>
              <a:chOff x="2027447" y="-5544528"/>
              <a:chExt cx="7115410" cy="839660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027447" y="-5544528"/>
                <a:ext cx="7115410" cy="839660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716581" y="-4441040"/>
              <a:ext cx="7115410" cy="8396604"/>
              <a:chOff x="9716581" y="-4441040"/>
              <a:chExt cx="7115410" cy="83966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0800000">
                <a:off x="9716581" y="-4441040"/>
                <a:ext cx="7115410" cy="839660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233702" y="-681827"/>
            <a:ext cx="4188735" cy="5443731"/>
            <a:chOff x="233702" y="-681827"/>
            <a:chExt cx="4188735" cy="544373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33702" y="-681827"/>
              <a:ext cx="4188735" cy="544373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994778" y="5772377"/>
            <a:ext cx="3685854" cy="5363734"/>
            <a:chOff x="13994778" y="5772377"/>
            <a:chExt cx="3685854" cy="536373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4778" y="5772377"/>
              <a:ext cx="3685854" cy="5363734"/>
            </a:xfrm>
            <a:prstGeom prst="rect">
              <a:avLst/>
            </a:prstGeom>
          </p:spPr>
        </p:pic>
      </p:grpSp>
      <p:sp>
        <p:nvSpPr>
          <p:cNvPr id="17" name="Object 34">
            <a:extLst>
              <a:ext uri="{FF2B5EF4-FFF2-40B4-BE49-F238E27FC236}">
                <a16:creationId xmlns:a16="http://schemas.microsoft.com/office/drawing/2014/main" id="{68C33A4D-FE05-8204-61E1-B28DE2E71D8E}"/>
              </a:ext>
            </a:extLst>
          </p:cNvPr>
          <p:cNvSpPr txBox="1"/>
          <p:nvPr/>
        </p:nvSpPr>
        <p:spPr>
          <a:xfrm>
            <a:off x="-1310031" y="4140377"/>
            <a:ext cx="21263872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4800" dirty="0">
                <a:solidFill>
                  <a:srgbClr val="41DBB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ko-KR" altLang="en-US" sz="14800" dirty="0">
                <a:solidFill>
                  <a:srgbClr val="41DBB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81815" y="3850847"/>
            <a:ext cx="5469862" cy="5504264"/>
            <a:chOff x="3463471" y="3851489"/>
            <a:chExt cx="5469862" cy="55042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3471" y="3851489"/>
              <a:ext cx="5469862" cy="55042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55288" y="4485359"/>
            <a:ext cx="4407945" cy="5071782"/>
            <a:chOff x="1455288" y="4485359"/>
            <a:chExt cx="4407945" cy="50717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5288" y="4485359"/>
              <a:ext cx="4407945" cy="507178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60050" y="1950531"/>
            <a:ext cx="9093825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6800" b="1" dirty="0">
                <a:solidFill>
                  <a:srgbClr val="434CFF"/>
                </a:solidFill>
                <a:latin typeface="CookieRunOTF Bold"/>
              </a:rPr>
              <a:t>목차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3576971" y="2168438"/>
            <a:ext cx="856144" cy="683860"/>
            <a:chOff x="6121955" y="1950531"/>
            <a:chExt cx="856144" cy="6838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1955" y="1950531"/>
              <a:ext cx="856144" cy="6838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36326" y="1924370"/>
            <a:ext cx="8954243" cy="1402641"/>
            <a:chOff x="9336326" y="1924370"/>
            <a:chExt cx="8954243" cy="140264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410745" y="1924370"/>
              <a:ext cx="7053616" cy="953484"/>
              <a:chOff x="9410745" y="1924370"/>
              <a:chExt cx="7053616" cy="95348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410745" y="1924370"/>
                <a:ext cx="7053616" cy="953484"/>
              </a:xfrm>
              <a:prstGeom prst="rect">
                <a:avLst/>
              </a:prstGeom>
            </p:spPr>
          </p:pic>
        </p:grpSp>
        <p:sp>
          <p:nvSpPr>
            <p:cNvPr id="25" name="Object 25"/>
            <p:cNvSpPr txBox="1"/>
            <p:nvPr/>
          </p:nvSpPr>
          <p:spPr>
            <a:xfrm>
              <a:off x="10714476" y="2034152"/>
              <a:ext cx="7576093" cy="7540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4300" kern="0" spc="-300" dirty="0">
                  <a:solidFill>
                    <a:srgbClr val="434CFF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4300" kern="0" spc="-300" dirty="0">
                  <a:solidFill>
                    <a:srgbClr val="434CFF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ko-KR" altLang="en-US" sz="4300" kern="0" spc="-300" dirty="0">
                  <a:solidFill>
                    <a:srgbClr val="434CFF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배경 </a:t>
              </a:r>
              <a:endParaRPr lang="en-US" sz="4300" kern="0" spc="-300" dirty="0">
                <a:solidFill>
                  <a:srgbClr val="434CFF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grpSp>
          <p:nvGrpSpPr>
            <p:cNvPr id="1008" name="그룹 1008"/>
            <p:cNvGrpSpPr/>
            <p:nvPr/>
          </p:nvGrpSpPr>
          <p:grpSpPr>
            <a:xfrm>
              <a:off x="9336326" y="1925095"/>
              <a:ext cx="1138596" cy="1401916"/>
              <a:chOff x="9336326" y="1925095"/>
              <a:chExt cx="1138596" cy="1401916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9429606" y="1925095"/>
                <a:ext cx="952035" cy="952035"/>
                <a:chOff x="9429606" y="1925095"/>
                <a:chExt cx="952035" cy="952035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9429606" y="1925095"/>
                  <a:ext cx="952035" cy="952035"/>
                </a:xfrm>
                <a:prstGeom prst="rect">
                  <a:avLst/>
                </a:prstGeom>
              </p:spPr>
            </p:pic>
          </p:grpSp>
          <p:sp>
            <p:nvSpPr>
              <p:cNvPr id="30" name="Object 30"/>
              <p:cNvSpPr txBox="1"/>
              <p:nvPr/>
            </p:nvSpPr>
            <p:spPr>
              <a:xfrm>
                <a:off x="9336326" y="1961399"/>
                <a:ext cx="1138596" cy="136561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5100" kern="0" spc="-300">
                    <a:solidFill>
                      <a:srgbClr val="FFFFFF"/>
                    </a:solidFill>
                    <a:latin typeface="CookieRunOTF Bold" pitchFamily="34" charset="0"/>
                    <a:cs typeface="CookieRunOTF Bold" pitchFamily="34" charset="0"/>
                  </a:rPr>
                  <a:t>1</a:t>
                </a:r>
                <a:endParaRPr lang="en-US"/>
              </a:p>
            </p:txBody>
          </p:sp>
        </p:grpSp>
      </p:grpSp>
      <p:grpSp>
        <p:nvGrpSpPr>
          <p:cNvPr id="1010" name="그룹 1010"/>
          <p:cNvGrpSpPr/>
          <p:nvPr/>
        </p:nvGrpSpPr>
        <p:grpSpPr>
          <a:xfrm>
            <a:off x="9336324" y="3167097"/>
            <a:ext cx="8954242" cy="1367074"/>
            <a:chOff x="9336324" y="3152986"/>
            <a:chExt cx="8954242" cy="136707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410745" y="3152986"/>
              <a:ext cx="7053616" cy="953484"/>
              <a:chOff x="9410745" y="3152986"/>
              <a:chExt cx="7053616" cy="95348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410745" y="3152986"/>
                <a:ext cx="7053616" cy="953484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10714473" y="3262775"/>
              <a:ext cx="7576093" cy="7540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4300" kern="0" spc="-300" dirty="0">
                  <a:solidFill>
                    <a:srgbClr val="434CFF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문제정의 </a:t>
              </a:r>
              <a:endParaRPr lang="en-US" sz="4300" kern="0" spc="-300" dirty="0">
                <a:solidFill>
                  <a:srgbClr val="434CFF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grpSp>
          <p:nvGrpSpPr>
            <p:cNvPr id="1012" name="그룹 1012"/>
            <p:cNvGrpSpPr/>
            <p:nvPr/>
          </p:nvGrpSpPr>
          <p:grpSpPr>
            <a:xfrm>
              <a:off x="9336324" y="3153711"/>
              <a:ext cx="1138596" cy="1366349"/>
              <a:chOff x="9336324" y="3153711"/>
              <a:chExt cx="1138596" cy="1366349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9429606" y="3153711"/>
                <a:ext cx="952035" cy="952035"/>
                <a:chOff x="9429606" y="3153711"/>
                <a:chExt cx="952035" cy="952035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9429606" y="3153711"/>
                  <a:ext cx="952035" cy="952035"/>
                </a:xfrm>
                <a:prstGeom prst="rect">
                  <a:avLst/>
                </a:prstGeom>
              </p:spPr>
            </p:pic>
          </p:grpSp>
          <p:sp>
            <p:nvSpPr>
              <p:cNvPr id="42" name="Object 42"/>
              <p:cNvSpPr txBox="1"/>
              <p:nvPr/>
            </p:nvSpPr>
            <p:spPr>
              <a:xfrm>
                <a:off x="9336324" y="3175901"/>
                <a:ext cx="1138596" cy="134415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5100" kern="0" spc="-300">
                    <a:solidFill>
                      <a:srgbClr val="FFFFFF"/>
                    </a:solidFill>
                    <a:latin typeface="CookieRunOTF Bold" pitchFamily="34" charset="0"/>
                    <a:cs typeface="CookieRunOTF Bold" pitchFamily="34" charset="0"/>
                  </a:rPr>
                  <a:t>2</a:t>
                </a:r>
                <a:endParaRPr lang="en-US"/>
              </a:p>
            </p:txBody>
          </p:sp>
        </p:grpSp>
      </p:grpSp>
      <p:grpSp>
        <p:nvGrpSpPr>
          <p:cNvPr id="1014" name="그룹 1014"/>
          <p:cNvGrpSpPr/>
          <p:nvPr/>
        </p:nvGrpSpPr>
        <p:grpSpPr>
          <a:xfrm>
            <a:off x="9336324" y="4381603"/>
            <a:ext cx="8954242" cy="1381187"/>
            <a:chOff x="9336324" y="4381603"/>
            <a:chExt cx="8954242" cy="138118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9410745" y="4381603"/>
              <a:ext cx="7053616" cy="953484"/>
              <a:chOff x="9410745" y="4381603"/>
              <a:chExt cx="7053616" cy="953484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410745" y="4381603"/>
                <a:ext cx="7053616" cy="953484"/>
              </a:xfrm>
              <a:prstGeom prst="rect">
                <a:avLst/>
              </a:prstGeom>
            </p:spPr>
          </p:pic>
        </p:grpSp>
        <p:sp>
          <p:nvSpPr>
            <p:cNvPr id="49" name="Object 49"/>
            <p:cNvSpPr txBox="1"/>
            <p:nvPr/>
          </p:nvSpPr>
          <p:spPr>
            <a:xfrm>
              <a:off x="10714473" y="4491394"/>
              <a:ext cx="7576093" cy="7540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4300" kern="0" spc="-300" dirty="0">
                  <a:solidFill>
                    <a:srgbClr val="434CFF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페르소나</a:t>
              </a:r>
              <a:r>
                <a:rPr lang="ko-KR" altLang="en-US" sz="4300" kern="0" spc="-300" dirty="0">
                  <a:solidFill>
                    <a:srgbClr val="434CFF"/>
                  </a:solidFill>
                  <a:latin typeface="Cafe24 Ohsquare"/>
                </a:rPr>
                <a:t> </a:t>
              </a:r>
              <a:endParaRPr lang="en-US" sz="4300" kern="0" spc="-300" dirty="0">
                <a:solidFill>
                  <a:srgbClr val="434CFF"/>
                </a:solidFill>
                <a:latin typeface="Cafe24 Ohsquare"/>
              </a:endParaRPr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9336324" y="4382327"/>
              <a:ext cx="1138596" cy="1380463"/>
              <a:chOff x="9336324" y="4382327"/>
              <a:chExt cx="1138596" cy="1380463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9429606" y="4382327"/>
                <a:ext cx="952035" cy="952035"/>
                <a:chOff x="9429606" y="4382327"/>
                <a:chExt cx="952035" cy="952035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9429606" y="4382327"/>
                  <a:ext cx="952035" cy="952035"/>
                </a:xfrm>
                <a:prstGeom prst="rect">
                  <a:avLst/>
                </a:prstGeom>
              </p:spPr>
            </p:pic>
          </p:grpSp>
          <p:sp>
            <p:nvSpPr>
              <p:cNvPr id="54" name="Object 54"/>
              <p:cNvSpPr txBox="1"/>
              <p:nvPr/>
            </p:nvSpPr>
            <p:spPr>
              <a:xfrm>
                <a:off x="9336324" y="4418631"/>
                <a:ext cx="1138596" cy="134415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5100" kern="0" spc="-300">
                    <a:solidFill>
                      <a:srgbClr val="FFFFFF"/>
                    </a:solidFill>
                    <a:latin typeface="CookieRunOTF Bold" pitchFamily="34" charset="0"/>
                    <a:cs typeface="CookieRunOTF Bold" pitchFamily="34" charset="0"/>
                  </a:rPr>
                  <a:t>3</a:t>
                </a:r>
                <a:endParaRPr lang="en-US"/>
              </a:p>
            </p:txBody>
          </p:sp>
        </p:grpSp>
      </p:grpSp>
      <p:grpSp>
        <p:nvGrpSpPr>
          <p:cNvPr id="1018" name="그룹 1018"/>
          <p:cNvGrpSpPr/>
          <p:nvPr/>
        </p:nvGrpSpPr>
        <p:grpSpPr>
          <a:xfrm>
            <a:off x="9336324" y="5610219"/>
            <a:ext cx="8954242" cy="1381190"/>
            <a:chOff x="9336324" y="5610219"/>
            <a:chExt cx="8954242" cy="1381190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9410745" y="5610219"/>
              <a:ext cx="7053616" cy="953484"/>
              <a:chOff x="9410745" y="5610219"/>
              <a:chExt cx="7053616" cy="95348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410745" y="5610219"/>
                <a:ext cx="7053616" cy="953484"/>
              </a:xfrm>
              <a:prstGeom prst="rect">
                <a:avLst/>
              </a:prstGeom>
            </p:spPr>
          </p:pic>
        </p:grpSp>
        <p:sp>
          <p:nvSpPr>
            <p:cNvPr id="61" name="Object 61"/>
            <p:cNvSpPr txBox="1"/>
            <p:nvPr/>
          </p:nvSpPr>
          <p:spPr>
            <a:xfrm>
              <a:off x="10714473" y="5720003"/>
              <a:ext cx="7576093" cy="7540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4300" kern="0" spc="-300" dirty="0">
                  <a:solidFill>
                    <a:srgbClr val="434CFF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문제보완</a:t>
              </a:r>
              <a:r>
                <a:rPr lang="ko-KR" altLang="en-US" sz="4300" kern="0" spc="-300" dirty="0">
                  <a:solidFill>
                    <a:srgbClr val="434CFF"/>
                  </a:solidFill>
                  <a:latin typeface="Cafe24 Ohsquare"/>
                </a:rPr>
                <a:t> </a:t>
              </a:r>
              <a:endParaRPr lang="en-US" sz="4300" kern="0" spc="-300" dirty="0">
                <a:solidFill>
                  <a:srgbClr val="434CFF"/>
                </a:solidFill>
                <a:latin typeface="Cafe24 Ohsquare"/>
              </a:endParaRPr>
            </a:p>
          </p:txBody>
        </p:sp>
        <p:grpSp>
          <p:nvGrpSpPr>
            <p:cNvPr id="1020" name="그룹 1020"/>
            <p:cNvGrpSpPr/>
            <p:nvPr/>
          </p:nvGrpSpPr>
          <p:grpSpPr>
            <a:xfrm>
              <a:off x="9336324" y="5610944"/>
              <a:ext cx="1138596" cy="1380465"/>
              <a:chOff x="9336324" y="5610944"/>
              <a:chExt cx="1138596" cy="1380465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9429606" y="5610944"/>
                <a:ext cx="952035" cy="952035"/>
                <a:chOff x="9429606" y="5610944"/>
                <a:chExt cx="952035" cy="952035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9429606" y="5610944"/>
                  <a:ext cx="952035" cy="952035"/>
                </a:xfrm>
                <a:prstGeom prst="rect">
                  <a:avLst/>
                </a:prstGeom>
              </p:spPr>
            </p:pic>
          </p:grpSp>
          <p:sp>
            <p:nvSpPr>
              <p:cNvPr id="66" name="Object 66"/>
              <p:cNvSpPr txBox="1"/>
              <p:nvPr/>
            </p:nvSpPr>
            <p:spPr>
              <a:xfrm>
                <a:off x="9336324" y="5647250"/>
                <a:ext cx="1138596" cy="134415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5100" kern="0" spc="-300">
                    <a:solidFill>
                      <a:srgbClr val="FFFFFF"/>
                    </a:solidFill>
                    <a:latin typeface="CookieRunOTF Bold" pitchFamily="34" charset="0"/>
                    <a:cs typeface="CookieRunOTF Bold" pitchFamily="34" charset="0"/>
                  </a:rPr>
                  <a:t>4</a:t>
                </a:r>
                <a:endParaRPr lang="en-US"/>
              </a:p>
            </p:txBody>
          </p:sp>
        </p:grpSp>
      </p:grpSp>
      <p:grpSp>
        <p:nvGrpSpPr>
          <p:cNvPr id="1022" name="그룹 1022"/>
          <p:cNvGrpSpPr/>
          <p:nvPr/>
        </p:nvGrpSpPr>
        <p:grpSpPr>
          <a:xfrm>
            <a:off x="9336324" y="6838835"/>
            <a:ext cx="8954242" cy="1381183"/>
            <a:chOff x="9336324" y="6838835"/>
            <a:chExt cx="8954242" cy="13811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9410745" y="6838835"/>
              <a:ext cx="7053616" cy="953484"/>
              <a:chOff x="9410745" y="6838835"/>
              <a:chExt cx="7053616" cy="953484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410745" y="6838835"/>
                <a:ext cx="7053616" cy="953484"/>
              </a:xfrm>
              <a:prstGeom prst="rect">
                <a:avLst/>
              </a:prstGeom>
            </p:spPr>
          </p:pic>
        </p:grpSp>
        <p:sp>
          <p:nvSpPr>
            <p:cNvPr id="73" name="Object 73"/>
            <p:cNvSpPr txBox="1"/>
            <p:nvPr/>
          </p:nvSpPr>
          <p:spPr>
            <a:xfrm>
              <a:off x="10714473" y="6948622"/>
              <a:ext cx="7576093" cy="7540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4300" kern="0" spc="-300" dirty="0">
                  <a:solidFill>
                    <a:srgbClr val="434CFF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프로토타입</a:t>
              </a:r>
              <a:r>
                <a:rPr lang="en-US" sz="4300" kern="0" spc="-300" dirty="0">
                  <a:solidFill>
                    <a:srgbClr val="434CFF"/>
                  </a:solidFill>
                  <a:latin typeface="Cafe24 Ohsquare"/>
                </a:rPr>
                <a:t>  </a:t>
              </a:r>
            </a:p>
          </p:txBody>
        </p:sp>
        <p:grpSp>
          <p:nvGrpSpPr>
            <p:cNvPr id="1024" name="그룹 1024"/>
            <p:cNvGrpSpPr/>
            <p:nvPr/>
          </p:nvGrpSpPr>
          <p:grpSpPr>
            <a:xfrm>
              <a:off x="9336324" y="6839560"/>
              <a:ext cx="1138596" cy="1380458"/>
              <a:chOff x="9336324" y="6839560"/>
              <a:chExt cx="1138596" cy="1380458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9429606" y="6839560"/>
                <a:ext cx="952035" cy="952035"/>
                <a:chOff x="9429606" y="6839560"/>
                <a:chExt cx="952035" cy="952035"/>
              </a:xfrm>
            </p:grpSpPr>
            <p:pic>
              <p:nvPicPr>
                <p:cNvPr id="76" name="Object 7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9429606" y="6839560"/>
                  <a:ext cx="952035" cy="952035"/>
                </a:xfrm>
                <a:prstGeom prst="rect">
                  <a:avLst/>
                </a:prstGeom>
              </p:spPr>
            </p:pic>
          </p:grpSp>
          <p:sp>
            <p:nvSpPr>
              <p:cNvPr id="78" name="Object 78"/>
              <p:cNvSpPr txBox="1"/>
              <p:nvPr/>
            </p:nvSpPr>
            <p:spPr>
              <a:xfrm>
                <a:off x="9336324" y="6875859"/>
                <a:ext cx="1138596" cy="134415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5100" kern="0" spc="-300">
                    <a:solidFill>
                      <a:srgbClr val="FFFFFF"/>
                    </a:solidFill>
                    <a:latin typeface="CookieRunOTF Bold" pitchFamily="34" charset="0"/>
                    <a:cs typeface="CookieRunOTF Bold" pitchFamily="34" charset="0"/>
                  </a:rPr>
                  <a:t>5</a:t>
                </a:r>
                <a:endParaRPr lang="en-US"/>
              </a:p>
            </p:txBody>
          </p:sp>
        </p:grpSp>
      </p:grpSp>
      <p:grpSp>
        <p:nvGrpSpPr>
          <p:cNvPr id="1026" name="그룹 1026"/>
          <p:cNvGrpSpPr/>
          <p:nvPr/>
        </p:nvGrpSpPr>
        <p:grpSpPr>
          <a:xfrm>
            <a:off x="9336324" y="8067451"/>
            <a:ext cx="8954242" cy="1381186"/>
            <a:chOff x="9336324" y="8067451"/>
            <a:chExt cx="8954242" cy="1381186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9410745" y="8067451"/>
              <a:ext cx="7053616" cy="953484"/>
              <a:chOff x="9410745" y="8067451"/>
              <a:chExt cx="7053616" cy="953484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410745" y="8067451"/>
                <a:ext cx="7053616" cy="953484"/>
              </a:xfrm>
              <a:prstGeom prst="rect">
                <a:avLst/>
              </a:prstGeom>
            </p:spPr>
          </p:pic>
        </p:grpSp>
        <p:sp>
          <p:nvSpPr>
            <p:cNvPr id="85" name="Object 85"/>
            <p:cNvSpPr txBox="1"/>
            <p:nvPr/>
          </p:nvSpPr>
          <p:spPr>
            <a:xfrm>
              <a:off x="10714473" y="8177241"/>
              <a:ext cx="7576093" cy="7540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4300" kern="0" spc="-300" dirty="0">
                  <a:solidFill>
                    <a:srgbClr val="434CFF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발전 가능성  </a:t>
              </a:r>
            </a:p>
          </p:txBody>
        </p:sp>
        <p:grpSp>
          <p:nvGrpSpPr>
            <p:cNvPr id="1028" name="그룹 1028"/>
            <p:cNvGrpSpPr/>
            <p:nvPr/>
          </p:nvGrpSpPr>
          <p:grpSpPr>
            <a:xfrm>
              <a:off x="9336324" y="8068176"/>
              <a:ext cx="1138596" cy="1380461"/>
              <a:chOff x="9336324" y="8068176"/>
              <a:chExt cx="1138596" cy="1380461"/>
            </a:xfrm>
          </p:grpSpPr>
          <p:grpSp>
            <p:nvGrpSpPr>
              <p:cNvPr id="1029" name="그룹 1029"/>
              <p:cNvGrpSpPr/>
              <p:nvPr/>
            </p:nvGrpSpPr>
            <p:grpSpPr>
              <a:xfrm>
                <a:off x="9429606" y="8068176"/>
                <a:ext cx="952035" cy="952035"/>
                <a:chOff x="9429606" y="8068176"/>
                <a:chExt cx="952035" cy="952035"/>
              </a:xfrm>
            </p:grpSpPr>
            <p:pic>
              <p:nvPicPr>
                <p:cNvPr id="88" name="Object 8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9429606" y="8068176"/>
                  <a:ext cx="952035" cy="952035"/>
                </a:xfrm>
                <a:prstGeom prst="rect">
                  <a:avLst/>
                </a:prstGeom>
              </p:spPr>
            </p:pic>
          </p:grpSp>
          <p:sp>
            <p:nvSpPr>
              <p:cNvPr id="90" name="Object 90"/>
              <p:cNvSpPr txBox="1"/>
              <p:nvPr/>
            </p:nvSpPr>
            <p:spPr>
              <a:xfrm>
                <a:off x="9336324" y="8104478"/>
                <a:ext cx="1138596" cy="134415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5100" kern="0" spc="-300">
                    <a:solidFill>
                      <a:srgbClr val="FFFFFF"/>
                    </a:solidFill>
                    <a:latin typeface="CookieRunOTF Bold" pitchFamily="34" charset="0"/>
                    <a:cs typeface="CookieRunOTF Bold" pitchFamily="34" charset="0"/>
                  </a:rPr>
                  <a:t>6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968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251442" y="1370476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ookieRunOTF Bold" pitchFamily="34" charset="0"/>
              </a:rPr>
              <a:t>왜 </a:t>
            </a:r>
            <a:r>
              <a:rPr lang="ko-KR" altLang="en-US" sz="4800" b="1" dirty="0" err="1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ookieRunOTF Bold" pitchFamily="34" charset="0"/>
              </a:rPr>
              <a:t>챗</a:t>
            </a:r>
            <a:r>
              <a:rPr 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ookieRunOTF Bold" pitchFamily="34" charset="0"/>
              </a:rPr>
              <a:t>GPT</a:t>
            </a:r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ookieRunOTF Bold" pitchFamily="34" charset="0"/>
              </a:rPr>
              <a:t>를 주제로 선정 했을까</a:t>
            </a:r>
            <a:r>
              <a:rPr lang="en-US" altLang="ko-KR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ookieRunOTF Bold" pitchFamily="34" charset="0"/>
              </a:rPr>
              <a:t>?</a:t>
            </a:r>
            <a:endParaRPr lang="en-US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3865153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sp>
        <p:nvSpPr>
          <p:cNvPr id="68" name="Object 19">
            <a:extLst>
              <a:ext uri="{FF2B5EF4-FFF2-40B4-BE49-F238E27FC236}">
                <a16:creationId xmlns:a16="http://schemas.microsoft.com/office/drawing/2014/main" id="{1713464E-BA03-566A-910A-98C2641868FC}"/>
              </a:ext>
            </a:extLst>
          </p:cNvPr>
          <p:cNvSpPr txBox="1"/>
          <p:nvPr/>
        </p:nvSpPr>
        <p:spPr>
          <a:xfrm>
            <a:off x="1409843" y="8275415"/>
            <a:ext cx="1597490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3600" b="0" i="0" u="none" strike="noStrike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전 세계적인 열풍을 일으키고 있는 </a:t>
            </a:r>
            <a:r>
              <a:rPr lang="ko-KR" altLang="en-US" sz="3600" b="0" i="0" u="none" strike="noStrike" dirty="0" err="1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챗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GPT"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​</a:t>
            </a:r>
            <a:endParaRPr 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사각형: 둥근 모서리 17">
            <a:extLst>
              <a:ext uri="{FF2B5EF4-FFF2-40B4-BE49-F238E27FC236}">
                <a16:creationId xmlns:a16="http://schemas.microsoft.com/office/drawing/2014/main" id="{D7D115CD-6444-A170-E9CC-94EB80A098F6}"/>
              </a:ext>
            </a:extLst>
          </p:cNvPr>
          <p:cNvSpPr/>
          <p:nvPr/>
        </p:nvSpPr>
        <p:spPr>
          <a:xfrm>
            <a:off x="2770493" y="2444797"/>
            <a:ext cx="12926707" cy="5193930"/>
          </a:xfrm>
          <a:prstGeom prst="roundRect">
            <a:avLst/>
          </a:prstGeom>
          <a:solidFill>
            <a:srgbClr val="DF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7EEFB97-8249-42C1-38C0-63A3081A8AD6}"/>
              </a:ext>
            </a:extLst>
          </p:cNvPr>
          <p:cNvGrpSpPr/>
          <p:nvPr/>
        </p:nvGrpSpPr>
        <p:grpSpPr>
          <a:xfrm>
            <a:off x="2885342" y="2586656"/>
            <a:ext cx="12632165" cy="4833946"/>
            <a:chOff x="2885342" y="2586656"/>
            <a:chExt cx="12632165" cy="4833946"/>
          </a:xfrm>
        </p:grpSpPr>
        <p:pic>
          <p:nvPicPr>
            <p:cNvPr id="72" name="Picture 2" descr="텍스트, 폰트, 스크린샷, 영수증이(가) 표시된 사진&#10;&#10;자동 생성된 설명">
              <a:extLst>
                <a:ext uri="{FF2B5EF4-FFF2-40B4-BE49-F238E27FC236}">
                  <a16:creationId xmlns:a16="http://schemas.microsoft.com/office/drawing/2014/main" id="{6D719E8F-7396-4B91-CF27-98380A3AD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952" y="2586656"/>
              <a:ext cx="4884424" cy="1374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D108DB90-09ED-CC95-3993-25746C802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378" y="2755819"/>
              <a:ext cx="6269700" cy="1099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6" descr="텍스트, 폰트, 스크린샷, 화이트이(가) 표시된 사진&#10;&#10;자동 생성된 설명">
              <a:extLst>
                <a:ext uri="{FF2B5EF4-FFF2-40B4-BE49-F238E27FC236}">
                  <a16:creationId xmlns:a16="http://schemas.microsoft.com/office/drawing/2014/main" id="{C28E8047-6A33-F3D5-0596-6BF465B790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296" y="4470487"/>
              <a:ext cx="6120211" cy="1101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8" descr="텍스트, 폰트, 스크린샷, 화이트이(가) 표시된 사진&#10;&#10;자동 생성된 설명">
              <a:extLst>
                <a:ext uri="{FF2B5EF4-FFF2-40B4-BE49-F238E27FC236}">
                  <a16:creationId xmlns:a16="http://schemas.microsoft.com/office/drawing/2014/main" id="{7FB1D71B-6223-D359-DF08-E554D5486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342" y="4633629"/>
              <a:ext cx="6324093" cy="1323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10" descr="텍스트, 폰트, 스크린샷, 화이트이(가) 표시된 사진&#10;&#10;자동 생성된 설명">
              <a:extLst>
                <a:ext uri="{FF2B5EF4-FFF2-40B4-BE49-F238E27FC236}">
                  <a16:creationId xmlns:a16="http://schemas.microsoft.com/office/drawing/2014/main" id="{D7D66E36-B4B1-6EA1-3CFB-C01D280041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616" y="6318964"/>
              <a:ext cx="6967116" cy="1101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그룹 1005">
            <a:extLst>
              <a:ext uri="{FF2B5EF4-FFF2-40B4-BE49-F238E27FC236}">
                <a16:creationId xmlns:a16="http://schemas.microsoft.com/office/drawing/2014/main" id="{EDD09692-888E-9F0F-71ED-5877C08479BB}"/>
              </a:ext>
            </a:extLst>
          </p:cNvPr>
          <p:cNvGrpSpPr/>
          <p:nvPr/>
        </p:nvGrpSpPr>
        <p:grpSpPr>
          <a:xfrm>
            <a:off x="673536" y="5214560"/>
            <a:ext cx="3045023" cy="4236541"/>
            <a:chOff x="1373852" y="5274133"/>
            <a:chExt cx="3067920" cy="4268398"/>
          </a:xfrm>
        </p:grpSpPr>
        <p:pic>
          <p:nvPicPr>
            <p:cNvPr id="81" name="Object 20">
              <a:extLst>
                <a:ext uri="{FF2B5EF4-FFF2-40B4-BE49-F238E27FC236}">
                  <a16:creationId xmlns:a16="http://schemas.microsoft.com/office/drawing/2014/main" id="{6DF5876C-0E94-862E-45DA-586BB0A3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3852" y="5274133"/>
              <a:ext cx="3067920" cy="4268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334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251442" y="1370476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ookieRunOTF Bold" pitchFamily="34" charset="0"/>
              </a:rPr>
              <a:t>인터뷰 요약</a:t>
            </a:r>
            <a:endParaRPr lang="en-US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6809060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958B91-6E1E-D2EA-A0FB-ED4A043A5BEF}"/>
              </a:ext>
            </a:extLst>
          </p:cNvPr>
          <p:cNvSpPr>
            <a:spLocks/>
          </p:cNvSpPr>
          <p:nvPr/>
        </p:nvSpPr>
        <p:spPr>
          <a:xfrm>
            <a:off x="3280848" y="2650687"/>
            <a:ext cx="5389157" cy="226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4617D2-7B0D-D484-C9A5-6761F3321F5D}"/>
              </a:ext>
            </a:extLst>
          </p:cNvPr>
          <p:cNvSpPr>
            <a:spLocks/>
          </p:cNvSpPr>
          <p:nvPr/>
        </p:nvSpPr>
        <p:spPr>
          <a:xfrm>
            <a:off x="9675137" y="6340544"/>
            <a:ext cx="5389157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B7E75A-C7E3-9D38-A4C6-28847F22023F}"/>
              </a:ext>
            </a:extLst>
          </p:cNvPr>
          <p:cNvSpPr>
            <a:spLocks/>
          </p:cNvSpPr>
          <p:nvPr/>
        </p:nvSpPr>
        <p:spPr>
          <a:xfrm>
            <a:off x="3280848" y="6345821"/>
            <a:ext cx="5389157" cy="2268000"/>
          </a:xfrm>
          <a:prstGeom prst="rect">
            <a:avLst/>
          </a:prstGeom>
          <a:solidFill>
            <a:srgbClr val="2A5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0E5A36-5418-61FD-D709-CF94C0B8C3E4}"/>
              </a:ext>
            </a:extLst>
          </p:cNvPr>
          <p:cNvSpPr>
            <a:spLocks/>
          </p:cNvSpPr>
          <p:nvPr/>
        </p:nvSpPr>
        <p:spPr>
          <a:xfrm>
            <a:off x="9675136" y="2650687"/>
            <a:ext cx="5389157" cy="226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8602E9-5844-911B-0C3D-EAA38A79B861}"/>
              </a:ext>
            </a:extLst>
          </p:cNvPr>
          <p:cNvSpPr txBox="1"/>
          <p:nvPr/>
        </p:nvSpPr>
        <p:spPr>
          <a:xfrm>
            <a:off x="6296534" y="4965258"/>
            <a:ext cx="5888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엔지니어</a:t>
            </a:r>
            <a:r>
              <a:rPr lang="en-US" altLang="ko-KR" sz="4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96% </a:t>
            </a:r>
          </a:p>
          <a:p>
            <a:pPr algn="ctr"/>
            <a:r>
              <a:rPr lang="ko-KR" altLang="en-US" sz="4000" b="1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번 아웃</a:t>
            </a:r>
            <a:r>
              <a:rPr lang="en-US" altLang="ko-KR" sz="4000" b="1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경험</a:t>
            </a:r>
            <a:endParaRPr lang="en-US" altLang="ko-KR" sz="4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E0748-1C58-348C-2304-3AC16ADA29A3}"/>
              </a:ext>
            </a:extLst>
          </p:cNvPr>
          <p:cNvSpPr txBox="1"/>
          <p:nvPr/>
        </p:nvSpPr>
        <p:spPr>
          <a:xfrm>
            <a:off x="7797714" y="7199894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많은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인터럽트</a:t>
            </a:r>
            <a:endParaRPr lang="ko-KR" altLang="en-US" sz="2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BFF7E1-D5BB-BC31-9DC8-93B869E5A141}"/>
              </a:ext>
            </a:extLst>
          </p:cNvPr>
          <p:cNvSpPr txBox="1"/>
          <p:nvPr/>
        </p:nvSpPr>
        <p:spPr>
          <a:xfrm>
            <a:off x="9813767" y="3523077"/>
            <a:ext cx="5111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문의 방법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B708B8-E8EE-2025-961D-9118E244BD1A}"/>
              </a:ext>
            </a:extLst>
          </p:cNvPr>
          <p:cNvSpPr txBox="1"/>
          <p:nvPr/>
        </p:nvSpPr>
        <p:spPr>
          <a:xfrm>
            <a:off x="4530560" y="3523077"/>
            <a:ext cx="2798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귀찮은 일</a:t>
            </a:r>
            <a:endParaRPr lang="ko-KR" altLang="ko-KR" sz="2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3753B6-4CB0-18BF-85D5-2FB278A78C47}"/>
              </a:ext>
            </a:extLst>
          </p:cNvPr>
          <p:cNvSpPr txBox="1"/>
          <p:nvPr/>
        </p:nvSpPr>
        <p:spPr>
          <a:xfrm>
            <a:off x="4530560" y="7199894"/>
            <a:ext cx="2798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배경지식의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</a:t>
            </a:r>
            <a:endParaRPr lang="ko-KR" altLang="ko-KR" sz="2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30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251442" y="1370476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 </a:t>
            </a:r>
            <a:r>
              <a:rPr lang="ko-KR" altLang="en-US" sz="4800" b="1" dirty="0" err="1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정의문</a:t>
            </a:r>
            <a:endParaRPr lang="en-US" altLang="ko-KR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6809060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pic>
        <p:nvPicPr>
          <p:cNvPr id="30" name="Object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86460" y="2970041"/>
            <a:ext cx="14286460" cy="56163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14204" y="4351343"/>
            <a:ext cx="142438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36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데이터를 지속적으로 학습 및 관리해야 하는 </a:t>
            </a:r>
            <a:r>
              <a:rPr lang="ko-KR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데이터 엔지니어가</a:t>
            </a:r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r>
              <a:rPr lang="ko-KR" altLang="ko-KR" sz="36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업무를 효율적으로 진행</a:t>
            </a:r>
            <a:r>
              <a:rPr lang="ko-KR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하기 위해서는</a:t>
            </a:r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r>
              <a:rPr lang="ko-KR" altLang="ko-KR" sz="36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타 부서들과 </a:t>
            </a:r>
            <a:r>
              <a:rPr lang="ko-KR" altLang="en-US" sz="36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불필요하게 소통하는 문제를</a:t>
            </a:r>
            <a:r>
              <a:rPr lang="ko-KR" altLang="ko-KR" sz="36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 </a:t>
            </a:r>
            <a:r>
              <a:rPr lang="ko-KR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해결해야 한다</a:t>
            </a:r>
            <a:r>
              <a:rPr lang="en-US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048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017265" y="1370475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HMW</a:t>
            </a:r>
            <a:endParaRPr lang="en-US" altLang="ko-KR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7344311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pic>
        <p:nvPicPr>
          <p:cNvPr id="30" name="Object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86460" y="2970041"/>
            <a:ext cx="14286460" cy="56163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14204" y="4351343"/>
            <a:ext cx="142438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36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데이터를 지속적으로 학습 및 관리해야 하는 </a:t>
            </a:r>
            <a:r>
              <a:rPr lang="ko-KR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데이터 엔지니어가</a:t>
            </a:r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r>
              <a:rPr lang="ko-KR" altLang="ko-KR" sz="36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업무를 효율적으로 진행</a:t>
            </a:r>
            <a:r>
              <a:rPr lang="ko-KR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하기 위해서는</a:t>
            </a:r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r>
              <a:rPr lang="ko-KR" altLang="ko-KR" sz="36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타 부서들과 </a:t>
            </a:r>
            <a:r>
              <a:rPr lang="ko-KR" altLang="en-US" sz="36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불필요하게 소통하는 문제를</a:t>
            </a:r>
            <a:r>
              <a:rPr lang="ko-KR" altLang="ko-KR" sz="36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 </a:t>
            </a:r>
            <a:r>
              <a:rPr lang="ko-KR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해결해야 한다</a:t>
            </a:r>
            <a:r>
              <a:rPr lang="en-US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.</a:t>
            </a:r>
            <a:endParaRPr lang="ko-KR" altLang="en-US" sz="3600" dirty="0"/>
          </a:p>
        </p:txBody>
      </p:sp>
      <p:pic>
        <p:nvPicPr>
          <p:cNvPr id="13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86460" y="2970040"/>
            <a:ext cx="14286460" cy="561639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21640" y="3470439"/>
            <a:ext cx="142438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어떻게 하면</a:t>
            </a:r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r>
              <a:rPr lang="ko-KR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해당 업무의 </a:t>
            </a:r>
            <a:r>
              <a:rPr lang="ko-KR" altLang="ko-KR" sz="36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배경지식이 부족한 타 부서와 소통</a:t>
            </a:r>
            <a:r>
              <a:rPr lang="ko-KR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해야 하는 상황에서</a:t>
            </a:r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r>
              <a:rPr lang="ko-KR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데이터에 관한 이슈를 담당하는 데이터 엔지니어의 </a:t>
            </a:r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r>
              <a:rPr lang="ko-KR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타 부서와의 소통이 본 업무인 데이터 관리에 영향을 미치지 않고 </a:t>
            </a:r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r>
              <a:rPr lang="ko-KR" altLang="ko-KR" sz="36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일의 효율성을 증진</a:t>
            </a:r>
            <a:r>
              <a:rPr lang="ko-KR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할</a:t>
            </a:r>
            <a:r>
              <a:rPr lang="ko-KR" altLang="ko-KR" sz="36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 </a:t>
            </a:r>
            <a:r>
              <a:rPr lang="ko-KR" altLang="ko-KR" sz="36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수 있을까?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37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017265" y="1370475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페르소나</a:t>
            </a:r>
            <a:endParaRPr lang="en-US" altLang="ko-KR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6898264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pic>
        <p:nvPicPr>
          <p:cNvPr id="15" name="그림 14" descr="텍스트, 바퀴, 자전거 바퀴, 의류이(가) 표시된 사진&#10;&#10;자동 생성된 설명">
            <a:extLst>
              <a:ext uri="{FF2B5EF4-FFF2-40B4-BE49-F238E27FC236}">
                <a16:creationId xmlns:a16="http://schemas.microsoft.com/office/drawing/2014/main" id="{6A7C3157-A96B-CCEE-F971-01C28203B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58" y="2097126"/>
            <a:ext cx="4723659" cy="678771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2319453" y="8912493"/>
            <a:ext cx="3021981" cy="591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17987" y="8977167"/>
            <a:ext cx="1803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박건식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998250" y="2523075"/>
            <a:ext cx="10141173" cy="1212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998248" y="4029917"/>
            <a:ext cx="10141173" cy="1212991"/>
          </a:xfrm>
          <a:prstGeom prst="roundRect">
            <a:avLst/>
          </a:prstGeom>
          <a:solidFill>
            <a:srgbClr val="D5F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998248" y="5536759"/>
            <a:ext cx="10141173" cy="1912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98248" y="7757958"/>
            <a:ext cx="10141173" cy="1544241"/>
          </a:xfrm>
          <a:prstGeom prst="roundRect">
            <a:avLst/>
          </a:prstGeom>
          <a:solidFill>
            <a:srgbClr val="FDE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994745" y="4173235"/>
            <a:ext cx="12148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방대한 정보를 꼼꼼하게 파악하여 </a:t>
            </a:r>
            <a:endParaRPr lang="en-US" altLang="ko-KR" sz="28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pPr algn="ctr"/>
            <a:r>
              <a:rPr lang="ko-KR" altLang="en-US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명확한 </a:t>
            </a:r>
            <a:r>
              <a:rPr lang="ko-KR" altLang="en-US" sz="2800" dirty="0" err="1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인사이트를</a:t>
            </a:r>
            <a:r>
              <a:rPr lang="ko-KR" altLang="en-US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 도출하여 타 부서를 이해시킨다</a:t>
            </a:r>
            <a:r>
              <a:rPr lang="en-US" altLang="ko-KR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152141" y="5564511"/>
            <a:ext cx="115980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ea typeface="나눔스퀘어_ac ExtraBold" panose="020B0600000101010101"/>
              </a:rPr>
              <a:t>소통해야 하는 사람의 범위가 넓어 </a:t>
            </a:r>
            <a:endParaRPr lang="en-US" altLang="ko-KR" sz="2800" dirty="0">
              <a:ea typeface="나눔스퀘어_ac ExtraBold" panose="020B0600000101010101"/>
            </a:endParaRPr>
          </a:p>
          <a:p>
            <a:r>
              <a:rPr lang="ko-KR" altLang="en-US" sz="2800" dirty="0">
                <a:ea typeface="나눔스퀘어_ac ExtraBold" panose="020B0600000101010101"/>
              </a:rPr>
              <a:t>본인의 주된 업무 외에도 신경 쓸 게 많다</a:t>
            </a:r>
            <a:r>
              <a:rPr lang="en-US" altLang="ko-KR" sz="2800" dirty="0">
                <a:ea typeface="나눔스퀘어_ac ExtraBold" panose="020B0600000101010101"/>
              </a:rPr>
              <a:t>.</a:t>
            </a:r>
            <a:endParaRPr lang="en-US" altLang="ko-KR" sz="28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ExtraBold" panose="020B0600000101010101"/>
              <a:cs typeface="Arial"/>
            </a:endParaRPr>
          </a:p>
          <a:p>
            <a:r>
              <a:rPr lang="ko-KR" altLang="en-US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업무 과정 진행 중 바쁜데 이걸 해야 될까</a:t>
            </a:r>
            <a:r>
              <a:rPr lang="en-US" altLang="ko-KR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?</a:t>
            </a:r>
            <a:r>
              <a:rPr lang="ko-KR" altLang="en-US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라는 </a:t>
            </a:r>
            <a:endParaRPr lang="en-US" altLang="ko-KR" sz="28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r>
              <a:rPr lang="ko-KR" altLang="en-US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의문을 항상 가진다</a:t>
            </a:r>
            <a:r>
              <a:rPr lang="en-US" altLang="ko-KR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240908" y="7842201"/>
            <a:ext cx="83022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전달해야 하는 내용을</a:t>
            </a:r>
            <a:endParaRPr lang="en-US" altLang="ko-KR" sz="28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r>
              <a:rPr lang="ko-KR" altLang="en-US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타 부서 사람들이 알아보기 쉽고</a:t>
            </a:r>
            <a:r>
              <a:rPr lang="en-US" altLang="ko-KR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 </a:t>
            </a:r>
            <a:r>
              <a:rPr lang="ko-KR" altLang="en-US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찾기 쉽게 </a:t>
            </a:r>
            <a:endParaRPr lang="en-US" altLang="ko-KR" sz="28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  <a:p>
            <a:r>
              <a:rPr lang="ko-KR" altLang="en-US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잘 정리해야 한다</a:t>
            </a:r>
            <a:r>
              <a:rPr lang="en-US" altLang="ko-KR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.</a:t>
            </a:r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433348" y="2905780"/>
            <a:ext cx="5271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#</a:t>
            </a:r>
            <a:r>
              <a:rPr lang="ko-KR" altLang="en-US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방대한데이터 </a:t>
            </a:r>
            <a:r>
              <a:rPr lang="en-US" altLang="ko-KR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#</a:t>
            </a:r>
            <a:r>
              <a:rPr lang="ko-KR" altLang="en-US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분석 </a:t>
            </a:r>
            <a:r>
              <a:rPr lang="en-US" altLang="ko-KR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#</a:t>
            </a:r>
            <a:r>
              <a:rPr lang="ko-KR" altLang="en-US" sz="2800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소통</a:t>
            </a:r>
            <a:endParaRPr lang="en-US" altLang="ko-KR" sz="3600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98248" y="5536757"/>
            <a:ext cx="1981117" cy="19122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71024" y="6205086"/>
            <a:ext cx="1933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불편사항</a:t>
            </a:r>
            <a:endParaRPr lang="en-US" altLang="ko-KR" sz="2800" b="1" dirty="0">
              <a:solidFill>
                <a:srgbClr val="44444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993037" y="7757958"/>
            <a:ext cx="1986328" cy="1544241"/>
          </a:xfrm>
          <a:prstGeom prst="roundRect">
            <a:avLst/>
          </a:prstGeom>
          <a:solidFill>
            <a:srgbClr val="F2C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963894" y="8263501"/>
            <a:ext cx="2299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4444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</a:rPr>
              <a:t>Need/Goal</a:t>
            </a:r>
          </a:p>
        </p:txBody>
      </p:sp>
    </p:spTree>
    <p:extLst>
      <p:ext uri="{BB962C8B-B14F-4D97-AF65-F5344CB8AC3E}">
        <p14:creationId xmlns:p14="http://schemas.microsoft.com/office/powerpoint/2010/main" val="339114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017265" y="1370475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 보완</a:t>
            </a:r>
            <a:endParaRPr lang="en-US" altLang="ko-KR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6820207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grpSp>
        <p:nvGrpSpPr>
          <p:cNvPr id="30" name="그룹 1003">
            <a:extLst>
              <a:ext uri="{FF2B5EF4-FFF2-40B4-BE49-F238E27FC236}">
                <a16:creationId xmlns:a16="http://schemas.microsoft.com/office/drawing/2014/main" id="{75F45E8C-91DD-AFE2-D282-8DAB526445F9}"/>
              </a:ext>
            </a:extLst>
          </p:cNvPr>
          <p:cNvGrpSpPr/>
          <p:nvPr/>
        </p:nvGrpSpPr>
        <p:grpSpPr>
          <a:xfrm>
            <a:off x="1893295" y="1184822"/>
            <a:ext cx="5231430" cy="5264332"/>
            <a:chOff x="1893295" y="1184822"/>
            <a:chExt cx="5231430" cy="5264332"/>
          </a:xfrm>
        </p:grpSpPr>
        <p:pic>
          <p:nvPicPr>
            <p:cNvPr id="36" name="Object 10">
              <a:extLst>
                <a:ext uri="{FF2B5EF4-FFF2-40B4-BE49-F238E27FC236}">
                  <a16:creationId xmlns:a16="http://schemas.microsoft.com/office/drawing/2014/main" id="{69DA2DB3-1C98-ED31-53FF-42B32240C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295" y="1184822"/>
              <a:ext cx="5231430" cy="5264332"/>
            </a:xfrm>
            <a:prstGeom prst="rect">
              <a:avLst/>
            </a:prstGeom>
          </p:spPr>
        </p:pic>
      </p:grpSp>
      <p:grpSp>
        <p:nvGrpSpPr>
          <p:cNvPr id="37" name="그룹 1004">
            <a:extLst>
              <a:ext uri="{FF2B5EF4-FFF2-40B4-BE49-F238E27FC236}">
                <a16:creationId xmlns:a16="http://schemas.microsoft.com/office/drawing/2014/main" id="{DF5D5EDA-0727-C1F2-F213-AD92CD3D6113}"/>
              </a:ext>
            </a:extLst>
          </p:cNvPr>
          <p:cNvGrpSpPr/>
          <p:nvPr/>
        </p:nvGrpSpPr>
        <p:grpSpPr>
          <a:xfrm>
            <a:off x="10373484" y="1097203"/>
            <a:ext cx="5164303" cy="5196782"/>
            <a:chOff x="10373484" y="1097203"/>
            <a:chExt cx="5164303" cy="5196782"/>
          </a:xfrm>
        </p:grpSpPr>
        <p:pic>
          <p:nvPicPr>
            <p:cNvPr id="38" name="Object 13">
              <a:extLst>
                <a:ext uri="{FF2B5EF4-FFF2-40B4-BE49-F238E27FC236}">
                  <a16:creationId xmlns:a16="http://schemas.microsoft.com/office/drawing/2014/main" id="{1126F893-BB0F-F447-2A71-0801BE42B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73484" y="1097203"/>
              <a:ext cx="5164303" cy="5196782"/>
            </a:xfrm>
            <a:prstGeom prst="rect">
              <a:avLst/>
            </a:prstGeom>
          </p:spPr>
        </p:pic>
      </p:grpSp>
      <p:grpSp>
        <p:nvGrpSpPr>
          <p:cNvPr id="39" name="그룹 1005">
            <a:extLst>
              <a:ext uri="{FF2B5EF4-FFF2-40B4-BE49-F238E27FC236}">
                <a16:creationId xmlns:a16="http://schemas.microsoft.com/office/drawing/2014/main" id="{B8AE3FB3-EE97-693E-5289-E7FCD6DD36FD}"/>
              </a:ext>
            </a:extLst>
          </p:cNvPr>
          <p:cNvGrpSpPr/>
          <p:nvPr/>
        </p:nvGrpSpPr>
        <p:grpSpPr>
          <a:xfrm>
            <a:off x="1659566" y="1192441"/>
            <a:ext cx="2342880" cy="3259650"/>
            <a:chOff x="1659566" y="1192441"/>
            <a:chExt cx="2342880" cy="3259650"/>
          </a:xfrm>
        </p:grpSpPr>
        <p:pic>
          <p:nvPicPr>
            <p:cNvPr id="40" name="Object 16">
              <a:extLst>
                <a:ext uri="{FF2B5EF4-FFF2-40B4-BE49-F238E27FC236}">
                  <a16:creationId xmlns:a16="http://schemas.microsoft.com/office/drawing/2014/main" id="{E1A27044-503D-F8D7-1237-93D3357EF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9566" y="1192441"/>
              <a:ext cx="2342880" cy="3259650"/>
            </a:xfrm>
            <a:prstGeom prst="rect">
              <a:avLst/>
            </a:prstGeom>
          </p:spPr>
        </p:pic>
      </p:grpSp>
      <p:grpSp>
        <p:nvGrpSpPr>
          <p:cNvPr id="41" name="그룹 1006">
            <a:extLst>
              <a:ext uri="{FF2B5EF4-FFF2-40B4-BE49-F238E27FC236}">
                <a16:creationId xmlns:a16="http://schemas.microsoft.com/office/drawing/2014/main" id="{65C2756A-3A55-18AC-4A8C-0CFE73634D5F}"/>
              </a:ext>
            </a:extLst>
          </p:cNvPr>
          <p:cNvGrpSpPr/>
          <p:nvPr/>
        </p:nvGrpSpPr>
        <p:grpSpPr>
          <a:xfrm>
            <a:off x="14498406" y="1097203"/>
            <a:ext cx="2307094" cy="3357332"/>
            <a:chOff x="14498406" y="1097203"/>
            <a:chExt cx="2307094" cy="3357332"/>
          </a:xfrm>
        </p:grpSpPr>
        <p:pic>
          <p:nvPicPr>
            <p:cNvPr id="42" name="Object 19">
              <a:extLst>
                <a:ext uri="{FF2B5EF4-FFF2-40B4-BE49-F238E27FC236}">
                  <a16:creationId xmlns:a16="http://schemas.microsoft.com/office/drawing/2014/main" id="{534430DA-87D8-A4A9-3CB2-E0392C985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98406" y="1097203"/>
              <a:ext cx="2307094" cy="3357332"/>
            </a:xfrm>
            <a:prstGeom prst="rect">
              <a:avLst/>
            </a:prstGeom>
          </p:spPr>
        </p:pic>
      </p:grpSp>
      <p:grpSp>
        <p:nvGrpSpPr>
          <p:cNvPr id="43" name="그룹 1007">
            <a:extLst>
              <a:ext uri="{FF2B5EF4-FFF2-40B4-BE49-F238E27FC236}">
                <a16:creationId xmlns:a16="http://schemas.microsoft.com/office/drawing/2014/main" id="{67F50047-9E18-AD56-7392-4ADD31A883B2}"/>
              </a:ext>
            </a:extLst>
          </p:cNvPr>
          <p:cNvGrpSpPr/>
          <p:nvPr/>
        </p:nvGrpSpPr>
        <p:grpSpPr>
          <a:xfrm>
            <a:off x="1315878" y="5142857"/>
            <a:ext cx="7588884" cy="3779048"/>
            <a:chOff x="1315878" y="5142857"/>
            <a:chExt cx="7588884" cy="3771429"/>
          </a:xfrm>
        </p:grpSpPr>
        <p:pic>
          <p:nvPicPr>
            <p:cNvPr id="44" name="Object 22">
              <a:extLst>
                <a:ext uri="{FF2B5EF4-FFF2-40B4-BE49-F238E27FC236}">
                  <a16:creationId xmlns:a16="http://schemas.microsoft.com/office/drawing/2014/main" id="{F17C0A17-494A-E976-4A29-D8FF34834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5878" y="5142857"/>
              <a:ext cx="7588884" cy="3771429"/>
            </a:xfrm>
            <a:prstGeom prst="rect">
              <a:avLst/>
            </a:prstGeom>
          </p:spPr>
        </p:pic>
      </p:grpSp>
      <p:grpSp>
        <p:nvGrpSpPr>
          <p:cNvPr id="45" name="그룹 1009">
            <a:extLst>
              <a:ext uri="{FF2B5EF4-FFF2-40B4-BE49-F238E27FC236}">
                <a16:creationId xmlns:a16="http://schemas.microsoft.com/office/drawing/2014/main" id="{A5905FD4-872B-82FA-3ED6-DA00546E2144}"/>
              </a:ext>
            </a:extLst>
          </p:cNvPr>
          <p:cNvGrpSpPr/>
          <p:nvPr/>
        </p:nvGrpSpPr>
        <p:grpSpPr>
          <a:xfrm>
            <a:off x="9418735" y="5150476"/>
            <a:ext cx="7588884" cy="3771429"/>
            <a:chOff x="9418735" y="5150476"/>
            <a:chExt cx="7588884" cy="3771429"/>
          </a:xfrm>
        </p:grpSpPr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9A5BA791-360D-B012-96EC-CE050C60A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18735" y="5150476"/>
              <a:ext cx="7588884" cy="3771429"/>
            </a:xfrm>
            <a:prstGeom prst="rect">
              <a:avLst/>
            </a:prstGeom>
          </p:spPr>
        </p:pic>
      </p:grpSp>
      <p:grpSp>
        <p:nvGrpSpPr>
          <p:cNvPr id="47" name="그룹 1010">
            <a:extLst>
              <a:ext uri="{FF2B5EF4-FFF2-40B4-BE49-F238E27FC236}">
                <a16:creationId xmlns:a16="http://schemas.microsoft.com/office/drawing/2014/main" id="{C5BB35B6-CCA2-DBE9-85A4-AA535EE8C09D}"/>
              </a:ext>
            </a:extLst>
          </p:cNvPr>
          <p:cNvGrpSpPr/>
          <p:nvPr/>
        </p:nvGrpSpPr>
        <p:grpSpPr>
          <a:xfrm>
            <a:off x="9399687" y="3851351"/>
            <a:ext cx="7588884" cy="1295238"/>
            <a:chOff x="9399687" y="3851351"/>
            <a:chExt cx="7588884" cy="1295238"/>
          </a:xfrm>
        </p:grpSpPr>
        <p:pic>
          <p:nvPicPr>
            <p:cNvPr id="48" name="Object 31">
              <a:extLst>
                <a:ext uri="{FF2B5EF4-FFF2-40B4-BE49-F238E27FC236}">
                  <a16:creationId xmlns:a16="http://schemas.microsoft.com/office/drawing/2014/main" id="{4F0165CE-332D-BF84-F0F1-5CAD4F637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99687" y="3851351"/>
              <a:ext cx="7588884" cy="1295238"/>
            </a:xfrm>
            <a:prstGeom prst="rect">
              <a:avLst/>
            </a:prstGeom>
          </p:spPr>
        </p:pic>
      </p:grpSp>
      <p:sp>
        <p:nvSpPr>
          <p:cNvPr id="49" name="Object 36">
            <a:extLst>
              <a:ext uri="{FF2B5EF4-FFF2-40B4-BE49-F238E27FC236}">
                <a16:creationId xmlns:a16="http://schemas.microsoft.com/office/drawing/2014/main" id="{E1D31F84-35EB-1224-8CD7-7EB219D96F94}"/>
              </a:ext>
            </a:extLst>
          </p:cNvPr>
          <p:cNvSpPr txBox="1"/>
          <p:nvPr/>
        </p:nvSpPr>
        <p:spPr>
          <a:xfrm>
            <a:off x="1297445" y="5675717"/>
            <a:ext cx="760731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1. 데이터에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관한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질문을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다들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엔지니어에게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질문해 </a:t>
            </a:r>
            <a:endParaRPr lang="ko-KR" sz="2000" dirty="0">
              <a:ea typeface="나눔스퀘어_ac ExtraBold" panose="020B0600000101010101"/>
              <a:cs typeface="Calibri"/>
            </a:endParaRPr>
          </a:p>
          <a:p>
            <a:pPr algn="ctr"/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중복되는 질문이 많아 똑같은 답변을 여러 번 한다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.</a:t>
            </a:r>
            <a:r>
              <a:rPr 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endParaRPr lang="en-US" sz="2000" dirty="0">
              <a:ea typeface="나눔스퀘어_ac ExtraBold" panose="020B0600000101010101"/>
              <a:cs typeface="Calibri"/>
            </a:endParaRPr>
          </a:p>
          <a:p>
            <a:pPr marL="342900" indent="-342900" algn="ctr">
              <a:buAutoNum type="arabicPeriod"/>
            </a:pPr>
            <a:endParaRPr lang="en-US" sz="2000" kern="0" spc="-200" dirty="0">
              <a:solidFill>
                <a:srgbClr val="000000"/>
              </a:solidFill>
              <a:latin typeface="Malgun Gothic"/>
              <a:ea typeface="나눔스퀘어_ac ExtraBold" panose="020B0600000101010101"/>
              <a:cs typeface="Cafe24 Ohsquare air" pitchFamily="34" charset="0"/>
            </a:endParaRPr>
          </a:p>
          <a:p>
            <a:pPr algn="ctr"/>
            <a:r>
              <a:rPr 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2.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데이터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배경지식이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달라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답변을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어느 정도로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구체화해야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하는지</a:t>
            </a:r>
            <a:r>
              <a:rPr lang="en-US" altLang="ko-KR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모른다</a:t>
            </a:r>
            <a:r>
              <a:rPr 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.</a:t>
            </a:r>
          </a:p>
          <a:p>
            <a:pPr algn="ctr"/>
            <a:endParaRPr lang="en-US" sz="2000" kern="0" spc="-200" dirty="0">
              <a:solidFill>
                <a:srgbClr val="000000"/>
              </a:solidFill>
              <a:latin typeface="Malgun Gothic"/>
              <a:ea typeface="나눔스퀘어_ac ExtraBold" panose="020B0600000101010101"/>
              <a:cs typeface="Cafe24 Ohsquare air" pitchFamily="34" charset="0"/>
            </a:endParaRPr>
          </a:p>
          <a:p>
            <a:pPr algn="ctr"/>
            <a:r>
              <a:rPr 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3. 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메일</a:t>
            </a:r>
            <a:r>
              <a:rPr 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,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회사 메신저</a:t>
            </a:r>
            <a:r>
              <a:rPr 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,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카톡</a:t>
            </a:r>
            <a:r>
              <a:rPr 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등</a:t>
            </a:r>
            <a:r>
              <a:rPr 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다양한</a:t>
            </a:r>
            <a:r>
              <a:rPr 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방법으로</a:t>
            </a:r>
            <a:r>
              <a:rPr 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문의가</a:t>
            </a:r>
            <a:r>
              <a:rPr 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들어와</a:t>
            </a:r>
            <a:r>
              <a:rPr 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번거롭다</a:t>
            </a:r>
            <a:r>
              <a:rPr lang="en-US" sz="20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.</a:t>
            </a:r>
            <a:endParaRPr lang="ko-KR" altLang="en-US" sz="2000" kern="0" spc="-200" dirty="0">
              <a:solidFill>
                <a:srgbClr val="000000"/>
              </a:solidFill>
              <a:latin typeface="Malgun Gothic"/>
              <a:ea typeface="나눔스퀘어_ac ExtraBold" panose="020B0600000101010101"/>
              <a:cs typeface="Cafe24 Ohsquare air" pitchFamily="34" charset="0"/>
            </a:endParaRPr>
          </a:p>
        </p:txBody>
      </p:sp>
      <p:sp>
        <p:nvSpPr>
          <p:cNvPr id="50" name="Object 38">
            <a:extLst>
              <a:ext uri="{FF2B5EF4-FFF2-40B4-BE49-F238E27FC236}">
                <a16:creationId xmlns:a16="http://schemas.microsoft.com/office/drawing/2014/main" id="{A27C2C7C-444C-8BB6-1D53-E612CF69D805}"/>
              </a:ext>
            </a:extLst>
          </p:cNvPr>
          <p:cNvSpPr txBox="1"/>
          <p:nvPr/>
        </p:nvSpPr>
        <p:spPr>
          <a:xfrm>
            <a:off x="9404261" y="5647341"/>
            <a:ext cx="7622729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1.</a:t>
            </a:r>
            <a:r>
              <a:rPr lang="ko-KR" alt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b="1" kern="0" spc="-200" dirty="0">
                <a:solidFill>
                  <a:srgbClr val="0070C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자주 질문 하고 답변한 내용을 정리</a:t>
            </a:r>
            <a:r>
              <a:rPr lang="ko-KR" alt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해 한 번에 보여줄 수 있게 해준다</a:t>
            </a:r>
            <a:r>
              <a:rPr 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.</a:t>
            </a:r>
          </a:p>
          <a:p>
            <a:pPr algn="ctr"/>
            <a:endParaRPr lang="en-US" sz="2000" b="1" kern="0" spc="-200" dirty="0">
              <a:solidFill>
                <a:srgbClr val="000000"/>
              </a:solidFill>
              <a:latin typeface="Malgun Gothic"/>
              <a:ea typeface="나눔스퀘어_ac ExtraBold" panose="020B0600000101010101"/>
              <a:cs typeface="Cafe24 Ohsquare air" pitchFamily="34" charset="0"/>
            </a:endParaRPr>
          </a:p>
          <a:p>
            <a:pPr algn="ctr"/>
            <a:r>
              <a:rPr lang="ko-KR" alt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2. 데이터</a:t>
            </a:r>
            <a:r>
              <a:rPr lang="en-US" altLang="ko-KR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용어를</a:t>
            </a:r>
            <a:r>
              <a:rPr lang="en-US" altLang="ko-KR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잘</a:t>
            </a:r>
            <a:r>
              <a:rPr lang="en-US" altLang="ko-KR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모르더라도</a:t>
            </a:r>
            <a:r>
              <a:rPr lang="en-US" altLang="ko-KR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하나하나</a:t>
            </a:r>
            <a:r>
              <a:rPr lang="en-US" altLang="ko-KR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검색하지</a:t>
            </a:r>
            <a:r>
              <a:rPr lang="en-US" altLang="ko-KR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않고</a:t>
            </a:r>
            <a:r>
              <a:rPr lang="en-US" altLang="ko-KR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</a:p>
          <a:p>
            <a:pPr algn="ctr"/>
            <a:r>
              <a:rPr lang="ko-KR" altLang="en-US" sz="2000" b="1" kern="0" spc="-200" dirty="0">
                <a:solidFill>
                  <a:srgbClr val="0070C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사내 서비스</a:t>
            </a:r>
            <a:r>
              <a:rPr lang="en-US" altLang="ko-KR" sz="2000" b="1" kern="0" spc="-200" dirty="0">
                <a:solidFill>
                  <a:srgbClr val="0070C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b="1" kern="0" spc="-200" dirty="0">
                <a:solidFill>
                  <a:srgbClr val="0070C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내에서</a:t>
            </a:r>
            <a:r>
              <a:rPr lang="en-US" altLang="ko-KR" sz="2000" b="1" kern="0" spc="-200" dirty="0">
                <a:solidFill>
                  <a:srgbClr val="0070C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b="1" kern="0" spc="-200" dirty="0">
                <a:solidFill>
                  <a:srgbClr val="0070C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바로</a:t>
            </a:r>
            <a:r>
              <a:rPr lang="en-US" altLang="ko-KR" sz="2000" b="1" kern="0" spc="-200" dirty="0">
                <a:solidFill>
                  <a:srgbClr val="0070C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b="1" kern="0" spc="-200" dirty="0">
                <a:solidFill>
                  <a:srgbClr val="0070C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이해</a:t>
            </a:r>
            <a:r>
              <a:rPr lang="en-US" altLang="ko-KR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할</a:t>
            </a:r>
            <a:r>
              <a:rPr 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 수 </a:t>
            </a:r>
            <a:r>
              <a:rPr lang="ko-KR" alt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있게 한다</a:t>
            </a:r>
            <a:r>
              <a:rPr 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.</a:t>
            </a:r>
            <a:endParaRPr lang="en-US" sz="2000" b="1" dirty="0">
              <a:ea typeface="나눔스퀘어_ac ExtraBold" panose="020B0600000101010101"/>
            </a:endParaRPr>
          </a:p>
          <a:p>
            <a:pPr algn="ctr"/>
            <a:endParaRPr lang="en-US" sz="2000" b="1" kern="0" spc="-200" dirty="0">
              <a:solidFill>
                <a:srgbClr val="000000"/>
              </a:solidFill>
              <a:latin typeface="Malgun Gothic"/>
              <a:ea typeface="나눔스퀘어_ac ExtraBold" panose="020B0600000101010101"/>
              <a:cs typeface="Cafe24 Ohsquare air" pitchFamily="34" charset="0"/>
            </a:endParaRPr>
          </a:p>
          <a:p>
            <a:pPr algn="ctr"/>
            <a:r>
              <a:rPr 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3.</a:t>
            </a:r>
            <a:r>
              <a:rPr lang="en-US" altLang="ko-KR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b="1" kern="0" spc="-200" dirty="0">
                <a:solidFill>
                  <a:srgbClr val="0070C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한 곳에서 여러 문의를 처리할 수 있는 </a:t>
            </a:r>
            <a:r>
              <a:rPr lang="ko-KR" altLang="en-US" sz="2000" b="1" kern="0" spc="-200" dirty="0" err="1">
                <a:solidFill>
                  <a:srgbClr val="0070C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챗봇</a:t>
            </a:r>
            <a:r>
              <a:rPr lang="ko-KR" altLang="en-US" sz="2000" b="1" kern="0" spc="-200" dirty="0" err="1">
                <a:latin typeface="Malgun Gothic"/>
                <a:ea typeface="나눔스퀘어_ac ExtraBold" panose="020B0600000101010101"/>
                <a:cs typeface="Cafe24 Ohsquare air" pitchFamily="34" charset="0"/>
              </a:rPr>
              <a:t>을</a:t>
            </a:r>
            <a:r>
              <a:rPr lang="ko-KR" altLang="en-US" sz="2000" b="1" kern="0" spc="-200" dirty="0">
                <a:latin typeface="Malgun Gothic"/>
                <a:ea typeface="나눔스퀘어_ac ExtraBold" panose="020B0600000101010101"/>
                <a:cs typeface="Cafe24 Ohsquare air" pitchFamily="34" charset="0"/>
              </a:rPr>
              <a:t> </a:t>
            </a:r>
            <a:r>
              <a:rPr lang="ko-KR" alt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만들어 </a:t>
            </a:r>
            <a:endParaRPr lang="en-US" altLang="ko-KR" sz="2000" b="1" dirty="0">
              <a:solidFill>
                <a:srgbClr val="000000"/>
              </a:solidFill>
              <a:latin typeface="Malgun Gothic"/>
              <a:ea typeface="나눔스퀘어_ac ExtraBold" panose="020B0600000101010101"/>
              <a:cs typeface="Cafe24 Ohsquare air" pitchFamily="34" charset="0"/>
            </a:endParaRPr>
          </a:p>
          <a:p>
            <a:pPr algn="ctr"/>
            <a:r>
              <a:rPr lang="ko-KR" alt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빠르게 처리할 수 있도록 한다</a:t>
            </a:r>
            <a:r>
              <a:rPr lang="en-US" sz="2000" b="1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Malgun Gothic"/>
              <a:ea typeface="나눔스퀘어_ac ExtraBold" panose="020B0600000101010101"/>
            </a:endParaRPr>
          </a:p>
          <a:p>
            <a:pPr algn="just"/>
            <a:endParaRPr lang="en-US" sz="2000" b="1" dirty="0">
              <a:ea typeface="나눔스퀘어_ac ExtraBold" panose="020B0600000101010101"/>
            </a:endParaRPr>
          </a:p>
        </p:txBody>
      </p:sp>
      <p:pic>
        <p:nvPicPr>
          <p:cNvPr id="51" name="Object 31">
            <a:extLst>
              <a:ext uri="{FF2B5EF4-FFF2-40B4-BE49-F238E27FC236}">
                <a16:creationId xmlns:a16="http://schemas.microsoft.com/office/drawing/2014/main" id="{5C75BF84-5E52-E2F8-EFFB-60CE12A5BCD2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7868" y="3851351"/>
            <a:ext cx="7588884" cy="1295238"/>
          </a:xfrm>
          <a:prstGeom prst="rect">
            <a:avLst/>
          </a:prstGeom>
        </p:spPr>
      </p:pic>
      <p:sp>
        <p:nvSpPr>
          <p:cNvPr id="52" name="Object 35">
            <a:extLst>
              <a:ext uri="{FF2B5EF4-FFF2-40B4-BE49-F238E27FC236}">
                <a16:creationId xmlns:a16="http://schemas.microsoft.com/office/drawing/2014/main" id="{A3168C0C-7260-2F87-3361-E8D2E3B3A5DB}"/>
              </a:ext>
            </a:extLst>
          </p:cNvPr>
          <p:cNvSpPr txBox="1"/>
          <p:nvPr/>
        </p:nvSpPr>
        <p:spPr>
          <a:xfrm>
            <a:off x="1324037" y="4170965"/>
            <a:ext cx="75737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600" kern="0" spc="-200" dirty="0">
                <a:solidFill>
                  <a:schemeClr val="bg1"/>
                </a:solidFill>
                <a:latin typeface="Malgun Gothic"/>
                <a:ea typeface="나눔스퀘어_ac ExtraBold" panose="020B0600000101010101"/>
              </a:rPr>
              <a:t>AS</a:t>
            </a:r>
            <a:r>
              <a:rPr lang="ko-KR" altLang="en-US" sz="3600" kern="0" spc="-200" dirty="0">
                <a:solidFill>
                  <a:schemeClr val="bg1"/>
                </a:solidFill>
                <a:latin typeface="Malgun Gothic"/>
                <a:ea typeface="나눔스퀘어_ac ExtraBold" panose="020B0600000101010101"/>
              </a:rPr>
              <a:t> </a:t>
            </a:r>
            <a:r>
              <a:rPr lang="en-US" altLang="ko-KR" sz="3600" kern="0" spc="-200" dirty="0">
                <a:solidFill>
                  <a:schemeClr val="bg1"/>
                </a:solidFill>
                <a:latin typeface="Malgun Gothic"/>
                <a:ea typeface="나눔스퀘어_ac ExtraBold" panose="020B0600000101010101"/>
              </a:rPr>
              <a:t>IS</a:t>
            </a:r>
            <a:r>
              <a:rPr lang="ko-KR" altLang="en-US" sz="3600" kern="0" spc="-200" dirty="0">
                <a:solidFill>
                  <a:schemeClr val="bg1"/>
                </a:solidFill>
                <a:latin typeface="Malgun Gothic"/>
                <a:ea typeface="나눔스퀘어_ac ExtraBold" panose="020B0600000101010101"/>
              </a:rPr>
              <a:t> </a:t>
            </a:r>
            <a:endParaRPr lang="ko-KR" altLang="en-US" sz="3600" dirty="0">
              <a:solidFill>
                <a:schemeClr val="bg1"/>
              </a:solidFill>
              <a:ea typeface="나눔스퀘어_ac ExtraBold" panose="020B0600000101010101"/>
            </a:endParaRPr>
          </a:p>
        </p:txBody>
      </p:sp>
      <p:sp>
        <p:nvSpPr>
          <p:cNvPr id="53" name="Object 37">
            <a:extLst>
              <a:ext uri="{FF2B5EF4-FFF2-40B4-BE49-F238E27FC236}">
                <a16:creationId xmlns:a16="http://schemas.microsoft.com/office/drawing/2014/main" id="{2087A7B7-478A-65AF-D5AA-B786EBA15C1B}"/>
              </a:ext>
            </a:extLst>
          </p:cNvPr>
          <p:cNvSpPr txBox="1"/>
          <p:nvPr/>
        </p:nvSpPr>
        <p:spPr>
          <a:xfrm>
            <a:off x="9423437" y="4179414"/>
            <a:ext cx="754825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600" kern="0" spc="-200" dirty="0">
                <a:solidFill>
                  <a:schemeClr val="bg1"/>
                </a:solidFill>
                <a:latin typeface="Malgun Gothic"/>
                <a:ea typeface="나눔스퀘어_ac ExtraBold" panose="020B0600000101010101"/>
              </a:rPr>
              <a:t>TO</a:t>
            </a:r>
            <a:r>
              <a:rPr lang="ko-KR" altLang="en-US" sz="3600" kern="0" spc="-200" dirty="0">
                <a:solidFill>
                  <a:schemeClr val="bg1"/>
                </a:solidFill>
                <a:latin typeface="Malgun Gothic"/>
                <a:ea typeface="나눔스퀘어_ac ExtraBold" panose="020B0600000101010101"/>
              </a:rPr>
              <a:t> </a:t>
            </a:r>
            <a:r>
              <a:rPr lang="en-US" altLang="ko-KR" sz="3600" kern="0" spc="-200" dirty="0">
                <a:solidFill>
                  <a:schemeClr val="bg1"/>
                </a:solidFill>
                <a:latin typeface="Malgun Gothic"/>
                <a:ea typeface="나눔스퀘어_ac ExtraBold" panose="020B0600000101010101"/>
              </a:rPr>
              <a:t>BE</a:t>
            </a:r>
            <a:endParaRPr lang="en-US" sz="3600" kern="0" spc="-200" dirty="0">
              <a:solidFill>
                <a:schemeClr val="bg1"/>
              </a:solidFill>
              <a:latin typeface="Malgun Gothic"/>
              <a:ea typeface="나눔스퀘어_ac ExtraBold" panose="020B0600000101010101"/>
            </a:endParaRPr>
          </a:p>
        </p:txBody>
      </p:sp>
      <p:sp>
        <p:nvSpPr>
          <p:cNvPr id="54" name="Object 35">
            <a:extLst>
              <a:ext uri="{FF2B5EF4-FFF2-40B4-BE49-F238E27FC236}">
                <a16:creationId xmlns:a16="http://schemas.microsoft.com/office/drawing/2014/main" id="{E634A3DC-70C0-C0DB-0F32-FA67AB865126}"/>
              </a:ext>
            </a:extLst>
          </p:cNvPr>
          <p:cNvSpPr txBox="1"/>
          <p:nvPr/>
        </p:nvSpPr>
        <p:spPr>
          <a:xfrm>
            <a:off x="5353400" y="4077811"/>
            <a:ext cx="757372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800" b="1" kern="0" spc="-200">
                <a:latin typeface="Malgun Gothic"/>
                <a:ea typeface="Malgun Gothic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1054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559726" y="-4551956"/>
            <a:ext cx="33601267" cy="18026380"/>
            <a:chOff x="-7559726" y="-3912212"/>
            <a:chExt cx="33601267" cy="18026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27718" y="-11699656"/>
              <a:ext cx="18026380" cy="3360126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13401" y="-2945417"/>
              <a:ext cx="9858912" cy="16800634"/>
            </a:xfrm>
            <a:prstGeom prst="rect">
              <a:avLst/>
            </a:prstGeom>
          </p:spPr>
        </p:pic>
      </p:grpSp>
      <p:sp>
        <p:nvSpPr>
          <p:cNvPr id="63" name="Object 16">
            <a:extLst>
              <a:ext uri="{FF2B5EF4-FFF2-40B4-BE49-F238E27FC236}">
                <a16:creationId xmlns:a16="http://schemas.microsoft.com/office/drawing/2014/main" id="{5F26FCCD-D22B-BD3A-CDFA-94762CFBE22A}"/>
              </a:ext>
            </a:extLst>
          </p:cNvPr>
          <p:cNvSpPr txBox="1"/>
          <p:nvPr/>
        </p:nvSpPr>
        <p:spPr>
          <a:xfrm>
            <a:off x="3017265" y="1370475"/>
            <a:ext cx="124248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34C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아이디어 설명</a:t>
            </a:r>
            <a:endParaRPr lang="en-US" altLang="ko-KR" sz="4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1004">
            <a:extLst>
              <a:ext uri="{FF2B5EF4-FFF2-40B4-BE49-F238E27FC236}">
                <a16:creationId xmlns:a16="http://schemas.microsoft.com/office/drawing/2014/main" id="{FEC893FF-6E63-44B1-9182-CB3D550E00E4}"/>
              </a:ext>
            </a:extLst>
          </p:cNvPr>
          <p:cNvGrpSpPr/>
          <p:nvPr/>
        </p:nvGrpSpPr>
        <p:grpSpPr>
          <a:xfrm>
            <a:off x="6273807" y="1413266"/>
            <a:ext cx="856144" cy="683860"/>
            <a:chOff x="5833164" y="2233703"/>
            <a:chExt cx="856144" cy="683860"/>
          </a:xfrm>
        </p:grpSpPr>
        <p:pic>
          <p:nvPicPr>
            <p:cNvPr id="67" name="Object 13">
              <a:extLst>
                <a:ext uri="{FF2B5EF4-FFF2-40B4-BE49-F238E27FC236}">
                  <a16:creationId xmlns:a16="http://schemas.microsoft.com/office/drawing/2014/main" id="{2A1D7863-57FC-E586-B93C-51ADEF9E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3164" y="2233703"/>
              <a:ext cx="856144" cy="683860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091356-9FBF-4498-DC6A-BC75301C6139}"/>
              </a:ext>
            </a:extLst>
          </p:cNvPr>
          <p:cNvSpPr/>
          <p:nvPr/>
        </p:nvSpPr>
        <p:spPr>
          <a:xfrm>
            <a:off x="3519841" y="2856123"/>
            <a:ext cx="5465375" cy="6031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E27D58-820A-DA3B-A5DE-8CAAB4D5FF9F}"/>
              </a:ext>
            </a:extLst>
          </p:cNvPr>
          <p:cNvSpPr/>
          <p:nvPr/>
        </p:nvSpPr>
        <p:spPr>
          <a:xfrm>
            <a:off x="9255870" y="2856123"/>
            <a:ext cx="5439972" cy="60313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72EC8D-93D7-2D4B-95E4-B7663931A0C1}"/>
              </a:ext>
            </a:extLst>
          </p:cNvPr>
          <p:cNvSpPr/>
          <p:nvPr/>
        </p:nvSpPr>
        <p:spPr>
          <a:xfrm>
            <a:off x="3833472" y="5185316"/>
            <a:ext cx="4880670" cy="3331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322969-F703-0445-3359-B8A99E83D504}"/>
              </a:ext>
            </a:extLst>
          </p:cNvPr>
          <p:cNvSpPr/>
          <p:nvPr/>
        </p:nvSpPr>
        <p:spPr>
          <a:xfrm>
            <a:off x="9526942" y="5185316"/>
            <a:ext cx="4880670" cy="3331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bject 36">
            <a:extLst>
              <a:ext uri="{FF2B5EF4-FFF2-40B4-BE49-F238E27FC236}">
                <a16:creationId xmlns:a16="http://schemas.microsoft.com/office/drawing/2014/main" id="{E1D31F84-35EB-1224-8CD7-7EB219D96F94}"/>
              </a:ext>
            </a:extLst>
          </p:cNvPr>
          <p:cNvSpPr txBox="1"/>
          <p:nvPr/>
        </p:nvSpPr>
        <p:spPr>
          <a:xfrm>
            <a:off x="2470148" y="6092068"/>
            <a:ext cx="7607317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- </a:t>
            </a:r>
            <a:r>
              <a:rPr lang="ko-KR" altLang="en-US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질문과 답변에 카테고리</a:t>
            </a:r>
            <a:r>
              <a:rPr lang="en-US" altLang="ko-KR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, </a:t>
            </a:r>
            <a:r>
              <a:rPr lang="ko-KR" altLang="en-US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핵심 단어 </a:t>
            </a:r>
            <a:r>
              <a:rPr lang="ko-KR" altLang="en-US" sz="2200" kern="0" spc="-200" dirty="0" err="1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태깅</a:t>
            </a:r>
            <a:endParaRPr lang="en-US" altLang="ko-KR" sz="2200" kern="0" spc="-200" dirty="0">
              <a:solidFill>
                <a:srgbClr val="000000"/>
              </a:solidFill>
              <a:latin typeface="Malgun Gothic"/>
              <a:ea typeface="나눔스퀘어_ac ExtraBold" panose="020B0600000101010101"/>
              <a:cs typeface="Cafe24 Ohsquare air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- </a:t>
            </a:r>
            <a:r>
              <a:rPr lang="ko-KR" altLang="en-US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리스트 정리에 도움</a:t>
            </a:r>
            <a:endParaRPr lang="en-US" altLang="ko-KR" sz="2200" kern="0" spc="-200" dirty="0">
              <a:solidFill>
                <a:srgbClr val="000000"/>
              </a:solidFill>
              <a:latin typeface="Malgun Gothic"/>
              <a:ea typeface="나눔스퀘어_ac ExtraBold" panose="020B0600000101010101"/>
              <a:cs typeface="Cafe24 Ohsquare air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- </a:t>
            </a:r>
            <a:r>
              <a:rPr lang="ko-KR" altLang="en-US" sz="2200" kern="0" spc="-200" dirty="0" err="1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엔지니어용</a:t>
            </a:r>
            <a:r>
              <a:rPr lang="ko-KR" altLang="en-US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 서비스</a:t>
            </a:r>
            <a:endParaRPr lang="en-US" sz="2200" kern="0" spc="-200" dirty="0">
              <a:solidFill>
                <a:srgbClr val="000000"/>
              </a:solidFill>
              <a:latin typeface="Malgun Gothic"/>
              <a:ea typeface="나눔스퀘어_ac ExtraBold" panose="020B0600000101010101"/>
              <a:cs typeface="Cafe24 Ohsquare air" pitchFamily="34" charset="0"/>
            </a:endParaRPr>
          </a:p>
        </p:txBody>
      </p:sp>
      <p:sp>
        <p:nvSpPr>
          <p:cNvPr id="68" name="Object 36">
            <a:extLst>
              <a:ext uri="{FF2B5EF4-FFF2-40B4-BE49-F238E27FC236}">
                <a16:creationId xmlns:a16="http://schemas.microsoft.com/office/drawing/2014/main" id="{E1D31F84-35EB-1224-8CD7-7EB219D96F94}"/>
              </a:ext>
            </a:extLst>
          </p:cNvPr>
          <p:cNvSpPr txBox="1"/>
          <p:nvPr/>
        </p:nvSpPr>
        <p:spPr>
          <a:xfrm>
            <a:off x="8163618" y="6121897"/>
            <a:ext cx="7607317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- </a:t>
            </a:r>
            <a:r>
              <a:rPr lang="ko-KR" altLang="en-US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쉬운 말로 자세히 풀어 설명해 줌</a:t>
            </a:r>
            <a:endParaRPr lang="en-US" altLang="ko-KR" sz="2200" kern="0" spc="-200" dirty="0">
              <a:solidFill>
                <a:srgbClr val="000000"/>
              </a:solidFill>
              <a:latin typeface="Malgun Gothic"/>
              <a:ea typeface="나눔스퀘어_ac ExtraBold" panose="020B0600000101010101"/>
              <a:cs typeface="Cafe24 Ohsquare air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- </a:t>
            </a:r>
            <a:r>
              <a:rPr lang="ko-KR" altLang="en-US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불필요한 검색을 줄임</a:t>
            </a:r>
            <a:endParaRPr lang="en-US" altLang="ko-KR" sz="2200" kern="0" spc="-200" dirty="0">
              <a:solidFill>
                <a:srgbClr val="000000"/>
              </a:solidFill>
              <a:latin typeface="Malgun Gothic"/>
              <a:ea typeface="나눔스퀘어_ac ExtraBold" panose="020B0600000101010101"/>
              <a:cs typeface="Cafe24 Ohsquare air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- </a:t>
            </a:r>
            <a:r>
              <a:rPr lang="ko-KR" altLang="en-US" sz="2200" kern="0" spc="-200" dirty="0">
                <a:solidFill>
                  <a:srgbClr val="000000"/>
                </a:solidFill>
                <a:latin typeface="Malgun Gothic"/>
                <a:ea typeface="나눔스퀘어_ac ExtraBold" panose="020B0600000101010101"/>
                <a:cs typeface="Cafe24 Ohsquare air" pitchFamily="34" charset="0"/>
              </a:rPr>
              <a:t>사용자용 서비스</a:t>
            </a:r>
            <a:endParaRPr lang="en-US" sz="2200" kern="0" spc="-200" dirty="0">
              <a:solidFill>
                <a:srgbClr val="000000"/>
              </a:solidFill>
              <a:latin typeface="Malgun Gothic"/>
              <a:ea typeface="나눔스퀘어_ac ExtraBold" panose="020B0600000101010101"/>
              <a:cs typeface="Cafe24 Ohsquare air" pitchFamily="34" charset="0"/>
            </a:endParaRPr>
          </a:p>
        </p:txBody>
      </p:sp>
      <p:sp>
        <p:nvSpPr>
          <p:cNvPr id="69" name="Object 35">
            <a:extLst>
              <a:ext uri="{FF2B5EF4-FFF2-40B4-BE49-F238E27FC236}">
                <a16:creationId xmlns:a16="http://schemas.microsoft.com/office/drawing/2014/main" id="{A3168C0C-7260-2F87-3361-E8D2E3B3A5DB}"/>
              </a:ext>
            </a:extLst>
          </p:cNvPr>
          <p:cNvSpPr txBox="1"/>
          <p:nvPr/>
        </p:nvSpPr>
        <p:spPr>
          <a:xfrm>
            <a:off x="5288217" y="4239916"/>
            <a:ext cx="478924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4400" b="1" kern="0" spc="-200" dirty="0" err="1">
                <a:solidFill>
                  <a:schemeClr val="bg1"/>
                </a:solidFill>
                <a:latin typeface="Malgun Gothic"/>
                <a:ea typeface="나눔스퀘어_ac ExtraBold" panose="020B0600000101010101"/>
              </a:rPr>
              <a:t>블루버디</a:t>
            </a:r>
            <a:r>
              <a:rPr lang="ko-KR" altLang="en-US" sz="3600" kern="0" spc="-200" dirty="0">
                <a:solidFill>
                  <a:schemeClr val="bg1"/>
                </a:solidFill>
                <a:latin typeface="Malgun Gothic"/>
                <a:ea typeface="나눔스퀘어_ac ExtraBold" panose="020B0600000101010101"/>
              </a:rPr>
              <a:t> </a:t>
            </a:r>
            <a:endParaRPr lang="ko-KR" altLang="en-US" sz="3600" dirty="0">
              <a:solidFill>
                <a:schemeClr val="bg1"/>
              </a:solidFill>
              <a:ea typeface="나눔스퀘어_ac ExtraBold" panose="020B0600000101010101"/>
            </a:endParaRPr>
          </a:p>
        </p:txBody>
      </p:sp>
      <p:sp>
        <p:nvSpPr>
          <p:cNvPr id="70" name="사각형: 둥근 모서리 18">
            <a:extLst>
              <a:ext uri="{FF2B5EF4-FFF2-40B4-BE49-F238E27FC236}">
                <a16:creationId xmlns:a16="http://schemas.microsoft.com/office/drawing/2014/main" id="{C552F580-B022-94C2-E378-08995FBAED57}"/>
              </a:ext>
            </a:extLst>
          </p:cNvPr>
          <p:cNvSpPr/>
          <p:nvPr/>
        </p:nvSpPr>
        <p:spPr>
          <a:xfrm>
            <a:off x="1854207" y="2860077"/>
            <a:ext cx="4565016" cy="877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971C3D-291C-35FF-D5BC-F10F36E6C443}"/>
              </a:ext>
            </a:extLst>
          </p:cNvPr>
          <p:cNvSpPr txBox="1"/>
          <p:nvPr/>
        </p:nvSpPr>
        <p:spPr>
          <a:xfrm>
            <a:off x="1854207" y="2980046"/>
            <a:ext cx="402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  <a:ea typeface="나눔스퀘어_ac ExtraBold" panose="020B0600000101010101"/>
              </a:rPr>
              <a:t>블루버디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ea typeface="나눔스퀘어_ac ExtraBold" panose="020B0600000101010101"/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a typeface="나눔스퀘어_ac ExtraBold" panose="020B0600000101010101"/>
              </a:rPr>
              <a:t>질문과 답변을 붙여 넣어 주세요</a:t>
            </a:r>
          </a:p>
        </p:txBody>
      </p:sp>
      <p:sp>
        <p:nvSpPr>
          <p:cNvPr id="72" name="Object 35">
            <a:extLst>
              <a:ext uri="{FF2B5EF4-FFF2-40B4-BE49-F238E27FC236}">
                <a16:creationId xmlns:a16="http://schemas.microsoft.com/office/drawing/2014/main" id="{A3168C0C-7260-2F87-3361-E8D2E3B3A5DB}"/>
              </a:ext>
            </a:extLst>
          </p:cNvPr>
          <p:cNvSpPr txBox="1"/>
          <p:nvPr/>
        </p:nvSpPr>
        <p:spPr>
          <a:xfrm>
            <a:off x="8256226" y="4239916"/>
            <a:ext cx="478924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4400" b="1" kern="0" spc="-200" dirty="0" err="1">
                <a:solidFill>
                  <a:schemeClr val="bg1"/>
                </a:solidFill>
                <a:latin typeface="Malgun Gothic"/>
                <a:ea typeface="나눔스퀘어_ac ExtraBold" panose="020B0600000101010101"/>
              </a:rPr>
              <a:t>그린버디</a:t>
            </a:r>
            <a:r>
              <a:rPr lang="ko-KR" altLang="en-US" sz="3600" kern="0" spc="-200" dirty="0">
                <a:solidFill>
                  <a:schemeClr val="bg1"/>
                </a:solidFill>
                <a:latin typeface="Malgun Gothic"/>
                <a:ea typeface="나눔스퀘어_ac ExtraBold" panose="020B0600000101010101"/>
              </a:rPr>
              <a:t> </a:t>
            </a:r>
            <a:endParaRPr lang="ko-KR" altLang="en-US" sz="3600" dirty="0">
              <a:solidFill>
                <a:schemeClr val="bg1"/>
              </a:solidFill>
              <a:ea typeface="나눔스퀘어_ac ExtraBold" panose="020B0600000101010101"/>
            </a:endParaRPr>
          </a:p>
        </p:txBody>
      </p:sp>
      <p:sp>
        <p:nvSpPr>
          <p:cNvPr id="73" name="사각형: 둥근 모서리 18">
            <a:extLst>
              <a:ext uri="{FF2B5EF4-FFF2-40B4-BE49-F238E27FC236}">
                <a16:creationId xmlns:a16="http://schemas.microsoft.com/office/drawing/2014/main" id="{E4609E73-B5AA-47AF-FFBD-399F64EC1D39}"/>
              </a:ext>
            </a:extLst>
          </p:cNvPr>
          <p:cNvSpPr/>
          <p:nvPr/>
        </p:nvSpPr>
        <p:spPr>
          <a:xfrm>
            <a:off x="11762517" y="2859435"/>
            <a:ext cx="4565016" cy="8781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242BD7-E1EE-4F12-40EF-859A8C81C3ED}"/>
              </a:ext>
            </a:extLst>
          </p:cNvPr>
          <p:cNvSpPr txBox="1"/>
          <p:nvPr/>
        </p:nvSpPr>
        <p:spPr>
          <a:xfrm>
            <a:off x="11762517" y="2980046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나눔스퀘어_ac ExtraBold" panose="020B0600000101010101"/>
              </a:rPr>
              <a:t>그린버디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ea typeface="나눔스퀘어_ac ExtraBold" panose="020B0600000101010101"/>
            </a:endParaRP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무엇을 도와드릴까요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ea typeface="나눔스퀘어_ac ExtraBold" panose="020B0600000101010101"/>
              </a:rPr>
              <a:t>?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ea typeface="나눔스퀘어_ac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7720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B83AD55678D654DB0CAB3C190C38E05" ma:contentTypeVersion="4" ma:contentTypeDescription="새 문서를 만듭니다." ma:contentTypeScope="" ma:versionID="2abc97ed8110bcfcb019244dee585ca4">
  <xsd:schema xmlns:xsd="http://www.w3.org/2001/XMLSchema" xmlns:xs="http://www.w3.org/2001/XMLSchema" xmlns:p="http://schemas.microsoft.com/office/2006/metadata/properties" xmlns:ns3="fc95a603-8967-4013-b19b-537ba12a856c" targetNamespace="http://schemas.microsoft.com/office/2006/metadata/properties" ma:root="true" ma:fieldsID="d17c09182b56cd079ca71ba149e8bb16" ns3:_="">
    <xsd:import namespace="fc95a603-8967-4013-b19b-537ba12a85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5a603-8967-4013-b19b-537ba12a85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c95a603-8967-4013-b19b-537ba12a856c" xsi:nil="true"/>
  </documentManagement>
</p:properties>
</file>

<file path=customXml/itemProps1.xml><?xml version="1.0" encoding="utf-8"?>
<ds:datastoreItem xmlns:ds="http://schemas.openxmlformats.org/officeDocument/2006/customXml" ds:itemID="{72115973-EDCD-4FC2-8579-A90430DCA503}">
  <ds:schemaRefs>
    <ds:schemaRef ds:uri="fc95a603-8967-4013-b19b-537ba12a85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A278F3-ABF1-4263-A727-415713B78F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817CF6-CC3F-473D-A714-06B8161A3E9F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fc95a603-8967-4013-b19b-537ba12a856c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1204</Words>
  <Application>Microsoft Office PowerPoint</Application>
  <PresentationFormat>사용자 지정</PresentationFormat>
  <Paragraphs>181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Cafe24 Ohsquare</vt:lpstr>
      <vt:lpstr>Cafe24 Ohsquare air</vt:lpstr>
      <vt:lpstr>CookieRunOTF Bold</vt:lpstr>
      <vt:lpstr>HY헤드라인M</vt:lpstr>
      <vt:lpstr>Microsoft GothicNeo</vt:lpstr>
      <vt:lpstr>나눔스퀘어 Bold</vt:lpstr>
      <vt:lpstr>나눔스퀘어_ac Bold</vt:lpstr>
      <vt:lpstr>나눔스퀘어_ac ExtraBold</vt:lpstr>
      <vt:lpstr>맑은 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고은</cp:lastModifiedBy>
  <cp:revision>139</cp:revision>
  <dcterms:created xsi:type="dcterms:W3CDTF">2023-08-21T22:44:42Z</dcterms:created>
  <dcterms:modified xsi:type="dcterms:W3CDTF">2023-08-23T07:45:34Z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0x0101008B83AD55678D654DB0CAB3C190C38E05</vt:lpwstr>
  </property>
</Properties>
</file>