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A91FC-378D-4EB6-9B60-60F7737355C8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8CDD5-138E-42EF-9854-39DBBB54E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7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및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49304"/>
            <a:ext cx="10515600" cy="94468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38" y="3266941"/>
            <a:ext cx="7345256" cy="120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5774" y="356887"/>
            <a:ext cx="6633519" cy="952929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 vert="horz" lIns="91440" tIns="45720" rIns="91440" bIns="45720" rtlCol="0" anchor="ctr"/>
          <a:lstStyle>
            <a:lvl1pPr>
              <a:defRPr lang="ko-KR" altLang="en-US" sz="1050" b="1" dirty="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altLang="ko-KR" smtClean="0"/>
              <a:t>HTML5 &amp; CSS3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20" y="9939"/>
            <a:ext cx="2897212" cy="543777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2502126" y="2446423"/>
            <a:ext cx="7710487" cy="601577"/>
          </a:xfrm>
        </p:spPr>
        <p:txBody>
          <a:bodyPr/>
          <a:lstStyle>
            <a:lvl1pPr marL="444500" indent="-444500" algn="l">
              <a:buFont typeface="Wingdings" panose="05000000000000000000" pitchFamily="2" charset="2"/>
              <a:buChar char="§"/>
              <a:defRPr/>
            </a:lvl1pPr>
            <a:lvl2pPr marL="800100" indent="-342900" algn="l">
              <a:buFont typeface="Wingdings" panose="05000000000000000000" pitchFamily="2" charset="2"/>
              <a:buChar char="§"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endParaRPr lang="ko-KR" altLang="en-US" dirty="0" smtClean="0"/>
          </a:p>
        </p:txBody>
      </p:sp>
      <p:sp>
        <p:nvSpPr>
          <p:cNvPr id="10" name="직사각형 9"/>
          <p:cNvSpPr/>
          <p:nvPr userDrawn="1"/>
        </p:nvSpPr>
        <p:spPr>
          <a:xfrm>
            <a:off x="615774" y="1263676"/>
            <a:ext cx="7689327" cy="922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6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15774" y="356887"/>
            <a:ext cx="6633519" cy="952929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4316737" y="6490574"/>
            <a:ext cx="3072546" cy="361274"/>
          </a:xfrm>
        </p:spPr>
        <p:txBody>
          <a:bodyPr vert="horz" lIns="91440" tIns="45720" rIns="91440" bIns="45720" rtlCol="0" anchor="ctr"/>
          <a:lstStyle>
            <a:lvl1pPr marL="0" indent="0" algn="ctr">
              <a:buNone/>
              <a:defRPr lang="ko-KR" altLang="en-US" sz="1050" b="1" dirty="0" smtClean="0"/>
            </a:lvl1pPr>
            <a:lvl2pPr marL="228600" indent="0" algn="ctr">
              <a:buNone/>
              <a:defRPr lang="ko-KR" altLang="en-US" sz="1800" dirty="0" smtClean="0"/>
            </a:lvl2pPr>
          </a:lstStyle>
          <a:p>
            <a:pPr marL="0" lvl="0"/>
            <a:r>
              <a:rPr lang="ko-KR" altLang="en-US" dirty="0" err="1" smtClean="0"/>
              <a:t>능력단위</a:t>
            </a:r>
            <a:r>
              <a:rPr lang="ko-KR" altLang="en-US" dirty="0" smtClean="0"/>
              <a:t> 요소 기입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20" y="9939"/>
            <a:ext cx="2897212" cy="543777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615774" y="1263676"/>
            <a:ext cx="7689327" cy="922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6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HTML5 &amp; CSS3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9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 &amp; CSS3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23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What?? </a:t>
            </a:r>
            <a:r>
              <a:rPr lang="ko-KR" altLang="en-US" dirty="0" err="1" smtClean="0"/>
              <a:t>웹표준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태그활용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문서구조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105D-8331-4AEF-8E29-840FCC8DA0B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3405" y="2243930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최신 웹 표준에 맞는 웹 사이트 제작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6671" y="2705595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</a:t>
            </a:r>
            <a:r>
              <a:rPr lang="ko-KR" altLang="en-US" sz="1600"/>
              <a:t>과 </a:t>
            </a:r>
            <a:r>
              <a:rPr lang="en-US" altLang="ko-KR" sz="1600"/>
              <a:t>CSS3</a:t>
            </a:r>
            <a:r>
              <a:rPr lang="ko-KR" altLang="en-US" sz="1600"/>
              <a:t>를 사용하면 사용자가 접속한 기기에 따라 사이트 레이아웃을 다양하게 바꿀 수 있다 </a:t>
            </a:r>
            <a:endParaRPr lang="en-US" altLang="ko-KR" sz="1600"/>
          </a:p>
        </p:txBody>
      </p:sp>
      <p:sp>
        <p:nvSpPr>
          <p:cNvPr id="18" name="TextBox 17"/>
          <p:cNvSpPr txBox="1"/>
          <p:nvPr/>
        </p:nvSpPr>
        <p:spPr>
          <a:xfrm>
            <a:off x="563405" y="3323917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앱 화면을 디자인하기 위한 기초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6671" y="3774456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</a:t>
            </a:r>
            <a:r>
              <a:rPr lang="ko-KR" altLang="en-US" sz="1600"/>
              <a:t>의 </a:t>
            </a:r>
            <a:r>
              <a:rPr lang="en-US" altLang="ko-KR" sz="1600"/>
              <a:t>API</a:t>
            </a:r>
            <a:r>
              <a:rPr lang="ko-KR" altLang="en-US" sz="1600"/>
              <a:t>를 사용해 ‘웹앱’을 만들 수도 있고</a:t>
            </a:r>
            <a:r>
              <a:rPr lang="en-US" altLang="ko-KR" sz="1600"/>
              <a:t>, </a:t>
            </a:r>
            <a:r>
              <a:rPr lang="ko-KR" altLang="en-US" sz="1600"/>
              <a:t>앱 화면은 </a:t>
            </a:r>
            <a:r>
              <a:rPr lang="en-US" altLang="ko-KR" sz="1600"/>
              <a:t>HTML5</a:t>
            </a:r>
            <a:r>
              <a:rPr lang="ko-KR" altLang="en-US" sz="1600"/>
              <a:t>과 </a:t>
            </a:r>
            <a:r>
              <a:rPr lang="en-US" altLang="ko-KR" sz="1600"/>
              <a:t>CSS3</a:t>
            </a:r>
            <a:r>
              <a:rPr lang="ko-KR" altLang="en-US" sz="1600"/>
              <a:t>를 사용해 디자인</a:t>
            </a:r>
            <a:r>
              <a:rPr lang="en-US" altLang="ko-KR" sz="1600"/>
              <a:t>.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63405" y="4403904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인터랙티브한 사이트 제작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6671" y="4816708"/>
            <a:ext cx="1059024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HTML5</a:t>
            </a:r>
            <a:r>
              <a:rPr lang="ko-KR" altLang="en-US" sz="1600" dirty="0"/>
              <a:t>과 함께 </a:t>
            </a:r>
            <a:r>
              <a:rPr lang="en-US" altLang="ko-KR" sz="1600" dirty="0"/>
              <a:t>CSS3</a:t>
            </a:r>
            <a:r>
              <a:rPr lang="ko-KR" altLang="en-US" sz="1600" dirty="0"/>
              <a:t>를 이용하면 </a:t>
            </a:r>
            <a:r>
              <a:rPr lang="ko-KR" altLang="en-US" sz="1600" dirty="0" err="1"/>
              <a:t>인터랙티브한</a:t>
            </a:r>
            <a:r>
              <a:rPr lang="ko-KR" altLang="en-US" sz="1600" dirty="0"/>
              <a:t> 사이트 제작 가능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63405" y="5436250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사이트와 블로그 수정이 쉽다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6671" y="5811319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</a:t>
            </a:r>
            <a:r>
              <a:rPr lang="ko-KR" altLang="en-US" sz="1600"/>
              <a:t>를 공부하면 사이트나 블로그 소스를 이해할 수 있고 사이트를 원하는 모습으로 바꿀 수 있다</a:t>
            </a:r>
            <a:r>
              <a:rPr lang="en-US" altLang="ko-KR" sz="160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6575" y="1564052"/>
            <a:ext cx="507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왜 </a:t>
            </a:r>
            <a:r>
              <a:rPr lang="en-US" altLang="ko-KR" sz="2000" b="1" dirty="0"/>
              <a:t>HTML5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CSS3</a:t>
            </a:r>
            <a:r>
              <a:rPr lang="ko-KR" altLang="en-US" sz="2000" b="1" dirty="0"/>
              <a:t>를 공부해야 할까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024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기본 문서 구조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태그활용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문서구조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105D-8331-4AEF-8E29-840FCC8DA0B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6953" y="2021746"/>
            <a:ext cx="766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70C0"/>
                </a:solidFill>
              </a:rPr>
              <a:t>태그</a:t>
            </a:r>
            <a:r>
              <a:rPr lang="en-US" altLang="ko-KR" sz="2400" dirty="0" smtClean="0">
                <a:solidFill>
                  <a:srgbClr val="0070C0"/>
                </a:solidFill>
              </a:rPr>
              <a:t>(Tag) : HTML</a:t>
            </a:r>
            <a:r>
              <a:rPr lang="ko-KR" altLang="en-US" sz="2400" dirty="0" smtClean="0">
                <a:solidFill>
                  <a:srgbClr val="0070C0"/>
                </a:solidFill>
              </a:rPr>
              <a:t>문서를 만들 때 사용하는 표기법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7973734" y="3319463"/>
            <a:ext cx="981512" cy="190581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052512" y="3122647"/>
            <a:ext cx="2701257" cy="22994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Tip</a:t>
            </a:r>
            <a:endParaRPr lang="en-US" altLang="ko-KR" sz="1400" dirty="0" smtClean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</a:rPr>
              <a:t>규칙은 태그언어를 </a:t>
            </a:r>
            <a:endParaRPr lang="en-US" altLang="ko-KR" sz="14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</a:rPr>
              <a:t>배우면서 이해합시다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</a:rPr>
              <a:t>. 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6953" y="2594166"/>
            <a:ext cx="6982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태그는 소문자로 쓴다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	</a:t>
            </a:r>
            <a:r>
              <a:rPr lang="ko-KR" altLang="en-US" sz="1600" b="1" dirty="0"/>
              <a:t>예</a:t>
            </a:r>
            <a:r>
              <a:rPr lang="en-US" altLang="ko-KR" sz="1600" b="1" dirty="0"/>
              <a:t>) </a:t>
            </a:r>
            <a:r>
              <a:rPr lang="en-US" altLang="ko-KR" sz="1600" b="1" dirty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600" b="1" dirty="0" err="1">
                <a:solidFill>
                  <a:srgbClr val="96262A"/>
                </a:solidFill>
                <a:latin typeface="Courier"/>
              </a:rPr>
              <a:t>img</a:t>
            </a:r>
            <a:r>
              <a:rPr lang="en-US" altLang="ko-KR" sz="1600" b="1" dirty="0">
                <a:solidFill>
                  <a:srgbClr val="96262A"/>
                </a:solidFill>
                <a:latin typeface="Courier"/>
              </a:rPr>
              <a:t> </a:t>
            </a:r>
            <a:r>
              <a:rPr lang="en-US" altLang="ko-KR" sz="1600" b="1" dirty="0" err="1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1600" b="1" dirty="0">
                <a:solidFill>
                  <a:srgbClr val="2654A6"/>
                </a:solidFill>
                <a:latin typeface="Courier"/>
              </a:rPr>
              <a:t>="maltese.jpg"&gt;	</a:t>
            </a:r>
            <a:r>
              <a:rPr lang="en-US" altLang="ko-KR" sz="1600" b="1" dirty="0"/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여는 태그와 닫는 태그를 정확히 입력한다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닫는 태그가 없는 태그도 있다</a:t>
            </a:r>
            <a:r>
              <a:rPr lang="en-US" altLang="ko-KR" sz="1600" b="1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적당하게 </a:t>
            </a:r>
            <a:r>
              <a:rPr lang="ko-KR" altLang="en-US" sz="1600" b="1" dirty="0" err="1" smtClean="0"/>
              <a:t>들여쓴다</a:t>
            </a:r>
            <a:r>
              <a:rPr lang="ko-KR" altLang="en-US" sz="1600" b="1" dirty="0"/>
              <a:t> 예</a:t>
            </a:r>
            <a:r>
              <a:rPr lang="en-US" altLang="ko-KR" sz="1600" b="1" dirty="0"/>
              <a:t>) </a:t>
            </a:r>
            <a:r>
              <a:rPr lang="en-US" altLang="ko-KR" sz="1600" b="1" dirty="0" err="1" smtClean="0"/>
              <a:t>ul</a:t>
            </a:r>
            <a:r>
              <a:rPr lang="en-US" altLang="ko-KR" sz="1600" b="1" dirty="0" smtClean="0"/>
              <a:t>, li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태그는 속성과 함께 사용된다            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ko-KR" altLang="en-US" sz="1600" b="1" dirty="0" smtClean="0"/>
              <a:t>예</a:t>
            </a:r>
            <a:r>
              <a:rPr lang="en-US" altLang="ko-KR" sz="1600" b="1" dirty="0" smtClean="0"/>
              <a:t>) </a:t>
            </a:r>
            <a:r>
              <a:rPr lang="en-US" altLang="ko-KR" sz="1600" b="1" dirty="0" smtClean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600" b="1" dirty="0" err="1" smtClean="0">
                <a:solidFill>
                  <a:srgbClr val="96262A"/>
                </a:solidFill>
                <a:latin typeface="Courier"/>
              </a:rPr>
              <a:t>img</a:t>
            </a:r>
            <a:r>
              <a:rPr lang="en-US" altLang="ko-KR" sz="1600" b="1" dirty="0" smtClean="0">
                <a:solidFill>
                  <a:srgbClr val="96262A"/>
                </a:solidFill>
                <a:latin typeface="Courier"/>
              </a:rPr>
              <a:t> </a:t>
            </a:r>
            <a:r>
              <a:rPr lang="en-US" altLang="ko-KR" sz="1600" b="1" dirty="0" err="1" smtClean="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1600" b="1" dirty="0" smtClean="0">
                <a:solidFill>
                  <a:srgbClr val="2654A6"/>
                </a:solidFill>
                <a:latin typeface="Courier"/>
              </a:rPr>
              <a:t>="maltese.jpg" </a:t>
            </a:r>
            <a:r>
              <a:rPr lang="en-US" altLang="ko-KR" sz="1600" b="1" dirty="0" smtClean="0">
                <a:solidFill>
                  <a:srgbClr val="EE2D28"/>
                </a:solidFill>
                <a:latin typeface="Courier"/>
              </a:rPr>
              <a:t>width</a:t>
            </a:r>
            <a:r>
              <a:rPr lang="en-US" altLang="ko-KR" sz="1600" b="1" dirty="0" smtClean="0">
                <a:solidFill>
                  <a:srgbClr val="2654A6"/>
                </a:solidFill>
                <a:latin typeface="Courier"/>
              </a:rPr>
              <a:t>="150" </a:t>
            </a:r>
            <a:r>
              <a:rPr lang="en-US" altLang="ko-KR" sz="1600" b="1" dirty="0" smtClean="0">
                <a:solidFill>
                  <a:srgbClr val="EE2D28"/>
                </a:solidFill>
                <a:latin typeface="Courier"/>
              </a:rPr>
              <a:t>height</a:t>
            </a:r>
            <a:r>
              <a:rPr lang="en-US" altLang="ko-KR" sz="1600" b="1" dirty="0" smtClean="0">
                <a:solidFill>
                  <a:srgbClr val="2654A6"/>
                </a:solidFill>
                <a:latin typeface="Courier"/>
              </a:rPr>
              <a:t>="160"&gt;</a:t>
            </a: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/>
              <a:t>인코딩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방식은 </a:t>
            </a:r>
            <a:r>
              <a:rPr lang="en-US" altLang="ko-KR" sz="1600" b="1" dirty="0"/>
              <a:t>utf-8</a:t>
            </a:r>
            <a:r>
              <a:rPr lang="ko-KR" altLang="en-US" sz="1600" b="1" dirty="0"/>
              <a:t>로 한다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	</a:t>
            </a:r>
            <a:r>
              <a:rPr lang="ko-KR" altLang="en-US" sz="1600" b="1" dirty="0"/>
              <a:t>예</a:t>
            </a:r>
            <a:r>
              <a:rPr lang="en-US" altLang="ko-KR" sz="1600" b="1" dirty="0"/>
              <a:t>) </a:t>
            </a:r>
            <a:r>
              <a:rPr lang="en-US" altLang="ko-KR" sz="1600" b="1" dirty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600" b="1" dirty="0">
                <a:solidFill>
                  <a:srgbClr val="96262A"/>
                </a:solidFill>
                <a:latin typeface="Courier"/>
              </a:rPr>
              <a:t>meta </a:t>
            </a:r>
            <a:r>
              <a:rPr lang="en-US" altLang="ko-KR" sz="1600" b="1" dirty="0">
                <a:solidFill>
                  <a:srgbClr val="EE2D28"/>
                </a:solidFill>
                <a:latin typeface="Courier"/>
              </a:rPr>
              <a:t>charset</a:t>
            </a:r>
            <a:r>
              <a:rPr lang="en-US" altLang="ko-KR" sz="1600" b="1" dirty="0">
                <a:solidFill>
                  <a:srgbClr val="2654A6"/>
                </a:solidFill>
                <a:latin typeface="Courier"/>
              </a:rPr>
              <a:t>="utf-8"&gt;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453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편집기 설치 및 실습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태그활용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문서구조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105D-8331-4AEF-8E29-840FCC8DA0B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66004" y="4841160"/>
            <a:ext cx="5806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0070C0"/>
                </a:solidFill>
              </a:rPr>
              <a:t>우리가 사용하는 편집기는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Atom</a:t>
            </a:r>
          </a:p>
          <a:p>
            <a:pPr fontAlgn="base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0070C0"/>
                </a:solidFill>
              </a:rPr>
              <a:t>다운로드 방법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: http://atom.io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접속</a:t>
            </a:r>
            <a:endParaRPr lang="en-US" altLang="ko-KR" sz="2400" b="1" dirty="0">
              <a:solidFill>
                <a:srgbClr val="0070C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00" y="1445780"/>
            <a:ext cx="5446038" cy="40761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822" y="1458142"/>
            <a:ext cx="5444994" cy="302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 기본 구조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태그활용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문서구조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105D-8331-4AEF-8E29-840FCC8DA0B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93712" y="1761757"/>
            <a:ext cx="507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HTML </a:t>
            </a:r>
            <a:r>
              <a:rPr lang="ko-KR" altLang="en-US" sz="2000" b="1" dirty="0"/>
              <a:t>문서 기본 구조 살펴보기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43" y="2362115"/>
            <a:ext cx="4117936" cy="298481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937" y="2706556"/>
            <a:ext cx="5399616" cy="18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 기본 구조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태그활용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문서구조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105D-8331-4AEF-8E29-840FCC8DA0B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0175" y="1719743"/>
            <a:ext cx="353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&lt;!</a:t>
            </a:r>
            <a:r>
              <a:rPr lang="en-US" altLang="ko-KR" sz="3600" b="1" dirty="0" err="1" smtClean="0"/>
              <a:t>Doctype</a:t>
            </a:r>
            <a:r>
              <a:rPr lang="en-US" altLang="ko-KR" sz="3600" b="1" dirty="0" smtClean="0"/>
              <a:t>&gt;</a:t>
            </a:r>
            <a:endParaRPr lang="ko-KR" altLang="en-US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50659" y="2483141"/>
            <a:ext cx="84956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 smtClean="0"/>
              <a:t>이해를 돕는 </a:t>
            </a:r>
            <a:r>
              <a:rPr lang="en-US" altLang="ko-KR" dirty="0" smtClean="0"/>
              <a:t>Tip : Document : </a:t>
            </a:r>
            <a:r>
              <a:rPr lang="ko-KR" altLang="en-US" dirty="0" smtClean="0"/>
              <a:t>문서  </a:t>
            </a:r>
            <a:r>
              <a:rPr lang="en-US" altLang="ko-KR" dirty="0" smtClean="0"/>
              <a:t>type : </a:t>
            </a:r>
            <a:r>
              <a:rPr lang="ko-KR" altLang="en-US" dirty="0" smtClean="0"/>
              <a:t>유형</a:t>
            </a:r>
            <a:endParaRPr lang="en-US" altLang="ko-KR" dirty="0" smtClean="0"/>
          </a:p>
          <a:p>
            <a:pPr fontAlgn="base">
              <a:lnSpc>
                <a:spcPct val="150000"/>
              </a:lnSpc>
            </a:pP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rgbClr val="0070C0"/>
                </a:solidFill>
              </a:rPr>
              <a:t>문서의 유형을 지정하는 선언문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400" dirty="0" smtClean="0"/>
              <a:t>Ex) &lt;!</a:t>
            </a:r>
            <a:r>
              <a:rPr lang="en-US" altLang="ko-KR" sz="2400" dirty="0" err="1" smtClean="0"/>
              <a:t>Doctype</a:t>
            </a:r>
            <a:r>
              <a:rPr lang="en-US" altLang="ko-KR" sz="2400" dirty="0" smtClean="0"/>
              <a:t> html&gt; </a:t>
            </a:r>
            <a:br>
              <a:rPr lang="en-US" altLang="ko-KR" sz="2400" dirty="0" smtClean="0"/>
            </a:br>
            <a:r>
              <a:rPr lang="ko-KR" altLang="en-US" sz="2400" dirty="0" smtClean="0"/>
              <a:t>의미 </a:t>
            </a:r>
            <a:r>
              <a:rPr lang="en-US" altLang="ko-KR" sz="2400" dirty="0" smtClean="0"/>
              <a:t>: HTML5</a:t>
            </a:r>
            <a:r>
              <a:rPr lang="ko-KR" altLang="en-US" sz="2400" dirty="0" smtClean="0"/>
              <a:t>에 맞추어 문서를 해석하겠다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89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 기본 구조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태그활용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문서구조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105D-8331-4AEF-8E29-840FCC8DA0B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0175" y="1719743"/>
            <a:ext cx="3775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&lt;html&gt;&lt;/html&gt;</a:t>
            </a:r>
            <a:endParaRPr lang="ko-KR" altLang="en-US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50659" y="2483141"/>
            <a:ext cx="849563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rgbClr val="0070C0"/>
                </a:solidFill>
              </a:rPr>
              <a:t> </a:t>
            </a:r>
            <a:r>
              <a:rPr lang="ko-KR" altLang="en-US" sz="2400" dirty="0" err="1" smtClean="0">
                <a:solidFill>
                  <a:srgbClr val="0070C0"/>
                </a:solidFill>
              </a:rPr>
              <a:t>웹문서의</a:t>
            </a:r>
            <a:r>
              <a:rPr lang="ko-KR" altLang="en-US" sz="2400" dirty="0" smtClean="0">
                <a:solidFill>
                  <a:srgbClr val="0070C0"/>
                </a:solidFill>
              </a:rPr>
              <a:t> 시작과 끝을 알리는 태그</a:t>
            </a:r>
            <a:endParaRPr lang="en-US" altLang="ko-KR" sz="2400" dirty="0" smtClean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862" y="3598879"/>
            <a:ext cx="2382568" cy="25853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</a:t>
            </a:r>
            <a:r>
              <a:rPr lang="en-US" altLang="ko-KR" dirty="0" smtClean="0"/>
              <a:t>&gt;   </a:t>
            </a:r>
            <a:endParaRPr lang="en-US" altLang="ko-KR" dirty="0"/>
          </a:p>
          <a:p>
            <a:pPr fontAlgn="base"/>
            <a:r>
              <a:rPr lang="en-US" altLang="ko-KR" dirty="0" smtClean="0"/>
              <a:t>&lt;html 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”&gt;</a:t>
            </a:r>
            <a:endParaRPr lang="en-US" altLang="ko-KR" dirty="0"/>
          </a:p>
          <a:p>
            <a:pPr fontAlgn="base"/>
            <a:r>
              <a:rPr lang="en-US" altLang="ko-KR" dirty="0" smtClean="0"/>
              <a:t>   &lt;</a:t>
            </a:r>
            <a:r>
              <a:rPr lang="en-US" altLang="ko-KR" dirty="0"/>
              <a:t>head</a:t>
            </a:r>
            <a:r>
              <a:rPr lang="en-US" altLang="ko-KR" dirty="0" smtClean="0"/>
              <a:t>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…………..</a:t>
            </a:r>
            <a:endParaRPr lang="en-US" altLang="ko-KR" dirty="0"/>
          </a:p>
          <a:p>
            <a:pPr fontAlgn="base"/>
            <a:r>
              <a:rPr lang="en-US" altLang="ko-KR" dirty="0" smtClean="0"/>
              <a:t>   &lt;/</a:t>
            </a:r>
            <a:r>
              <a:rPr lang="en-US" altLang="ko-KR" dirty="0"/>
              <a:t>head&gt;</a:t>
            </a:r>
          </a:p>
          <a:p>
            <a:pPr fontAlgn="base"/>
            <a:r>
              <a:rPr lang="en-US" altLang="ko-KR" dirty="0" smtClean="0"/>
              <a:t>   &lt;</a:t>
            </a:r>
            <a:r>
              <a:rPr lang="en-US" altLang="ko-KR" dirty="0"/>
              <a:t>body</a:t>
            </a:r>
            <a:r>
              <a:rPr lang="en-US" altLang="ko-KR" dirty="0" smtClean="0"/>
              <a:t>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…………..</a:t>
            </a:r>
            <a:endParaRPr lang="en-US" altLang="ko-KR" dirty="0"/>
          </a:p>
          <a:p>
            <a:pPr fontAlgn="base"/>
            <a:r>
              <a:rPr lang="en-US" altLang="ko-KR" dirty="0" smtClean="0"/>
              <a:t>   &lt;/</a:t>
            </a:r>
            <a:r>
              <a:rPr lang="en-US" altLang="ko-KR" dirty="0"/>
              <a:t>body&gt;</a:t>
            </a:r>
          </a:p>
          <a:p>
            <a:pPr fontAlgn="base"/>
            <a:r>
              <a:rPr lang="en-US" altLang="ko-KR" dirty="0"/>
              <a:t>&lt;/html&gt;</a:t>
            </a:r>
            <a:endParaRPr lang="en-US" altLang="ko-KR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652409" y="4613944"/>
            <a:ext cx="166432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503" y="4464344"/>
            <a:ext cx="3405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Wingdings" panose="05000000000000000000" pitchFamily="2" charset="2"/>
              <a:buChar char="v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문서 정보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&lt;head&gt;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태그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34575" y="4186106"/>
            <a:ext cx="1399568" cy="855677"/>
          </a:xfrm>
          <a:prstGeom prst="rect">
            <a:avLst/>
          </a:prstGeom>
          <a:noFill/>
          <a:ln w="952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653807" y="5479409"/>
            <a:ext cx="166432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9901" y="5329809"/>
            <a:ext cx="3405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Wingdings" panose="05000000000000000000" pitchFamily="2" charset="2"/>
              <a:buChar char="v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화면에 보일 내용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&lt;body&gt;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태그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35973" y="5051571"/>
            <a:ext cx="1399568" cy="855677"/>
          </a:xfrm>
          <a:prstGeom prst="rect">
            <a:avLst/>
          </a:prstGeom>
          <a:noFill/>
          <a:ln w="952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7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 기본 구조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태그활용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문서구조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105D-8331-4AEF-8E29-840FCC8DA0BF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0175" y="1719743"/>
            <a:ext cx="403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&lt;head&gt;&lt;/head&gt;</a:t>
            </a:r>
            <a:endParaRPr lang="ko-KR" altLang="en-US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50659" y="2483141"/>
            <a:ext cx="849563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rgbClr val="0070C0"/>
                </a:solidFill>
              </a:rPr>
              <a:t> 브라우저에게 정보를 주는 태그</a:t>
            </a:r>
            <a:endParaRPr lang="en-US" altLang="ko-KR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2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 기본 구조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태그활용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문서구조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105D-8331-4AEF-8E29-840FCC8DA0B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0175" y="1719743"/>
            <a:ext cx="403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&lt;title&gt;&lt;/title&gt;</a:t>
            </a:r>
            <a:endParaRPr lang="ko-KR" altLang="en-US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09755" y="2214693"/>
            <a:ext cx="849563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rgbClr val="0070C0"/>
                </a:solidFill>
              </a:rPr>
              <a:t> 문서 제목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lvl="1" fontAlgn="base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0070C0"/>
                </a:solidFill>
              </a:rPr>
              <a:t>- </a:t>
            </a:r>
            <a:r>
              <a:rPr lang="ko-KR" altLang="en-US" sz="2400" dirty="0" err="1" smtClean="0">
                <a:solidFill>
                  <a:srgbClr val="0070C0"/>
                </a:solidFill>
              </a:rPr>
              <a:t>즐겨찾기</a:t>
            </a:r>
            <a:r>
              <a:rPr lang="en-US" altLang="ko-KR" sz="2400" dirty="0" smtClean="0">
                <a:solidFill>
                  <a:srgbClr val="0070C0"/>
                </a:solidFill>
              </a:rPr>
              <a:t>’</a:t>
            </a:r>
            <a:r>
              <a:rPr lang="ko-KR" altLang="en-US" sz="2400" dirty="0" smtClean="0">
                <a:solidFill>
                  <a:srgbClr val="0070C0"/>
                </a:solidFill>
              </a:rPr>
              <a:t>로 추가할 때 태그 안의 내용으로 추가 </a:t>
            </a:r>
            <a:endParaRPr lang="en-US" altLang="ko-KR" sz="2400" dirty="0" smtClean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75811" b="59834"/>
          <a:stretch/>
        </p:blipFill>
        <p:spPr>
          <a:xfrm>
            <a:off x="6771661" y="3830520"/>
            <a:ext cx="2372339" cy="221585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18658" y="3750614"/>
            <a:ext cx="1399568" cy="302004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51642" y="4342365"/>
            <a:ext cx="147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Wingdings" panose="05000000000000000000" pitchFamily="2" charset="2"/>
              <a:buChar char="v"/>
            </a:pPr>
            <a:r>
              <a:rPr lang="en-US" altLang="ko-KR" sz="1200" b="1" dirty="0" smtClean="0">
                <a:solidFill>
                  <a:srgbClr val="FF0000"/>
                </a:solidFill>
              </a:rPr>
              <a:t>title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태그부분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296873" y="3934437"/>
            <a:ext cx="2885814" cy="56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4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 기본 구조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태그활용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문서구조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105D-8331-4AEF-8E29-840FCC8DA0BF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0175" y="1719743"/>
            <a:ext cx="421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&lt;meta&gt;&lt;/meta&gt;</a:t>
            </a:r>
            <a:endParaRPr lang="ko-KR" altLang="en-US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50659" y="2080469"/>
            <a:ext cx="849563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rgbClr val="0070C0"/>
                </a:solidFill>
              </a:rPr>
              <a:t> 문자 </a:t>
            </a:r>
            <a:r>
              <a:rPr lang="ko-KR" altLang="en-US" sz="2400" dirty="0" err="1" smtClean="0">
                <a:solidFill>
                  <a:srgbClr val="0070C0"/>
                </a:solidFill>
              </a:rPr>
              <a:t>인코딩</a:t>
            </a:r>
            <a:r>
              <a:rPr lang="ko-KR" altLang="en-US" sz="2400" dirty="0" smtClean="0">
                <a:solidFill>
                  <a:srgbClr val="0070C0"/>
                </a:solidFill>
              </a:rPr>
              <a:t> 및 문서 키워드</a:t>
            </a:r>
            <a:r>
              <a:rPr lang="en-US" altLang="ko-KR" sz="2400" dirty="0" smtClean="0">
                <a:solidFill>
                  <a:srgbClr val="0070C0"/>
                </a:solidFill>
              </a:rPr>
              <a:t>, </a:t>
            </a:r>
            <a:r>
              <a:rPr lang="ko-KR" altLang="en-US" sz="2400" dirty="0" smtClean="0">
                <a:solidFill>
                  <a:srgbClr val="0070C0"/>
                </a:solidFill>
              </a:rPr>
              <a:t>요약 정보</a:t>
            </a:r>
            <a:endParaRPr lang="en-US" altLang="ko-KR" sz="2400" dirty="0" smtClean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8196" y="3598879"/>
            <a:ext cx="4957988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/>
              <a:t>&lt;</a:t>
            </a:r>
            <a:r>
              <a:rPr lang="en-US" altLang="ko-KR" dirty="0"/>
              <a:t>head</a:t>
            </a:r>
            <a:r>
              <a:rPr lang="en-US" altLang="ko-KR" dirty="0" smtClean="0"/>
              <a:t>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&lt;meta charset=“utf-8”&gt;</a:t>
            </a:r>
            <a:endParaRPr lang="en-US" altLang="ko-KR" dirty="0"/>
          </a:p>
          <a:p>
            <a:pPr fontAlgn="base"/>
            <a:r>
              <a:rPr lang="en-US" altLang="ko-KR" dirty="0" smtClean="0"/>
              <a:t>&lt;/</a:t>
            </a:r>
            <a:r>
              <a:rPr lang="en-US" altLang="ko-KR" dirty="0"/>
              <a:t>head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fontAlgn="base"/>
            <a:r>
              <a:rPr lang="en-US" altLang="ko-KR" dirty="0" smtClean="0"/>
              <a:t>   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6459523" y="4001549"/>
            <a:ext cx="480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이해를 돕는 </a:t>
            </a:r>
            <a:r>
              <a:rPr lang="en-US" altLang="ko-KR" dirty="0" smtClean="0"/>
              <a:t>Tip</a:t>
            </a:r>
            <a:r>
              <a:rPr lang="ko-KR" altLang="en-US" dirty="0" smtClean="0"/>
              <a:t> </a:t>
            </a:r>
            <a:r>
              <a:rPr lang="en-US" altLang="ko-KR" dirty="0" smtClean="0"/>
              <a:t>: char : </a:t>
            </a:r>
            <a:r>
              <a:rPr lang="ko-KR" altLang="en-US" dirty="0" smtClean="0"/>
              <a:t>문자  </a:t>
            </a:r>
            <a:r>
              <a:rPr lang="en-US" altLang="ko-KR" dirty="0" smtClean="0"/>
              <a:t>set : </a:t>
            </a:r>
            <a:r>
              <a:rPr lang="ko-KR" altLang="en-US" dirty="0" smtClean="0"/>
              <a:t>세팅</a:t>
            </a:r>
            <a:r>
              <a:rPr lang="en-US" altLang="ko-KR" dirty="0" smtClean="0"/>
              <a:t>,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1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 기본 구조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태그활용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문서구조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105D-8331-4AEF-8E29-840FCC8DA0BF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0175" y="1719743"/>
            <a:ext cx="403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&lt;body&gt;&lt;/body&gt;</a:t>
            </a:r>
            <a:endParaRPr lang="ko-KR" altLang="en-US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34924" y="2784390"/>
            <a:ext cx="461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rgbClr val="0070C0"/>
                </a:solidFill>
              </a:rPr>
              <a:t> 실제</a:t>
            </a:r>
            <a:r>
              <a:rPr lang="en-US" altLang="ko-KR" sz="2400" dirty="0" smtClean="0">
                <a:solidFill>
                  <a:srgbClr val="0070C0"/>
                </a:solidFill>
              </a:rPr>
              <a:t> </a:t>
            </a:r>
            <a:r>
              <a:rPr lang="ko-KR" altLang="en-US" sz="2400" dirty="0" smtClean="0">
                <a:solidFill>
                  <a:srgbClr val="0070C0"/>
                </a:solidFill>
              </a:rPr>
              <a:t>브라우저에 표시될 내용</a:t>
            </a:r>
            <a:endParaRPr lang="en-US" altLang="ko-KR" sz="2400" dirty="0" smtClean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2768" y="2483141"/>
            <a:ext cx="4787703" cy="36933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/>
              <a:t>&lt;!</a:t>
            </a:r>
            <a:r>
              <a:rPr lang="en-US" altLang="ko-KR" dirty="0" err="1"/>
              <a:t>D</a:t>
            </a:r>
            <a:r>
              <a:rPr lang="en-US" altLang="ko-KR" dirty="0" err="1" smtClean="0"/>
              <a:t>octype</a:t>
            </a:r>
            <a:r>
              <a:rPr lang="en-US" altLang="ko-KR" dirty="0" smtClean="0"/>
              <a:t> </a:t>
            </a:r>
            <a:r>
              <a:rPr lang="en-US" altLang="ko-KR" dirty="0"/>
              <a:t>html</a:t>
            </a:r>
            <a:r>
              <a:rPr lang="en-US" altLang="ko-KR" dirty="0" smtClean="0"/>
              <a:t>&gt;   </a:t>
            </a:r>
            <a:endParaRPr lang="en-US" altLang="ko-KR" dirty="0"/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/>
              <a:t>html&gt;</a:t>
            </a:r>
          </a:p>
          <a:p>
            <a:pPr fontAlgn="base"/>
            <a:r>
              <a:rPr lang="en-US" altLang="ko-KR" dirty="0" smtClean="0"/>
              <a:t>   &lt;</a:t>
            </a:r>
            <a:r>
              <a:rPr lang="en-US" altLang="ko-KR" dirty="0"/>
              <a:t>head&gt;</a:t>
            </a:r>
          </a:p>
          <a:p>
            <a:pPr fontAlgn="base"/>
            <a:r>
              <a:rPr lang="en-US" altLang="ko-KR" dirty="0" smtClean="0"/>
              <a:t>     &lt;</a:t>
            </a:r>
            <a:r>
              <a:rPr lang="en-US" altLang="ko-KR" dirty="0"/>
              <a:t>meta charset="utf-8"&gt;</a:t>
            </a:r>
          </a:p>
          <a:p>
            <a:pPr fontAlgn="base"/>
            <a:r>
              <a:rPr lang="en-US" altLang="ko-KR" dirty="0" smtClean="0"/>
              <a:t>     &lt;</a:t>
            </a:r>
            <a:r>
              <a:rPr lang="en-US" altLang="ko-KR" dirty="0"/>
              <a:t>title&gt;</a:t>
            </a:r>
            <a:r>
              <a:rPr lang="ko-KR" altLang="en-US" dirty="0"/>
              <a:t>처음 만드는 </a:t>
            </a:r>
            <a:r>
              <a:rPr lang="en-US" altLang="ko-KR" dirty="0"/>
              <a:t>HTML</a:t>
            </a:r>
            <a:r>
              <a:rPr lang="ko-KR" altLang="en-US" dirty="0"/>
              <a:t>페이지</a:t>
            </a:r>
            <a:r>
              <a:rPr lang="en-US" altLang="ko-KR" dirty="0"/>
              <a:t>&lt;/title&gt;</a:t>
            </a:r>
          </a:p>
          <a:p>
            <a:pPr fontAlgn="base"/>
            <a:r>
              <a:rPr lang="en-US" altLang="ko-KR" dirty="0" smtClean="0"/>
              <a:t>  &lt;/</a:t>
            </a:r>
            <a:r>
              <a:rPr lang="en-US" altLang="ko-KR" dirty="0"/>
              <a:t>head&gt;</a:t>
            </a:r>
          </a:p>
          <a:p>
            <a:pPr fontAlgn="base"/>
            <a:r>
              <a:rPr lang="en-US" altLang="ko-KR" dirty="0" smtClean="0"/>
              <a:t>  &lt;</a:t>
            </a:r>
            <a:r>
              <a:rPr lang="en-US" altLang="ko-KR" dirty="0"/>
              <a:t>body&gt;</a:t>
            </a:r>
          </a:p>
          <a:p>
            <a:pPr fontAlgn="base"/>
            <a:r>
              <a:rPr lang="en-US" altLang="ko-KR" dirty="0" smtClean="0"/>
              <a:t>    &lt;</a:t>
            </a:r>
            <a:r>
              <a:rPr lang="en-US" altLang="ko-KR" dirty="0"/>
              <a:t>h1&gt;HTML5,CSS3&lt;/h1&gt;</a:t>
            </a:r>
          </a:p>
          <a:p>
            <a:pPr fontAlgn="base"/>
            <a:r>
              <a:rPr lang="en-US" altLang="ko-KR" dirty="0" smtClean="0"/>
              <a:t>    &lt;</a:t>
            </a:r>
            <a:r>
              <a:rPr lang="en-US" altLang="ko-KR" dirty="0"/>
              <a:t>p&gt;</a:t>
            </a:r>
            <a:r>
              <a:rPr lang="ko-KR" altLang="en-US" dirty="0"/>
              <a:t>최선을 다하며 살자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fontAlgn="base"/>
            <a:r>
              <a:rPr lang="ko-KR" altLang="en-US" dirty="0" smtClean="0"/>
              <a:t>       오늘 </a:t>
            </a:r>
            <a:r>
              <a:rPr lang="ko-KR" altLang="en-US" dirty="0"/>
              <a:t>하루도 열심히 살자</a:t>
            </a:r>
            <a:r>
              <a:rPr lang="en-US" altLang="ko-KR" dirty="0"/>
              <a:t>&lt;/p&gt;</a:t>
            </a:r>
          </a:p>
          <a:p>
            <a:pPr fontAlgn="base"/>
            <a:r>
              <a:rPr lang="en-US" altLang="ko-KR" dirty="0" smtClean="0"/>
              <a:t> 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="image/test.jpg"&gt;</a:t>
            </a:r>
          </a:p>
          <a:p>
            <a:pPr fontAlgn="base"/>
            <a:r>
              <a:rPr lang="en-US" altLang="ko-KR" dirty="0" smtClean="0"/>
              <a:t>  &lt;/</a:t>
            </a:r>
            <a:r>
              <a:rPr lang="en-US" altLang="ko-KR" dirty="0"/>
              <a:t>body&gt;</a:t>
            </a:r>
          </a:p>
          <a:p>
            <a:pPr fontAlgn="base"/>
            <a:r>
              <a:rPr lang="en-US" altLang="ko-KR" dirty="0"/>
              <a:t>&lt;/html&gt;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9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502126" y="2446424"/>
            <a:ext cx="7710487" cy="17984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HTML5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태그활용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문서구조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CSS </a:t>
            </a:r>
            <a:r>
              <a:rPr lang="ko-KR" altLang="en-US" dirty="0" smtClean="0"/>
              <a:t>스타일시트 이해 및 스타일시트 활용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smtClean="0"/>
              <a:t>HTML5 &amp; CSS3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105D-8331-4AEF-8E29-840FCC8DA0B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 기본 구조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태그활용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문서구조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105D-8331-4AEF-8E29-840FCC8DA0BF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0175" y="1719743"/>
            <a:ext cx="403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특수 문자 입력</a:t>
            </a:r>
            <a:endParaRPr lang="ko-KR" altLang="en-US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92557" y="2415576"/>
            <a:ext cx="8495637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rgbClr val="0070C0"/>
                </a:solidFill>
              </a:rPr>
              <a:t> 한글 자음</a:t>
            </a:r>
            <a:r>
              <a:rPr lang="en-US" altLang="ko-KR" sz="2400" dirty="0" smtClean="0">
                <a:solidFill>
                  <a:srgbClr val="0070C0"/>
                </a:solidFill>
              </a:rPr>
              <a:t>(</a:t>
            </a:r>
            <a:r>
              <a:rPr lang="ko-KR" altLang="en-US" sz="2400" dirty="0" err="1" smtClean="0">
                <a:solidFill>
                  <a:srgbClr val="0070C0"/>
                </a:solidFill>
              </a:rPr>
              <a:t>ㅁ</a:t>
            </a:r>
            <a:r>
              <a:rPr lang="en-US" altLang="ko-KR" sz="2400" dirty="0" smtClean="0">
                <a:solidFill>
                  <a:srgbClr val="0070C0"/>
                </a:solidFill>
              </a:rPr>
              <a:t>,</a:t>
            </a:r>
            <a:r>
              <a:rPr lang="ko-KR" altLang="en-US" sz="2400" dirty="0" smtClean="0">
                <a:solidFill>
                  <a:srgbClr val="0070C0"/>
                </a:solidFill>
              </a:rPr>
              <a:t>ㄴ</a:t>
            </a:r>
            <a:r>
              <a:rPr lang="en-US" altLang="ko-KR" sz="2400" dirty="0" smtClean="0">
                <a:solidFill>
                  <a:srgbClr val="0070C0"/>
                </a:solidFill>
              </a:rPr>
              <a:t>,</a:t>
            </a:r>
            <a:r>
              <a:rPr lang="ko-KR" altLang="en-US" sz="2400" dirty="0" err="1" smtClean="0">
                <a:solidFill>
                  <a:srgbClr val="0070C0"/>
                </a:solidFill>
              </a:rPr>
              <a:t>ㅇ</a:t>
            </a:r>
            <a:r>
              <a:rPr lang="ko-KR" altLang="en-US" sz="2400" dirty="0" smtClean="0">
                <a:solidFill>
                  <a:srgbClr val="0070C0"/>
                </a:solidFill>
              </a:rPr>
              <a:t> 등</a:t>
            </a:r>
            <a:r>
              <a:rPr lang="en-US" altLang="ko-KR" sz="2400" dirty="0" smtClean="0">
                <a:solidFill>
                  <a:srgbClr val="0070C0"/>
                </a:solidFill>
              </a:rPr>
              <a:t>) -&gt;</a:t>
            </a:r>
            <a:r>
              <a:rPr lang="ko-KR" altLang="en-US" sz="2400" dirty="0" err="1" smtClean="0">
                <a:solidFill>
                  <a:srgbClr val="0070C0"/>
                </a:solidFill>
              </a:rPr>
              <a:t>한자버튼</a:t>
            </a:r>
            <a:endParaRPr lang="en-US" altLang="ko-KR" sz="2400" dirty="0" smtClean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9962" y="3700945"/>
            <a:ext cx="403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특수 기호 사용</a:t>
            </a:r>
            <a:endParaRPr lang="ko-KR" alt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97927" y="4494385"/>
            <a:ext cx="8980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rgbClr val="0070C0"/>
                </a:solidFill>
              </a:rPr>
              <a:t> 공백</a:t>
            </a:r>
            <a:r>
              <a:rPr lang="en-US" altLang="ko-KR" sz="2400" dirty="0" smtClean="0">
                <a:solidFill>
                  <a:srgbClr val="0070C0"/>
                </a:solidFill>
              </a:rPr>
              <a:t>,”,&lt; </a:t>
            </a:r>
            <a:r>
              <a:rPr lang="ko-KR" altLang="en-US" sz="2400" dirty="0" smtClean="0">
                <a:solidFill>
                  <a:srgbClr val="0070C0"/>
                </a:solidFill>
              </a:rPr>
              <a:t>등의 </a:t>
            </a:r>
            <a:r>
              <a:rPr lang="ko-KR" altLang="en-US" sz="2400" dirty="0" err="1" smtClean="0">
                <a:solidFill>
                  <a:srgbClr val="0070C0"/>
                </a:solidFill>
              </a:rPr>
              <a:t>태그언어로</a:t>
            </a:r>
            <a:r>
              <a:rPr lang="ko-KR" altLang="en-US" sz="2400" dirty="0" smtClean="0">
                <a:solidFill>
                  <a:srgbClr val="0070C0"/>
                </a:solidFill>
              </a:rPr>
              <a:t> 사용되는 기호는 </a:t>
            </a:r>
            <a:r>
              <a:rPr lang="en-US" altLang="ko-KR" sz="2400" dirty="0" smtClean="0">
                <a:solidFill>
                  <a:srgbClr val="0070C0"/>
                </a:solidFill>
              </a:rPr>
              <a:t/>
            </a:r>
            <a:br>
              <a:rPr lang="en-US" altLang="ko-KR" sz="2400" dirty="0" smtClean="0">
                <a:solidFill>
                  <a:srgbClr val="0070C0"/>
                </a:solidFill>
              </a:rPr>
            </a:br>
            <a:r>
              <a:rPr lang="ko-KR" altLang="en-US" sz="2400" dirty="0" smtClean="0">
                <a:solidFill>
                  <a:srgbClr val="0070C0"/>
                </a:solidFill>
              </a:rPr>
              <a:t>특수기호로 입력</a:t>
            </a:r>
            <a:endParaRPr lang="en-US" altLang="ko-KR" sz="2400" dirty="0" smtClean="0">
              <a:solidFill>
                <a:srgbClr val="0070C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772" y="1672591"/>
            <a:ext cx="3805818" cy="17263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929" y="3700945"/>
            <a:ext cx="1954157" cy="26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태그활용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문서구조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What?? HTML5,CSS3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태그활용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문서구조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105D-8331-4AEF-8E29-840FCC8DA0BF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" name="그림 1" descr="종이 글씨→디지털 실시간 변환해주는 ‘와콤 클립보드’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4" y="2080468"/>
            <a:ext cx="4259754" cy="3196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5528" y="2634143"/>
            <a:ext cx="591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문서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의사소통을 위한 수단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76926" y="3407329"/>
            <a:ext cx="591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글자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표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그림 등으로 구성</a:t>
            </a:r>
            <a:endParaRPr lang="en-US" altLang="ko-KR" sz="2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776757" y="5105130"/>
            <a:ext cx="7944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0070C0"/>
                </a:solidFill>
              </a:rPr>
              <a:t>새로운 의사소통도구 탄생</a:t>
            </a:r>
            <a:endParaRPr lang="en-US" altLang="ko-KR" sz="3200" b="1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32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3200" b="1" dirty="0" smtClean="0">
                <a:solidFill>
                  <a:srgbClr val="0070C0"/>
                </a:solidFill>
              </a:rPr>
              <a:t>디지털도구의 발전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5662569" y="4144162"/>
            <a:ext cx="2043641" cy="66273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What?? HTML5,CSS3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태그활용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문서구조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105D-8331-4AEF-8E29-840FCC8DA0BF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1" name="그림 10" descr="&lt;strong&gt;PC&lt;/strong&gt; / パソコン / コンピュータ - GATAG｜フリーイラスト素材集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60" y="2160217"/>
            <a:ext cx="1884902" cy="1610634"/>
          </a:xfrm>
          <a:prstGeom prst="rect">
            <a:avLst/>
          </a:prstGeom>
        </p:spPr>
      </p:pic>
      <p:pic>
        <p:nvPicPr>
          <p:cNvPr id="12" name="그림 11" descr="[IT강의실] &lt;strong&gt;스마트폰을&lt;/strong&gt; 더 &lt;strong&gt;스마트&lt;/strong&gt;하게, 애플리케이션 | IT동아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117" y="2160217"/>
            <a:ext cx="2913176" cy="1729311"/>
          </a:xfrm>
          <a:prstGeom prst="rect">
            <a:avLst/>
          </a:prstGeom>
        </p:spPr>
      </p:pic>
      <p:pic>
        <p:nvPicPr>
          <p:cNvPr id="13" name="그림 12" descr="&lt;strong&gt;태블릿&lt;/strong&gt;PC추천 소니엑스페리아S 강추 | IT동아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673" y="2160217"/>
            <a:ext cx="2139730" cy="16106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00961" y="4459177"/>
            <a:ext cx="9110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70C0"/>
                </a:solidFill>
              </a:rPr>
              <a:t>종이가 아닌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디지털도구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문서의 필요성</a:t>
            </a:r>
            <a:endParaRPr lang="en-US" altLang="ko-KR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0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What?? HTML5,CSS3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태그활용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문서구조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105D-8331-4AEF-8E29-840FCC8DA0B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61721" y="2407640"/>
            <a:ext cx="591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웹 브라우저를 통한 정보전달</a:t>
            </a:r>
            <a:endParaRPr lang="en-US" altLang="ko-KR" sz="2400" b="1" dirty="0" smtClean="0"/>
          </a:p>
        </p:txBody>
      </p:sp>
      <p:pic>
        <p:nvPicPr>
          <p:cNvPr id="1025" name="_x387353816" descr="EMB000028484c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891" y="3533621"/>
            <a:ext cx="6810279" cy="132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0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What?? HTML5,CSS3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태그활용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문서구조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105D-8331-4AEF-8E29-840FCC8DA0B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50659" y="2483141"/>
            <a:ext cx="8495637" cy="1821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 smtClean="0"/>
              <a:t>HTML</a:t>
            </a:r>
            <a:r>
              <a:rPr lang="ko-KR" altLang="en-US" dirty="0"/>
              <a:t>이란 </a:t>
            </a:r>
            <a:r>
              <a:rPr lang="en-US" altLang="ko-KR" dirty="0"/>
              <a:t>Hyper Text Makeup Language</a:t>
            </a:r>
            <a:r>
              <a:rPr lang="ko-KR" altLang="en-US" dirty="0"/>
              <a:t>의 약자로 </a:t>
            </a:r>
            <a:r>
              <a:rPr lang="en-US" altLang="ko-KR" dirty="0"/>
              <a:t>Hyper Text(</a:t>
            </a:r>
            <a:r>
              <a:rPr lang="ko-KR" altLang="en-US" dirty="0" err="1"/>
              <a:t>하이퍼</a:t>
            </a:r>
            <a:r>
              <a:rPr lang="ko-KR" altLang="en-US" dirty="0"/>
              <a:t> 텍스트</a:t>
            </a:r>
            <a:r>
              <a:rPr lang="en-US" altLang="ko-KR" dirty="0"/>
              <a:t>) </a:t>
            </a:r>
            <a:r>
              <a:rPr lang="ko-KR" altLang="en-US" dirty="0"/>
              <a:t>기능을 가진 문서를 만드는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err="1" smtClean="0"/>
              <a:t>파일형식은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’*.html’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‘*.</a:t>
            </a:r>
            <a:r>
              <a:rPr lang="en-US" altLang="ko-KR" dirty="0" err="1" smtClean="0"/>
              <a:t>htm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으로 저장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en-US" altLang="ko-KR" dirty="0" smtClean="0"/>
              <a:t>HTML</a:t>
            </a:r>
            <a:r>
              <a:rPr lang="ko-KR" altLang="en-US" dirty="0" smtClean="0"/>
              <a:t>로 </a:t>
            </a:r>
            <a:r>
              <a:rPr lang="ko-KR" altLang="en-US" dirty="0"/>
              <a:t>작성 된 웹 문서를 사용자에게 보여주는 </a:t>
            </a:r>
            <a:r>
              <a:rPr lang="ko-KR" altLang="en-US" dirty="0" smtClean="0"/>
              <a:t>것이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웹 브라우저</a:t>
            </a:r>
            <a:r>
              <a:rPr lang="en-US" altLang="ko-KR" dirty="0" smtClean="0"/>
              <a:t>’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endParaRPr lang="en-US" altLang="ko-KR" sz="2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80176" y="1719743"/>
            <a:ext cx="219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HTML?</a:t>
            </a:r>
            <a:endParaRPr lang="ko-KR" alt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1574" y="4002949"/>
            <a:ext cx="219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CSS?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52057" y="4665679"/>
            <a:ext cx="8495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 smtClean="0"/>
              <a:t>Cascading Style Sheet</a:t>
            </a:r>
            <a:r>
              <a:rPr lang="ko-KR" altLang="en-US" dirty="0" smtClean="0"/>
              <a:t>의 약자로 </a:t>
            </a:r>
            <a:r>
              <a:rPr lang="ko-KR" altLang="en-US" dirty="0" err="1" smtClean="0"/>
              <a:t>웹문서의</a:t>
            </a:r>
            <a:r>
              <a:rPr lang="ko-KR" altLang="en-US" dirty="0" smtClean="0"/>
              <a:t> 전체적인 스타일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글꼴</a:t>
            </a:r>
            <a:r>
              <a:rPr lang="en-US" altLang="ko-KR" dirty="0" smtClean="0"/>
              <a:t>,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정렬 각 요소의 </a:t>
            </a:r>
            <a:r>
              <a:rPr lang="ko-KR" altLang="en-US" dirty="0" err="1" smtClean="0"/>
              <a:t>배치방법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구성하는 요소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웹문서의</a:t>
            </a:r>
            <a:r>
              <a:rPr lang="ko-KR" altLang="en-US" dirty="0" smtClean="0"/>
              <a:t> 스타일을 한 번에 바꿀 수 있다</a:t>
            </a:r>
            <a:r>
              <a:rPr lang="en-US" altLang="ko-KR" dirty="0" smtClean="0"/>
              <a:t>.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4356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What?? HTML5,CSS3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태그활용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문서구조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105D-8331-4AEF-8E29-840FCC8DA0BF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3" name="그림 2" descr="&lt;strong&gt;HTML&lt;/strong&gt; – Уикипедия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96" y="1779164"/>
            <a:ext cx="2157361" cy="2381088"/>
          </a:xfrm>
          <a:prstGeom prst="rect">
            <a:avLst/>
          </a:prstGeom>
        </p:spPr>
      </p:pic>
      <p:pic>
        <p:nvPicPr>
          <p:cNvPr id="12" name="그림 11" descr="&lt;strong&gt;CSS&lt;/strong&gt; Basics — Support — WordPress.c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576" y="4495582"/>
            <a:ext cx="4200612" cy="1440210"/>
          </a:xfrm>
          <a:prstGeom prst="rect">
            <a:avLst/>
          </a:prstGeom>
        </p:spPr>
      </p:pic>
      <p:sp>
        <p:nvSpPr>
          <p:cNvPr id="13" name="타원형 설명선 12"/>
          <p:cNvSpPr/>
          <p:nvPr/>
        </p:nvSpPr>
        <p:spPr>
          <a:xfrm>
            <a:off x="4781725" y="1864598"/>
            <a:ext cx="2759978" cy="1426020"/>
          </a:xfrm>
          <a:prstGeom prst="wedgeEllipseCallout">
            <a:avLst>
              <a:gd name="adj1" fmla="val -83367"/>
              <a:gd name="adj2" fmla="val -3853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나는 </a:t>
            </a:r>
            <a:r>
              <a:rPr lang="en-US" altLang="ko-KR" dirty="0" smtClean="0">
                <a:solidFill>
                  <a:schemeClr val="tx1"/>
                </a:solidFill>
              </a:rPr>
              <a:t>HTML</a:t>
            </a:r>
            <a:r>
              <a:rPr lang="ko-KR" altLang="en-US" dirty="0" smtClean="0">
                <a:solidFill>
                  <a:schemeClr val="tx1"/>
                </a:solidFill>
              </a:rPr>
              <a:t>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err="1" smtClean="0">
                <a:solidFill>
                  <a:schemeClr val="tx1"/>
                </a:solidFill>
              </a:rPr>
              <a:t>웹문서의</a:t>
            </a:r>
            <a:r>
              <a:rPr lang="ko-KR" altLang="en-US" dirty="0" smtClean="0">
                <a:solidFill>
                  <a:schemeClr val="tx1"/>
                </a:solidFill>
              </a:rPr>
              <a:t> 내용을 맡습니다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형 설명선 13"/>
          <p:cNvSpPr/>
          <p:nvPr/>
        </p:nvSpPr>
        <p:spPr>
          <a:xfrm>
            <a:off x="3222769" y="4164582"/>
            <a:ext cx="2759978" cy="1426020"/>
          </a:xfrm>
          <a:prstGeom prst="wedgeEllipseCallout">
            <a:avLst>
              <a:gd name="adj1" fmla="val 71344"/>
              <a:gd name="adj2" fmla="val 261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나는 </a:t>
            </a:r>
            <a:r>
              <a:rPr lang="en-US" altLang="ko-KR" dirty="0" smtClean="0">
                <a:solidFill>
                  <a:schemeClr val="tx1"/>
                </a:solidFill>
              </a:rPr>
              <a:t>CSS</a:t>
            </a:r>
            <a:r>
              <a:rPr lang="ko-KR" altLang="en-US" dirty="0" smtClean="0">
                <a:solidFill>
                  <a:schemeClr val="tx1"/>
                </a:solidFill>
              </a:rPr>
              <a:t>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err="1" smtClean="0">
                <a:solidFill>
                  <a:schemeClr val="tx1"/>
                </a:solidFill>
              </a:rPr>
              <a:t>웹문서의</a:t>
            </a:r>
            <a:r>
              <a:rPr lang="ko-KR" altLang="en-US" dirty="0" smtClean="0">
                <a:solidFill>
                  <a:schemeClr val="tx1"/>
                </a:solidFill>
              </a:rPr>
              <a:t> 디자인을 담당합니다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3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What?? </a:t>
            </a:r>
            <a:r>
              <a:rPr lang="ko-KR" altLang="en-US" dirty="0" err="1" smtClean="0"/>
              <a:t>웹표준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태그활용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문서구조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&amp; CSS3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105D-8331-4AEF-8E29-840FCC8DA0B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3074" y="2900154"/>
            <a:ext cx="113664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웹 사이트를 만들 때 지켜야 하는 약속들을 정리한 것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웹 표준을 지켜 사이트를 제작하면 장소나 브라우저와 상관없이 쉽게 웹 사이트를 볼 수 있다</a:t>
            </a:r>
            <a:r>
              <a:rPr lang="en-US" altLang="ko-KR" sz="20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웹 표준으로 문서 하나를 만들면 어떤 기기에서나 볼 수 있기 때문에 웹 개발자와 디자이너의 시간 절약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HTML5</a:t>
            </a:r>
            <a:r>
              <a:rPr lang="ko-KR" altLang="en-US" sz="2000"/>
              <a:t>로 문서를 만드는 것 </a:t>
            </a:r>
            <a:r>
              <a:rPr lang="en-US" altLang="ko-KR" sz="2000"/>
              <a:t>= </a:t>
            </a:r>
            <a:r>
              <a:rPr lang="ko-KR" altLang="en-US" sz="2000"/>
              <a:t>웹 표준을 지킨 문서를 만드는 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2502" y="1897678"/>
            <a:ext cx="499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웹 표준이란 무엇일까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468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861</Words>
  <Application>Microsoft Office PowerPoint</Application>
  <PresentationFormat>와이드스크린</PresentationFormat>
  <Paragraphs>168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Courier</vt:lpstr>
      <vt:lpstr>맑은 고딕</vt:lpstr>
      <vt:lpstr>Algerian</vt:lpstr>
      <vt:lpstr>Arial</vt:lpstr>
      <vt:lpstr>Wingdings</vt:lpstr>
      <vt:lpstr>Office 테마</vt:lpstr>
      <vt:lpstr>HTML5 &amp; CSS3</vt:lpstr>
      <vt:lpstr>목차</vt:lpstr>
      <vt:lpstr>HTML5 기초,이해,태그활용,문서구조</vt:lpstr>
      <vt:lpstr>What?? HTML5,CSS3 </vt:lpstr>
      <vt:lpstr>What?? HTML5,CSS3 </vt:lpstr>
      <vt:lpstr>What?? HTML5,CSS3 </vt:lpstr>
      <vt:lpstr>What?? HTML5,CSS3 </vt:lpstr>
      <vt:lpstr>What?? HTML5,CSS3 </vt:lpstr>
      <vt:lpstr>What?? 웹표준 </vt:lpstr>
      <vt:lpstr>What?? 웹표준 </vt:lpstr>
      <vt:lpstr>HTML 기본 문서 구조</vt:lpstr>
      <vt:lpstr>편집기 설치 및 실습</vt:lpstr>
      <vt:lpstr>HTML 문서 기본 구조</vt:lpstr>
      <vt:lpstr>HTML 문서 기본 구조</vt:lpstr>
      <vt:lpstr>HTML 문서 기본 구조</vt:lpstr>
      <vt:lpstr>HTML 문서 기본 구조</vt:lpstr>
      <vt:lpstr>HTML 문서 기본 구조</vt:lpstr>
      <vt:lpstr>HTML 문서 기본 구조</vt:lpstr>
      <vt:lpstr>HTML 문서 기본 구조</vt:lpstr>
      <vt:lpstr>HTML 문서 기본 구조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&amp; CSS3</dc:title>
  <dc:creator>윤 정희</dc:creator>
  <cp:lastModifiedBy>sbyoo</cp:lastModifiedBy>
  <cp:revision>46</cp:revision>
  <dcterms:created xsi:type="dcterms:W3CDTF">2018-05-30T08:05:26Z</dcterms:created>
  <dcterms:modified xsi:type="dcterms:W3CDTF">2019-03-31T00:19:35Z</dcterms:modified>
</cp:coreProperties>
</file>