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61" autoAdjust="0"/>
    <p:restoredTop sz="94660"/>
  </p:normalViewPr>
  <p:slideViewPr>
    <p:cSldViewPr snapToGrid="0">
      <p:cViewPr>
        <p:scale>
          <a:sx n="75" d="100"/>
          <a:sy n="75" d="100"/>
        </p:scale>
        <p:origin x="120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A91FC-378D-4EB6-9B60-60F7737355C8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8CDD5-138E-42EF-9854-39DBBB54E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774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및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449304"/>
            <a:ext cx="10515600" cy="944686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238" y="3266941"/>
            <a:ext cx="7345256" cy="120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570" y="183889"/>
            <a:ext cx="6633519" cy="952929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220" y="9939"/>
            <a:ext cx="2897212" cy="543777"/>
          </a:xfrm>
          <a:prstGeom prst="rect">
            <a:avLst/>
          </a:prstGeom>
        </p:spPr>
      </p:pic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2502126" y="2446423"/>
            <a:ext cx="7710487" cy="601577"/>
          </a:xfrm>
        </p:spPr>
        <p:txBody>
          <a:bodyPr/>
          <a:lstStyle>
            <a:lvl1pPr marL="444500" indent="-444500" algn="l">
              <a:buFont typeface="Wingdings" panose="05000000000000000000" pitchFamily="2" charset="2"/>
              <a:buChar char="§"/>
              <a:defRPr/>
            </a:lvl1pPr>
            <a:lvl2pPr marL="800100" indent="-342900" algn="l">
              <a:buFont typeface="Wingdings" panose="05000000000000000000" pitchFamily="2" charset="2"/>
              <a:buChar char="§"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endParaRPr lang="ko-KR" altLang="en-US" dirty="0" smtClean="0"/>
          </a:p>
        </p:txBody>
      </p:sp>
      <p:sp>
        <p:nvSpPr>
          <p:cNvPr id="10" name="직사각형 9"/>
          <p:cNvSpPr/>
          <p:nvPr userDrawn="1"/>
        </p:nvSpPr>
        <p:spPr>
          <a:xfrm>
            <a:off x="158570" y="1090678"/>
            <a:ext cx="7689327" cy="922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5"/>
          </p:nvPr>
        </p:nvSpPr>
        <p:spPr>
          <a:xfrm>
            <a:off x="692" y="6493914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HTML5 &amp; CSS3</a:t>
            </a:r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6"/>
          </p:nvPr>
        </p:nvSpPr>
        <p:spPr>
          <a:xfrm>
            <a:off x="9444076" y="6485822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16105D-8331-4AEF-8E29-840FCC8DA0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76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메인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46213" y="109751"/>
            <a:ext cx="6633519" cy="952929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220" y="9939"/>
            <a:ext cx="2897212" cy="543777"/>
          </a:xfrm>
          <a:prstGeom prst="rect">
            <a:avLst/>
          </a:prstGeom>
        </p:spPr>
      </p:pic>
      <p:sp>
        <p:nvSpPr>
          <p:cNvPr id="13" name="직사각형 12"/>
          <p:cNvSpPr/>
          <p:nvPr userDrawn="1"/>
        </p:nvSpPr>
        <p:spPr>
          <a:xfrm>
            <a:off x="146213" y="1016540"/>
            <a:ext cx="7689327" cy="922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6876" y="6485822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HTML5 &amp; CSS3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452168" y="6485822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16105D-8331-4AEF-8E29-840FCC8DA0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76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메인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58569" y="146819"/>
            <a:ext cx="6633519" cy="952929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1880" y="6490574"/>
            <a:ext cx="2395760" cy="365125"/>
          </a:xfrm>
        </p:spPr>
        <p:txBody>
          <a:bodyPr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HTML5 &amp; CSS3</a:t>
            </a:r>
            <a:endParaRPr lang="ko-KR" altLang="en-US" dirty="0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157358" y="6490574"/>
            <a:ext cx="1018564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F116105D-8331-4AEF-8E29-840FCC8DA0B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4316737" y="6490574"/>
            <a:ext cx="3072546" cy="361274"/>
          </a:xfrm>
        </p:spPr>
        <p:txBody>
          <a:bodyPr vert="horz" lIns="91440" tIns="45720" rIns="91440" bIns="45720" rtlCol="0" anchor="ctr"/>
          <a:lstStyle>
            <a:lvl1pPr marL="0" indent="0" algn="ctr">
              <a:buNone/>
              <a:defRPr lang="ko-KR" altLang="en-US" sz="1050" b="1" dirty="0" smtClean="0"/>
            </a:lvl1pPr>
            <a:lvl2pPr marL="228600" indent="0" algn="ctr">
              <a:buNone/>
              <a:defRPr lang="ko-KR" altLang="en-US" sz="1800" dirty="0" smtClean="0"/>
            </a:lvl2pPr>
          </a:lstStyle>
          <a:p>
            <a:pPr marL="0" lvl="0"/>
            <a:r>
              <a:rPr lang="ko-KR" altLang="en-US" dirty="0" err="1" smtClean="0"/>
              <a:t>능력단위</a:t>
            </a:r>
            <a:r>
              <a:rPr lang="ko-KR" altLang="en-US" dirty="0" smtClean="0"/>
              <a:t> 요소 기입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220" y="9939"/>
            <a:ext cx="2897212" cy="543777"/>
          </a:xfrm>
          <a:prstGeom prst="rect">
            <a:avLst/>
          </a:prstGeom>
        </p:spPr>
      </p:pic>
      <p:sp>
        <p:nvSpPr>
          <p:cNvPr id="13" name="직사각형 12"/>
          <p:cNvSpPr/>
          <p:nvPr userDrawn="1"/>
        </p:nvSpPr>
        <p:spPr>
          <a:xfrm>
            <a:off x="158569" y="1053608"/>
            <a:ext cx="7689327" cy="922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50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HTML5 &amp; CSS3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6105D-8331-4AEF-8E29-840FCC8DA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9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관련 태그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223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표를 만드는 태그</a:t>
            </a: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11880" y="6490574"/>
            <a:ext cx="2395760" cy="365125"/>
          </a:xfrm>
        </p:spPr>
        <p:txBody>
          <a:bodyPr/>
          <a:lstStyle/>
          <a:p>
            <a:r>
              <a:rPr lang="en-US" altLang="ko-KR" smtClean="0"/>
              <a:t>HTML5 &amp; CSS3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11157358" y="6490574"/>
            <a:ext cx="1018564" cy="365125"/>
          </a:xfrm>
        </p:spPr>
        <p:txBody>
          <a:bodyPr/>
          <a:lstStyle/>
          <a:p>
            <a:fld id="{F116105D-8331-4AEF-8E29-840FCC8DA0BF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9283" y="1549516"/>
            <a:ext cx="509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colspan</a:t>
            </a:r>
            <a:r>
              <a:rPr lang="en-US" altLang="ko-KR" b="1" dirty="0"/>
              <a:t>, </a:t>
            </a:r>
            <a:r>
              <a:rPr lang="en-US" altLang="ko-KR" b="1" dirty="0" err="1"/>
              <a:t>rowspan</a:t>
            </a:r>
            <a:r>
              <a:rPr lang="en-US" altLang="ko-KR" b="1" dirty="0"/>
              <a:t> </a:t>
            </a:r>
            <a:r>
              <a:rPr lang="ko-KR" altLang="en-US" b="1" dirty="0"/>
              <a:t>속성 </a:t>
            </a:r>
            <a:r>
              <a:rPr lang="en-US" altLang="ko-KR" b="1" dirty="0"/>
              <a:t>– </a:t>
            </a:r>
            <a:r>
              <a:rPr lang="ko-KR" altLang="en-US" b="1" dirty="0"/>
              <a:t>행 또는 열 합치기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87615" y="1543228"/>
            <a:ext cx="41101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="1"&gt;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colgroup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colgroup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이름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연락처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주소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colspan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="3"&gt;&lt;/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자기소개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colspan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="3"&gt;&lt;/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899782" y="2370417"/>
            <a:ext cx="4829175" cy="1039714"/>
            <a:chOff x="937882" y="1777175"/>
            <a:chExt cx="4829175" cy="103971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7882" y="1931064"/>
              <a:ext cx="4829175" cy="88582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109456" y="1777175"/>
              <a:ext cx="158435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rgbClr val="C00000"/>
                  </a:solidFill>
                </a:rPr>
                <a:t>colspan=“3”</a:t>
              </a:r>
              <a:endParaRPr lang="ko-KR" altLang="en-US" sz="140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820592" y="4563263"/>
            <a:ext cx="4867275" cy="1088581"/>
            <a:chOff x="937882" y="3070638"/>
            <a:chExt cx="4867275" cy="1088581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7882" y="3187669"/>
              <a:ext cx="4867275" cy="97155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2018921" y="3070638"/>
              <a:ext cx="158435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rgbClr val="C00000"/>
                  </a:solidFill>
                </a:rPr>
                <a:t>rowspan=“2”</a:t>
              </a:r>
              <a:endParaRPr lang="ko-KR" altLang="en-US" sz="1400">
                <a:solidFill>
                  <a:srgbClr val="C00000"/>
                </a:solidFill>
              </a:endParaRPr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5284" y="5395736"/>
            <a:ext cx="3533775" cy="123825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0558" y="1264597"/>
            <a:ext cx="1066800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93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표를 만드는 태그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880" y="6490574"/>
            <a:ext cx="2395760" cy="365125"/>
          </a:xfrm>
        </p:spPr>
        <p:txBody>
          <a:bodyPr/>
          <a:lstStyle/>
          <a:p>
            <a:r>
              <a:rPr lang="en-US" altLang="ko-KR" smtClean="0"/>
              <a:t>HTML5 &amp; CSS3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157358" y="6490574"/>
            <a:ext cx="1018564" cy="365125"/>
          </a:xfrm>
        </p:spPr>
        <p:txBody>
          <a:bodyPr/>
          <a:lstStyle/>
          <a:p>
            <a:fld id="{F116105D-8331-4AEF-8E29-840FCC8DA0BF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62955" y="1476032"/>
            <a:ext cx="314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&lt;caption&gt; – </a:t>
            </a:r>
            <a:r>
              <a:rPr lang="ko-KR" altLang="en-US" b="1" dirty="0"/>
              <a:t>표</a:t>
            </a:r>
            <a:r>
              <a:rPr lang="en-US" altLang="ko-KR" b="1" dirty="0"/>
              <a:t> </a:t>
            </a:r>
            <a:r>
              <a:rPr lang="ko-KR" altLang="en-US" b="1" dirty="0"/>
              <a:t>제목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10654" y="2533697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caption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strong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Modern Browser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strong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국내에서 자주 사용하는 모던 브라우저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caption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24" y="4780466"/>
            <a:ext cx="4254182" cy="145202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20959" y="1476032"/>
            <a:ext cx="410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&lt;figure&gt;, &lt;</a:t>
            </a:r>
            <a:r>
              <a:rPr lang="en-US" altLang="ko-KR" b="1" dirty="0" err="1"/>
              <a:t>figcaption</a:t>
            </a:r>
            <a:r>
              <a:rPr lang="en-US" altLang="ko-KR" b="1" dirty="0"/>
              <a:t>&gt; – </a:t>
            </a:r>
            <a:r>
              <a:rPr lang="ko-KR" altLang="en-US" b="1" dirty="0"/>
              <a:t>표</a:t>
            </a:r>
            <a:r>
              <a:rPr lang="en-US" altLang="ko-KR" b="1" dirty="0"/>
              <a:t> </a:t>
            </a:r>
            <a:r>
              <a:rPr lang="ko-KR" altLang="en-US" b="1" dirty="0"/>
              <a:t>제목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20959" y="2533697"/>
            <a:ext cx="529511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figure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figcaption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국내에서 자주 사용하는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모던 브라우저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figcaption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="1"&gt;</a:t>
            </a: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figure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622" y="4808882"/>
            <a:ext cx="3905204" cy="142361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8624" y="1976505"/>
            <a:ext cx="3164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제목이 위쪽 중앙에 표시됨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44200" y="1976505"/>
            <a:ext cx="4999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en-US" altLang="ko-KR" sz="1400" dirty="0" err="1"/>
              <a:t>figcaption</a:t>
            </a:r>
            <a:r>
              <a:rPr lang="en-US" altLang="ko-KR" sz="1400" dirty="0"/>
              <a:t>&gt; </a:t>
            </a:r>
            <a:r>
              <a:rPr lang="ko-KR" altLang="en-US" sz="1400" dirty="0"/>
              <a:t>위치에 따라 표의 위나 아래에 제목 표시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758004" y="1312752"/>
            <a:ext cx="0" cy="51333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434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표를 만드는 태그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11880" y="6490574"/>
            <a:ext cx="2395760" cy="365125"/>
          </a:xfrm>
        </p:spPr>
        <p:txBody>
          <a:bodyPr/>
          <a:lstStyle/>
          <a:p>
            <a:r>
              <a:rPr lang="en-US" altLang="ko-KR" smtClean="0"/>
              <a:t>HTML5 &amp; CSS3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11157358" y="6490574"/>
            <a:ext cx="1018564" cy="365125"/>
          </a:xfrm>
        </p:spPr>
        <p:txBody>
          <a:bodyPr/>
          <a:lstStyle/>
          <a:p>
            <a:fld id="{F116105D-8331-4AEF-8E29-840FCC8DA0BF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1119" y="1663814"/>
            <a:ext cx="560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&lt;thead&gt;, &lt;tbody&gt;, &lt;tfoot&gt; – </a:t>
            </a:r>
            <a:r>
              <a:rPr lang="ko-KR" altLang="en-US" b="1"/>
              <a:t>표</a:t>
            </a:r>
            <a:r>
              <a:rPr lang="en-US" altLang="ko-KR" b="1"/>
              <a:t> </a:t>
            </a:r>
            <a:r>
              <a:rPr lang="ko-KR" altLang="en-US" b="1"/>
              <a:t>구조</a:t>
            </a:r>
            <a:r>
              <a:rPr lang="en-US" altLang="ko-KR" b="1"/>
              <a:t> </a:t>
            </a:r>
            <a:r>
              <a:rPr lang="ko-KR" altLang="en-US" b="1"/>
              <a:t>정의하기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963" y="2114790"/>
            <a:ext cx="5014529" cy="17218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963" y="4086655"/>
            <a:ext cx="3932081" cy="213344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71119" y="2341418"/>
            <a:ext cx="521607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표의 구조를 제목 부분과 실제 본문 그리고 요약 부분이 있는 부분으로 나눈다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&lt;</a:t>
            </a:r>
            <a:r>
              <a:rPr lang="en-US" altLang="ko-KR" sz="1400" dirty="0" err="1"/>
              <a:t>thead</a:t>
            </a:r>
            <a:r>
              <a:rPr lang="en-US" altLang="ko-KR" sz="1400" dirty="0"/>
              <a:t>&gt;, &lt;</a:t>
            </a:r>
            <a:r>
              <a:rPr lang="en-US" altLang="ko-KR" sz="1400" dirty="0" err="1"/>
              <a:t>tbody</a:t>
            </a:r>
            <a:r>
              <a:rPr lang="en-US" altLang="ko-KR" sz="1400" dirty="0"/>
              <a:t>&gt;, &lt;</a:t>
            </a:r>
            <a:r>
              <a:rPr lang="en-US" altLang="ko-KR" sz="1400" dirty="0" err="1"/>
              <a:t>tfoot</a:t>
            </a:r>
            <a:r>
              <a:rPr lang="en-US" altLang="ko-KR" sz="1400" dirty="0"/>
              <a:t>&gt; </a:t>
            </a:r>
            <a:r>
              <a:rPr lang="ko-KR" altLang="en-US" sz="1400" dirty="0"/>
              <a:t>태그 사용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시각 장애인도 화면 판독기를 통해 표의 구조를 쉽게 이해할 수 있다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표의 본문이 </a:t>
            </a:r>
            <a:r>
              <a:rPr lang="ko-KR" altLang="en-US" sz="1400"/>
              <a:t>길 경우 자바스크립트를 이용하면 제목과 바닥 부분을 고정하고 본문만 스크롤되도록 할 수 있다</a:t>
            </a:r>
            <a:r>
              <a:rPr lang="en-US" altLang="ko-KR" sz="140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855177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표를 만드는 태그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1880" y="6490574"/>
            <a:ext cx="2395760" cy="365125"/>
          </a:xfrm>
        </p:spPr>
        <p:txBody>
          <a:bodyPr/>
          <a:lstStyle/>
          <a:p>
            <a:r>
              <a:rPr lang="en-US" altLang="ko-KR" smtClean="0"/>
              <a:t>HTML5 &amp; CSS3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11157358" y="6490574"/>
            <a:ext cx="1018564" cy="365125"/>
          </a:xfrm>
        </p:spPr>
        <p:txBody>
          <a:bodyPr/>
          <a:lstStyle/>
          <a:p>
            <a:fld id="{F116105D-8331-4AEF-8E29-840FCC8DA0BF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1119" y="1533188"/>
            <a:ext cx="560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&lt;col&gt;, &lt;</a:t>
            </a:r>
            <a:r>
              <a:rPr lang="en-US" altLang="ko-KR" b="1" dirty="0" err="1"/>
              <a:t>colgroup</a:t>
            </a:r>
            <a:r>
              <a:rPr lang="en-US" altLang="ko-KR" b="1" dirty="0"/>
              <a:t>&gt; – </a:t>
            </a:r>
            <a:r>
              <a:rPr lang="ko-KR" altLang="en-US" b="1" dirty="0" err="1"/>
              <a:t>열끼리</a:t>
            </a:r>
            <a:r>
              <a:rPr lang="ko-KR" altLang="en-US" b="1" dirty="0"/>
              <a:t> 묶어 스타일 지정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1119" y="1990356"/>
            <a:ext cx="5216077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&lt;col&gt; </a:t>
            </a:r>
            <a:r>
              <a:rPr lang="ko-KR" altLang="en-US" sz="1400" dirty="0"/>
              <a:t>태그</a:t>
            </a:r>
            <a:r>
              <a:rPr lang="en-US" altLang="ko-KR" sz="1400" dirty="0"/>
              <a:t> - </a:t>
            </a: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한 열에 있는 모든 셀에 같은 스타일을 적 </a:t>
            </a:r>
            <a:r>
              <a:rPr lang="ko-KR" altLang="en-US" sz="1400" dirty="0" err="1">
                <a:solidFill>
                  <a:srgbClr val="211D1E"/>
                </a:solidFill>
                <a:latin typeface="TDc_SSiMyungJo 120"/>
              </a:rPr>
              <a:t>용하려고</a:t>
            </a: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 할 때 사용</a:t>
            </a:r>
            <a:r>
              <a:rPr lang="en-US" altLang="ko-KR" sz="1400" dirty="0">
                <a:solidFill>
                  <a:srgbClr val="211D1E"/>
                </a:solidFill>
                <a:latin typeface="TDc_SSiMyungJo 120"/>
              </a:rPr>
              <a:t>. </a:t>
            </a: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닫는 태그 없음</a:t>
            </a:r>
            <a:r>
              <a:rPr lang="en-US" altLang="ko-KR" sz="1400" dirty="0">
                <a:solidFill>
                  <a:srgbClr val="211D1E"/>
                </a:solidFill>
                <a:latin typeface="TDc_SSiMyungJo 120"/>
              </a:rPr>
              <a:t>.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&lt;col&gt; </a:t>
            </a:r>
            <a:r>
              <a:rPr lang="ko-KR" altLang="en-US" sz="1400" dirty="0"/>
              <a:t>태그에 </a:t>
            </a:r>
            <a:r>
              <a:rPr lang="en-US" altLang="ko-KR" sz="1400" dirty="0"/>
              <a:t>span </a:t>
            </a:r>
            <a:r>
              <a:rPr lang="ko-KR" altLang="en-US" sz="1400" dirty="0"/>
              <a:t>속성을 사용해 여러 열을 묶을 수 있음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&lt;</a:t>
            </a:r>
            <a:r>
              <a:rPr lang="en-US" altLang="ko-KR" sz="1400" dirty="0" err="1"/>
              <a:t>colgroup</a:t>
            </a:r>
            <a:r>
              <a:rPr lang="en-US" altLang="ko-KR" sz="1400" dirty="0"/>
              <a:t>&gt; </a:t>
            </a:r>
            <a:r>
              <a:rPr lang="ko-KR" altLang="en-US" sz="1400" dirty="0"/>
              <a:t>태그로 여러 열을 묶을 수도 있는데</a:t>
            </a:r>
            <a:r>
              <a:rPr lang="en-US" altLang="ko-KR" sz="1400" dirty="0"/>
              <a:t>, &lt;</a:t>
            </a:r>
            <a:r>
              <a:rPr lang="en-US" altLang="ko-KR" sz="1400" dirty="0" err="1"/>
              <a:t>colgroup</a:t>
            </a:r>
            <a:r>
              <a:rPr lang="en-US" altLang="ko-KR" sz="1400" dirty="0"/>
              <a:t>&gt; </a:t>
            </a:r>
            <a:r>
              <a:rPr lang="ko-KR" altLang="en-US" sz="1400" dirty="0"/>
              <a:t>태그 안에</a:t>
            </a:r>
            <a:r>
              <a:rPr lang="en-US" altLang="ko-KR" sz="1400" dirty="0"/>
              <a:t> </a:t>
            </a:r>
            <a:r>
              <a:rPr lang="ko-KR" altLang="en-US" sz="1400" dirty="0"/>
              <a:t>묶는 열의 개수만큼 </a:t>
            </a:r>
            <a:r>
              <a:rPr lang="en-US" altLang="ko-KR" sz="1400" dirty="0"/>
              <a:t>&lt;col&gt; </a:t>
            </a:r>
            <a:r>
              <a:rPr lang="ko-KR" altLang="en-US" sz="1400" dirty="0"/>
              <a:t>태그를 사용</a:t>
            </a:r>
            <a:r>
              <a:rPr lang="en-US" altLang="ko-KR" sz="1400" dirty="0"/>
              <a:t>. </a:t>
            </a:r>
            <a:r>
              <a:rPr lang="ko-KR" altLang="en-US" sz="1400" dirty="0"/>
              <a:t>닫는 태그 있음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211D1E"/>
                </a:solidFill>
                <a:latin typeface="+mn-ea"/>
              </a:rPr>
              <a:t>&lt;col&gt; </a:t>
            </a:r>
            <a:r>
              <a:rPr lang="ko-KR" altLang="en-US" sz="1400" dirty="0">
                <a:solidFill>
                  <a:srgbClr val="211D1E"/>
                </a:solidFill>
                <a:latin typeface="+mn-ea"/>
              </a:rPr>
              <a:t>태그와 </a:t>
            </a:r>
            <a:r>
              <a:rPr lang="en-US" altLang="ko-KR" sz="1400" dirty="0">
                <a:solidFill>
                  <a:srgbClr val="211D1E"/>
                </a:solidFill>
                <a:latin typeface="+mn-ea"/>
              </a:rPr>
              <a:t>&lt;</a:t>
            </a:r>
            <a:r>
              <a:rPr lang="en-US" altLang="ko-KR" sz="1400" dirty="0" err="1">
                <a:solidFill>
                  <a:srgbClr val="211D1E"/>
                </a:solidFill>
                <a:latin typeface="+mn-ea"/>
              </a:rPr>
              <a:t>colgroup</a:t>
            </a:r>
            <a:r>
              <a:rPr lang="en-US" altLang="ko-KR" sz="1400" dirty="0">
                <a:solidFill>
                  <a:srgbClr val="211D1E"/>
                </a:solidFill>
                <a:latin typeface="+mn-ea"/>
              </a:rPr>
              <a:t>&gt; </a:t>
            </a:r>
            <a:r>
              <a:rPr lang="ko-KR" altLang="en-US" sz="1400" dirty="0">
                <a:solidFill>
                  <a:srgbClr val="211D1E"/>
                </a:solidFill>
                <a:latin typeface="+mn-ea"/>
              </a:rPr>
              <a:t>태그는 </a:t>
            </a:r>
            <a:r>
              <a:rPr lang="en-US" altLang="ko-KR" sz="1400" dirty="0">
                <a:solidFill>
                  <a:srgbClr val="211D1E"/>
                </a:solidFill>
                <a:latin typeface="+mn-ea"/>
              </a:rPr>
              <a:t>&lt;caption&gt; </a:t>
            </a:r>
            <a:r>
              <a:rPr lang="ko-KR" altLang="en-US" sz="1400" dirty="0">
                <a:solidFill>
                  <a:srgbClr val="211D1E"/>
                </a:solidFill>
                <a:latin typeface="+mn-ea"/>
              </a:rPr>
              <a:t>태그 뒤에</a:t>
            </a:r>
            <a:r>
              <a:rPr lang="en-US" altLang="ko-KR" sz="1400" dirty="0">
                <a:solidFill>
                  <a:srgbClr val="211D1E"/>
                </a:solidFill>
                <a:latin typeface="+mn-ea"/>
              </a:rPr>
              <a:t>, &lt;</a:t>
            </a:r>
            <a:r>
              <a:rPr lang="en-US" altLang="ko-KR" sz="1400" dirty="0" err="1">
                <a:solidFill>
                  <a:srgbClr val="211D1E"/>
                </a:solidFill>
                <a:latin typeface="+mn-ea"/>
              </a:rPr>
              <a:t>tr</a:t>
            </a:r>
            <a:r>
              <a:rPr lang="en-US" altLang="ko-KR" sz="1400" dirty="0">
                <a:solidFill>
                  <a:srgbClr val="211D1E"/>
                </a:solidFill>
                <a:latin typeface="+mn-ea"/>
              </a:rPr>
              <a:t>&gt;, &lt;td&gt; </a:t>
            </a:r>
            <a:r>
              <a:rPr lang="ko-KR" altLang="en-US" sz="1400" dirty="0">
                <a:solidFill>
                  <a:srgbClr val="211D1E"/>
                </a:solidFill>
                <a:latin typeface="+mn-ea"/>
              </a:rPr>
              <a:t>태그 전 에 사용해야 함</a:t>
            </a:r>
            <a:r>
              <a:rPr lang="en-US" altLang="ko-KR" sz="1400" dirty="0">
                <a:solidFill>
                  <a:srgbClr val="211D1E"/>
                </a:solidFill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211D1E"/>
                </a:solidFill>
                <a:latin typeface="+mn-ea"/>
              </a:rPr>
              <a:t>&lt;</a:t>
            </a:r>
            <a:r>
              <a:rPr lang="en-US" altLang="ko-KR" sz="1400" dirty="0" err="1">
                <a:solidFill>
                  <a:srgbClr val="211D1E"/>
                </a:solidFill>
                <a:latin typeface="+mn-ea"/>
              </a:rPr>
              <a:t>colgroup</a:t>
            </a:r>
            <a:r>
              <a:rPr lang="en-US" altLang="ko-KR" sz="1400" dirty="0">
                <a:solidFill>
                  <a:srgbClr val="211D1E"/>
                </a:solidFill>
                <a:latin typeface="+mn-ea"/>
              </a:rPr>
              <a:t>&gt; </a:t>
            </a:r>
            <a:r>
              <a:rPr lang="ko-KR" altLang="en-US" sz="1400" dirty="0">
                <a:solidFill>
                  <a:srgbClr val="211D1E"/>
                </a:solidFill>
                <a:latin typeface="+mn-ea"/>
              </a:rPr>
              <a:t>태그 안에 있는 </a:t>
            </a:r>
            <a:r>
              <a:rPr lang="en-US" altLang="ko-KR" sz="1400" dirty="0">
                <a:solidFill>
                  <a:srgbClr val="211D1E"/>
                </a:solidFill>
                <a:latin typeface="+mn-ea"/>
              </a:rPr>
              <a:t>&lt;col&gt; </a:t>
            </a:r>
            <a:r>
              <a:rPr lang="ko-KR" altLang="en-US" sz="1400" dirty="0">
                <a:solidFill>
                  <a:srgbClr val="211D1E"/>
                </a:solidFill>
                <a:latin typeface="+mn-ea"/>
              </a:rPr>
              <a:t>태그를 비롯해 단독 으로 사용한 </a:t>
            </a:r>
            <a:r>
              <a:rPr lang="en-US" altLang="ko-KR" sz="1400" dirty="0">
                <a:solidFill>
                  <a:srgbClr val="211D1E"/>
                </a:solidFill>
                <a:latin typeface="+mn-ea"/>
              </a:rPr>
              <a:t>&lt;col&gt; </a:t>
            </a:r>
            <a:r>
              <a:rPr lang="ko-KR" altLang="en-US" sz="1400" dirty="0">
                <a:solidFill>
                  <a:srgbClr val="211D1E"/>
                </a:solidFill>
                <a:latin typeface="+mn-ea"/>
              </a:rPr>
              <a:t>태그의 개수와 표의 열의 개수가 같아야 함</a:t>
            </a:r>
            <a:r>
              <a:rPr lang="en-US" altLang="ko-KR" sz="1400" dirty="0">
                <a:solidFill>
                  <a:srgbClr val="211D1E"/>
                </a:solidFill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27096" y="1457407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caption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colgroup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연습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caption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colgroup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="2"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background-color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background-color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colgroup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993" y="5048105"/>
            <a:ext cx="39528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3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참고사이트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HTML5 </a:t>
            </a:r>
            <a:r>
              <a:rPr lang="ko-KR" altLang="en-US" dirty="0" smtClean="0"/>
              <a:t>기초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태그활용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문서구조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&amp; CSS3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105D-8331-4AEF-8E29-840FCC8DA0BF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5893" y="2768368"/>
            <a:ext cx="115851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accent1">
                    <a:lumMod val="75000"/>
                  </a:schemeClr>
                </a:solidFill>
              </a:rPr>
              <a:t>https</a:t>
            </a:r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</a:rPr>
              <a:t>://www.w3schools.com/w3css/default.asp</a:t>
            </a:r>
            <a:endParaRPr lang="ko-KR" alt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55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2167391" y="1989220"/>
            <a:ext cx="8974013" cy="34342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텍스트를 묶어주는 태그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텍스트를 한 줄로 표시하는 태그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목록을 만드는 태그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표를 만드는 태그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>
          <a:xfrm>
            <a:off x="11880" y="6490574"/>
            <a:ext cx="2395760" cy="365125"/>
          </a:xfrm>
        </p:spPr>
        <p:txBody>
          <a:bodyPr/>
          <a:lstStyle/>
          <a:p>
            <a:pPr algn="l"/>
            <a:r>
              <a:rPr lang="en-US" altLang="ko-KR" smtClean="0"/>
              <a:t>HTML5 &amp; CSS3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>
          <a:xfrm>
            <a:off x="11157358" y="6490574"/>
            <a:ext cx="1018564" cy="365125"/>
          </a:xfrm>
        </p:spPr>
        <p:txBody>
          <a:bodyPr/>
          <a:lstStyle/>
          <a:p>
            <a:fld id="{F116105D-8331-4AEF-8E29-840FCC8DA0B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5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6472960" y="5080981"/>
            <a:ext cx="4770538" cy="143187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472959" y="1596714"/>
            <a:ext cx="4770538" cy="1287536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472959" y="3528260"/>
            <a:ext cx="4770538" cy="1041564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89479" y="3535117"/>
            <a:ext cx="5178736" cy="107976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89479" y="5091593"/>
            <a:ext cx="5178736" cy="1077627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89479" y="1605401"/>
            <a:ext cx="5178736" cy="1350423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텍스트를 묶어주는 태그</a:t>
            </a:r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11880" y="6490574"/>
            <a:ext cx="2395760" cy="365125"/>
          </a:xfrm>
        </p:spPr>
        <p:txBody>
          <a:bodyPr/>
          <a:lstStyle/>
          <a:p>
            <a:r>
              <a:rPr lang="en-US" altLang="ko-KR" smtClean="0"/>
              <a:t>HTML5 &amp; CSS3</a:t>
            </a:r>
            <a:endParaRPr lang="ko-KR" altLang="en-US" dirty="0"/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>
          <a:xfrm>
            <a:off x="11157358" y="6490574"/>
            <a:ext cx="1018564" cy="365125"/>
          </a:xfrm>
        </p:spPr>
        <p:txBody>
          <a:bodyPr/>
          <a:lstStyle/>
          <a:p>
            <a:fld id="{F116105D-8331-4AEF-8E29-840FCC8DA0BF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7614" y="1848753"/>
            <a:ext cx="548926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기본형 </a:t>
            </a:r>
            <a:r>
              <a:rPr lang="en-US" altLang="ko-KR" sz="1400"/>
              <a:t>: </a:t>
            </a:r>
            <a:r>
              <a:rPr lang="en-US" altLang="ko-KR" sz="1400" b="1"/>
              <a:t>&lt;h</a:t>
            </a:r>
            <a:r>
              <a:rPr lang="en-US" altLang="ko-KR" sz="1400" b="1" i="1"/>
              <a:t>n</a:t>
            </a:r>
            <a:r>
              <a:rPr lang="en-US" altLang="ko-KR" sz="1400" b="1"/>
              <a:t>&gt; </a:t>
            </a:r>
            <a:r>
              <a:rPr lang="ko-KR" altLang="en-US" sz="1400" b="1"/>
              <a:t>제목 </a:t>
            </a:r>
            <a:r>
              <a:rPr lang="en-US" altLang="ko-KR" sz="1400" b="1"/>
              <a:t>&lt;/h</a:t>
            </a:r>
            <a:r>
              <a:rPr lang="en-US" altLang="ko-KR" sz="1400" b="1" i="1"/>
              <a:t>n</a:t>
            </a:r>
            <a:r>
              <a:rPr lang="en-US" altLang="ko-KR" sz="1400" b="1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각 웹 콘텐츠 영역에서 제목을 표시할 때 사용하는 태그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h1 &gt; h2 &gt; h3 &gt; h4 &gt; h5 &gt; h6</a:t>
            </a:r>
            <a:endParaRPr lang="en-US" altLang="ko-KR" sz="12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/>
          </a:p>
        </p:txBody>
      </p:sp>
      <p:sp>
        <p:nvSpPr>
          <p:cNvPr id="6" name="TextBox 5"/>
          <p:cNvSpPr txBox="1"/>
          <p:nvPr/>
        </p:nvSpPr>
        <p:spPr>
          <a:xfrm>
            <a:off x="737614" y="1412048"/>
            <a:ext cx="28354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&lt;h</a:t>
            </a:r>
            <a:r>
              <a:rPr lang="en-US" altLang="ko-KR" b="1" i="1"/>
              <a:t>n</a:t>
            </a:r>
            <a:r>
              <a:rPr lang="en-US" altLang="ko-KR" b="1"/>
              <a:t>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제목 표시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1095" y="1412048"/>
            <a:ext cx="27757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&lt;p&gt;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텍스트</a:t>
            </a:r>
            <a:r>
              <a:rPr lang="en-US" altLang="ko-KR" b="1"/>
              <a:t> </a:t>
            </a:r>
            <a:r>
              <a:rPr lang="ko-KR" altLang="en-US" b="1"/>
              <a:t>단락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0939" y="3320481"/>
            <a:ext cx="26207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&lt;br&gt;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줄</a:t>
            </a:r>
            <a:r>
              <a:rPr lang="en-US" altLang="ko-KR" b="1"/>
              <a:t> </a:t>
            </a:r>
            <a:r>
              <a:rPr lang="ko-KR" altLang="en-US" b="1"/>
              <a:t>바꾸기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7613" y="3679710"/>
            <a:ext cx="5489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기본형 </a:t>
            </a:r>
            <a:r>
              <a:rPr lang="en-US" altLang="ko-KR" sz="1400"/>
              <a:t>: </a:t>
            </a:r>
            <a:r>
              <a:rPr lang="en-US" altLang="ko-KR" sz="1400" b="1"/>
              <a:t>&lt;br&gt;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줄을 바꿀 위치에 </a:t>
            </a:r>
            <a:r>
              <a:rPr lang="en-US" altLang="ko-KR" sz="1400"/>
              <a:t>&lt;br&gt; </a:t>
            </a:r>
            <a:r>
              <a:rPr lang="ko-KR" altLang="en-US" sz="1400"/>
              <a:t>태그를 사용</a:t>
            </a:r>
            <a:r>
              <a:rPr lang="en-US" altLang="ko-KR" sz="1400"/>
              <a:t>. </a:t>
            </a:r>
            <a:r>
              <a:rPr lang="ko-KR" altLang="en-US" sz="1400"/>
              <a:t>닫는 태그가 없음</a:t>
            </a:r>
            <a:endParaRPr lang="en-US" altLang="ko-KR" sz="1200"/>
          </a:p>
        </p:txBody>
      </p:sp>
      <p:sp>
        <p:nvSpPr>
          <p:cNvPr id="11" name="TextBox 10"/>
          <p:cNvSpPr txBox="1"/>
          <p:nvPr/>
        </p:nvSpPr>
        <p:spPr>
          <a:xfrm>
            <a:off x="6621095" y="1768103"/>
            <a:ext cx="3911087" cy="106182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기본형</a:t>
            </a:r>
            <a:r>
              <a:rPr lang="en-US" altLang="ko-KR" sz="1400"/>
              <a:t> : </a:t>
            </a:r>
            <a:r>
              <a:rPr lang="en-US" altLang="ko-KR" sz="1400" b="1"/>
              <a:t>&lt;p&gt; </a:t>
            </a:r>
            <a:r>
              <a:rPr lang="ko-KR" altLang="en-US" sz="1400" b="1"/>
              <a:t>텍스트 </a:t>
            </a:r>
            <a:r>
              <a:rPr lang="en-US" altLang="ko-KR" sz="1400" b="1"/>
              <a:t>&lt;/p&gt;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입력한 내용 앞뒤로 빈 줄이 생기면서 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ko-KR" altLang="en-US" sz="1400"/>
              <a:t>텍스트 단락이 만들어짐</a:t>
            </a:r>
            <a:endParaRPr lang="en-US" altLang="ko-KR" sz="1200"/>
          </a:p>
        </p:txBody>
      </p:sp>
      <p:sp>
        <p:nvSpPr>
          <p:cNvPr id="12" name="TextBox 11"/>
          <p:cNvSpPr txBox="1"/>
          <p:nvPr/>
        </p:nvSpPr>
        <p:spPr>
          <a:xfrm>
            <a:off x="840939" y="4890072"/>
            <a:ext cx="28188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&lt;hr&gt;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분위기</a:t>
            </a:r>
            <a:r>
              <a:rPr lang="en-US" altLang="ko-KR" b="1"/>
              <a:t> </a:t>
            </a:r>
            <a:r>
              <a:rPr lang="ko-KR" altLang="en-US" b="1"/>
              <a:t>전환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7615" y="5296926"/>
            <a:ext cx="5489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기본형 </a:t>
            </a:r>
            <a:r>
              <a:rPr lang="en-US" altLang="ko-KR" sz="1400"/>
              <a:t>: </a:t>
            </a:r>
            <a:r>
              <a:rPr lang="en-US" altLang="ko-KR" sz="1400" b="1"/>
              <a:t>&lt;hr&gt;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주제가 바뀔 때 분위기 전환</a:t>
            </a:r>
            <a:r>
              <a:rPr lang="en-US" altLang="ko-KR" sz="1400"/>
              <a:t>.  </a:t>
            </a:r>
            <a:r>
              <a:rPr lang="ko-KR" altLang="en-US" sz="1400"/>
              <a:t>수평 줄 생김</a:t>
            </a:r>
            <a:endParaRPr lang="en-US" altLang="ko-KR" sz="1200"/>
          </a:p>
        </p:txBody>
      </p:sp>
      <p:sp>
        <p:nvSpPr>
          <p:cNvPr id="14" name="TextBox 13"/>
          <p:cNvSpPr txBox="1"/>
          <p:nvPr/>
        </p:nvSpPr>
        <p:spPr>
          <a:xfrm>
            <a:off x="6656573" y="3294256"/>
            <a:ext cx="38467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en-US" altLang="ko-KR" b="1" dirty="0" err="1"/>
              <a:t>blockquote</a:t>
            </a:r>
            <a:r>
              <a:rPr lang="en-US" altLang="ko-KR" b="1" dirty="0"/>
              <a:t>&gt; </a:t>
            </a:r>
            <a:r>
              <a:rPr lang="ko-KR" altLang="en-US" b="1" dirty="0"/>
              <a:t>태그 </a:t>
            </a:r>
            <a:r>
              <a:rPr lang="en-US" altLang="ko-KR" b="1" dirty="0"/>
              <a:t>– </a:t>
            </a:r>
            <a:r>
              <a:rPr lang="ko-KR" altLang="en-US" b="1" dirty="0"/>
              <a:t>인용문</a:t>
            </a:r>
            <a:r>
              <a:rPr lang="en-US" altLang="ko-KR" b="1" dirty="0"/>
              <a:t> </a:t>
            </a:r>
            <a:r>
              <a:rPr lang="ko-KR" altLang="en-US" b="1" dirty="0"/>
              <a:t>넣기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02735" y="3517585"/>
            <a:ext cx="5489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기본형 </a:t>
            </a:r>
            <a:r>
              <a:rPr lang="en-US" altLang="ko-KR" sz="1400" dirty="0"/>
              <a:t>: 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blockquote</a:t>
            </a:r>
            <a:r>
              <a:rPr lang="en-US" altLang="ko-KR" sz="1400" b="1" dirty="0"/>
              <a:t>&gt; </a:t>
            </a:r>
            <a:r>
              <a:rPr lang="ko-KR" altLang="en-US" sz="1400" b="1" dirty="0"/>
              <a:t>인용 내용 </a:t>
            </a:r>
            <a:r>
              <a:rPr lang="en-US" altLang="ko-KR" sz="1400" b="1" dirty="0"/>
              <a:t>&lt;/</a:t>
            </a:r>
            <a:r>
              <a:rPr lang="en-US" altLang="ko-KR" sz="1400" b="1" dirty="0" err="1"/>
              <a:t>blockquote</a:t>
            </a:r>
            <a:r>
              <a:rPr lang="en-US" altLang="ko-KR" sz="1400" b="1" dirty="0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다른 텍스트보다 안으로 들여 써짐</a:t>
            </a:r>
            <a:r>
              <a:rPr lang="en-US" altLang="ko-KR" sz="1400" dirty="0"/>
              <a:t>. </a:t>
            </a:r>
            <a:endParaRPr lang="en-US" altLang="ko-KR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850872" y="5153220"/>
            <a:ext cx="548926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기본형 </a:t>
            </a:r>
            <a:r>
              <a:rPr lang="en-US" altLang="ko-KR" sz="1400"/>
              <a:t>: </a:t>
            </a:r>
            <a:r>
              <a:rPr lang="en-US" altLang="ko-KR" sz="1400" b="1"/>
              <a:t>&lt;pre&gt; </a:t>
            </a:r>
            <a:r>
              <a:rPr lang="ko-KR" altLang="en-US" sz="1400" b="1"/>
              <a:t>텍스트 </a:t>
            </a:r>
            <a:r>
              <a:rPr lang="en-US" altLang="ko-KR" sz="1400" b="1"/>
              <a:t>&lt;/pre&gt;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소스에</a:t>
            </a:r>
            <a:r>
              <a:rPr lang="en-US" altLang="ko-KR" sz="1400"/>
              <a:t> </a:t>
            </a:r>
            <a:r>
              <a:rPr lang="ko-KR" altLang="en-US" sz="1400"/>
              <a:t>표시한 공백이 그대로 표시됨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프로그램 소스를 표시할 때 유용함</a:t>
            </a:r>
            <a:r>
              <a:rPr lang="en-US" altLang="ko-KR" sz="1400"/>
              <a:t>.</a:t>
            </a:r>
            <a:endParaRPr lang="en-US" altLang="ko-KR" sz="12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/>
          </a:p>
        </p:txBody>
      </p:sp>
      <p:sp>
        <p:nvSpPr>
          <p:cNvPr id="17" name="TextBox 16"/>
          <p:cNvSpPr txBox="1"/>
          <p:nvPr/>
        </p:nvSpPr>
        <p:spPr>
          <a:xfrm>
            <a:off x="6656573" y="4893777"/>
            <a:ext cx="36985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&lt;pre&gt;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입력한</a:t>
            </a:r>
            <a:r>
              <a:rPr lang="en-US" altLang="ko-KR" b="1"/>
              <a:t> </a:t>
            </a:r>
            <a:r>
              <a:rPr lang="ko-KR" altLang="en-US" b="1"/>
              <a:t>그대로 표시</a:t>
            </a:r>
          </a:p>
        </p:txBody>
      </p:sp>
    </p:spTree>
    <p:extLst>
      <p:ext uri="{BB962C8B-B14F-4D97-AF65-F5344CB8AC3E}">
        <p14:creationId xmlns:p14="http://schemas.microsoft.com/office/powerpoint/2010/main" val="231033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텍스트를 묶어주는 태그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880" y="6490574"/>
            <a:ext cx="2395760" cy="365125"/>
          </a:xfrm>
        </p:spPr>
        <p:txBody>
          <a:bodyPr/>
          <a:lstStyle/>
          <a:p>
            <a:r>
              <a:rPr lang="en-US" altLang="ko-KR" smtClean="0"/>
              <a:t>HTML5 &amp; CSS3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1157358" y="6490574"/>
            <a:ext cx="1018564" cy="365125"/>
          </a:xfrm>
        </p:spPr>
        <p:txBody>
          <a:bodyPr/>
          <a:lstStyle/>
          <a:p>
            <a:fld id="{F116105D-8331-4AEF-8E29-840FCC8DA0BF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43047" y="1857393"/>
            <a:ext cx="6300132" cy="37548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제주 이색 여행지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야외 텐트를 닮은 건축물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테쉬폰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아일랜드 출신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임피제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신부가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1954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년 제주에 오면서 목장 숙소로 짓기 시작한 후 사료공장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성당으로 활용됐습니다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제주에서 점차 다른 지방으로 보급됐지만 현재 제주에만 건축물이 남아있는데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국내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근현대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건축사의 한 페이지를 보여주는 가치를 지닌다고 전문가들은 평가합니다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blockquote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성이시돌목장은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제주특별자치도 제주시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한림읍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금악리에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있는 목장이다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특히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이시돌목장은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제주 지역 최초의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전기업목장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全企業牧場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으로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1961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년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11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월 말 제주시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한림읍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금악리에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세워 양돈 사업을 실시하였으며 면양을 사육하였던 것으로 알려져 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이시돌목장의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특색있는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건축양식으로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테쉬폰도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유명하다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(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출처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향토문화전자대전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blockquote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112" y="2390862"/>
            <a:ext cx="4987482" cy="300076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890" y="1942147"/>
            <a:ext cx="1257300" cy="18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4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672940" y="3075554"/>
            <a:ext cx="5100715" cy="107976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71119" y="4676070"/>
            <a:ext cx="5102536" cy="1077627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2955" y="1648124"/>
            <a:ext cx="5102536" cy="1058093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3861" y="155067"/>
            <a:ext cx="7940397" cy="95292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텍스트를 한 줄로 표시하는 태그</a:t>
            </a: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>
          <a:xfrm>
            <a:off x="11880" y="6490574"/>
            <a:ext cx="2395760" cy="365125"/>
          </a:xfrm>
        </p:spPr>
        <p:txBody>
          <a:bodyPr/>
          <a:lstStyle/>
          <a:p>
            <a:r>
              <a:rPr lang="en-US" altLang="ko-KR" smtClean="0"/>
              <a:t>HTML5 &amp; CSS3</a:t>
            </a:r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>
          <a:xfrm>
            <a:off x="11157358" y="6490574"/>
            <a:ext cx="1018564" cy="365125"/>
          </a:xfrm>
        </p:spPr>
        <p:txBody>
          <a:bodyPr/>
          <a:lstStyle/>
          <a:p>
            <a:fld id="{F116105D-8331-4AEF-8E29-840FCC8DA0BF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1090" y="2020198"/>
            <a:ext cx="450600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&lt;strong&gt; - </a:t>
            </a:r>
            <a:r>
              <a:rPr lang="ko-KR" altLang="en-US" sz="1400"/>
              <a:t>중요한 내용이라서 강조해야 할 때</a:t>
            </a:r>
            <a:endParaRPr lang="en-US" altLang="ko-KR" sz="1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/>
              <a:t>&lt;b&gt; - </a:t>
            </a:r>
            <a:r>
              <a:rPr lang="ko-KR" altLang="en-US" sz="1400"/>
              <a:t>단순히 굵게 표시할 때</a:t>
            </a:r>
            <a:endParaRPr lang="en-US" altLang="ko-KR" sz="1400"/>
          </a:p>
        </p:txBody>
      </p:sp>
      <p:sp>
        <p:nvSpPr>
          <p:cNvPr id="6" name="TextBox 5"/>
          <p:cNvSpPr txBox="1"/>
          <p:nvPr/>
        </p:nvSpPr>
        <p:spPr>
          <a:xfrm>
            <a:off x="811090" y="1583493"/>
            <a:ext cx="35807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&lt;strong&gt;, &lt;b&gt;</a:t>
            </a:r>
            <a:r>
              <a:rPr lang="ko-KR" altLang="en-US" b="1"/>
              <a:t> </a:t>
            </a:r>
            <a:r>
              <a:rPr lang="en-US" altLang="ko-KR" b="1"/>
              <a:t>– </a:t>
            </a:r>
            <a:r>
              <a:rPr lang="ko-KR" altLang="en-US" b="1"/>
              <a:t>굵게</a:t>
            </a:r>
            <a:r>
              <a:rPr lang="en-US" altLang="ko-KR" b="1"/>
              <a:t> </a:t>
            </a:r>
            <a:r>
              <a:rPr lang="ko-KR" altLang="en-US" b="1"/>
              <a:t>표시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4399" y="2860918"/>
            <a:ext cx="38757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&lt;em&gt;, &lt;i&gt;</a:t>
            </a:r>
            <a:r>
              <a:rPr lang="ko-KR" altLang="en-US" b="1"/>
              <a:t> </a:t>
            </a:r>
            <a:r>
              <a:rPr lang="en-US" altLang="ko-KR" b="1"/>
              <a:t>– </a:t>
            </a:r>
            <a:r>
              <a:rPr lang="ko-KR" altLang="en-US" b="1"/>
              <a:t>이탤릭체로 표시하기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1074" y="3220147"/>
            <a:ext cx="45041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&lt;em&gt; - </a:t>
            </a:r>
            <a:r>
              <a:rPr lang="ko-KR" altLang="en-US" sz="1400"/>
              <a:t>흐름상 특정 부분을 강조하고 싶을 때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&lt;i&gt; - </a:t>
            </a:r>
            <a:r>
              <a:rPr lang="ko-KR" altLang="en-US" sz="1400"/>
              <a:t>단순히</a:t>
            </a:r>
            <a:r>
              <a:rPr lang="en-US" altLang="ko-KR" sz="1400"/>
              <a:t> </a:t>
            </a:r>
            <a:r>
              <a:rPr lang="ko-KR" altLang="en-US" sz="1400"/>
              <a:t>이탤릭체로 표시할 때</a:t>
            </a:r>
            <a:endParaRPr lang="en-US" altLang="ko-KR" sz="1200"/>
          </a:p>
        </p:txBody>
      </p:sp>
      <p:sp>
        <p:nvSpPr>
          <p:cNvPr id="12" name="TextBox 11"/>
          <p:cNvSpPr txBox="1"/>
          <p:nvPr/>
        </p:nvSpPr>
        <p:spPr>
          <a:xfrm>
            <a:off x="846379" y="4474549"/>
            <a:ext cx="31243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&lt;q&gt;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인용</a:t>
            </a:r>
            <a:r>
              <a:rPr lang="en-US" altLang="ko-KR" b="1"/>
              <a:t> </a:t>
            </a:r>
            <a:r>
              <a:rPr lang="ko-KR" altLang="en-US" b="1"/>
              <a:t>내용 표시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3055" y="4971209"/>
            <a:ext cx="5489265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줄바꿈 없이 다른 내용과 한 줄에 인용 내용 표시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인용 내용 앞뒤에 따옴표</a:t>
            </a:r>
            <a:r>
              <a:rPr lang="en-US" altLang="ko-KR" sz="1400"/>
              <a:t>(“ “) </a:t>
            </a:r>
            <a:r>
              <a:rPr lang="ko-KR" altLang="en-US" sz="1400"/>
              <a:t>추가됨</a:t>
            </a:r>
            <a:endParaRPr lang="en-US" altLang="ko-KR" sz="1600"/>
          </a:p>
        </p:txBody>
      </p:sp>
      <p:sp>
        <p:nvSpPr>
          <p:cNvPr id="3" name="TextBox 2"/>
          <p:cNvSpPr txBox="1"/>
          <p:nvPr/>
        </p:nvSpPr>
        <p:spPr>
          <a:xfrm>
            <a:off x="6232320" y="1537084"/>
            <a:ext cx="5703683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제주 이색 여행지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이중섭 거리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strong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주말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strong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마다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서귀포문화예술디자인시장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 열립니다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em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아트마켓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em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이라고도 부르는데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문화예술체험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이나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공연관람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을 할 수도 있고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작가들이 직접 만든 창작예술품 등을 판매하기도 합니다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320" y="2809271"/>
            <a:ext cx="3989042" cy="1374251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6232319" y="4264712"/>
            <a:ext cx="5703683" cy="1015663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웹 </a:t>
            </a:r>
            <a:r>
              <a:rPr lang="ko-KR" alt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접근성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웹의 창시자인 팀 </a:t>
            </a:r>
            <a:r>
              <a:rPr lang="ko-KR" alt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버너스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리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(Tim Berners-Lee)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의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q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cite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="http://www.w3.org/standards/webdesign/accessibility"&gt;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웹의 힘은 보편성에 있다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장애에 </a:t>
            </a:r>
            <a:r>
              <a:rPr lang="ko-KR" alt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구애없이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모든 사람이 접근할 수 있는 것이 필수적인 요소이다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q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라는 말로 웹 </a:t>
            </a:r>
            <a:r>
              <a:rPr lang="ko-KR" alt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접근성을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설명한다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320" y="5332557"/>
            <a:ext cx="3989042" cy="85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671119" y="2848596"/>
            <a:ext cx="5100715" cy="107976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43055" y="5098196"/>
            <a:ext cx="5102536" cy="755429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71119" y="1607298"/>
            <a:ext cx="5102536" cy="819224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93" y="190514"/>
            <a:ext cx="8030205" cy="95292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텍스트를 한 줄로 표시하는 태그</a:t>
            </a:r>
          </a:p>
        </p:txBody>
      </p:sp>
      <p:sp>
        <p:nvSpPr>
          <p:cNvPr id="16" name="바닥글 개체 틀 15"/>
          <p:cNvSpPr>
            <a:spLocks noGrp="1"/>
          </p:cNvSpPr>
          <p:nvPr>
            <p:ph type="ftr" sz="quarter" idx="11"/>
          </p:nvPr>
        </p:nvSpPr>
        <p:spPr>
          <a:xfrm>
            <a:off x="11880" y="6490574"/>
            <a:ext cx="2395760" cy="365125"/>
          </a:xfrm>
        </p:spPr>
        <p:txBody>
          <a:bodyPr/>
          <a:lstStyle/>
          <a:p>
            <a:r>
              <a:rPr lang="en-US" altLang="ko-KR" smtClean="0"/>
              <a:t>HTML5 &amp; CSS3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11157358" y="6490574"/>
            <a:ext cx="1018564" cy="365125"/>
          </a:xfrm>
        </p:spPr>
        <p:txBody>
          <a:bodyPr/>
          <a:lstStyle/>
          <a:p>
            <a:fld id="{F116105D-8331-4AEF-8E29-840FCC8DA0BF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9254" y="1922223"/>
            <a:ext cx="506549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&lt;mark&gt; </a:t>
            </a:r>
            <a:r>
              <a:rPr lang="ko-KR" altLang="en-US" sz="1400"/>
              <a:t>태그로</a:t>
            </a:r>
            <a:r>
              <a:rPr lang="en-US" altLang="ko-KR" sz="1400"/>
              <a:t> </a:t>
            </a:r>
            <a:r>
              <a:rPr lang="ko-KR" altLang="en-US" sz="1400"/>
              <a:t>묶은 부분의 배경색이 노랑으로 표시됨</a:t>
            </a:r>
            <a:r>
              <a:rPr lang="en-US" altLang="ko-KR" sz="140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9254" y="1485518"/>
            <a:ext cx="35807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&lt;mark&gt;</a:t>
            </a:r>
            <a:r>
              <a:rPr lang="ko-KR" altLang="en-US" b="1"/>
              <a:t> </a:t>
            </a:r>
            <a:r>
              <a:rPr lang="en-US" altLang="ko-KR" b="1"/>
              <a:t>– </a:t>
            </a:r>
            <a:r>
              <a:rPr lang="ko-KR" altLang="en-US" b="1"/>
              <a:t>형광펜 효과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2578" y="2633960"/>
            <a:ext cx="38757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&lt;span&gt;, &lt;div&gt; – </a:t>
            </a:r>
            <a:r>
              <a:rPr lang="ko-KR" altLang="en-US" b="1"/>
              <a:t>영역 묶기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9253" y="2993189"/>
            <a:ext cx="45041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&lt;span&gt; - </a:t>
            </a:r>
            <a:r>
              <a:rPr lang="ko-KR" altLang="en-US" sz="1400"/>
              <a:t>줄 안에서 </a:t>
            </a:r>
            <a:r>
              <a:rPr lang="en-US" altLang="ko-KR" sz="1400"/>
              <a:t>(</a:t>
            </a:r>
            <a:r>
              <a:rPr lang="ko-KR" altLang="en-US" sz="1400"/>
              <a:t>인라인</a:t>
            </a:r>
            <a:r>
              <a:rPr lang="en-US" altLang="ko-KR" sz="1400"/>
              <a:t>) </a:t>
            </a:r>
            <a:r>
              <a:rPr lang="ko-KR" altLang="en-US" sz="1400"/>
              <a:t>묶기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&lt;div&gt; -  </a:t>
            </a:r>
            <a:r>
              <a:rPr lang="ko-KR" altLang="en-US" sz="1400"/>
              <a:t>줄</a:t>
            </a:r>
            <a:r>
              <a:rPr lang="en-US" altLang="ko-KR" sz="1400"/>
              <a:t> </a:t>
            </a:r>
            <a:r>
              <a:rPr lang="ko-KR" altLang="en-US" sz="1400"/>
              <a:t>바꿔 </a:t>
            </a:r>
            <a:r>
              <a:rPr lang="en-US" altLang="ko-KR" sz="1400"/>
              <a:t>(</a:t>
            </a:r>
            <a:r>
              <a:rPr lang="ko-KR" altLang="en-US" sz="1400"/>
              <a:t>블록</a:t>
            </a:r>
            <a:r>
              <a:rPr lang="en-US" altLang="ko-KR" sz="1400"/>
              <a:t>) </a:t>
            </a:r>
            <a:r>
              <a:rPr lang="ko-KR" altLang="en-US" sz="1400"/>
              <a:t>단락으로 묶기</a:t>
            </a:r>
            <a:endParaRPr lang="en-US" altLang="ko-KR" sz="1200"/>
          </a:p>
        </p:txBody>
      </p:sp>
      <p:sp>
        <p:nvSpPr>
          <p:cNvPr id="12" name="TextBox 11"/>
          <p:cNvSpPr txBox="1"/>
          <p:nvPr/>
        </p:nvSpPr>
        <p:spPr>
          <a:xfrm>
            <a:off x="918315" y="4896675"/>
            <a:ext cx="44788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&lt;ruby&gt; - </a:t>
            </a:r>
            <a:r>
              <a:rPr lang="ko-KR" altLang="en-US" b="1" dirty="0"/>
              <a:t>동아시아</a:t>
            </a:r>
            <a:r>
              <a:rPr lang="en-US" altLang="ko-KR" b="1" dirty="0"/>
              <a:t> </a:t>
            </a:r>
            <a:r>
              <a:rPr lang="ko-KR" altLang="en-US" b="1" dirty="0"/>
              <a:t>글자에 주석 표시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3055" y="5298475"/>
            <a:ext cx="548926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&lt;ruby&gt; </a:t>
            </a:r>
            <a:r>
              <a:rPr lang="ko-KR" altLang="en-US" sz="1400"/>
              <a:t>태그 안에 </a:t>
            </a:r>
            <a:r>
              <a:rPr lang="en-US" altLang="ko-KR" sz="1400"/>
              <a:t>&lt;rt&gt; </a:t>
            </a:r>
            <a:r>
              <a:rPr lang="ko-KR" altLang="en-US" sz="1400"/>
              <a:t>태그를 사용해 주석 표시</a:t>
            </a:r>
            <a:endParaRPr lang="en-US" altLang="ko-KR" sz="1200"/>
          </a:p>
        </p:txBody>
      </p:sp>
      <p:sp>
        <p:nvSpPr>
          <p:cNvPr id="3" name="TextBox 2"/>
          <p:cNvSpPr txBox="1"/>
          <p:nvPr/>
        </p:nvSpPr>
        <p:spPr>
          <a:xfrm>
            <a:off x="6232320" y="1626888"/>
            <a:ext cx="5703683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야외 텐트를 닮은 건축물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mark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테쉬폰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mark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아일랜드 출신 </a:t>
            </a:r>
            <a:r>
              <a:rPr lang="ko-KR" alt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임피제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신부가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1954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년 제주에 오면서 목장 숙소로 짓기 시작한 후 사료공장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성당으로 활용됐습니다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제주에서 점차 다른 지방으로 보급됐지만 현재 제주에만 건축물이 남아있으며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200" dirty="0" err="1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국내 </a:t>
            </a:r>
            <a:r>
              <a:rPr lang="ko-KR" alt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근현대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건축사의 한 페이지를 보여주는 가치를 지닌다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고 전문가들은 평가합니다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6232320" y="4829580"/>
            <a:ext cx="5703683" cy="646331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루비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(Ruby)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는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1995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년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일본의 프로그래머인 </a:t>
            </a:r>
            <a:r>
              <a:rPr lang="ko-KR" alt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마츠모토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유키히로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ruby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松本行弘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rt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まつもとゆきひろ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rt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ruby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가 만든 프로그래밍 언어입니다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320" y="2955744"/>
            <a:ext cx="4296577" cy="117289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320" y="5580067"/>
            <a:ext cx="3635957" cy="7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1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목록을 만드는 태그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1880" y="6490574"/>
            <a:ext cx="2395760" cy="365125"/>
          </a:xfrm>
        </p:spPr>
        <p:txBody>
          <a:bodyPr/>
          <a:lstStyle/>
          <a:p>
            <a:r>
              <a:rPr lang="en-US" altLang="ko-KR" smtClean="0"/>
              <a:t>HTML5 &amp; CSS3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157358" y="6490574"/>
            <a:ext cx="1018564" cy="365125"/>
          </a:xfrm>
        </p:spPr>
        <p:txBody>
          <a:bodyPr/>
          <a:lstStyle/>
          <a:p>
            <a:fld id="{F116105D-8331-4AEF-8E29-840FCC8DA0BF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4788" y="1484199"/>
            <a:ext cx="426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&lt;ul&gt;, &lt;li&gt; - </a:t>
            </a:r>
            <a:r>
              <a:rPr lang="ko-KR" altLang="en-US" b="1"/>
              <a:t>순서 없는 목록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1320" y="3153984"/>
            <a:ext cx="426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&lt;ol&gt;, &lt;li&gt; - </a:t>
            </a:r>
            <a:r>
              <a:rPr lang="ko-KR" altLang="en-US" b="1"/>
              <a:t>순서 목록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1320" y="1925327"/>
            <a:ext cx="4381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각</a:t>
            </a:r>
            <a:r>
              <a:rPr lang="en-US" altLang="ko-KR" sz="1600"/>
              <a:t> </a:t>
            </a:r>
            <a:r>
              <a:rPr lang="ko-KR" altLang="en-US" sz="1600"/>
              <a:t>항목 앞에 불릿이 붙여짐</a:t>
            </a:r>
            <a:endParaRPr lang="en-US" altLang="ko-KR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CSS</a:t>
            </a:r>
            <a:r>
              <a:rPr lang="ko-KR" altLang="en-US" sz="1600"/>
              <a:t>의 </a:t>
            </a:r>
            <a:r>
              <a:rPr lang="en-US" altLang="ko-KR" sz="1600"/>
              <a:t>list-style-type </a:t>
            </a:r>
            <a:r>
              <a:rPr lang="ko-KR" altLang="en-US" sz="1600"/>
              <a:t>속성으로 불릿 수정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1320" y="3569811"/>
            <a:ext cx="40106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각</a:t>
            </a:r>
            <a:r>
              <a:rPr lang="en-US" altLang="ko-KR" sz="1600"/>
              <a:t> </a:t>
            </a:r>
            <a:r>
              <a:rPr lang="ko-KR" altLang="en-US" sz="1600"/>
              <a:t>항목 앞에 숫자가 붙여짐</a:t>
            </a:r>
            <a:endParaRPr lang="en-US" altLang="ko-KR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&lt;ol&gt; </a:t>
            </a:r>
            <a:r>
              <a:rPr lang="ko-KR" altLang="en-US" sz="1600"/>
              <a:t>태그의 속성</a:t>
            </a:r>
            <a:endParaRPr lang="en-US" altLang="ko-KR" sz="16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/>
              <a:t>type </a:t>
            </a:r>
            <a:r>
              <a:rPr lang="ko-KR" altLang="en-US" sz="1600"/>
              <a:t>속성 </a:t>
            </a:r>
            <a:r>
              <a:rPr lang="en-US" altLang="ko-KR" sz="1600"/>
              <a:t>: </a:t>
            </a:r>
            <a:r>
              <a:rPr lang="ko-KR" altLang="en-US" sz="1600"/>
              <a:t>불릿 앞의 숫자 조정</a:t>
            </a:r>
            <a:endParaRPr lang="en-US" altLang="ko-KR" sz="16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/>
              <a:t>start </a:t>
            </a:r>
            <a:r>
              <a:rPr lang="ko-KR" altLang="en-US" sz="1600"/>
              <a:t>속성 </a:t>
            </a:r>
            <a:r>
              <a:rPr lang="en-US" altLang="ko-KR" sz="1600"/>
              <a:t>: </a:t>
            </a:r>
            <a:r>
              <a:rPr lang="ko-KR" altLang="en-US" sz="1600"/>
              <a:t>중간 번호부터 수정</a:t>
            </a:r>
            <a:endParaRPr lang="en-US" altLang="ko-KR" sz="16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/>
              <a:t>reserved </a:t>
            </a:r>
            <a:r>
              <a:rPr lang="ko-KR" altLang="en-US" sz="1600"/>
              <a:t>속성 </a:t>
            </a:r>
            <a:r>
              <a:rPr lang="en-US" altLang="ko-KR" sz="1600"/>
              <a:t>: </a:t>
            </a:r>
            <a:r>
              <a:rPr lang="ko-KR" altLang="en-US" sz="1600"/>
              <a:t>역순으로 표시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456867" y="1608194"/>
            <a:ext cx="31355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일차</a:t>
            </a: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="a"&gt;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해녀박물관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낚시체험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일차</a:t>
            </a: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start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="3"&gt;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용눈이오름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만장굴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카약체험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start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250" y="4613362"/>
            <a:ext cx="3367037" cy="1524267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4287" y="1485150"/>
            <a:ext cx="1057275" cy="1809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15972" y="6152958"/>
            <a:ext cx="11046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★ 여러 항목이 나열될 때 </a:t>
            </a:r>
            <a:r>
              <a:rPr lang="en-US" altLang="ko-KR" sz="1400" b="1">
                <a:solidFill>
                  <a:srgbClr val="0070C0"/>
                </a:solidFill>
              </a:rPr>
              <a:t>&lt;/li&gt; </a:t>
            </a:r>
            <a:r>
              <a:rPr lang="ko-KR" altLang="en-US" sz="1400" b="1">
                <a:solidFill>
                  <a:srgbClr val="0070C0"/>
                </a:solidFill>
              </a:rPr>
              <a:t>태그를 생략해도 다음에 오는 </a:t>
            </a:r>
            <a:r>
              <a:rPr lang="en-US" altLang="ko-KR" sz="1400" b="1">
                <a:solidFill>
                  <a:srgbClr val="0070C0"/>
                </a:solidFill>
              </a:rPr>
              <a:t>&lt;li&gt; </a:t>
            </a:r>
            <a:r>
              <a:rPr lang="ko-KR" altLang="en-US" sz="1400" b="1">
                <a:solidFill>
                  <a:srgbClr val="0070C0"/>
                </a:solidFill>
              </a:rPr>
              <a:t>태그를 만나면 자동으로 그 전에 </a:t>
            </a:r>
            <a:r>
              <a:rPr lang="en-US" altLang="ko-KR" sz="1400" b="1">
                <a:solidFill>
                  <a:srgbClr val="0070C0"/>
                </a:solidFill>
              </a:rPr>
              <a:t>&lt;/li&gt;</a:t>
            </a:r>
            <a:r>
              <a:rPr lang="ko-KR" altLang="en-US" sz="1400" b="1">
                <a:solidFill>
                  <a:srgbClr val="0070C0"/>
                </a:solidFill>
              </a:rPr>
              <a:t>태그가 있는 것처럼 인식함 </a:t>
            </a:r>
          </a:p>
        </p:txBody>
      </p:sp>
    </p:spTree>
    <p:extLst>
      <p:ext uri="{BB962C8B-B14F-4D97-AF65-F5344CB8AC3E}">
        <p14:creationId xmlns:p14="http://schemas.microsoft.com/office/powerpoint/2010/main" val="719624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목록을 만드는 태그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11880" y="6490574"/>
            <a:ext cx="2395760" cy="365125"/>
          </a:xfrm>
        </p:spPr>
        <p:txBody>
          <a:bodyPr/>
          <a:lstStyle/>
          <a:p>
            <a:r>
              <a:rPr lang="en-US" altLang="ko-KR" smtClean="0"/>
              <a:t>HTML5 &amp; CSS3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11157358" y="6490574"/>
            <a:ext cx="1018564" cy="365125"/>
          </a:xfrm>
        </p:spPr>
        <p:txBody>
          <a:bodyPr/>
          <a:lstStyle/>
          <a:p>
            <a:fld id="{F116105D-8331-4AEF-8E29-840FCC8DA0BF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1119" y="1696473"/>
            <a:ext cx="426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&lt;dl&gt;, &lt;</a:t>
            </a:r>
            <a:r>
              <a:rPr lang="en-US" altLang="ko-KR" b="1" dirty="0" err="1"/>
              <a:t>dt</a:t>
            </a:r>
            <a:r>
              <a:rPr lang="en-US" altLang="ko-KR" b="1" dirty="0"/>
              <a:t>&gt;, &lt;</a:t>
            </a:r>
            <a:r>
              <a:rPr lang="en-US" altLang="ko-KR" b="1" dirty="0" err="1"/>
              <a:t>dd</a:t>
            </a:r>
            <a:r>
              <a:rPr lang="en-US" altLang="ko-KR" b="1" dirty="0"/>
              <a:t>&gt; - </a:t>
            </a:r>
            <a:r>
              <a:rPr lang="ko-KR" altLang="en-US" b="1" dirty="0"/>
              <a:t>설명</a:t>
            </a:r>
            <a:r>
              <a:rPr lang="en-US" altLang="ko-KR" b="1" dirty="0"/>
              <a:t> </a:t>
            </a:r>
            <a:r>
              <a:rPr lang="ko-KR" altLang="en-US" b="1" dirty="0"/>
              <a:t>목록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7650" y="2137601"/>
            <a:ext cx="5260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‘제목’과 그에 대한 ‘설명’으로 이루어진 목록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&lt;dl&gt;</a:t>
            </a:r>
            <a:r>
              <a:rPr lang="ko-KR" altLang="en-US" sz="1600"/>
              <a:t>과 </a:t>
            </a:r>
            <a:r>
              <a:rPr lang="en-US" altLang="ko-KR" sz="1600"/>
              <a:t>&lt;dt&gt;, &lt;dd&gt; </a:t>
            </a:r>
            <a:r>
              <a:rPr lang="ko-KR" altLang="en-US" sz="1600"/>
              <a:t>태그 사용</a:t>
            </a:r>
            <a:endParaRPr lang="en-US" altLang="ko-KR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하나의 </a:t>
            </a:r>
            <a:r>
              <a:rPr lang="en-US" altLang="ko-KR" sz="1600"/>
              <a:t>&lt;dt&gt;</a:t>
            </a:r>
            <a:r>
              <a:rPr lang="ko-KR" altLang="en-US" sz="1600"/>
              <a:t>에 여러 개의 </a:t>
            </a:r>
            <a:r>
              <a:rPr lang="en-US" altLang="ko-KR" sz="1600"/>
              <a:t>&lt;dd&gt; </a:t>
            </a:r>
            <a:r>
              <a:rPr lang="ko-KR" altLang="en-US" sz="1600"/>
              <a:t>값을 가질 수 있다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334409" y="1881139"/>
            <a:ext cx="48647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dt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올레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코스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dt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코스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시흥 초등학교 옆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광치기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해변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거리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14.6km(4~5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시간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난이도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중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dt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올레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코스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dt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코스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광치기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해변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온평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포구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거리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14.5km(4~5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시간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난이도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중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dl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409" y="4372669"/>
            <a:ext cx="3325639" cy="185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표를 만드는 태그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1880" y="6490574"/>
            <a:ext cx="2395760" cy="365125"/>
          </a:xfrm>
        </p:spPr>
        <p:txBody>
          <a:bodyPr/>
          <a:lstStyle/>
          <a:p>
            <a:r>
              <a:rPr lang="en-US" altLang="ko-KR" smtClean="0"/>
              <a:t>HTML5 &amp; CSS3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157358" y="6490574"/>
            <a:ext cx="1018564" cy="365125"/>
          </a:xfrm>
        </p:spPr>
        <p:txBody>
          <a:bodyPr/>
          <a:lstStyle/>
          <a:p>
            <a:fld id="{F116105D-8331-4AEF-8E29-840FCC8DA0BF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1119" y="1941396"/>
            <a:ext cx="426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표</a:t>
            </a:r>
            <a:r>
              <a:rPr lang="en-US" altLang="ko-KR" b="1" dirty="0"/>
              <a:t>(table)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87650" y="2382524"/>
            <a:ext cx="526006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자료를</a:t>
            </a:r>
            <a:r>
              <a:rPr lang="en-US" altLang="ko-KR" sz="1600"/>
              <a:t> </a:t>
            </a:r>
            <a:r>
              <a:rPr lang="ko-KR" altLang="en-US" sz="1600"/>
              <a:t>보기 좋게 정리한 것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3649371"/>
              </p:ext>
            </p:extLst>
          </p:nvPr>
        </p:nvGraphicFramePr>
        <p:xfrm>
          <a:off x="787650" y="3190774"/>
          <a:ext cx="3853674" cy="1640652"/>
        </p:xfrm>
        <a:graphic>
          <a:graphicData uri="http://schemas.openxmlformats.org/drawingml/2006/table">
            <a:tbl>
              <a:tblPr firstRow="1" bandRow="1"/>
              <a:tblGrid>
                <a:gridCol w="12845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845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845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468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68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688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H="1">
            <a:off x="4574834" y="3439860"/>
            <a:ext cx="26757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56079" y="3300564"/>
            <a:ext cx="1940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첫번째</a:t>
            </a:r>
            <a:r>
              <a:rPr lang="ko-KR" altLang="en-US" sz="1400" dirty="0"/>
              <a:t> 행</a:t>
            </a:r>
            <a:r>
              <a:rPr lang="en-US" altLang="ko-KR" sz="1400" dirty="0"/>
              <a:t>(row)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574834" y="4032349"/>
            <a:ext cx="26757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56080" y="3883919"/>
            <a:ext cx="1940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두번째</a:t>
            </a:r>
            <a:r>
              <a:rPr lang="ko-KR" altLang="en-US" sz="1400" dirty="0"/>
              <a:t> 행</a:t>
            </a:r>
            <a:r>
              <a:rPr lang="en-US" altLang="ko-KR" sz="1400" dirty="0"/>
              <a:t>(row)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4574073" y="4620622"/>
            <a:ext cx="26757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56078" y="4530250"/>
            <a:ext cx="1940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세번째</a:t>
            </a:r>
            <a:r>
              <a:rPr lang="ko-KR" altLang="en-US" sz="1400" dirty="0"/>
              <a:t> 행</a:t>
            </a:r>
            <a:r>
              <a:rPr lang="en-US" altLang="ko-KR" sz="1400" dirty="0"/>
              <a:t>(row)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13899" y="5123961"/>
            <a:ext cx="173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첫번째</a:t>
            </a:r>
            <a:r>
              <a:rPr lang="ko-KR" altLang="en-US" sz="1400" dirty="0"/>
              <a:t> 열</a:t>
            </a:r>
            <a:r>
              <a:rPr lang="en-US" altLang="ko-KR" sz="1400" dirty="0"/>
              <a:t>(column)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1508179" y="4717613"/>
            <a:ext cx="6936" cy="36759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85807" y="5361483"/>
            <a:ext cx="1068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두번째</a:t>
            </a:r>
            <a:r>
              <a:rPr lang="ko-KR" altLang="en-US" sz="1400" dirty="0"/>
              <a:t> 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17956" y="5361483"/>
            <a:ext cx="1003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세번째</a:t>
            </a:r>
            <a:r>
              <a:rPr lang="ko-KR" altLang="en-US" sz="1400" dirty="0"/>
              <a:t> 열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2920085" y="4710182"/>
            <a:ext cx="11151" cy="59101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108394" y="4717613"/>
            <a:ext cx="11151" cy="59101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65979" y="3838505"/>
            <a:ext cx="83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셀</a:t>
            </a:r>
            <a:r>
              <a:rPr lang="en-US" altLang="ko-KR" sz="1400"/>
              <a:t>(cell)</a:t>
            </a:r>
            <a:endParaRPr lang="ko-KR" altLang="en-US" sz="140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659587" y="3996161"/>
            <a:ext cx="1449097" cy="0"/>
          </a:xfrm>
          <a:prstGeom prst="straightConnector1">
            <a:avLst/>
          </a:prstGeom>
          <a:ln w="381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716004" y="2767264"/>
            <a:ext cx="0" cy="958751"/>
          </a:xfrm>
          <a:prstGeom prst="straightConnector1">
            <a:avLst/>
          </a:prstGeom>
          <a:ln w="381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57430" y="1571579"/>
            <a:ext cx="411018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표를 만드는 태그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sz="1400" dirty="0"/>
              <a:t>&lt;table&gt; ~ &lt;/table&gt; : </a:t>
            </a:r>
            <a:r>
              <a:rPr lang="ko-KR" altLang="en-US" sz="1400" dirty="0"/>
              <a:t>표 전체</a:t>
            </a:r>
            <a:endParaRPr lang="en-US" altLang="ko-KR" sz="1400" dirty="0"/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 ~ 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 : </a:t>
            </a:r>
            <a:r>
              <a:rPr lang="ko-KR" altLang="en-US" sz="1400" dirty="0"/>
              <a:t>행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&lt;td&gt; ~ &lt;/td&gt; : </a:t>
            </a:r>
            <a:r>
              <a:rPr lang="ko-KR" altLang="en-US" sz="1400" dirty="0"/>
              <a:t>셀</a:t>
            </a:r>
            <a:r>
              <a:rPr lang="en-US" altLang="ko-KR" sz="1400" dirty="0"/>
              <a:t>, &lt;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 ~ &lt;/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  </a:t>
            </a:r>
            <a:r>
              <a:rPr lang="ko-KR" altLang="en-US" sz="1400" dirty="0"/>
              <a:t>제목 셀</a:t>
            </a:r>
            <a:endParaRPr lang="en-US" altLang="ko-KR" sz="1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sz="1400" b="1" dirty="0"/>
              <a:t>예</a:t>
            </a:r>
            <a:r>
              <a:rPr lang="en-US" altLang="ko-KR" sz="1400" b="1" dirty="0"/>
              <a:t>) 2*3 (2</a:t>
            </a:r>
            <a:r>
              <a:rPr lang="ko-KR" altLang="en-US" sz="1400" b="1" dirty="0"/>
              <a:t>행 </a:t>
            </a:r>
            <a:r>
              <a:rPr lang="en-US" altLang="ko-KR" sz="1400" b="1" dirty="0"/>
              <a:t>3</a:t>
            </a:r>
            <a:r>
              <a:rPr lang="ko-KR" altLang="en-US" sz="1400" b="1" dirty="0"/>
              <a:t>열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표</a:t>
            </a:r>
            <a:endParaRPr lang="en-US" altLang="ko-KR" sz="1400" b="1" dirty="0"/>
          </a:p>
          <a:p>
            <a:endParaRPr lang="en-US" altLang="ko-KR" dirty="0"/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행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열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제목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행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열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행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열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행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열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제목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행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열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행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열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834" y="5669260"/>
            <a:ext cx="23907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80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1917</Words>
  <Application>Microsoft Office PowerPoint</Application>
  <PresentationFormat>와이드스크린</PresentationFormat>
  <Paragraphs>249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D2Coding</vt:lpstr>
      <vt:lpstr>TDc_SSiMyungJo 120</vt:lpstr>
      <vt:lpstr>맑은 고딕</vt:lpstr>
      <vt:lpstr>Arial</vt:lpstr>
      <vt:lpstr>Wingdings</vt:lpstr>
      <vt:lpstr>Office 테마</vt:lpstr>
      <vt:lpstr>텍스트 관련 태그</vt:lpstr>
      <vt:lpstr>목차</vt:lpstr>
      <vt:lpstr>텍스트를 묶어주는 태그</vt:lpstr>
      <vt:lpstr>텍스트를 묶어주는 태그</vt:lpstr>
      <vt:lpstr>텍스트를 한 줄로 표시하는 태그</vt:lpstr>
      <vt:lpstr>텍스트를 한 줄로 표시하는 태그</vt:lpstr>
      <vt:lpstr>목록을 만드는 태그</vt:lpstr>
      <vt:lpstr>목록을 만드는 태그</vt:lpstr>
      <vt:lpstr>표를 만드는 태그</vt:lpstr>
      <vt:lpstr>표를 만드는 태그</vt:lpstr>
      <vt:lpstr>표를 만드는 태그</vt:lpstr>
      <vt:lpstr>표를 만드는 태그</vt:lpstr>
      <vt:lpstr>표를 만드는 태그</vt:lpstr>
      <vt:lpstr>참고사이트(중요)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&amp; CSS3</dc:title>
  <dc:creator>윤 정희</dc:creator>
  <cp:lastModifiedBy>sbyoo</cp:lastModifiedBy>
  <cp:revision>110</cp:revision>
  <dcterms:created xsi:type="dcterms:W3CDTF">2018-05-30T08:05:26Z</dcterms:created>
  <dcterms:modified xsi:type="dcterms:W3CDTF">2019-03-31T17:08:39Z</dcterms:modified>
</cp:coreProperties>
</file>