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0" r:id="rId15"/>
    <p:sldId id="271" r:id="rId16"/>
    <p:sldId id="272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및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49304"/>
            <a:ext cx="10515600" cy="944686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38" y="3266941"/>
            <a:ext cx="7345256" cy="120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09144" y="109748"/>
            <a:ext cx="6633519" cy="952929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880" y="6490574"/>
            <a:ext cx="2395760" cy="365125"/>
          </a:xfrm>
        </p:spPr>
        <p:txBody>
          <a:bodyPr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57358" y="6490574"/>
            <a:ext cx="1018564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116105D-8331-4AEF-8E29-840FCC8DA0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20" y="9939"/>
            <a:ext cx="2897212" cy="543777"/>
          </a:xfrm>
          <a:prstGeom prst="rect">
            <a:avLst/>
          </a:prstGeom>
        </p:spPr>
      </p:pic>
      <p:sp>
        <p:nvSpPr>
          <p:cNvPr id="13" name="직사각형 12"/>
          <p:cNvSpPr/>
          <p:nvPr userDrawn="1"/>
        </p:nvSpPr>
        <p:spPr>
          <a:xfrm>
            <a:off x="109144" y="1016537"/>
            <a:ext cx="7689327" cy="922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76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hasCustomPrompt="1"/>
          </p:nvPr>
        </p:nvSpPr>
        <p:spPr>
          <a:xfrm>
            <a:off x="356281" y="159177"/>
            <a:ext cx="6633519" cy="952929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880" y="6490574"/>
            <a:ext cx="2395760" cy="365125"/>
          </a:xfrm>
        </p:spPr>
        <p:txBody>
          <a:bodyPr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57358" y="6490574"/>
            <a:ext cx="1018564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116105D-8331-4AEF-8E29-840FCC8DA0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20" y="9939"/>
            <a:ext cx="2897212" cy="543777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356281" y="1065966"/>
            <a:ext cx="7689327" cy="922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815545" y="1965237"/>
            <a:ext cx="10292385" cy="344702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91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FFF4-982E-4CD5-831A-2A61EC193C7B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105D-8331-4AEF-8E29-840FCC8DA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9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폼 관련 태그들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6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“hidden”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713064" y="1652631"/>
            <a:ext cx="446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화면 상의 폼에는 보이지 않는다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폼을 서버로 전송할 때 서버로 함께 전송되는 요소</a:t>
            </a:r>
            <a:endParaRPr lang="en-US" altLang="ko-KR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64" y="2529187"/>
            <a:ext cx="4324350" cy="333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60424" y="11660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“text”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6036593" y="1652631"/>
            <a:ext cx="446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한</a:t>
            </a:r>
            <a:r>
              <a:rPr lang="en-US" altLang="ko-KR" sz="1400"/>
              <a:t> </a:t>
            </a:r>
            <a:r>
              <a:rPr lang="ko-KR" altLang="en-US" sz="1400"/>
              <a:t>줄짜리 텍스트 입력 필드</a:t>
            </a:r>
            <a:r>
              <a:rPr lang="en-US" altLang="ko-KR" sz="140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주로 아이디나 이름</a:t>
            </a:r>
            <a:r>
              <a:rPr lang="en-US" altLang="ko-KR" sz="1400"/>
              <a:t>, </a:t>
            </a:r>
            <a:r>
              <a:rPr lang="ko-KR" altLang="en-US" sz="1400"/>
              <a:t>주소 등 텍스트 입력</a:t>
            </a:r>
            <a:endParaRPr lang="en-US" altLang="ko-KR" sz="1400"/>
          </a:p>
        </p:txBody>
      </p:sp>
      <p:sp>
        <p:nvSpPr>
          <p:cNvPr id="15" name="TextBox 14"/>
          <p:cNvSpPr txBox="1"/>
          <p:nvPr/>
        </p:nvSpPr>
        <p:spPr>
          <a:xfrm>
            <a:off x="649904" y="3649212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“password”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826073" y="4135773"/>
            <a:ext cx="446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비밀번호 입력란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입력하는 내용이 ‘ * ’나 ‘</a:t>
            </a:r>
            <a:r>
              <a:rPr lang="en-US" altLang="ko-KR" sz="1400"/>
              <a:t>•’</a:t>
            </a:r>
            <a:r>
              <a:rPr lang="ko-KR" altLang="en-US" sz="1400"/>
              <a:t>로 표시된다</a:t>
            </a:r>
            <a:endParaRPr lang="en-US" altLang="ko-KR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76" y="2508524"/>
            <a:ext cx="2981325" cy="3238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64" y="5055066"/>
            <a:ext cx="3248025" cy="304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60424" y="3458073"/>
            <a:ext cx="3887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텍스트 필드와 패스워드 필드의 속성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424" y="4018544"/>
            <a:ext cx="5953125" cy="22764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60424" y="3753698"/>
            <a:ext cx="4798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</a:rPr>
              <a:t>(</a:t>
            </a:r>
            <a:r>
              <a:rPr lang="ko-KR" altLang="en-US" sz="1200">
                <a:solidFill>
                  <a:srgbClr val="C00000"/>
                </a:solidFill>
              </a:rPr>
              <a:t>단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패스워드 필드에는 </a:t>
            </a:r>
            <a:r>
              <a:rPr lang="en-US" altLang="ko-KR" sz="1200">
                <a:solidFill>
                  <a:srgbClr val="C00000"/>
                </a:solidFill>
              </a:rPr>
              <a:t>value </a:t>
            </a:r>
            <a:r>
              <a:rPr lang="ko-KR" altLang="en-US" sz="1200">
                <a:solidFill>
                  <a:srgbClr val="C00000"/>
                </a:solidFill>
              </a:rPr>
              <a:t>속성이 없음</a:t>
            </a:r>
            <a:r>
              <a:rPr lang="en-US" altLang="ko-KR" sz="1200">
                <a:solidFill>
                  <a:srgbClr val="C00000"/>
                </a:solidFill>
              </a:rPr>
              <a:t>)</a:t>
            </a:r>
            <a:endParaRPr lang="ko-KR" altLang="en-US" sz="12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5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4525" y="1208626"/>
            <a:ext cx="40406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로그인 정보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="user-id"&gt;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아이디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="user-id"&gt;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="pwd1"&gt;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비밀번호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nb-NO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nb-NO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nb-NO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b-NO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nb-NO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="password"</a:t>
            </a:r>
            <a:r>
              <a:rPr lang="nb-NO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b-NO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nb-NO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="pwd1"&gt;</a:t>
            </a:r>
            <a:endParaRPr lang="nb-NO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="pwd2"&gt;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비밀번호 확인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nb-NO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nb-NO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nb-NO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b-NO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nb-NO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="password"</a:t>
            </a:r>
            <a:r>
              <a:rPr lang="nb-NO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b-NO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nb-NO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="pwd2"&gt;</a:t>
            </a:r>
            <a:endParaRPr lang="nb-NO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8" name="직사각형 7"/>
          <p:cNvSpPr/>
          <p:nvPr/>
        </p:nvSpPr>
        <p:spPr>
          <a:xfrm>
            <a:off x="4278762" y="1208626"/>
            <a:ext cx="404311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개인 정보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="user-name"&gt;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이름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="user-name"&gt;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메일 주소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="email"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="phone"&gt;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연락처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="tel"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="phone"&gt;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="homep"&gt;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블로그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홈페이지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="url"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="homep"&gt;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="submit"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가입하기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983" y="2480398"/>
            <a:ext cx="25812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&lt;input&gt; </a:t>
            </a:r>
            <a:r>
              <a:rPr lang="ko-KR" altLang="en-US" dirty="0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“number”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698413" y="1528955"/>
            <a:ext cx="53941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숫자</a:t>
            </a:r>
            <a:r>
              <a:rPr lang="en-US" altLang="ko-KR" sz="1400"/>
              <a:t> </a:t>
            </a:r>
            <a:r>
              <a:rPr lang="ko-KR" altLang="en-US" sz="1400"/>
              <a:t>입력 필드</a:t>
            </a:r>
            <a:r>
              <a:rPr lang="en-US" altLang="ko-KR" sz="1400"/>
              <a:t>. </a:t>
            </a:r>
            <a:r>
              <a:rPr lang="ko-KR" altLang="en-US" sz="1400"/>
              <a:t>브라우저에 따라 스핀 박스로 표시됨</a:t>
            </a:r>
            <a:endParaRPr lang="en-US" altLang="ko-KR" sz="1400"/>
          </a:p>
        </p:txBody>
      </p:sp>
      <p:sp>
        <p:nvSpPr>
          <p:cNvPr id="16" name="TextBox 15"/>
          <p:cNvSpPr txBox="1"/>
          <p:nvPr/>
        </p:nvSpPr>
        <p:spPr>
          <a:xfrm>
            <a:off x="698413" y="4253012"/>
            <a:ext cx="446294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숫자 입력 필드</a:t>
            </a:r>
            <a:r>
              <a:rPr lang="en-US" altLang="ko-KR" sz="1400"/>
              <a:t>. </a:t>
            </a:r>
            <a:r>
              <a:rPr lang="ko-KR" altLang="en-US" sz="1400"/>
              <a:t>슬라이드 막대를 이용해 숫자 입력</a:t>
            </a:r>
            <a:endParaRPr lang="en-US" altLang="ko-KR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1" y="1947408"/>
            <a:ext cx="3114675" cy="3333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9904" y="3951107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“range”</a:t>
            </a:r>
            <a:endParaRPr lang="ko-KR" altLang="en-US" b="1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8299"/>
          <a:stretch/>
        </p:blipFill>
        <p:spPr>
          <a:xfrm>
            <a:off x="649904" y="2299141"/>
            <a:ext cx="4635160" cy="11056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86" y="4622344"/>
            <a:ext cx="3048000" cy="3143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95" y="4874437"/>
            <a:ext cx="4624461" cy="150423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531055" y="2007128"/>
            <a:ext cx="65412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="member"&gt;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참여인원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최대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명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="number"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="member"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step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="stuffs"&gt;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지원물품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인당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개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="number"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="stuffs"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="50"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step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="5"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="5"&gt;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="satis"&gt;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희망 단계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하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중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상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="range"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="satis"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="3"&gt;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  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4959" y="4622344"/>
            <a:ext cx="3448050" cy="1514475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5452844" y="1451295"/>
            <a:ext cx="0" cy="49273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2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“radio”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698413" y="1528955"/>
            <a:ext cx="539412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여러 항목 중 하나만 선택할 때</a:t>
            </a:r>
            <a:endParaRPr lang="en-US" altLang="ko-KR" sz="1400"/>
          </a:p>
        </p:txBody>
      </p:sp>
      <p:sp>
        <p:nvSpPr>
          <p:cNvPr id="16" name="TextBox 15"/>
          <p:cNvSpPr txBox="1"/>
          <p:nvPr/>
        </p:nvSpPr>
        <p:spPr>
          <a:xfrm>
            <a:off x="698413" y="2711923"/>
            <a:ext cx="446294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여러 항목 중 둘 이상을 선택할 때</a:t>
            </a:r>
            <a:endParaRPr lang="en-US" altLang="ko-KR" sz="1400"/>
          </a:p>
        </p:txBody>
      </p:sp>
      <p:sp>
        <p:nvSpPr>
          <p:cNvPr id="18" name="TextBox 17"/>
          <p:cNvSpPr txBox="1"/>
          <p:nvPr/>
        </p:nvSpPr>
        <p:spPr>
          <a:xfrm>
            <a:off x="649904" y="2410018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“checkbox”</a:t>
            </a:r>
            <a:endParaRPr lang="ko-KR" altLang="en-US" b="1"/>
          </a:p>
        </p:txBody>
      </p:sp>
      <p:cxnSp>
        <p:nvCxnSpPr>
          <p:cNvPr id="24" name="직선 연결선 23"/>
          <p:cNvCxnSpPr/>
          <p:nvPr/>
        </p:nvCxnSpPr>
        <p:spPr>
          <a:xfrm>
            <a:off x="5452844" y="1451295"/>
            <a:ext cx="0" cy="49273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86" y="1929138"/>
            <a:ext cx="3209925" cy="3143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86" y="3077789"/>
            <a:ext cx="3333750" cy="304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75" y="3477175"/>
            <a:ext cx="5629275" cy="19431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141043" y="1413359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신청 과목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 달에 신청할 과목을 선택하세요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과목만 가능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="radio"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="subject"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="speaking"&gt;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회화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="radio"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="subject"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="grammar"&gt;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문법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="radio"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="subject"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="writing"&gt;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작문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메일링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메일로 받고 싶은 뉴스 주제를 선택해 주세요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복수 선택 가능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="checkbox"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="mailing1"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="news"&gt;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해외 단신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="checkbox"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="mailing2"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="dialog"&gt;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분 회화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="checkbox"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="mailing3"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="pops"&gt;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모닝팝스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140" y="4544884"/>
            <a:ext cx="3466216" cy="144101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8413" y="5811642"/>
            <a:ext cx="446294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색상</a:t>
            </a:r>
            <a:r>
              <a:rPr lang="en-US" altLang="ko-KR" sz="1400"/>
              <a:t> </a:t>
            </a:r>
            <a:r>
              <a:rPr lang="ko-KR" altLang="en-US" sz="1400"/>
              <a:t>표에서 색상 선택</a:t>
            </a:r>
            <a:endParaRPr lang="en-US" altLang="ko-KR" sz="1400"/>
          </a:p>
        </p:txBody>
      </p:sp>
      <p:sp>
        <p:nvSpPr>
          <p:cNvPr id="22" name="TextBox 21"/>
          <p:cNvSpPr txBox="1"/>
          <p:nvPr/>
        </p:nvSpPr>
        <p:spPr>
          <a:xfrm>
            <a:off x="649904" y="5509737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“color”</a:t>
            </a:r>
            <a:endParaRPr lang="ko-KR" altLang="en-US" b="1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011" y="6288426"/>
            <a:ext cx="40576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49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“submit”, type=“reset”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649904" y="1503202"/>
            <a:ext cx="4719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폼</a:t>
            </a:r>
            <a:r>
              <a:rPr lang="en-US" altLang="ko-KR" sz="1400"/>
              <a:t> </a:t>
            </a:r>
            <a:r>
              <a:rPr lang="ko-KR" altLang="en-US" sz="1400"/>
              <a:t>전송</a:t>
            </a:r>
            <a:r>
              <a:rPr lang="en-US" altLang="ko-KR" sz="1400"/>
              <a:t>/</a:t>
            </a:r>
            <a:r>
              <a:rPr lang="ko-KR" altLang="en-US" sz="1400"/>
              <a:t>리셋 버튼 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전송</a:t>
            </a:r>
            <a:r>
              <a:rPr lang="en-US" altLang="ko-KR" sz="1400"/>
              <a:t>(submit)</a:t>
            </a:r>
            <a:r>
              <a:rPr lang="ko-KR" altLang="en-US" sz="1400"/>
              <a:t> 버튼 </a:t>
            </a:r>
            <a:r>
              <a:rPr lang="en-US" altLang="ko-KR" sz="1400"/>
              <a:t>: </a:t>
            </a:r>
            <a:r>
              <a:rPr lang="ko-KR" altLang="en-US" sz="1400"/>
              <a:t>사용자 입력 내용을 서버로 전송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리셋</a:t>
            </a:r>
            <a:r>
              <a:rPr lang="en-US" altLang="ko-KR" sz="1400"/>
              <a:t>(reset) </a:t>
            </a:r>
            <a:r>
              <a:rPr lang="ko-KR" altLang="en-US" sz="1400"/>
              <a:t>버튼 </a:t>
            </a:r>
            <a:r>
              <a:rPr lang="en-US" altLang="ko-KR" sz="1400"/>
              <a:t>: </a:t>
            </a:r>
            <a:r>
              <a:rPr lang="ko-KR" altLang="en-US" sz="1400"/>
              <a:t>사용자 입력 내용 전부 삭제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value </a:t>
            </a:r>
            <a:r>
              <a:rPr lang="ko-KR" altLang="en-US" sz="1400"/>
              <a:t>속성을 이용해 버튼 표시 내용 지정</a:t>
            </a:r>
            <a:endParaRPr lang="en-US" altLang="ko-KR" sz="14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87946" y="1166070"/>
            <a:ext cx="49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“image”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077058" y="1503202"/>
            <a:ext cx="38471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submit </a:t>
            </a:r>
            <a:r>
              <a:rPr lang="ko-KR" altLang="en-US" sz="1400"/>
              <a:t>버튼 대신 이미지 삽입</a:t>
            </a:r>
            <a:endParaRPr lang="en-US" altLang="ko-KR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40" y="3034829"/>
            <a:ext cx="4924425" cy="381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4147" y="3691650"/>
            <a:ext cx="39423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action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="register.php"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method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="post"&gt;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메일 주소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="submit"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제출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="reset"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다시입력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04" y="4983134"/>
            <a:ext cx="2543175" cy="8477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058" y="2031651"/>
            <a:ext cx="4762500" cy="2667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534" y="4050089"/>
            <a:ext cx="3099884" cy="29878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987946" y="274811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아이디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="15"&gt;&lt;/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비밀번호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="password"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="15"&gt;&lt;/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="butt"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="images/login.jpg"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="login"&gt;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79400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144" y="109748"/>
            <a:ext cx="7626186" cy="952929"/>
          </a:xfrm>
        </p:spPr>
        <p:txBody>
          <a:bodyPr>
            <a:normAutofit/>
          </a:bodyPr>
          <a:lstStyle/>
          <a:p>
            <a:r>
              <a:rPr lang="en-US" altLang="ko-KR" dirty="0"/>
              <a:t>&lt;input&gt; </a:t>
            </a:r>
            <a:r>
              <a:rPr lang="ko-KR" altLang="en-US" dirty="0"/>
              <a:t>태그의 다양한 속성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autofocus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51394" y="1551005"/>
            <a:ext cx="5016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페이지를 불러오자마자 원하는 폼 요소에 마우스 커서 표시</a:t>
            </a:r>
            <a:r>
              <a:rPr lang="en-US" altLang="ko-KR" sz="1400"/>
              <a:t> 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7893" y="2242947"/>
            <a:ext cx="49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placeholder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437005" y="2580079"/>
            <a:ext cx="4762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입력란에 표시하는</a:t>
            </a:r>
            <a:r>
              <a:rPr lang="en-US" altLang="ko-KR" sz="1400"/>
              <a:t> </a:t>
            </a:r>
            <a:r>
              <a:rPr lang="ko-KR" altLang="en-US" sz="1400"/>
              <a:t>힌트로</a:t>
            </a:r>
            <a:r>
              <a:rPr lang="en-US" altLang="ko-KR" sz="1400"/>
              <a:t>, </a:t>
            </a:r>
            <a:r>
              <a:rPr lang="ko-KR" altLang="en-US" sz="1400"/>
              <a:t>필드를 클릭하면 사라짐</a:t>
            </a:r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431462" y="3370754"/>
            <a:ext cx="3592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="uname"&gt;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="uname"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autofocus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1" name="직사각형 10"/>
          <p:cNvSpPr/>
          <p:nvPr/>
        </p:nvSpPr>
        <p:spPr>
          <a:xfrm>
            <a:off x="437005" y="393051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="uid"&gt;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학번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="uid"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placeholder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하이픈없이 입력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”&gt;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94" y="4767359"/>
            <a:ext cx="2567697" cy="111480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08188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readonly</a:t>
            </a:r>
            <a:endParaRPr lang="ko-KR" alt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6107245" y="1551005"/>
            <a:ext cx="50166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내용을</a:t>
            </a:r>
            <a:r>
              <a:rPr lang="en-US" altLang="ko-KR" sz="1400"/>
              <a:t> </a:t>
            </a:r>
            <a:r>
              <a:rPr lang="ko-KR" altLang="en-US" sz="1400"/>
              <a:t>보기만 하고 입력하지 못하게 함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속성 값 없이 </a:t>
            </a:r>
            <a:r>
              <a:rPr lang="en-US" altLang="ko-KR" sz="1400"/>
              <a:t>readonly </a:t>
            </a:r>
            <a:r>
              <a:rPr lang="ko-KR" altLang="en-US" sz="1400"/>
              <a:t>라고만 쓰면 됨</a:t>
            </a:r>
            <a:r>
              <a:rPr lang="en-US" altLang="ko-KR" sz="1400"/>
              <a:t>.</a:t>
            </a:r>
            <a:br>
              <a:rPr lang="en-US" altLang="ko-KR" sz="1400"/>
            </a:br>
            <a:r>
              <a:rPr lang="en-US" altLang="ko-KR" sz="1400"/>
              <a:t>(readonly=“readonly”, readonly=“true”</a:t>
            </a:r>
            <a:r>
              <a:rPr lang="ko-KR" altLang="en-US" sz="1400"/>
              <a:t>로 표시하기도 함</a:t>
            </a:r>
            <a:r>
              <a:rPr lang="en-US" altLang="ko-KR" sz="1400"/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42860" y="293003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="subj"&gt;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영어회화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초급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="subj"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오전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9:00~11:00"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readonly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006" y="3659840"/>
            <a:ext cx="3449894" cy="10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144" y="109748"/>
            <a:ext cx="7552045" cy="952929"/>
          </a:xfrm>
        </p:spPr>
        <p:txBody>
          <a:bodyPr>
            <a:normAutofit/>
          </a:bodyPr>
          <a:lstStyle/>
          <a:p>
            <a:r>
              <a:rPr lang="en-US" altLang="ko-KR" dirty="0"/>
              <a:t>&lt;input&gt; </a:t>
            </a:r>
            <a:r>
              <a:rPr lang="ko-KR" altLang="en-US" dirty="0"/>
              <a:t>태그의 다양한 속성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required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51394" y="1551005"/>
            <a:ext cx="50166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필수</a:t>
            </a:r>
            <a:r>
              <a:rPr lang="en-US" altLang="ko-KR" sz="1400"/>
              <a:t> </a:t>
            </a:r>
            <a:r>
              <a:rPr lang="ko-KR" altLang="en-US" sz="1400"/>
              <a:t>필드 체크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속성 값 없이 </a:t>
            </a:r>
            <a:r>
              <a:rPr lang="en-US" altLang="ko-KR" sz="1400"/>
              <a:t>required </a:t>
            </a:r>
            <a:r>
              <a:rPr lang="ko-KR" altLang="en-US" sz="1400"/>
              <a:t>라고만 입력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/>
              <a:t>(required=“required”</a:t>
            </a:r>
            <a:r>
              <a:rPr lang="ko-KR" altLang="en-US" sz="1400"/>
              <a:t>라고 해도 됨</a:t>
            </a:r>
            <a:r>
              <a:rPr lang="en-US" altLang="ko-KR" sz="140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필수 필드는 브라우저에서 직접 체크하는 것이므로 오류 메시지 내용은 브라우저들마다 다르게 나타남 </a:t>
            </a:r>
            <a:endParaRPr lang="en-US" altLang="ko-KR" sz="14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39692" y="3600785"/>
            <a:ext cx="4594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="uname"&gt;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="uname"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autofocus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required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795" y="1269840"/>
            <a:ext cx="5604710" cy="41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144" y="109748"/>
            <a:ext cx="7552045" cy="952929"/>
          </a:xfrm>
        </p:spPr>
        <p:txBody>
          <a:bodyPr>
            <a:normAutofit/>
          </a:bodyPr>
          <a:lstStyle/>
          <a:p>
            <a:r>
              <a:rPr lang="ko-KR" altLang="en-US" dirty="0"/>
              <a:t>여러 데이터 나열해 보여주기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&lt;select&gt;, &lt;optgroup&gt;, &lt;option&gt;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51394" y="1551005"/>
            <a:ext cx="50166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여러 옵션 중에서 선택 </a:t>
            </a:r>
            <a:r>
              <a:rPr lang="en-US" altLang="ko-KR" sz="1400"/>
              <a:t>– </a:t>
            </a:r>
            <a:r>
              <a:rPr lang="ko-KR" altLang="en-US" sz="1400"/>
              <a:t>드롭다운 목록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공간을 최소한으로 사용하면서 여러 옵션 표시 가능</a:t>
            </a:r>
            <a:endParaRPr lang="en-US" altLang="ko-KR" sz="14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04" y="2444922"/>
            <a:ext cx="4171950" cy="12858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73248" y="4044259"/>
            <a:ext cx="48208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="class"&gt;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="archi"&gt;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건축공학과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="mechanic"&gt;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기계공학과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="indust"&gt;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산업공학과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="elec"&gt;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전기전자공학과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="computer"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selected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컴퓨터공학과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="chemical"&gt;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화학공학과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8" y="5927381"/>
            <a:ext cx="904875" cy="1809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315" y="5613919"/>
            <a:ext cx="1210834" cy="99862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54572" y="1287895"/>
            <a:ext cx="501661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&lt;select&gt; </a:t>
            </a:r>
            <a:r>
              <a:rPr lang="ko-KR" altLang="en-US" sz="1400" b="1"/>
              <a:t>태그의 속성</a:t>
            </a:r>
            <a:endParaRPr lang="en-US" altLang="ko-KR" sz="1400" b="1"/>
          </a:p>
        </p:txBody>
      </p:sp>
      <p:sp>
        <p:nvSpPr>
          <p:cNvPr id="17" name="TextBox 16"/>
          <p:cNvSpPr txBox="1"/>
          <p:nvPr/>
        </p:nvSpPr>
        <p:spPr>
          <a:xfrm>
            <a:off x="5954572" y="3518812"/>
            <a:ext cx="501661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&lt;option&gt; </a:t>
            </a:r>
            <a:r>
              <a:rPr lang="ko-KR" altLang="en-US" sz="1400" b="1"/>
              <a:t>태그의 속성</a:t>
            </a:r>
            <a:endParaRPr lang="en-US" altLang="ko-KR" sz="1400" b="1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572" y="1726252"/>
            <a:ext cx="6002717" cy="15948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4572" y="3934311"/>
            <a:ext cx="4053494" cy="97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1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144" y="109748"/>
            <a:ext cx="7453191" cy="9529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여러 데이터 나열해 보여주기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&lt;select&gt;, &lt;optgroup&gt;, &lt;option&gt;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51394" y="1551005"/>
            <a:ext cx="50166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&lt;optgroup&gt; </a:t>
            </a:r>
            <a:r>
              <a:rPr lang="ko-KR" altLang="en-US" sz="1400" b="1"/>
              <a:t>태그 </a:t>
            </a:r>
            <a:endParaRPr lang="en-US" altLang="ko-KR" sz="1400" b="1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여러 항목을 그룹을 묶을 때 사용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label </a:t>
            </a:r>
            <a:r>
              <a:rPr lang="ko-KR" altLang="en-US" sz="1400"/>
              <a:t>속성을 사용해 그룹 제목을 붙임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15860" y="2848916"/>
            <a:ext cx="43427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="class"&gt;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optgroup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공과대학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="archi"&gt;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건축공학과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="mechanic"&gt;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기계공학과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="indust"&gt;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산업공학과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="elec"&gt;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전기전자공학과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="computer"&gt;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컴퓨터공학과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="chemical"&gt;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화학공학과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optgroup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optgroup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인문대학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="history"&gt;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사학과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="lang"&gt;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어문학부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="philo"&gt;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철학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optgroup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243" y="4646583"/>
            <a:ext cx="1139784" cy="16451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40742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&lt;datalist&gt;, &lt;option&gt;</a:t>
            </a:r>
            <a:endParaRPr lang="ko-KR" altLang="en-US" b="1"/>
          </a:p>
        </p:txBody>
      </p:sp>
      <p:sp>
        <p:nvSpPr>
          <p:cNvPr id="19" name="TextBox 18"/>
          <p:cNvSpPr txBox="1"/>
          <p:nvPr/>
        </p:nvSpPr>
        <p:spPr>
          <a:xfrm>
            <a:off x="6080722" y="1551005"/>
            <a:ext cx="50166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데이터 목록에 제시한 값 중에서 선택하면 그 값이 자동으로 텍스트</a:t>
            </a:r>
            <a:r>
              <a:rPr lang="en-US" altLang="ko-KR" sz="1400"/>
              <a:t> </a:t>
            </a:r>
            <a:r>
              <a:rPr lang="ko-KR" altLang="en-US" sz="1400"/>
              <a:t>필드에 입력됨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데이터 목록에 </a:t>
            </a:r>
            <a:r>
              <a:rPr lang="en-US" altLang="ko-KR" sz="1400"/>
              <a:t>id</a:t>
            </a:r>
            <a:r>
              <a:rPr lang="ko-KR" altLang="en-US" sz="1400"/>
              <a:t>를 이용해 이름을 붙이고</a:t>
            </a:r>
            <a:r>
              <a:rPr lang="en-US" altLang="ko-KR" sz="1400"/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&lt;input&gt; </a:t>
            </a:r>
            <a:r>
              <a:rPr lang="ko-KR" altLang="en-US" sz="1400"/>
              <a:t>태그의 </a:t>
            </a:r>
            <a:r>
              <a:rPr lang="en-US" altLang="ko-KR" sz="1400"/>
              <a:t>list </a:t>
            </a:r>
            <a:r>
              <a:rPr lang="ko-KR" altLang="en-US" sz="1400"/>
              <a:t>속성에 데이터 목록 </a:t>
            </a:r>
            <a:r>
              <a:rPr lang="en-US" altLang="ko-KR" sz="1400"/>
              <a:t>id</a:t>
            </a:r>
            <a:r>
              <a:rPr lang="ko-KR" altLang="en-US" sz="1400"/>
              <a:t>를 지정함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741" y="3109898"/>
            <a:ext cx="3390900" cy="13620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53993" y="4666138"/>
            <a:ext cx="501661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&lt;option&gt; </a:t>
            </a:r>
            <a:r>
              <a:rPr lang="ko-KR" altLang="en-US" sz="1400" b="1"/>
              <a:t>태그의 속성</a:t>
            </a:r>
            <a:endParaRPr lang="en-US" altLang="ko-KR" sz="1400" b="1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993" y="5129693"/>
            <a:ext cx="5667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144" y="109748"/>
            <a:ext cx="7193699" cy="9529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여러 데이터 나열해 보여주기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40742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&lt;textarea&gt;</a:t>
            </a:r>
            <a:endParaRPr lang="ko-KR" altLang="en-US" b="1"/>
          </a:p>
        </p:txBody>
      </p:sp>
      <p:sp>
        <p:nvSpPr>
          <p:cNvPr id="19" name="TextBox 18"/>
          <p:cNvSpPr txBox="1"/>
          <p:nvPr/>
        </p:nvSpPr>
        <p:spPr>
          <a:xfrm>
            <a:off x="6080722" y="1551005"/>
            <a:ext cx="50166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텍스트 영역 </a:t>
            </a:r>
            <a:r>
              <a:rPr lang="en-US" altLang="ko-KR" sz="1400"/>
              <a:t>– </a:t>
            </a:r>
            <a:r>
              <a:rPr lang="ko-KR" altLang="en-US" sz="1400"/>
              <a:t>여러 줄의 텍스트 입력 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게시판의 게시물 입력 창</a:t>
            </a:r>
            <a:r>
              <a:rPr lang="en-US" altLang="ko-KR" sz="1400"/>
              <a:t>, </a:t>
            </a:r>
            <a:r>
              <a:rPr lang="ko-KR" altLang="en-US" sz="1400"/>
              <a:t>회원 가입 양식의 약관 등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sp>
        <p:nvSpPr>
          <p:cNvPr id="20" name="TextBox 19"/>
          <p:cNvSpPr txBox="1"/>
          <p:nvPr/>
        </p:nvSpPr>
        <p:spPr>
          <a:xfrm>
            <a:off x="6253993" y="3250474"/>
            <a:ext cx="5016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&lt;textarea&gt; </a:t>
            </a:r>
            <a:r>
              <a:rPr lang="ko-KR" altLang="en-US" sz="1400" b="1"/>
              <a:t>태그의 속성</a:t>
            </a:r>
            <a:endParaRPr lang="en-US" altLang="ko-KR" sz="1400" b="1"/>
          </a:p>
        </p:txBody>
      </p:sp>
      <p:sp>
        <p:nvSpPr>
          <p:cNvPr id="16" name="TextBox 15"/>
          <p:cNvSpPr txBox="1"/>
          <p:nvPr/>
        </p:nvSpPr>
        <p:spPr>
          <a:xfrm>
            <a:off x="360726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&lt;datalist&gt;, &lt;option&gt;</a:t>
            </a:r>
            <a:endParaRPr lang="ko-KR" altLang="en-US" b="1"/>
          </a:p>
        </p:txBody>
      </p:sp>
      <p:sp>
        <p:nvSpPr>
          <p:cNvPr id="8" name="직사각형 7"/>
          <p:cNvSpPr/>
          <p:nvPr/>
        </p:nvSpPr>
        <p:spPr>
          <a:xfrm>
            <a:off x="497747" y="1876134"/>
            <a:ext cx="42652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="interest"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="choices"&gt;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datalist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="choices"&gt;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="grammar"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문법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="voca"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어휘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="speaking"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회화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="listening"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리스닝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="news"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뉴스청취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datalist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04" y="3783274"/>
            <a:ext cx="4687684" cy="13638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337" y="2439442"/>
            <a:ext cx="3495675" cy="3143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22" y="3783274"/>
            <a:ext cx="56578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5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폼 </a:t>
            </a:r>
            <a:r>
              <a:rPr lang="ko-KR" altLang="en-US" dirty="0"/>
              <a:t>관련 태그들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874334" y="1924214"/>
            <a:ext cx="10292385" cy="344702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폼 만들기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&lt;input&gt;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&lt;input&gt; </a:t>
            </a:r>
            <a:r>
              <a:rPr lang="ko-KR" altLang="en-US" dirty="0" smtClean="0"/>
              <a:t>태그의 다양한 속성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여러 데이터 나열해서 보여주기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기타 다양한 폼 요소들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97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다양한 폼 요소들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229" y="1551005"/>
            <a:ext cx="50166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다양한</a:t>
            </a:r>
            <a:r>
              <a:rPr lang="en-US" altLang="ko-KR" sz="1400"/>
              <a:t> </a:t>
            </a:r>
            <a:r>
              <a:rPr lang="ko-KR" altLang="en-US" sz="1400"/>
              <a:t>형태의 버튼 삽입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화면 낭독기에서 버튼임을 정확히 전달할 수 있음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CSS</a:t>
            </a:r>
            <a:r>
              <a:rPr lang="ko-KR" altLang="en-US" sz="1400"/>
              <a:t>를 이용해 원하는 형태로 꾸밀 수 있음</a:t>
            </a:r>
            <a:endParaRPr lang="en-US" altLang="ko-KR" sz="1400"/>
          </a:p>
        </p:txBody>
      </p:sp>
      <p:sp>
        <p:nvSpPr>
          <p:cNvPr id="16" name="TextBox 15"/>
          <p:cNvSpPr txBox="1"/>
          <p:nvPr/>
        </p:nvSpPr>
        <p:spPr>
          <a:xfrm>
            <a:off x="360726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&lt;button&gt;</a:t>
            </a:r>
            <a:endParaRPr lang="ko-KR" altLang="en-US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51" y="2747337"/>
            <a:ext cx="4591050" cy="361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2" y="3329649"/>
            <a:ext cx="5101762" cy="13571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88" y="5061838"/>
            <a:ext cx="3209925" cy="5429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754313" y="1027509"/>
            <a:ext cx="531582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subm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버튼 스타일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display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block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블록 레벨 요소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fff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dedede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cursor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pointer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마우스 포인터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6px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7px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패딩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subm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버튼 내 왼쪽 이미지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 없음*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패딩 없음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16px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가로 크기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16px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세로 크기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subm:hover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버튼 위로 마우스 포인터 올렸을 때 스타일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#e6efc2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#c6d880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color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#529215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 dirty="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button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="submit"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subm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="images/tick.png"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=""&gt;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전송하기</a:t>
            </a: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button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045" y="5467523"/>
            <a:ext cx="3427376" cy="109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폼 만들기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웹에서 만나는 폼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081" y="1804472"/>
            <a:ext cx="5602104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웹 사이트로 정보를 보낼 수 있는 요소들은 모두 폼</a:t>
            </a:r>
            <a:r>
              <a:rPr lang="en-US" altLang="ko-KR" sz="1400"/>
              <a:t>(form)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폼과 관련된 대부분의 작업들은 정보를 저장하거나 검색하거나 수정하는 일들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이런 작업은 모두 데이터베이스를 기반으로 한다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아이디를 입력하는 텍스트 필드나 버튼 같은 폼의 형태를 만드는 것은 </a:t>
            </a:r>
            <a:r>
              <a:rPr lang="en-US" altLang="ko-KR" sz="1400"/>
              <a:t>HTML </a:t>
            </a:r>
            <a:r>
              <a:rPr lang="ko-KR" altLang="en-US" sz="1400"/>
              <a:t>태그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폼에 입력한 사용자 정보를 처리하는 것은 </a:t>
            </a:r>
            <a:r>
              <a:rPr lang="en-US" altLang="ko-KR" sz="1400"/>
              <a:t>ASP</a:t>
            </a:r>
            <a:r>
              <a:rPr lang="ko-KR" altLang="en-US" sz="1400"/>
              <a:t>나 </a:t>
            </a:r>
            <a:r>
              <a:rPr lang="en-US" altLang="ko-KR" sz="1400"/>
              <a:t>PHP </a:t>
            </a:r>
            <a:r>
              <a:rPr lang="ko-KR" altLang="en-US" sz="1400"/>
              <a:t>같은 서버 프로그래밍 이용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여기에서는 서버 프로그래밍에 대해서는 다루지 않고 브라우저에 표시될 폼을 만드는 태그들에 대해 살펴본다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598" y="1636817"/>
            <a:ext cx="3804034" cy="412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폼 만들기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904" y="1309430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폼의 동작 방식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04" y="1966446"/>
            <a:ext cx="2110138" cy="1820085"/>
          </a:xfrm>
          <a:prstGeom prst="rect">
            <a:avLst/>
          </a:prstGeom>
        </p:spPr>
      </p:pic>
      <p:sp>
        <p:nvSpPr>
          <p:cNvPr id="11" name="모서리가 둥근 사각형 설명선 10"/>
          <p:cNvSpPr/>
          <p:nvPr/>
        </p:nvSpPr>
        <p:spPr>
          <a:xfrm>
            <a:off x="3903847" y="1494096"/>
            <a:ext cx="5458691" cy="3195782"/>
          </a:xfrm>
          <a:prstGeom prst="wedgeRoundRectCallout">
            <a:avLst>
              <a:gd name="adj1" fmla="val -67842"/>
              <a:gd name="adj2" fmla="val -183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016992" y="1749538"/>
            <a:ext cx="5232400" cy="29403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arenR"/>
            </a:pPr>
            <a:r>
              <a:rPr lang="ko-KR" altLang="en-US" sz="1400" dirty="0"/>
              <a:t>사용자가 </a:t>
            </a:r>
            <a:r>
              <a:rPr lang="en-US" altLang="ko-KR" sz="1400"/>
              <a:t>[</a:t>
            </a:r>
            <a:r>
              <a:rPr lang="ko-KR" altLang="en-US" sz="1400"/>
              <a:t>아이디</a:t>
            </a:r>
            <a:r>
              <a:rPr lang="en-US" altLang="ko-KR" sz="1400"/>
              <a:t>]</a:t>
            </a:r>
            <a:r>
              <a:rPr lang="ko-KR" altLang="en-US" sz="1400"/>
              <a:t>와 </a:t>
            </a:r>
            <a:r>
              <a:rPr lang="en-US" altLang="ko-KR" sz="1400" dirty="0"/>
              <a:t>[</a:t>
            </a:r>
            <a:r>
              <a:rPr lang="ko-KR" altLang="en-US" sz="1400" dirty="0"/>
              <a:t>비밀번호</a:t>
            </a:r>
            <a:r>
              <a:rPr lang="en-US" altLang="ko-KR" sz="1400" dirty="0"/>
              <a:t>]</a:t>
            </a:r>
            <a:r>
              <a:rPr lang="ko-KR" altLang="en-US" sz="1400" dirty="0"/>
              <a:t>에 정보 입력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dirty="0"/>
              <a:t>[</a:t>
            </a:r>
            <a:r>
              <a:rPr lang="ko-KR" altLang="en-US" sz="1400" dirty="0"/>
              <a:t>로그인</a:t>
            </a:r>
            <a:r>
              <a:rPr lang="en-US" altLang="ko-KR" sz="1400" dirty="0"/>
              <a:t>]</a:t>
            </a:r>
            <a:r>
              <a:rPr lang="ko-KR" altLang="en-US" sz="1400" dirty="0"/>
              <a:t> 클릭</a:t>
            </a:r>
            <a:endParaRPr lang="en-US" altLang="ko-KR" sz="1400" dirty="0"/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arenR"/>
            </a:pPr>
            <a:r>
              <a:rPr lang="ko-KR" altLang="en-US" sz="1400" dirty="0"/>
              <a:t>사용자가 입력한 아이디와 비밀번호가 웹 서버로 보내짐</a:t>
            </a:r>
            <a:endParaRPr lang="en-US" altLang="ko-KR" sz="1400" dirty="0"/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arenR"/>
            </a:pPr>
            <a:r>
              <a:rPr lang="ko-KR" altLang="en-US" sz="1400" dirty="0"/>
              <a:t>서버는 자신이 가지고 있는 사용자 데이터베이스를 뒤져서 사용자가 보내온 아이디와 비밀번호가 서로 일치하는 정보인지 확인하고 그 결과를 브라우저에 보낸다</a:t>
            </a:r>
            <a:r>
              <a:rPr lang="en-US" altLang="ko-KR" sz="1400" dirty="0"/>
              <a:t>.</a:t>
            </a:r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arenR"/>
            </a:pPr>
            <a:r>
              <a:rPr lang="ko-KR" altLang="en-US" sz="1400" dirty="0"/>
              <a:t>회원이라면 로그인한 후의 결과 화면이 나타나고</a:t>
            </a:r>
            <a:r>
              <a:rPr lang="en-US" altLang="ko-KR" sz="1400" dirty="0"/>
              <a:t>, </a:t>
            </a:r>
            <a:r>
              <a:rPr lang="ko-KR" altLang="en-US" sz="1400" dirty="0"/>
              <a:t>아니라면 로그인 실패 화면이 나타남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669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폼 만들기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904" y="1309430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&lt;form&gt; </a:t>
            </a:r>
            <a:r>
              <a:rPr lang="ko-KR" altLang="en-US" b="1"/>
              <a:t>태그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49904" y="1763272"/>
            <a:ext cx="58096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폼을</a:t>
            </a:r>
            <a:r>
              <a:rPr lang="en-US" altLang="ko-KR" sz="1400"/>
              <a:t> </a:t>
            </a:r>
            <a:r>
              <a:rPr lang="ko-KR" altLang="en-US" sz="1400"/>
              <a:t>만드는 기본 태그</a:t>
            </a:r>
            <a:r>
              <a:rPr lang="en-US" altLang="ko-KR" sz="1400"/>
              <a:t>.  &lt;form&gt;</a:t>
            </a:r>
            <a:r>
              <a:rPr lang="ko-KR" altLang="en-US" sz="1400"/>
              <a:t>과 </a:t>
            </a:r>
            <a:r>
              <a:rPr lang="en-US" altLang="ko-KR" sz="1400"/>
              <a:t>&lt;/form&gt; </a:t>
            </a:r>
            <a:r>
              <a:rPr lang="ko-KR" altLang="en-US" sz="1400"/>
              <a:t>사이에 여러 폼 요소 삽입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08" y="2265396"/>
            <a:ext cx="4248150" cy="4000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9904" y="3217004"/>
            <a:ext cx="30636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>
                <a:solidFill>
                  <a:srgbClr val="211D1E"/>
                </a:solidFill>
                <a:latin typeface="TDc_SSiMyungJo 120"/>
              </a:rPr>
              <a:t>&lt;form&gt; </a:t>
            </a:r>
            <a:r>
              <a:rPr lang="ko-KR" altLang="en-US" sz="1400" b="1">
                <a:solidFill>
                  <a:srgbClr val="211D1E"/>
                </a:solidFill>
                <a:latin typeface="TDc_SSiMyungJo 120"/>
              </a:rPr>
              <a:t>태그에서 사용 하는 속성들 </a:t>
            </a:r>
            <a:endParaRPr lang="ko-KR" altLang="en-US" sz="14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08" y="3524781"/>
            <a:ext cx="6160261" cy="30759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796168" y="1847324"/>
            <a:ext cx="41423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action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="search.php"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method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="post"&gt;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검색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="submit"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검색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049" y="3324756"/>
            <a:ext cx="2762250" cy="400050"/>
          </a:xfrm>
          <a:prstGeom prst="rect">
            <a:avLst/>
          </a:prstGeom>
        </p:spPr>
      </p:pic>
      <p:sp>
        <p:nvSpPr>
          <p:cNvPr id="15" name="사각형 설명선 14"/>
          <p:cNvSpPr/>
          <p:nvPr/>
        </p:nvSpPr>
        <p:spPr>
          <a:xfrm>
            <a:off x="8011486" y="4131285"/>
            <a:ext cx="3663662" cy="2177236"/>
          </a:xfrm>
          <a:prstGeom prst="wedgeRectCallout">
            <a:avLst>
              <a:gd name="adj1" fmla="val -21082"/>
              <a:gd name="adj2" fmla="val -6261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059493" y="4216105"/>
            <a:ext cx="36156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/>
              <a:t>검색어를 입력하고 </a:t>
            </a:r>
            <a:r>
              <a:rPr lang="en-US" altLang="ko-KR" sz="1400"/>
              <a:t>[</a:t>
            </a:r>
            <a:r>
              <a:rPr lang="ko-KR" altLang="en-US" sz="1400"/>
              <a:t>검색</a:t>
            </a:r>
            <a:r>
              <a:rPr lang="en-US" altLang="ko-KR" sz="1400"/>
              <a:t>] </a:t>
            </a:r>
            <a:r>
              <a:rPr lang="ko-KR" altLang="en-US" sz="1400"/>
              <a:t>버튼을 클릭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/>
              <a:t>입력한 내용이 웹 서버에 있는 </a:t>
            </a:r>
            <a:r>
              <a:rPr lang="en-US" altLang="ko-KR" sz="1400"/>
              <a:t>search.php </a:t>
            </a:r>
            <a:r>
              <a:rPr lang="ko-KR" altLang="en-US" sz="1400"/>
              <a:t>파일로 전송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/>
              <a:t>서버에서 </a:t>
            </a:r>
            <a:r>
              <a:rPr lang="en-US" altLang="ko-KR" sz="1400"/>
              <a:t>search.php </a:t>
            </a:r>
            <a:r>
              <a:rPr lang="ko-KR" altLang="en-US" sz="1400"/>
              <a:t>파일 실행 후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/>
              <a:t>그 결과가 다시 웹 브라우저로 전달되어 화면에 표시됨</a:t>
            </a:r>
          </a:p>
        </p:txBody>
      </p:sp>
    </p:spTree>
    <p:extLst>
      <p:ext uri="{BB962C8B-B14F-4D97-AF65-F5344CB8AC3E}">
        <p14:creationId xmlns:p14="http://schemas.microsoft.com/office/powerpoint/2010/main" val="84928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폼 만들기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904" y="1309430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&lt;label&gt; </a:t>
            </a:r>
            <a:r>
              <a:rPr lang="ko-KR" altLang="en-US" b="1"/>
              <a:t>태그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8995" y="1787033"/>
            <a:ext cx="10252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폼 </a:t>
            </a:r>
            <a:r>
              <a:rPr lang="ko-KR" altLang="en-US" sz="1400"/>
              <a:t>요소에 레이블</a:t>
            </a:r>
            <a:r>
              <a:rPr lang="en-US" altLang="ko-KR" sz="1400"/>
              <a:t>(</a:t>
            </a:r>
            <a:r>
              <a:rPr lang="ko-KR" altLang="en-US" sz="1400" dirty="0"/>
              <a:t>텍스트</a:t>
            </a:r>
            <a:r>
              <a:rPr lang="en-US" altLang="ko-KR" sz="1400" dirty="0"/>
              <a:t>)</a:t>
            </a:r>
            <a:r>
              <a:rPr lang="ko-KR" altLang="en-US" sz="1400" dirty="0"/>
              <a:t>을 붙이는 태그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라디오 버튼이나 체크 </a:t>
            </a:r>
            <a:r>
              <a:rPr lang="ko-KR" altLang="en-US" sz="1400"/>
              <a:t>박스에서 텍스트 </a:t>
            </a:r>
            <a:r>
              <a:rPr lang="ko-KR" altLang="en-US" sz="1400" dirty="0"/>
              <a:t>부분을 클릭해도 라디오 버튼과 체크 박스 버튼이 </a:t>
            </a:r>
            <a:r>
              <a:rPr lang="ko-KR" altLang="en-US" sz="1400"/>
              <a:t>선택된다</a:t>
            </a:r>
            <a:r>
              <a:rPr lang="en-US" altLang="ko-KR" sz="1400"/>
              <a:t>.</a:t>
            </a: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995" y="2724510"/>
            <a:ext cx="4834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[</a:t>
            </a:r>
            <a:r>
              <a:rPr lang="ko-KR" altLang="en-US" sz="1400"/>
              <a:t>방법</a:t>
            </a:r>
            <a:r>
              <a:rPr lang="en-US" altLang="ko-KR" sz="1400"/>
              <a:t>1] 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sp>
        <p:nvSpPr>
          <p:cNvPr id="18" name="TextBox 17"/>
          <p:cNvSpPr txBox="1"/>
          <p:nvPr/>
        </p:nvSpPr>
        <p:spPr>
          <a:xfrm>
            <a:off x="728995" y="3750083"/>
            <a:ext cx="43538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[</a:t>
            </a:r>
            <a:r>
              <a:rPr lang="ko-KR" altLang="en-US" sz="1400"/>
              <a:t>방법</a:t>
            </a:r>
            <a:r>
              <a:rPr lang="en-US" altLang="ko-KR" sz="1400"/>
              <a:t>2]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   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4" y="3197635"/>
            <a:ext cx="4514821" cy="30707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84" y="4192364"/>
            <a:ext cx="3840033" cy="74572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732477" y="3160863"/>
            <a:ext cx="6096000" cy="3806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아이디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(6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자 이상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)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=”text” </a:t>
            </a:r>
            <a:r>
              <a:rPr lang="en-US" altLang="ko-KR" sz="1400">
                <a:solidFill>
                  <a:srgbClr val="2E539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5720925" y="436068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 </a:t>
            </a: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=”user-id”&gt;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아이디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(6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자 이상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)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just"/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=”text” </a:t>
            </a: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=”user-id”&gt;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004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폼 만들기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903" y="1309430"/>
            <a:ext cx="589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&lt;fieldset&gt; </a:t>
            </a:r>
            <a:r>
              <a:rPr lang="ko-KR" altLang="en-US" b="1"/>
              <a:t>태그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8995" y="1787033"/>
            <a:ext cx="4161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폼 요소를 그룹으로 묶는 태그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36116" y="2970836"/>
            <a:ext cx="589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&lt;legend&gt; </a:t>
            </a:r>
            <a:r>
              <a:rPr lang="ko-KR" altLang="en-US" b="1"/>
              <a:t>태그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5208" y="3448439"/>
            <a:ext cx="4161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그룹으로 묶는 구역에</a:t>
            </a:r>
            <a:r>
              <a:rPr lang="en-US" altLang="ko-KR" sz="1400"/>
              <a:t> </a:t>
            </a:r>
            <a:r>
              <a:rPr lang="ko-KR" altLang="en-US" sz="1400"/>
              <a:t>제목을 붙이는 태그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95" y="2232172"/>
            <a:ext cx="3638550" cy="333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96000" y="1164134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3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개인 정보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="name"&gt;</a:t>
            </a:r>
            <a:r>
              <a:rPr lang="ko-KR" altLang="en-US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="name"&gt;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="mail"&gt;</a:t>
            </a:r>
            <a:r>
              <a:rPr lang="ko-KR" altLang="en-US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메일 주소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="mail"&gt;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3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3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3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로그인 정보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="id"&gt;</a:t>
            </a:r>
            <a:r>
              <a:rPr lang="ko-KR" altLang="en-US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아이디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="id"&gt;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3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pwd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r>
              <a:rPr lang="ko-KR" altLang="en-US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비밀번호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3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pwd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3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3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3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182" y="4079924"/>
            <a:ext cx="2800000" cy="224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&lt;input&gt; </a:t>
            </a:r>
            <a:r>
              <a:rPr lang="ko-KR" altLang="en-US" dirty="0"/>
              <a:t>태그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9904" y="1544709"/>
            <a:ext cx="778103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입력하는 부분은 거의 </a:t>
            </a:r>
            <a:r>
              <a:rPr lang="en-US" altLang="ko-KR" sz="1400"/>
              <a:t>&lt;input&gt; </a:t>
            </a:r>
            <a:r>
              <a:rPr lang="ko-KR" altLang="en-US" sz="1400"/>
              <a:t>태그를 이용해 처리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입력하는 내용의 종류는 </a:t>
            </a:r>
            <a:r>
              <a:rPr lang="en-US" altLang="ko-KR" sz="1400"/>
              <a:t>&lt;input&gt; </a:t>
            </a:r>
            <a:r>
              <a:rPr lang="ko-KR" altLang="en-US" sz="1400"/>
              <a:t>태그의 </a:t>
            </a:r>
            <a:r>
              <a:rPr lang="en-US" altLang="ko-KR" sz="1400"/>
              <a:t>type </a:t>
            </a:r>
            <a:r>
              <a:rPr lang="ko-KR" altLang="en-US" sz="1400"/>
              <a:t>속성을 통해 지정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type </a:t>
            </a:r>
            <a:r>
              <a:rPr lang="ko-KR" altLang="en-US" sz="1400"/>
              <a:t>속성 값에 따라 함께 사용할 수 있는 속성들도 달라진다</a:t>
            </a:r>
            <a:endParaRPr lang="en-US" altLang="ko-KR" sz="1400"/>
          </a:p>
          <a:p>
            <a:endParaRPr lang="ko-KR" altLang="en-US" sz="1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57" y="2674344"/>
            <a:ext cx="2971800" cy="295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3397" y="3507733"/>
            <a:ext cx="5561901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&lt;input&gt; </a:t>
            </a:r>
            <a:r>
              <a:rPr lang="ko-KR" altLang="en-US" sz="1400" b="1"/>
              <a:t>태그의 </a:t>
            </a:r>
            <a:r>
              <a:rPr lang="en-US" altLang="ko-KR" sz="1400" b="1"/>
              <a:t>id </a:t>
            </a:r>
            <a:r>
              <a:rPr lang="ko-KR" altLang="en-US" sz="1400" b="1"/>
              <a:t>속성</a:t>
            </a:r>
            <a:endParaRPr lang="en-US" altLang="ko-KR" sz="1400" b="1"/>
          </a:p>
          <a:p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여러 번 사용된 폼 요소를 구분하기 위해 사용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&lt;label&gt; </a:t>
            </a:r>
            <a:r>
              <a:rPr lang="ko-KR" altLang="en-US" sz="1400"/>
              <a:t>태그를 이용해 캡션을 붙일 수 있다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CSS</a:t>
            </a:r>
            <a:r>
              <a:rPr lang="ko-KR" altLang="en-US" sz="1400"/>
              <a:t>를 이용해 각 요소마다 다른 형태로 꾸밀 수 있다</a:t>
            </a:r>
            <a:r>
              <a:rPr lang="en-US" altLang="ko-KR" sz="1400"/>
              <a:t>. </a:t>
            </a:r>
            <a:endParaRPr lang="ko-KR" altLang="en-US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057" y="5196060"/>
            <a:ext cx="3152775" cy="561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025" y="1417345"/>
            <a:ext cx="4022128" cy="175167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025" y="3432173"/>
            <a:ext cx="3814981" cy="23258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44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r="9704"/>
          <a:stretch/>
        </p:blipFill>
        <p:spPr>
          <a:xfrm>
            <a:off x="540847" y="1276568"/>
            <a:ext cx="5601771" cy="369810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644" y="1276568"/>
            <a:ext cx="5119173" cy="369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2404</Words>
  <Application>Microsoft Office PowerPoint</Application>
  <PresentationFormat>와이드스크린</PresentationFormat>
  <Paragraphs>310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D2Coding</vt:lpstr>
      <vt:lpstr>TDc_SSiGothic 120</vt:lpstr>
      <vt:lpstr>TDc_SSiMyungJo 120</vt:lpstr>
      <vt:lpstr>맑은 고딕</vt:lpstr>
      <vt:lpstr>Arial</vt:lpstr>
      <vt:lpstr>Wingdings</vt:lpstr>
      <vt:lpstr>Office 테마</vt:lpstr>
      <vt:lpstr>폼 관련 태그들</vt:lpstr>
      <vt:lpstr>폼 관련 태그들</vt:lpstr>
      <vt:lpstr>폼 만들기</vt:lpstr>
      <vt:lpstr>폼 만들기</vt:lpstr>
      <vt:lpstr>폼 만들기</vt:lpstr>
      <vt:lpstr>폼 만들기</vt:lpstr>
      <vt:lpstr>폼 만들기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태그의 다양한 속성</vt:lpstr>
      <vt:lpstr>&lt;input&gt; 태그의 다양한 속성</vt:lpstr>
      <vt:lpstr>여러 데이터 나열해 보여주기</vt:lpstr>
      <vt:lpstr>여러 데이터 나열해 보여주기</vt:lpstr>
      <vt:lpstr>여러 데이터 나열해 보여주기</vt:lpstr>
      <vt:lpstr>기타 다양한 폼 요소들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이미지</dc:title>
  <dc:creator>윤 정희</dc:creator>
  <cp:lastModifiedBy>sbyoo</cp:lastModifiedBy>
  <cp:revision>19</cp:revision>
  <dcterms:created xsi:type="dcterms:W3CDTF">2018-05-30T08:05:26Z</dcterms:created>
  <dcterms:modified xsi:type="dcterms:W3CDTF">2019-04-01T14:47:53Z</dcterms:modified>
</cp:coreProperties>
</file>