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26BC-E5C8-47C1-AB52-ED1C7081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62736-ED90-4BB5-83D1-F3D37DE3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DF89B-DBB6-4D12-9D88-1C43CAD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45E7F-72A0-4A27-B424-D6E4803A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C91C-6748-4877-A308-783A065E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5F231-6108-4BCA-890B-46BFE3FF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168BF-CDB4-42D8-A4B1-FE860AF9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26A16-2509-444D-81A2-40033376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47A13-ED4F-4B23-888B-655513AC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7B9F2-0DF7-4673-8A50-28C47DB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EF579-C631-497E-8FF7-A93EF11E4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DBC85-19FE-4B6A-9EDD-FAA79973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822E5-E0A9-45FC-B0AA-35AC393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200D-6B18-4612-9A72-66DA9841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D9CE9-8FBB-4D71-AA59-14C02859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00AA8-8BBB-4D51-AAB7-05C3DDA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D5C8B-CEE9-4F5A-9E13-1B718429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682F-3A69-4BA1-A056-EBC42AE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FA36D-170D-45B4-9CB6-F73B7BA1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96E9B-C66C-4942-9D64-4AB16957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2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C5EA-6755-4AE5-B21C-E432F08A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CD1CD-154B-45E6-8AD7-B46ECA4C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10B9A-6B9B-4BDC-962F-21DC5632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942F-8BA4-4A6F-A6A7-F16CE3BC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3E14-D1FD-4E80-A6A6-2BA13261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1002-C074-4C4B-BB38-5C4238E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C4686-A544-46CA-8E77-B2A72638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6734-7EC2-4E7A-A0D7-72D65E11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522F6-0F97-439D-9B6B-1502164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40D19-855C-4771-8690-BB17E279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9C523-7CBA-49EF-8D0F-038A88DD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F76-38D3-42B2-B814-35DC24D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39F5C-CF88-4450-A792-6AA03C4F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D8DA-3130-4840-9ACD-CC60BDD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DE518-B75A-4B3A-949B-52BAF9C24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9BEF6-4FF6-402D-A729-C5A92E5F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61F54-E05E-435E-B1D7-82E812CC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29D6C-AA54-4045-B6FF-2167C8FA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ED1A5-81D4-4C67-B56A-E8C3D271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D93BC-01EA-45D3-B18A-01FB3EDE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15E85-DAC2-498C-B082-1E7BBB1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5A20-9A4C-45FB-9FCF-E52A47B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76CDF-3C2F-4142-8DBF-3D0663B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A70C91-7354-410F-BB79-961A0C7D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743E57-93E1-496D-BE8E-C9736311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15B4C-6DAF-4118-80D5-A466317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1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5170-8B20-4EC0-8257-6D2B603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2E92-2D2B-4BFD-BAD5-43A5C063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D4FB6-32C3-478B-8BD1-57EC60C7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18FA2-F134-48F0-9A4B-9256794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B41FF-B0FD-482C-B29A-D2BCC5AB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0609D-B4F5-4314-AF25-39B13095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492E-C5D5-4592-ABEA-D2BA14E5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4081F-C73C-48CC-A666-840F0CD4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6BA52-8719-41BC-BF16-66041D65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5AC0D-15BF-41DD-A190-DADDC5B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374C3-0FB0-4D28-92FF-222243D3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42A2B-C4CE-4DF9-BDED-3BF149E4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6AB4DD-80E4-47BF-BA6B-874E3C6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BC8BC-9053-45A1-BAE0-F659FF9D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D9754-69CD-44A6-A082-4A600407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8BFB-7FCF-4F6D-95DA-78A79660840F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4CBE2-6689-48C2-8E07-4F5D6D62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7588-DDDE-4727-BD9B-C8357D88A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2DC0-7BF0-410F-93FB-522D9CF8A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DE27-CA63-4DAD-A694-A3A90804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131958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Aivle</a:t>
            </a:r>
            <a:r>
              <a:rPr lang="en-US" altLang="ko-KR" sz="4000" dirty="0"/>
              <a:t> </a:t>
            </a:r>
            <a:r>
              <a:rPr lang="ko-KR" altLang="en-US" sz="4000" dirty="0"/>
              <a:t>스쿨 지원 </a:t>
            </a:r>
            <a:br>
              <a:rPr lang="en-US" altLang="ko-KR" sz="4000" dirty="0"/>
            </a:br>
            <a:r>
              <a:rPr lang="ko-KR" altLang="en-US" sz="4000" dirty="0"/>
              <a:t>질문 답변 </a:t>
            </a:r>
            <a:r>
              <a:rPr lang="ko-KR" altLang="en-US" sz="4000" dirty="0" err="1"/>
              <a:t>챗봇</a:t>
            </a:r>
            <a:r>
              <a:rPr lang="ko-KR" altLang="en-US" sz="4000" dirty="0"/>
              <a:t> 제작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3F02B7-677D-4821-B146-0A5293DE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1240"/>
            <a:ext cx="9144000" cy="1655762"/>
          </a:xfrm>
        </p:spPr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20323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문제 정의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역할 </a:t>
            </a:r>
            <a:r>
              <a:rPr lang="en-US" altLang="ko-KR" sz="2000" dirty="0"/>
              <a:t>: KT AI/</a:t>
            </a:r>
            <a:r>
              <a:rPr lang="ko-KR" altLang="en-US" sz="2000" dirty="0"/>
              <a:t>서비스 연구개발팀 신입사원</a:t>
            </a:r>
            <a:r>
              <a:rPr lang="en-US" altLang="ko-KR" sz="2000" dirty="0"/>
              <a:t>(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업무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에이블스쿨</a:t>
            </a:r>
            <a:r>
              <a:rPr lang="ko-KR" altLang="en-US" sz="2000" dirty="0"/>
              <a:t>  교육 지원 희망자를 대상으로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에이블스쿨</a:t>
            </a:r>
            <a:r>
              <a:rPr lang="ko-KR" altLang="en-US" sz="2000" dirty="0"/>
              <a:t> 지원 질문에 대응하는 답변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서비스를 개발한다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71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216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 Key Point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1470212"/>
            <a:ext cx="11353800" cy="516609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1.</a:t>
            </a:r>
            <a:r>
              <a:rPr lang="en-US" altLang="ko-KR" sz="2000" dirty="0"/>
              <a:t> </a:t>
            </a:r>
            <a:r>
              <a:rPr lang="ko-KR" altLang="en-US" sz="2000" b="1" dirty="0"/>
              <a:t>너무 딱딱한 질문 답변 </a:t>
            </a:r>
            <a:r>
              <a:rPr lang="ko-KR" altLang="en-US" sz="2000" b="1" dirty="0" err="1"/>
              <a:t>챗봇에서</a:t>
            </a:r>
            <a:r>
              <a:rPr lang="ko-KR" altLang="en-US" sz="2000" b="1" dirty="0"/>
              <a:t> 벗어나야 한다</a:t>
            </a:r>
            <a:r>
              <a:rPr lang="en-US" altLang="ko-KR" sz="2000" b="1" dirty="0"/>
              <a:t>!</a:t>
            </a:r>
          </a:p>
          <a:p>
            <a:pPr marL="0" indent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 err="1"/>
              <a:t>에이블스쿨</a:t>
            </a:r>
            <a:r>
              <a:rPr lang="ko-KR" altLang="en-US" sz="2000" dirty="0"/>
              <a:t> 홈페이지에 올라와 있는 질문 답변으로 기반하여 제작한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데이터뿐만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아니라 일상대화를 포함한 데이터셋도 추가했다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-&gt; Intent </a:t>
            </a:r>
            <a:r>
              <a:rPr lang="ko-KR" altLang="en-US" sz="2000" dirty="0"/>
              <a:t>수는 증가하겠지만 더 많은 데이터로 학습이 유리하고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 그 결과 딱딱한 질문 답변 </a:t>
            </a:r>
            <a:r>
              <a:rPr lang="ko-KR" altLang="en-US" sz="2000" dirty="0" err="1"/>
              <a:t>챗봇의</a:t>
            </a:r>
            <a:r>
              <a:rPr lang="ko-KR" altLang="en-US" sz="2000" dirty="0"/>
              <a:t> 이미지를 어느정도 탈피할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최대한 정확한 답변을 하는 </a:t>
            </a:r>
            <a:r>
              <a:rPr lang="ko-KR" altLang="en-US" sz="2000" b="1" dirty="0" err="1"/>
              <a:t>챗봇을</a:t>
            </a:r>
            <a:r>
              <a:rPr lang="ko-KR" altLang="en-US" sz="2000" b="1" dirty="0"/>
              <a:t> 제작해야 한다</a:t>
            </a:r>
            <a:r>
              <a:rPr lang="en-US" altLang="ko-KR" sz="2000" b="1" dirty="0"/>
              <a:t>!</a:t>
            </a:r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sz="2000" dirty="0"/>
              <a:t>-&gt; </a:t>
            </a:r>
            <a:r>
              <a:rPr lang="ko-KR" altLang="en-US" sz="2000" dirty="0"/>
              <a:t>일상 대화 데이터셋 </a:t>
            </a:r>
            <a:r>
              <a:rPr lang="en-US" altLang="ko-KR" sz="2000" dirty="0"/>
              <a:t>507</a:t>
            </a:r>
            <a:r>
              <a:rPr lang="ko-KR" altLang="en-US" sz="2000" dirty="0"/>
              <a:t>개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에이블스쿨</a:t>
            </a:r>
            <a:r>
              <a:rPr lang="ko-KR" altLang="en-US" sz="2000" dirty="0"/>
              <a:t> 지원 </a:t>
            </a:r>
            <a:r>
              <a:rPr lang="en-US" altLang="ko-KR" sz="2000" dirty="0"/>
              <a:t>Q&amp;A </a:t>
            </a:r>
            <a:r>
              <a:rPr lang="ko-KR" altLang="en-US" sz="2000" dirty="0"/>
              <a:t>데이터셋 </a:t>
            </a:r>
            <a:r>
              <a:rPr lang="en-US" altLang="ko-KR" sz="2000" dirty="0"/>
              <a:t>793</a:t>
            </a:r>
            <a:r>
              <a:rPr lang="ko-KR" altLang="en-US" sz="2000" dirty="0"/>
              <a:t>개로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비교적 적은 데이터셋으로 최대한 정확한 답변을 하는 </a:t>
            </a:r>
            <a:r>
              <a:rPr lang="ko-KR" altLang="en-US" sz="2000" dirty="0" err="1"/>
              <a:t>챗봇을</a:t>
            </a:r>
            <a:r>
              <a:rPr lang="ko-KR" altLang="en-US" sz="2000" dirty="0"/>
              <a:t> 제작해야 한다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r>
              <a:rPr lang="en-US" altLang="ko-KR" sz="2000" dirty="0"/>
              <a:t>-&gt; 1</a:t>
            </a:r>
            <a:r>
              <a:rPr lang="ko-KR" altLang="en-US" sz="2000" dirty="0" err="1"/>
              <a:t>번쨰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챗봇을</a:t>
            </a:r>
            <a:r>
              <a:rPr lang="ko-KR" altLang="en-US" sz="2000" dirty="0"/>
              <a:t> 제작하고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번쨰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챗봇을</a:t>
            </a:r>
            <a:r>
              <a:rPr lang="ko-KR" altLang="en-US" sz="2000" dirty="0"/>
              <a:t> 제작하려 할 </a:t>
            </a:r>
            <a:r>
              <a:rPr lang="ko-KR" altLang="en-US" sz="2000" dirty="0" err="1"/>
              <a:t>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성능 개선 버전 알고리즘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)</a:t>
            </a:r>
            <a:r>
              <a:rPr lang="ko-KR" altLang="en-US" sz="2000" dirty="0"/>
              <a:t>을 활용하려 한다</a:t>
            </a:r>
            <a:r>
              <a:rPr lang="en-US" altLang="ko-KR" sz="2000" dirty="0"/>
              <a:t>.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6557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6. 1</a:t>
            </a:r>
            <a:r>
              <a:rPr lang="ko-KR" altLang="en-US" sz="3000" dirty="0" err="1"/>
              <a:t>번쨰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챗봇</a:t>
            </a:r>
            <a:r>
              <a:rPr lang="en-US" altLang="ko-KR" sz="3000" dirty="0"/>
              <a:t>, 2</a:t>
            </a:r>
            <a:r>
              <a:rPr lang="ko-KR" altLang="en-US" sz="3000" dirty="0" err="1"/>
              <a:t>번쨰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챗봇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 err="1"/>
              <a:t>챗봇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1(Word2Vec </a:t>
            </a:r>
            <a:r>
              <a:rPr lang="ko-KR" altLang="en-US" sz="2000" b="1" dirty="0" err="1"/>
              <a:t>임베딩</a:t>
            </a:r>
            <a:r>
              <a:rPr lang="ko-KR" altLang="en-US" sz="2000" b="1" dirty="0"/>
              <a:t> 벡터 기반 </a:t>
            </a:r>
            <a:r>
              <a:rPr lang="ko-KR" altLang="en-US" sz="2000" b="1" dirty="0" err="1"/>
              <a:t>머신러닝</a:t>
            </a:r>
            <a:r>
              <a:rPr lang="ko-KR" altLang="en-US" sz="2000" b="1" dirty="0"/>
              <a:t> 분류 모델링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-&gt; Word2Vec </a:t>
            </a:r>
            <a:r>
              <a:rPr lang="ko-KR" altLang="en-US" sz="2000" dirty="0"/>
              <a:t>모델을 만들고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벡터를 이용하여 </a:t>
            </a:r>
            <a:r>
              <a:rPr lang="en-US" altLang="ko-KR" sz="2000" dirty="0"/>
              <a:t>intent</a:t>
            </a:r>
            <a:r>
              <a:rPr lang="ko-KR" altLang="en-US" sz="2000" dirty="0"/>
              <a:t>를 분류하는 모델링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LightGBM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/>
              <a:t>예측된 </a:t>
            </a:r>
            <a:r>
              <a:rPr lang="en-US" altLang="ko-KR" sz="2000" dirty="0"/>
              <a:t>intent</a:t>
            </a:r>
            <a:r>
              <a:rPr lang="ko-KR" altLang="en-US" sz="2000" dirty="0"/>
              <a:t>의 답변 중 임의의 하나를 선정하여 출력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b="1" dirty="0"/>
              <a:t> 2. </a:t>
            </a:r>
            <a:r>
              <a:rPr lang="ko-KR" altLang="en-US" sz="2000" b="1" dirty="0" err="1"/>
              <a:t>챗봇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2(</a:t>
            </a:r>
            <a:r>
              <a:rPr lang="ko-KR" altLang="en-US" sz="2000" b="1" dirty="0"/>
              <a:t>단계별 모델링</a:t>
            </a:r>
            <a:r>
              <a:rPr lang="en-US" altLang="ko-KR" sz="2000" b="1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-&gt; type(</a:t>
            </a:r>
            <a:r>
              <a:rPr lang="ko-KR" altLang="en-US" sz="2000" dirty="0"/>
              <a:t>일상 대화 </a:t>
            </a:r>
            <a:r>
              <a:rPr lang="en-US" altLang="ko-KR" sz="2000" dirty="0"/>
              <a:t>0, </a:t>
            </a:r>
            <a:r>
              <a:rPr lang="ko-KR" altLang="en-US" sz="2000" dirty="0" err="1"/>
              <a:t>에이블스쿨</a:t>
            </a:r>
            <a:r>
              <a:rPr lang="ko-KR" altLang="en-US" sz="2000" dirty="0"/>
              <a:t> </a:t>
            </a:r>
            <a:r>
              <a:rPr lang="en-US" altLang="ko-KR" sz="2000" dirty="0"/>
              <a:t>Q&amp;A </a:t>
            </a:r>
            <a:r>
              <a:rPr lang="ko-KR" altLang="en-US" sz="2000" dirty="0"/>
              <a:t>대화 </a:t>
            </a:r>
            <a:r>
              <a:rPr lang="en-US" altLang="ko-KR" sz="2000" dirty="0"/>
              <a:t>1) </a:t>
            </a:r>
            <a:r>
              <a:rPr lang="ko-KR" altLang="en-US" sz="2000" dirty="0"/>
              <a:t>분류 모델 만들기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(Embedding Layer</a:t>
            </a:r>
            <a:r>
              <a:rPr lang="ko-KR" altLang="en-US" sz="2000" dirty="0"/>
              <a:t>를 활용한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사용자의 질문과  데이터셋의 대화에 따른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</a:t>
            </a:r>
            <a:r>
              <a:rPr lang="ko-KR" altLang="en-US" sz="2000" dirty="0"/>
              <a:t>모델 생성 후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-&gt; </a:t>
            </a:r>
            <a:r>
              <a:rPr lang="ko-KR" altLang="en-US" sz="2000" dirty="0"/>
              <a:t>코사인 유사도를 활용하여 </a:t>
            </a:r>
            <a:r>
              <a:rPr lang="en-US" altLang="ko-KR" sz="2000" dirty="0"/>
              <a:t>intent</a:t>
            </a:r>
            <a:r>
              <a:rPr lang="ko-KR" altLang="en-US" sz="2000" dirty="0"/>
              <a:t>를 찾아</a:t>
            </a:r>
            <a:r>
              <a:rPr lang="en-US" altLang="ko-KR" sz="2000" dirty="0"/>
              <a:t>, </a:t>
            </a:r>
            <a:r>
              <a:rPr lang="ko-KR" altLang="en-US" sz="2000" dirty="0"/>
              <a:t>답변 중 임의의 하나를 선정하여 출력</a:t>
            </a:r>
          </a:p>
        </p:txBody>
      </p:sp>
    </p:spTree>
    <p:extLst>
      <p:ext uri="{BB962C8B-B14F-4D97-AF65-F5344CB8AC3E}">
        <p14:creationId xmlns:p14="http://schemas.microsoft.com/office/powerpoint/2010/main" val="28248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1051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98B5CD-E116-43D6-9ED1-8A5A9C878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88" y="2476033"/>
            <a:ext cx="6645216" cy="2370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BE385-A5EC-494E-AFA1-67D5004B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8" y="5433917"/>
            <a:ext cx="6416596" cy="86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C2ED1-0062-46B1-B062-7C8215143C05}"/>
              </a:ext>
            </a:extLst>
          </p:cNvPr>
          <p:cNvSpPr txBox="1"/>
          <p:nvPr/>
        </p:nvSpPr>
        <p:spPr>
          <a:xfrm>
            <a:off x="663389" y="1430712"/>
            <a:ext cx="783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일상 대화를 담은 데이터셋이 어떻게 이루어져 있는지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84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224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20F129-CD3E-468D-9266-B3B8A38F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16" y="2372796"/>
            <a:ext cx="7821708" cy="1283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96AB1-5E9F-4E14-971A-C3BC291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16" y="4120699"/>
            <a:ext cx="6516809" cy="24862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058DDB-CBB4-46BA-B15F-F563FDB13A81}"/>
              </a:ext>
            </a:extLst>
          </p:cNvPr>
          <p:cNvSpPr/>
          <p:nvPr/>
        </p:nvSpPr>
        <p:spPr>
          <a:xfrm>
            <a:off x="766483" y="1343827"/>
            <a:ext cx="8745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일상 대화를 담은 데이터셋의 </a:t>
            </a:r>
            <a:r>
              <a:rPr lang="en-US" altLang="ko-KR" dirty="0"/>
              <a:t>intent</a:t>
            </a:r>
            <a:r>
              <a:rPr lang="ko-KR" altLang="en-US" dirty="0"/>
              <a:t>가 어디까지 분포되어 있는지 확인하고</a:t>
            </a:r>
            <a:endParaRPr lang="en-US" altLang="ko-KR" dirty="0"/>
          </a:p>
          <a:p>
            <a:r>
              <a:rPr lang="en-US" altLang="ko-KR" dirty="0"/>
              <a:t>Intent 1 ~ Intent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까지 답변</a:t>
            </a:r>
            <a:r>
              <a:rPr lang="en-US" altLang="ko-KR" dirty="0"/>
              <a:t>(Q)</a:t>
            </a:r>
            <a:r>
              <a:rPr lang="ko-KR" altLang="en-US" dirty="0"/>
              <a:t>가 무엇인지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92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7. </a:t>
            </a:r>
            <a:r>
              <a:rPr lang="ko-KR" altLang="en-US" sz="3000"/>
              <a:t>데이터 탐색 </a:t>
            </a:r>
            <a:r>
              <a:rPr lang="en-US" altLang="ko-KR" sz="3000"/>
              <a:t>&amp; </a:t>
            </a:r>
            <a:r>
              <a:rPr lang="ko-KR" altLang="en-US" sz="3000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14497B-5922-4DBD-831B-D20A2062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47" y="2579535"/>
            <a:ext cx="7380822" cy="22217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2DCDE9-0431-499E-8350-38555AF0F7E2}"/>
              </a:ext>
            </a:extLst>
          </p:cNvPr>
          <p:cNvSpPr/>
          <p:nvPr/>
        </p:nvSpPr>
        <p:spPr>
          <a:xfrm>
            <a:off x="838200" y="1626831"/>
            <a:ext cx="9726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Aivle</a:t>
            </a:r>
            <a:r>
              <a:rPr lang="en-US" altLang="ko-KR" dirty="0"/>
              <a:t> School </a:t>
            </a:r>
            <a:r>
              <a:rPr lang="ko-KR" altLang="en-US" dirty="0"/>
              <a:t>지원 </a:t>
            </a:r>
            <a:r>
              <a:rPr lang="en-US" altLang="ko-KR" dirty="0"/>
              <a:t>Q&amp;A </a:t>
            </a:r>
            <a:r>
              <a:rPr lang="ko-KR" altLang="en-US" dirty="0"/>
              <a:t>를 담은 데이터셋이 어떻게 이루어져 있는지 확인한다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F011B-AA08-4726-BF07-51505504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47" y="5347873"/>
            <a:ext cx="5629835" cy="6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7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9BEB3B-E5DE-420B-AC29-CDBB0F82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01" y="2244735"/>
            <a:ext cx="6351535" cy="1416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5949CD-5CF9-472E-BC74-93686CA6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01" y="4180531"/>
            <a:ext cx="5975017" cy="23165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EC920-BB4A-4807-9BAB-B678F949D4F1}"/>
              </a:ext>
            </a:extLst>
          </p:cNvPr>
          <p:cNvSpPr/>
          <p:nvPr/>
        </p:nvSpPr>
        <p:spPr>
          <a:xfrm>
            <a:off x="676835" y="1263930"/>
            <a:ext cx="10004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Aivle</a:t>
            </a:r>
            <a:r>
              <a:rPr lang="en-US" altLang="ko-KR" dirty="0"/>
              <a:t> School </a:t>
            </a:r>
            <a:r>
              <a:rPr lang="ko-KR" altLang="en-US" dirty="0"/>
              <a:t>지원 </a:t>
            </a:r>
            <a:r>
              <a:rPr lang="en-US" altLang="ko-KR" dirty="0"/>
              <a:t>Q&amp;A </a:t>
            </a:r>
            <a:r>
              <a:rPr lang="ko-KR" altLang="en-US" dirty="0"/>
              <a:t>를 담은 데이터셋의 </a:t>
            </a:r>
            <a:r>
              <a:rPr lang="en-US" altLang="ko-KR" dirty="0" err="1"/>
              <a:t>inten</a:t>
            </a:r>
            <a:r>
              <a:rPr lang="ko-KR" altLang="en-US" dirty="0"/>
              <a:t>가 어디까지 분포되어 있는지 확인하고</a:t>
            </a:r>
            <a:endParaRPr lang="en-US" altLang="ko-KR" dirty="0"/>
          </a:p>
          <a:p>
            <a:r>
              <a:rPr lang="en-US" altLang="ko-KR" dirty="0"/>
              <a:t>Intent 0 ~ Intent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ko-KR" altLang="en-US" dirty="0"/>
              <a:t>까지 답변</a:t>
            </a:r>
            <a:r>
              <a:rPr lang="en-US" altLang="ko-KR" dirty="0"/>
              <a:t>(Q)</a:t>
            </a:r>
            <a:r>
              <a:rPr lang="ko-KR" altLang="en-US" dirty="0"/>
              <a:t>가 무엇인지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95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7F81160-5D06-40F8-A203-3251E76E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79" y="2613692"/>
            <a:ext cx="6188209" cy="1320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E3857-49BE-4905-BE72-806B3E123FDC}"/>
              </a:ext>
            </a:extLst>
          </p:cNvPr>
          <p:cNvSpPr/>
          <p:nvPr/>
        </p:nvSpPr>
        <p:spPr>
          <a:xfrm>
            <a:off x="555810" y="1192594"/>
            <a:ext cx="97446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Intent</a:t>
            </a:r>
            <a:r>
              <a:rPr lang="ko-KR" altLang="en-US" b="1" dirty="0"/>
              <a:t> 번호 조정</a:t>
            </a:r>
            <a:endParaRPr lang="en-US" altLang="ko-KR" b="1" dirty="0"/>
          </a:p>
          <a:p>
            <a:pPr lvl="1"/>
            <a:r>
              <a:rPr lang="en-US" altLang="ko-KR" sz="1500" dirty="0"/>
              <a:t>-&gt; </a:t>
            </a:r>
            <a:r>
              <a:rPr lang="ko-KR" altLang="en-US" sz="1500" dirty="0"/>
              <a:t>일상 대화 데이터 셋 </a:t>
            </a:r>
            <a:r>
              <a:rPr lang="en-US" altLang="ko-KR" sz="1500" dirty="0"/>
              <a:t>intent</a:t>
            </a:r>
            <a:r>
              <a:rPr lang="ko-KR" altLang="en-US" sz="1500" dirty="0"/>
              <a:t>는 </a:t>
            </a:r>
            <a:r>
              <a:rPr lang="en-US" altLang="ko-KR" sz="1500" dirty="0"/>
              <a:t>1</a:t>
            </a:r>
            <a:r>
              <a:rPr lang="ko-KR" altLang="en-US" sz="1500" dirty="0"/>
              <a:t> </a:t>
            </a:r>
            <a:r>
              <a:rPr lang="en-US" altLang="ko-KR" sz="1500" dirty="0"/>
              <a:t>~</a:t>
            </a:r>
            <a:r>
              <a:rPr lang="ko-KR" altLang="en-US" sz="1500" dirty="0"/>
              <a:t> </a:t>
            </a:r>
            <a:r>
              <a:rPr lang="en-US" altLang="ko-KR" sz="1500" dirty="0"/>
              <a:t>30</a:t>
            </a:r>
            <a:r>
              <a:rPr lang="ko-KR" altLang="en-US" sz="1500" dirty="0"/>
              <a:t>까지 존재</a:t>
            </a:r>
            <a:endParaRPr lang="en-US" altLang="ko-KR" sz="1500" dirty="0"/>
          </a:p>
          <a:p>
            <a:pPr lvl="1"/>
            <a:r>
              <a:rPr lang="en-US" altLang="ko-KR" sz="1500" dirty="0"/>
              <a:t>-&gt; </a:t>
            </a:r>
            <a:r>
              <a:rPr lang="en-US" altLang="ko-KR" sz="1500" dirty="0" err="1"/>
              <a:t>Aivle</a:t>
            </a:r>
            <a:r>
              <a:rPr lang="en-US" altLang="ko-KR" sz="1500" dirty="0"/>
              <a:t> School </a:t>
            </a:r>
            <a:r>
              <a:rPr lang="ko-KR" altLang="en-US" sz="1500" dirty="0"/>
              <a:t>데이터 셋 </a:t>
            </a:r>
            <a:r>
              <a:rPr lang="en-US" altLang="ko-KR" sz="1500" dirty="0"/>
              <a:t>intent</a:t>
            </a:r>
            <a:r>
              <a:rPr lang="ko-KR" altLang="en-US" sz="1500" dirty="0"/>
              <a:t>는 </a:t>
            </a:r>
            <a:r>
              <a:rPr lang="en-US" altLang="ko-KR" sz="1500" dirty="0"/>
              <a:t>0 ~ 22</a:t>
            </a:r>
            <a:r>
              <a:rPr lang="ko-KR" altLang="en-US" sz="1500" dirty="0"/>
              <a:t>로 존재</a:t>
            </a:r>
            <a:endParaRPr lang="en-US" altLang="ko-KR" sz="1500" dirty="0"/>
          </a:p>
          <a:p>
            <a:pPr lvl="1"/>
            <a:r>
              <a:rPr lang="en-US" altLang="ko-KR" sz="1500" dirty="0"/>
              <a:t>-&gt; </a:t>
            </a:r>
            <a:r>
              <a:rPr lang="ko-KR" altLang="en-US" sz="1500" dirty="0"/>
              <a:t>따라서 </a:t>
            </a:r>
            <a:r>
              <a:rPr lang="en-US" altLang="ko-KR" sz="1500" dirty="0" err="1"/>
              <a:t>Aivle</a:t>
            </a:r>
            <a:r>
              <a:rPr lang="en-US" altLang="ko-KR" sz="1500" dirty="0"/>
              <a:t> School </a:t>
            </a:r>
            <a:r>
              <a:rPr lang="ko-KR" altLang="en-US" sz="1500" dirty="0"/>
              <a:t>데이터 셋 </a:t>
            </a:r>
            <a:r>
              <a:rPr lang="en-US" altLang="ko-KR" sz="1500" dirty="0"/>
              <a:t>intent</a:t>
            </a:r>
            <a:r>
              <a:rPr lang="ko-KR" altLang="en-US" sz="1500" dirty="0"/>
              <a:t>를 </a:t>
            </a:r>
            <a:r>
              <a:rPr lang="en-US" altLang="ko-KR" sz="1500" dirty="0"/>
              <a:t>31 ~ 53</a:t>
            </a:r>
            <a:r>
              <a:rPr lang="ko-KR" altLang="en-US" sz="1500" dirty="0"/>
              <a:t>으로 변경하는 작업을 한다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C54E2-F96B-4C9B-A79A-43FBB657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9" y="4229233"/>
            <a:ext cx="687383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92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ADD6CA-8F73-49CD-BE18-84F0359B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11" y="2440797"/>
            <a:ext cx="7468247" cy="29491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F85DCF-7DD6-4FF0-8456-C0302A74A46C}"/>
              </a:ext>
            </a:extLst>
          </p:cNvPr>
          <p:cNvSpPr/>
          <p:nvPr/>
        </p:nvSpPr>
        <p:spPr>
          <a:xfrm>
            <a:off x="560294" y="1115234"/>
            <a:ext cx="7032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pd.concat</a:t>
            </a:r>
            <a:r>
              <a:rPr lang="en-US" altLang="ko-KR" b="1" dirty="0"/>
              <a:t>()</a:t>
            </a:r>
            <a:r>
              <a:rPr lang="ko-KR" altLang="en-US" b="1" dirty="0"/>
              <a:t>를 통해 두 데이터셋 통합</a:t>
            </a:r>
            <a:endParaRPr lang="en-US" altLang="ko-KR" b="1" dirty="0"/>
          </a:p>
          <a:p>
            <a:pPr lvl="1"/>
            <a:r>
              <a:rPr lang="en-US" altLang="ko-KR" sz="1500" dirty="0"/>
              <a:t>-&gt;</a:t>
            </a:r>
            <a:r>
              <a:rPr lang="ko-KR" altLang="en-US" sz="1500" dirty="0"/>
              <a:t> 일상 대화 데이터셋과 </a:t>
            </a:r>
            <a:r>
              <a:rPr lang="en-US" altLang="ko-KR" sz="1500" dirty="0" err="1"/>
              <a:t>Aivle</a:t>
            </a:r>
            <a:r>
              <a:rPr lang="en-US" altLang="ko-KR" sz="1500" dirty="0"/>
              <a:t> School </a:t>
            </a:r>
            <a:r>
              <a:rPr lang="ko-KR" altLang="en-US" sz="1500" dirty="0"/>
              <a:t>지원 </a:t>
            </a:r>
            <a:r>
              <a:rPr lang="en-US" altLang="ko-KR" sz="1500" dirty="0"/>
              <a:t>Q&amp;A </a:t>
            </a:r>
            <a:r>
              <a:rPr lang="ko-KR" altLang="en-US" sz="1500" dirty="0"/>
              <a:t>데이터셋 통합</a:t>
            </a:r>
            <a:endParaRPr lang="en-US" altLang="ko-KR" sz="1500" dirty="0"/>
          </a:p>
          <a:p>
            <a:pPr lvl="1"/>
            <a:r>
              <a:rPr lang="en-US" altLang="ko-KR" sz="1500" dirty="0"/>
              <a:t>-&gt; </a:t>
            </a:r>
            <a:r>
              <a:rPr lang="en-US" altLang="ko-KR" sz="1500" dirty="0" err="1"/>
              <a:t>df.shape</a:t>
            </a:r>
            <a:r>
              <a:rPr lang="ko-KR" altLang="en-US" sz="1500" dirty="0"/>
              <a:t>가 </a:t>
            </a:r>
            <a:r>
              <a:rPr lang="en-US" altLang="ko-KR" sz="1500" dirty="0"/>
              <a:t>1298</a:t>
            </a:r>
            <a:r>
              <a:rPr lang="ko-KR" altLang="en-US" sz="1500" dirty="0"/>
              <a:t>건으로 확장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004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20D71E-0383-43BE-A6DB-5D5D1D34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26" y="3007659"/>
            <a:ext cx="6759526" cy="6096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061346-C21F-479B-83D5-457B553818E4}"/>
              </a:ext>
            </a:extLst>
          </p:cNvPr>
          <p:cNvSpPr/>
          <p:nvPr/>
        </p:nvSpPr>
        <p:spPr>
          <a:xfrm>
            <a:off x="766481" y="1418910"/>
            <a:ext cx="9354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일상 대화와 </a:t>
            </a:r>
            <a:r>
              <a:rPr lang="en-US" altLang="ko-KR" b="1" dirty="0" err="1"/>
              <a:t>Aivle</a:t>
            </a:r>
            <a:r>
              <a:rPr lang="en-US" altLang="ko-KR" b="1" dirty="0"/>
              <a:t> School </a:t>
            </a:r>
            <a:r>
              <a:rPr lang="ko-KR" altLang="en-US" b="1" dirty="0"/>
              <a:t>지원 </a:t>
            </a:r>
            <a:r>
              <a:rPr lang="en-US" altLang="ko-KR" b="1" dirty="0"/>
              <a:t>Q&amp;A </a:t>
            </a:r>
            <a:r>
              <a:rPr lang="ko-KR" altLang="en-US" b="1" dirty="0"/>
              <a:t>대화를 구분하는 칼럼 </a:t>
            </a:r>
            <a:r>
              <a:rPr lang="en-US" altLang="ko-KR" b="1" dirty="0"/>
              <a:t>‘type’</a:t>
            </a:r>
            <a:r>
              <a:rPr lang="ko-KR" altLang="en-US" b="1" dirty="0"/>
              <a:t> 생성</a:t>
            </a:r>
            <a:endParaRPr lang="en-US" altLang="ko-KR" b="1" dirty="0"/>
          </a:p>
          <a:p>
            <a:pPr lvl="1"/>
            <a:r>
              <a:rPr lang="en-US" altLang="ko-KR" sz="1500" dirty="0"/>
              <a:t>-&gt;</a:t>
            </a:r>
            <a:r>
              <a:rPr lang="ko-KR" altLang="en-US" sz="1500" dirty="0"/>
              <a:t> </a:t>
            </a:r>
            <a:r>
              <a:rPr lang="en-US" altLang="ko-KR" sz="1500" dirty="0"/>
              <a:t>Intent</a:t>
            </a:r>
            <a:r>
              <a:rPr lang="ko-KR" altLang="en-US" sz="1500" dirty="0"/>
              <a:t>가 </a:t>
            </a:r>
            <a:r>
              <a:rPr lang="en-US" altLang="ko-KR" sz="1500" dirty="0"/>
              <a:t>1 ~ 30</a:t>
            </a:r>
            <a:r>
              <a:rPr lang="ko-KR" altLang="en-US" sz="1500" dirty="0"/>
              <a:t>이면 일상 대화로 </a:t>
            </a:r>
            <a:r>
              <a:rPr lang="en-US" altLang="ko-KR" sz="1500" dirty="0"/>
              <a:t>type</a:t>
            </a:r>
            <a:r>
              <a:rPr lang="ko-KR" altLang="en-US" sz="1500" dirty="0"/>
              <a:t>을 </a:t>
            </a:r>
            <a:r>
              <a:rPr lang="en-US" altLang="ko-KR" sz="1500" dirty="0"/>
              <a:t>0</a:t>
            </a:r>
            <a:r>
              <a:rPr lang="ko-KR" altLang="en-US" sz="1500" dirty="0"/>
              <a:t>으로 생성</a:t>
            </a:r>
            <a:endParaRPr lang="en-US" altLang="ko-KR" sz="1500" dirty="0"/>
          </a:p>
          <a:p>
            <a:pPr lvl="1"/>
            <a:r>
              <a:rPr lang="en-US" altLang="ko-KR" sz="1500" dirty="0"/>
              <a:t> -&gt; Intent</a:t>
            </a:r>
            <a:r>
              <a:rPr lang="ko-KR" altLang="en-US" sz="1500" dirty="0"/>
              <a:t>가 </a:t>
            </a:r>
            <a:r>
              <a:rPr lang="en-US" altLang="ko-KR" sz="1500" dirty="0"/>
              <a:t>31 ~ 53</a:t>
            </a:r>
            <a:r>
              <a:rPr lang="ko-KR" altLang="en-US" sz="1500" dirty="0"/>
              <a:t>이면 </a:t>
            </a:r>
            <a:r>
              <a:rPr lang="en-US" altLang="ko-KR" sz="1500" dirty="0" err="1"/>
              <a:t>Aivle</a:t>
            </a:r>
            <a:r>
              <a:rPr lang="en-US" altLang="ko-KR" sz="1500" dirty="0"/>
              <a:t> School </a:t>
            </a:r>
            <a:r>
              <a:rPr lang="ko-KR" altLang="en-US" sz="1500" dirty="0"/>
              <a:t>지원 </a:t>
            </a:r>
            <a:r>
              <a:rPr lang="en-US" altLang="ko-KR" sz="1500" dirty="0"/>
              <a:t>Q&amp;A </a:t>
            </a:r>
            <a:r>
              <a:rPr lang="ko-KR" altLang="en-US" sz="1500" dirty="0"/>
              <a:t>대화로 </a:t>
            </a:r>
            <a:r>
              <a:rPr lang="en-US" altLang="ko-KR" sz="1500" dirty="0"/>
              <a:t>type</a:t>
            </a:r>
            <a:r>
              <a:rPr lang="ko-KR" altLang="en-US" sz="1500" dirty="0"/>
              <a:t>을 </a:t>
            </a:r>
            <a:r>
              <a:rPr lang="en-US" altLang="ko-KR" sz="1500" dirty="0"/>
              <a:t>1</a:t>
            </a:r>
            <a:r>
              <a:rPr lang="ko-KR" altLang="en-US" sz="1500" dirty="0"/>
              <a:t>로 생성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3693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주제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9870D4-A6AD-4B8A-9C5C-4FC3C3189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49" y="1690688"/>
            <a:ext cx="7978831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r>
              <a:rPr lang="ko-KR" altLang="en-US" sz="3000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820172-B08F-4A6C-B2CA-53F6F75D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94" y="3585011"/>
            <a:ext cx="5628845" cy="31557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7EB815-59CA-41F9-8DF7-5E6E5D0E4C78}"/>
              </a:ext>
            </a:extLst>
          </p:cNvPr>
          <p:cNvSpPr/>
          <p:nvPr/>
        </p:nvSpPr>
        <p:spPr>
          <a:xfrm>
            <a:off x="712694" y="1287831"/>
            <a:ext cx="1084281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Intent</a:t>
            </a:r>
            <a:r>
              <a:rPr lang="ko-KR" altLang="en-US" b="1" dirty="0"/>
              <a:t>별 질문 개수 분포 확인하기</a:t>
            </a:r>
            <a:endParaRPr lang="en-US" altLang="ko-KR" b="1" dirty="0"/>
          </a:p>
          <a:p>
            <a:pPr lvl="1"/>
            <a:r>
              <a:rPr lang="en-US" altLang="ko-KR" sz="1500" dirty="0"/>
              <a:t>-&gt;</a:t>
            </a:r>
            <a:r>
              <a:rPr lang="ko-KR" altLang="en-US" sz="1500" dirty="0"/>
              <a:t> </a:t>
            </a:r>
            <a:r>
              <a:rPr lang="en-US" altLang="ko-KR" sz="1500" dirty="0"/>
              <a:t>Intent</a:t>
            </a:r>
            <a:r>
              <a:rPr lang="ko-KR" altLang="en-US" sz="1500" dirty="0"/>
              <a:t> 개수가 불균형을 이루고 있음을 알 수 있다</a:t>
            </a:r>
            <a:r>
              <a:rPr lang="en-US" altLang="ko-KR" sz="1500" dirty="0"/>
              <a:t>. -&gt; </a:t>
            </a:r>
            <a:r>
              <a:rPr lang="ko-KR" altLang="en-US" sz="1500" b="1" dirty="0"/>
              <a:t>클래스 불균형</a:t>
            </a:r>
            <a:endParaRPr lang="en-US" altLang="ko-KR" sz="1500" b="1" dirty="0"/>
          </a:p>
          <a:p>
            <a:pPr lvl="1"/>
            <a:r>
              <a:rPr lang="en-US" altLang="ko-KR" sz="1500" dirty="0"/>
              <a:t>-&gt; </a:t>
            </a:r>
            <a:r>
              <a:rPr lang="ko-KR" altLang="en-US" sz="1500" dirty="0"/>
              <a:t>따라서 </a:t>
            </a:r>
            <a:r>
              <a:rPr lang="ko-KR" altLang="en-US" sz="1500" dirty="0" err="1"/>
              <a:t>머신러닝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딥러닝</a:t>
            </a:r>
            <a:r>
              <a:rPr lang="ko-KR" altLang="en-US" sz="1500" dirty="0"/>
              <a:t> 모델을 학습할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클래스 불균형이 정확도를 높이는 모델로 만드는데 방해가 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-&gt; </a:t>
            </a:r>
            <a:r>
              <a:rPr lang="ko-KR" altLang="en-US" sz="1500" dirty="0"/>
              <a:t>클래스 불균형을 대처하기 위한 방법</a:t>
            </a:r>
            <a:endParaRPr lang="en-US" altLang="ko-KR" sz="1500" dirty="0"/>
          </a:p>
          <a:p>
            <a:pPr lvl="1"/>
            <a:r>
              <a:rPr lang="en-US" altLang="ko-KR" sz="1500" dirty="0"/>
              <a:t>-&gt; 1. </a:t>
            </a:r>
            <a:r>
              <a:rPr lang="ko-KR" altLang="en-US" sz="1500" dirty="0" err="1"/>
              <a:t>리샘플링</a:t>
            </a:r>
            <a:r>
              <a:rPr lang="en-US" altLang="ko-KR" sz="1500" dirty="0"/>
              <a:t>(Resampling)</a:t>
            </a:r>
            <a:r>
              <a:rPr lang="ko-KR" altLang="en-US" sz="1500" dirty="0"/>
              <a:t>을 통해 </a:t>
            </a:r>
            <a:r>
              <a:rPr lang="ko-KR" altLang="en-US" sz="1500" dirty="0" err="1"/>
              <a:t>오버샘플링</a:t>
            </a:r>
            <a:r>
              <a:rPr lang="en-US" altLang="ko-KR" sz="1500" dirty="0"/>
              <a:t>(Oversampling) </a:t>
            </a:r>
            <a:r>
              <a:rPr lang="ko-KR" altLang="en-US" sz="1500" dirty="0"/>
              <a:t>하거나 </a:t>
            </a:r>
            <a:r>
              <a:rPr lang="ko-KR" altLang="en-US" sz="1500" dirty="0" err="1"/>
              <a:t>언더샘플링</a:t>
            </a:r>
            <a:r>
              <a:rPr lang="en-US" altLang="ko-KR" sz="1500" dirty="0"/>
              <a:t>(</a:t>
            </a:r>
            <a:r>
              <a:rPr lang="en-US" altLang="ko-KR" sz="1500" dirty="0" err="1"/>
              <a:t>Undersampling</a:t>
            </a:r>
            <a:r>
              <a:rPr lang="en-US" altLang="ko-KR" sz="1500" dirty="0"/>
              <a:t>)</a:t>
            </a:r>
            <a:r>
              <a:rPr lang="ko-KR" altLang="en-US" sz="1500" dirty="0"/>
              <a:t>을 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-&gt; </a:t>
            </a:r>
            <a:r>
              <a:rPr lang="en-US" altLang="ko-KR" sz="1500" b="1" dirty="0"/>
              <a:t>2. </a:t>
            </a:r>
            <a:r>
              <a:rPr lang="ko-KR" altLang="en-US" sz="1500" b="1" dirty="0"/>
              <a:t>모델을 학습할 </a:t>
            </a:r>
            <a:r>
              <a:rPr lang="ko-KR" altLang="en-US" sz="1500" b="1" dirty="0" err="1"/>
              <a:t>떄</a:t>
            </a:r>
            <a:r>
              <a:rPr lang="ko-KR" altLang="en-US" sz="1500" b="1" dirty="0"/>
              <a:t> 소수 클래스에 대해서 가중치를 많이 부여한다</a:t>
            </a:r>
            <a:r>
              <a:rPr lang="en-US" altLang="ko-KR" sz="1500" b="1" dirty="0"/>
              <a:t>.</a:t>
            </a:r>
          </a:p>
          <a:p>
            <a:pPr lvl="1"/>
            <a:endParaRPr lang="en-US" altLang="ko-KR" sz="1500" b="1" dirty="0"/>
          </a:p>
          <a:p>
            <a:pPr lvl="1"/>
            <a:r>
              <a:rPr lang="en-US" altLang="ko-KR" sz="1500" dirty="0"/>
              <a:t>-&gt; </a:t>
            </a:r>
            <a:r>
              <a:rPr lang="ko-KR" altLang="en-US" sz="1500" dirty="0"/>
              <a:t>개인적으로 </a:t>
            </a:r>
            <a:r>
              <a:rPr lang="en-US" altLang="ko-KR" sz="1500" dirty="0"/>
              <a:t>2</a:t>
            </a:r>
            <a:r>
              <a:rPr lang="ko-KR" altLang="en-US" sz="1500" dirty="0" err="1"/>
              <a:t>번쨰</a:t>
            </a:r>
            <a:r>
              <a:rPr lang="ko-KR" altLang="en-US" sz="1500" dirty="0"/>
              <a:t> 방법을 선호하기 </a:t>
            </a:r>
            <a:r>
              <a:rPr lang="ko-KR" altLang="en-US" sz="1500" dirty="0" err="1"/>
              <a:t>떄문에</a:t>
            </a:r>
            <a:r>
              <a:rPr lang="ko-KR" altLang="en-US" sz="1500" dirty="0"/>
              <a:t> 모델을 학습할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</a:t>
            </a:r>
            <a:r>
              <a:rPr lang="en-US" altLang="ko-KR" sz="1500" b="1" dirty="0"/>
              <a:t>2</a:t>
            </a:r>
            <a:r>
              <a:rPr lang="ko-KR" altLang="en-US" sz="1500" b="1" dirty="0" err="1"/>
              <a:t>번쨰</a:t>
            </a:r>
            <a:r>
              <a:rPr lang="ko-KR" altLang="en-US" sz="1500" b="1" dirty="0"/>
              <a:t> 방법</a:t>
            </a:r>
            <a:r>
              <a:rPr lang="ko-KR" altLang="en-US" sz="1500" dirty="0"/>
              <a:t>을 활용할 예정이다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2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CF0500-AF2F-4386-B919-94E3DB10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02" y="2294965"/>
            <a:ext cx="5722754" cy="3801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D4FAF5-FB44-4AF6-921C-9232B2E9E06F}"/>
              </a:ext>
            </a:extLst>
          </p:cNvPr>
          <p:cNvSpPr/>
          <p:nvPr/>
        </p:nvSpPr>
        <p:spPr>
          <a:xfrm>
            <a:off x="685800" y="1275189"/>
            <a:ext cx="1065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질문</a:t>
            </a:r>
            <a:r>
              <a:rPr lang="en-US" altLang="ko-KR" b="1" dirty="0"/>
              <a:t>(Q)</a:t>
            </a:r>
            <a:r>
              <a:rPr lang="ko-KR" altLang="en-US" b="1" dirty="0"/>
              <a:t>별 문장 길이 분포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62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6D5DA0-3F70-4353-931E-7A78F68C2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78673"/>
            <a:ext cx="5745088" cy="37596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B05B37-3CF1-4C71-8353-9D29A2556742}"/>
              </a:ext>
            </a:extLst>
          </p:cNvPr>
          <p:cNvSpPr/>
          <p:nvPr/>
        </p:nvSpPr>
        <p:spPr>
          <a:xfrm>
            <a:off x="708211" y="1170409"/>
            <a:ext cx="107979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일상 대화</a:t>
            </a:r>
            <a:r>
              <a:rPr lang="en-US" altLang="ko-KR" b="1" dirty="0"/>
              <a:t>(0) </a:t>
            </a:r>
            <a:r>
              <a:rPr lang="ko-KR" altLang="en-US" b="1" dirty="0"/>
              <a:t>질문</a:t>
            </a:r>
            <a:r>
              <a:rPr lang="en-US" altLang="ko-KR" b="1" dirty="0"/>
              <a:t>(Q)</a:t>
            </a:r>
            <a:r>
              <a:rPr lang="ko-KR" altLang="en-US" b="1" dirty="0"/>
              <a:t>별 문장 길이 분포 확인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sz="1500" dirty="0"/>
              <a:t>-&gt; </a:t>
            </a:r>
            <a:r>
              <a:rPr lang="ko-KR" altLang="en-US" sz="1500" dirty="0"/>
              <a:t>굳이 </a:t>
            </a:r>
            <a:r>
              <a:rPr lang="ko-KR" altLang="en-US" sz="1500" dirty="0" err="1"/>
              <a:t>이상치라고</a:t>
            </a:r>
            <a:r>
              <a:rPr lang="ko-KR" altLang="en-US" sz="1500" dirty="0"/>
              <a:t> 판단한다면 길이가 </a:t>
            </a:r>
            <a:r>
              <a:rPr lang="en-US" altLang="ko-KR" sz="1500" dirty="0"/>
              <a:t>28</a:t>
            </a:r>
            <a:r>
              <a:rPr lang="ko-KR" altLang="en-US" sz="1500" dirty="0"/>
              <a:t>이라 할 수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-&gt; </a:t>
            </a:r>
            <a:r>
              <a:rPr lang="ko-KR" altLang="en-US" sz="1500" dirty="0"/>
              <a:t>하지만 </a:t>
            </a:r>
            <a:r>
              <a:rPr lang="en-US" altLang="ko-KR" sz="1500" dirty="0"/>
              <a:t>17, 18, 19 ~ 24</a:t>
            </a:r>
            <a:r>
              <a:rPr lang="ko-KR" altLang="en-US" sz="1500" dirty="0"/>
              <a:t>나 비교적 문장 길이나 </a:t>
            </a:r>
            <a:r>
              <a:rPr lang="en-US" altLang="ko-KR" sz="1500" dirty="0"/>
              <a:t>28</a:t>
            </a:r>
            <a:r>
              <a:rPr lang="ko-KR" altLang="en-US" sz="1500" dirty="0"/>
              <a:t>이나 비교적 같은 길이의 문장 길이 이므로 </a:t>
            </a:r>
            <a:endParaRPr lang="en-US" altLang="ko-KR" sz="1500" dirty="0"/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개인적으로 </a:t>
            </a:r>
            <a:r>
              <a:rPr lang="ko-KR" altLang="en-US" sz="1500" dirty="0" err="1"/>
              <a:t>이상치라고</a:t>
            </a:r>
            <a:r>
              <a:rPr lang="ko-KR" altLang="en-US" sz="1500" dirty="0"/>
              <a:t> 판단하지는 않았다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91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334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5DAACC-5E9C-4DCF-9F63-F804B32B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56" y="3095607"/>
            <a:ext cx="5937305" cy="32359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A40EF1-4479-4798-9290-DEE3873E7D8E}"/>
              </a:ext>
            </a:extLst>
          </p:cNvPr>
          <p:cNvSpPr/>
          <p:nvPr/>
        </p:nvSpPr>
        <p:spPr>
          <a:xfrm>
            <a:off x="729956" y="1242453"/>
            <a:ext cx="10732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Aivle</a:t>
            </a:r>
            <a:r>
              <a:rPr lang="en-US" altLang="ko-KR" b="1" dirty="0"/>
              <a:t> School </a:t>
            </a:r>
            <a:r>
              <a:rPr lang="ko-KR" altLang="en-US" b="1" dirty="0"/>
              <a:t>지원 </a:t>
            </a:r>
            <a:r>
              <a:rPr lang="en-US" altLang="ko-KR" b="1" dirty="0"/>
              <a:t>Q&amp;A </a:t>
            </a:r>
            <a:r>
              <a:rPr lang="ko-KR" altLang="en-US" b="1" dirty="0"/>
              <a:t>대화 질문</a:t>
            </a:r>
            <a:r>
              <a:rPr lang="en-US" altLang="ko-KR" b="1" dirty="0"/>
              <a:t>(Q)</a:t>
            </a:r>
            <a:r>
              <a:rPr lang="ko-KR" altLang="en-US" b="1" dirty="0"/>
              <a:t>별 문장 길이 분포 확인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sz="1500" dirty="0"/>
              <a:t>-&gt; </a:t>
            </a:r>
            <a:r>
              <a:rPr lang="ko-KR" altLang="en-US" sz="1500" dirty="0" err="1"/>
              <a:t>이상치라고</a:t>
            </a:r>
            <a:r>
              <a:rPr lang="ko-KR" altLang="en-US" sz="1500" dirty="0"/>
              <a:t> 판단한다면 길이가 </a:t>
            </a:r>
            <a:r>
              <a:rPr lang="en-US" altLang="ko-KR" sz="1500" dirty="0"/>
              <a:t>94, 114, 127</a:t>
            </a:r>
            <a:r>
              <a:rPr lang="ko-KR" altLang="en-US" sz="1500" dirty="0"/>
              <a:t>이라 할 수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-&gt; </a:t>
            </a:r>
            <a:r>
              <a:rPr lang="ko-KR" altLang="en-US" sz="1500" dirty="0"/>
              <a:t>개인적으로 들었던 생각은 길이가 </a:t>
            </a:r>
            <a:r>
              <a:rPr lang="en-US" altLang="ko-KR" sz="1500" dirty="0"/>
              <a:t>94, 114, 127</a:t>
            </a:r>
            <a:r>
              <a:rPr lang="ko-KR" altLang="en-US" sz="1500" dirty="0"/>
              <a:t>인 행은 삭제를 하거나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길이를 </a:t>
            </a:r>
            <a:r>
              <a:rPr lang="en-US" altLang="ko-KR" sz="1500" dirty="0"/>
              <a:t>60 </a:t>
            </a:r>
            <a:r>
              <a:rPr lang="ko-KR" altLang="en-US" sz="1500" dirty="0"/>
              <a:t>정도로 줄여보는 것도 괜찮다는 생각이 들었다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-&gt; </a:t>
            </a:r>
            <a:r>
              <a:rPr lang="ko-KR" altLang="en-US" sz="1500" dirty="0"/>
              <a:t>하지만 저는 생각만 해봤고</a:t>
            </a:r>
            <a:r>
              <a:rPr lang="en-US" altLang="ko-KR" sz="1500" dirty="0"/>
              <a:t>, </a:t>
            </a:r>
            <a:r>
              <a:rPr lang="ko-KR" altLang="en-US" sz="1500" dirty="0"/>
              <a:t>실제 대처는 하지 않았다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66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" y="-375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B8FCC1-2A9F-4A79-A76F-A8CE5C1B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53" y="2391334"/>
            <a:ext cx="6647329" cy="16944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123FF7-832B-46A9-8641-A21CC58FFCB4}"/>
              </a:ext>
            </a:extLst>
          </p:cNvPr>
          <p:cNvSpPr/>
          <p:nvPr/>
        </p:nvSpPr>
        <p:spPr>
          <a:xfrm>
            <a:off x="596151" y="1186987"/>
            <a:ext cx="937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학습</a:t>
            </a:r>
            <a:r>
              <a:rPr lang="en-US" altLang="ko-KR" b="1" dirty="0"/>
              <a:t>/</a:t>
            </a:r>
            <a:r>
              <a:rPr lang="ko-KR" altLang="en-US" b="1" dirty="0"/>
              <a:t>평가 데이터 분리</a:t>
            </a:r>
            <a:endParaRPr lang="en-US" altLang="ko-KR" b="1" dirty="0"/>
          </a:p>
          <a:p>
            <a:r>
              <a:rPr lang="en-US" altLang="ko-KR" dirty="0"/>
              <a:t>    -&gt; test </a:t>
            </a:r>
            <a:r>
              <a:rPr lang="ko-KR" altLang="en-US" dirty="0"/>
              <a:t>데이터 </a:t>
            </a:r>
            <a:r>
              <a:rPr lang="en-US" altLang="ko-KR" dirty="0"/>
              <a:t>: intent</a:t>
            </a:r>
            <a:r>
              <a:rPr lang="ko-KR" altLang="en-US" dirty="0"/>
              <a:t>마다 무작위로 질문 </a:t>
            </a:r>
            <a:r>
              <a:rPr lang="en-US" altLang="ko-KR" dirty="0"/>
              <a:t>2</a:t>
            </a:r>
            <a:r>
              <a:rPr lang="ko-KR" altLang="en-US" dirty="0"/>
              <a:t>개를 뽑아 </a:t>
            </a:r>
            <a:r>
              <a:rPr lang="en-US" altLang="ko-KR" dirty="0"/>
              <a:t>test </a:t>
            </a:r>
            <a:r>
              <a:rPr lang="ko-KR" altLang="en-US" dirty="0"/>
              <a:t>데이터로 분리</a:t>
            </a:r>
            <a:endParaRPr lang="en-US" altLang="ko-KR" dirty="0"/>
          </a:p>
          <a:p>
            <a:r>
              <a:rPr lang="en-US" altLang="ko-KR" dirty="0"/>
              <a:t>    -&gt; train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나머지 데이터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A0D2BF-B750-4CE5-B44D-686B3028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" y="4630744"/>
            <a:ext cx="4821700" cy="13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782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7959D-268F-43F9-83CC-416A20EAF5FD}"/>
              </a:ext>
            </a:extLst>
          </p:cNvPr>
          <p:cNvSpPr/>
          <p:nvPr/>
        </p:nvSpPr>
        <p:spPr>
          <a:xfrm>
            <a:off x="640975" y="1251048"/>
            <a:ext cx="107442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1. </a:t>
            </a:r>
            <a:r>
              <a:rPr lang="ko-KR" altLang="en-US" dirty="0"/>
              <a:t>질문</a:t>
            </a:r>
            <a:r>
              <a:rPr lang="en-US" altLang="ko-KR" dirty="0"/>
              <a:t>(Q)</a:t>
            </a:r>
            <a:r>
              <a:rPr lang="ko-KR" altLang="en-US" dirty="0"/>
              <a:t>에 대해서 </a:t>
            </a:r>
            <a:r>
              <a:rPr lang="ko-KR" altLang="en-US" dirty="0" err="1"/>
              <a:t>맟춤법을</a:t>
            </a:r>
            <a:r>
              <a:rPr lang="ko-KR" altLang="en-US" dirty="0"/>
              <a:t>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500" dirty="0"/>
              <a:t>-&gt; </a:t>
            </a:r>
            <a:r>
              <a:rPr lang="ko-KR" altLang="en-US" sz="1500" dirty="0"/>
              <a:t>질문</a:t>
            </a:r>
            <a:r>
              <a:rPr lang="en-US" altLang="ko-KR" sz="1500" dirty="0"/>
              <a:t>(Q)</a:t>
            </a:r>
            <a:r>
              <a:rPr lang="ko-KR" altLang="en-US" sz="1500" dirty="0"/>
              <a:t>을 사람이 작성한 것이므로</a:t>
            </a:r>
            <a:r>
              <a:rPr lang="en-US" altLang="ko-KR" sz="1500" dirty="0"/>
              <a:t>, </a:t>
            </a:r>
            <a:r>
              <a:rPr lang="ko-KR" altLang="en-US" sz="1500" dirty="0"/>
              <a:t>맞춤법을 </a:t>
            </a:r>
            <a:r>
              <a:rPr lang="en-US" altLang="ko-KR" sz="1500" dirty="0"/>
              <a:t>100% </a:t>
            </a:r>
            <a:r>
              <a:rPr lang="ko-KR" altLang="en-US" sz="1500" dirty="0"/>
              <a:t>생각하여 작성한 것으로 판단하기 이르다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-&gt; </a:t>
            </a:r>
            <a:r>
              <a:rPr lang="ko-KR" altLang="en-US" sz="1500" dirty="0"/>
              <a:t>따라서 질문</a:t>
            </a:r>
            <a:r>
              <a:rPr lang="en-US" altLang="ko-KR" sz="1500" dirty="0"/>
              <a:t>(Q)</a:t>
            </a:r>
            <a:r>
              <a:rPr lang="ko-KR" altLang="en-US" sz="1500" dirty="0"/>
              <a:t>에 대해서 맞춤법을 적용하겠다는 생각이 들었다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-&gt; </a:t>
            </a:r>
            <a:r>
              <a:rPr lang="ko-KR" altLang="en-US" sz="1500" dirty="0" err="1"/>
              <a:t>맟춤법</a:t>
            </a:r>
            <a:r>
              <a:rPr lang="ko-KR" altLang="en-US" sz="1500" dirty="0"/>
              <a:t> 라이브러리로 </a:t>
            </a:r>
            <a:r>
              <a:rPr lang="en-US" altLang="ko-KR" sz="1500" dirty="0" err="1"/>
              <a:t>Hanspell</a:t>
            </a:r>
            <a:r>
              <a:rPr lang="ko-KR" altLang="en-US" sz="1500" dirty="0"/>
              <a:t>이 많이 사용되지만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서버 상태에 따라서는 사용이 제한될 수 있다 라는 의견이 있었다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KeyError</a:t>
            </a:r>
            <a:r>
              <a:rPr lang="ko-KR" altLang="en-US" sz="1500" dirty="0"/>
              <a:t>가 나서 사용하지 못하여 다른 방법을 이용하기로 했지만 결국 실패했다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        </a:t>
            </a:r>
            <a:r>
              <a:rPr lang="ko-KR" altLang="en-US" sz="1500" dirty="0"/>
              <a:t>그래서 맞춤법은 적용하지 못했다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34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C040E-DF2C-49B0-828A-18BE7981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5" y="1990982"/>
            <a:ext cx="7138585" cy="2258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2AD060-AA90-4DB4-86A2-11852246A425}"/>
              </a:ext>
            </a:extLst>
          </p:cNvPr>
          <p:cNvSpPr/>
          <p:nvPr/>
        </p:nvSpPr>
        <p:spPr>
          <a:xfrm>
            <a:off x="632012" y="1140897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2. </a:t>
            </a:r>
            <a:r>
              <a:rPr lang="ko-KR" altLang="en-US" dirty="0"/>
              <a:t>질문</a:t>
            </a:r>
            <a:r>
              <a:rPr lang="en-US" altLang="ko-KR" dirty="0"/>
              <a:t>(Q)</a:t>
            </a:r>
            <a:r>
              <a:rPr lang="ko-KR" altLang="en-US" dirty="0"/>
              <a:t>에 대한 특수문자를 제거한다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BD228-127F-43A8-BF76-A8943745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4914422"/>
            <a:ext cx="800931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3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166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F4A9AA-B553-4909-B304-1147E578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31" y="2205715"/>
            <a:ext cx="7462428" cy="1662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FFB78-11F8-422D-BD15-43E2FA64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1" y="4185944"/>
            <a:ext cx="7390709" cy="1372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A2F5D4-91C2-4894-80F2-FE391994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1" y="5944038"/>
            <a:ext cx="7390709" cy="700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A2A3C-D40B-4A0E-BFAC-AAE9FEE4E68B}"/>
              </a:ext>
            </a:extLst>
          </p:cNvPr>
          <p:cNvSpPr/>
          <p:nvPr/>
        </p:nvSpPr>
        <p:spPr>
          <a:xfrm>
            <a:off x="703731" y="1279798"/>
            <a:ext cx="7701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직접 구한 한글 </a:t>
            </a:r>
            <a:r>
              <a:rPr lang="ko-KR" altLang="en-US" dirty="0" err="1"/>
              <a:t>불용어</a:t>
            </a:r>
            <a:r>
              <a:rPr lang="ko-KR" altLang="en-US" dirty="0"/>
              <a:t> 사전을 활용하여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 질문</a:t>
            </a:r>
            <a:r>
              <a:rPr lang="en-US" altLang="ko-KR" dirty="0"/>
              <a:t>(Q)</a:t>
            </a:r>
            <a:r>
              <a:rPr lang="ko-KR" altLang="en-US" dirty="0"/>
              <a:t>에 대해서 의미가 없는 단어라고 판단되는 단어는 제거한다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95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C4DBFC3-E349-40B3-9478-70C4A922B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701" y="2528048"/>
            <a:ext cx="5405146" cy="2333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6B6A16-3393-44D2-836B-6A723DB3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1431"/>
            <a:ext cx="5996817" cy="2345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DAE89D-EA51-40CD-9AAE-02B0D6C8F1F8}"/>
              </a:ext>
            </a:extLst>
          </p:cNvPr>
          <p:cNvSpPr/>
          <p:nvPr/>
        </p:nvSpPr>
        <p:spPr>
          <a:xfrm>
            <a:off x="690281" y="1325563"/>
            <a:ext cx="1095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4. </a:t>
            </a:r>
            <a:r>
              <a:rPr lang="ko-KR" altLang="en-US" dirty="0"/>
              <a:t>형태소 분석을 하는 함수를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93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8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7. </a:t>
            </a:r>
            <a:r>
              <a:rPr lang="ko-KR" altLang="en-US" sz="3000" dirty="0"/>
              <a:t>데이터 탐색 </a:t>
            </a:r>
            <a:r>
              <a:rPr lang="en-US" altLang="ko-KR" sz="3000" dirty="0"/>
              <a:t>&amp;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6F555C-E0B5-4504-9408-3D79195D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0064"/>
            <a:ext cx="10120237" cy="594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0A276D-7243-410C-A498-688749F1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306670" cy="3124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B63FFD-9719-4FF1-B97D-98E1CCF2FDD2}"/>
              </a:ext>
            </a:extLst>
          </p:cNvPr>
          <p:cNvSpPr/>
          <p:nvPr/>
        </p:nvSpPr>
        <p:spPr>
          <a:xfrm>
            <a:off x="838200" y="1200520"/>
            <a:ext cx="11282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5. </a:t>
            </a:r>
            <a:r>
              <a:rPr lang="ko-KR" altLang="en-US" dirty="0"/>
              <a:t>질문</a:t>
            </a:r>
            <a:r>
              <a:rPr lang="en-US" altLang="ko-KR" dirty="0"/>
              <a:t>(Q)</a:t>
            </a:r>
            <a:r>
              <a:rPr lang="ko-KR" altLang="en-US" dirty="0"/>
              <a:t>에 대해서 형태소 분석을 하여 </a:t>
            </a:r>
            <a:r>
              <a:rPr lang="en-US" altLang="ko-KR" dirty="0" err="1"/>
              <a:t>clean_train_questions</a:t>
            </a:r>
            <a:r>
              <a:rPr lang="en-US" altLang="ko-KR" dirty="0"/>
              <a:t>, </a:t>
            </a:r>
            <a:r>
              <a:rPr lang="en-US" altLang="ko-KR" dirty="0" err="1"/>
              <a:t>clean_test_questions</a:t>
            </a:r>
            <a:r>
              <a:rPr lang="en-US" altLang="ko-KR" dirty="0"/>
              <a:t> </a:t>
            </a:r>
            <a:r>
              <a:rPr lang="ko-KR" altLang="en-US" dirty="0"/>
              <a:t>이름으로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500" dirty="0"/>
              <a:t>-&gt; </a:t>
            </a:r>
            <a:r>
              <a:rPr lang="ko-KR" altLang="en-US" sz="1500" dirty="0"/>
              <a:t>후에 이들은 자연어 처리에 특화된 숫자 형태로 변환할 예정이다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4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Pain</a:t>
            </a:r>
            <a:r>
              <a:rPr lang="ko-KR" altLang="en-US" sz="3000" dirty="0"/>
              <a:t> </a:t>
            </a:r>
            <a:r>
              <a:rPr lang="en-US" altLang="ko-KR" sz="3000" dirty="0"/>
              <a:t>Point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1A000A-2F53-4FA6-AA30-632B9E49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92" y="1832035"/>
            <a:ext cx="8207451" cy="40922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DBE313-BF22-4728-8D8E-A9BD25FA8E8B}"/>
              </a:ext>
            </a:extLst>
          </p:cNvPr>
          <p:cNvSpPr/>
          <p:nvPr/>
        </p:nvSpPr>
        <p:spPr>
          <a:xfrm>
            <a:off x="7232408" y="6065678"/>
            <a:ext cx="24294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A6A6A6"/>
                </a:solidFill>
                <a:latin typeface="맑은 고딕" panose="020B0503020000020004" pitchFamily="50" charset="-127"/>
              </a:rPr>
              <a:t>https://ko.wikipedia.org/wiki/</a:t>
            </a:r>
            <a:r>
              <a:rPr lang="ko-KR" altLang="en-US" sz="1000" dirty="0" err="1">
                <a:solidFill>
                  <a:srgbClr val="A6A6A6"/>
                </a:solidFill>
                <a:latin typeface="맑은 고딕" panose="020B0503020000020004" pitchFamily="50" charset="-127"/>
              </a:rPr>
              <a:t>챗봇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3319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상세 요구사항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1800" dirty="0"/>
              <a:t>-&gt; Word2Vec</a:t>
            </a:r>
            <a:r>
              <a:rPr lang="ko-KR" altLang="en-US" sz="1800" dirty="0"/>
              <a:t>를 활용한 </a:t>
            </a:r>
            <a:r>
              <a:rPr lang="en-US" altLang="ko-KR" sz="1800" dirty="0" err="1"/>
              <a:t>LightGBM</a:t>
            </a:r>
            <a:r>
              <a:rPr lang="en-US" altLang="ko-KR" sz="1800" dirty="0"/>
              <a:t> </a:t>
            </a:r>
            <a:r>
              <a:rPr lang="ko-KR" altLang="en-US" sz="1800" dirty="0"/>
              <a:t>모델링</a:t>
            </a:r>
            <a:r>
              <a:rPr lang="en-US" altLang="ko-KR" sz="1800" dirty="0"/>
              <a:t>(Intent </a:t>
            </a:r>
            <a:r>
              <a:rPr lang="ko-KR" altLang="en-US" sz="1800" dirty="0"/>
              <a:t>분류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en-US" altLang="ko-KR" sz="1600" dirty="0"/>
              <a:t>-&gt; Word2Vec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 생성하기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            -&gt; Word Embedding</a:t>
            </a:r>
            <a:r>
              <a:rPr lang="ko-KR" altLang="en-US" sz="1400" dirty="0"/>
              <a:t>으로 문장벡터 구하기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/>
              <a:t>       -&gt;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벡터를 이용하여 </a:t>
            </a:r>
            <a:r>
              <a:rPr lang="en-US" altLang="ko-KR" sz="1600" dirty="0"/>
              <a:t>ML </a:t>
            </a:r>
            <a:r>
              <a:rPr lang="ko-KR" altLang="en-US" sz="1600" dirty="0"/>
              <a:t>기반 모델링 수행하기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LightGBM</a:t>
            </a:r>
            <a:r>
              <a:rPr lang="en-US" altLang="ko-KR" sz="1400" dirty="0"/>
              <a:t> ML</a:t>
            </a:r>
            <a:r>
              <a:rPr lang="ko-KR" altLang="en-US" sz="1400" dirty="0"/>
              <a:t> 알고리즘을 이용한다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    -&gt;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예측결과</a:t>
            </a:r>
            <a:r>
              <a:rPr lang="en-US" altLang="ko-KR" sz="1800" dirty="0"/>
              <a:t>(intent)</a:t>
            </a:r>
            <a:r>
              <a:rPr lang="ko-KR" altLang="en-US" sz="1800" dirty="0"/>
              <a:t>에 따라 답변하는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만들기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         -&gt; </a:t>
            </a:r>
            <a:r>
              <a:rPr lang="ko-KR" altLang="en-US" sz="1600" dirty="0"/>
              <a:t>질문을 </a:t>
            </a:r>
            <a:r>
              <a:rPr lang="ko-KR" altLang="en-US" sz="1600" dirty="0" err="1"/>
              <a:t>입력받아</a:t>
            </a:r>
            <a:r>
              <a:rPr lang="en-US" altLang="ko-KR" sz="1600" dirty="0"/>
              <a:t>, </a:t>
            </a:r>
            <a:r>
              <a:rPr lang="ko-KR" altLang="en-US" sz="1600" dirty="0"/>
              <a:t>답변하는 함수 생성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214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32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</a:t>
            </a:r>
            <a:r>
              <a:rPr lang="ko-KR" altLang="en-US" sz="3000" dirty="0"/>
              <a:t> 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10332DC-0EF6-4B5F-838C-79C130EC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48" y="2432156"/>
            <a:ext cx="8382726" cy="541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EBA1C0-0E2B-4D57-958D-7F29E930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8" y="3429000"/>
            <a:ext cx="6152886" cy="25139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F49823-ABA0-4C57-A2EE-9D6E14A8830D}"/>
              </a:ext>
            </a:extLst>
          </p:cNvPr>
          <p:cNvSpPr/>
          <p:nvPr/>
        </p:nvSpPr>
        <p:spPr>
          <a:xfrm>
            <a:off x="551329" y="1445827"/>
            <a:ext cx="1145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를 쓰기 위해서 질문 데이터를 리스트 형태로 변환한다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10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9" y="1395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F558F2-AFB8-4462-AF12-CE9B76BFD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35" y="2788152"/>
            <a:ext cx="7681626" cy="624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6A1B57-DF38-4C91-BCA9-7C0EC6AE8215}"/>
              </a:ext>
            </a:extLst>
          </p:cNvPr>
          <p:cNvSpPr/>
          <p:nvPr/>
        </p:nvSpPr>
        <p:spPr>
          <a:xfrm>
            <a:off x="973235" y="1495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를 쓰기 위해서 질문 데이터를 리스트 형태로 변환한다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7253C9-53E6-4180-BB41-D9FDF80F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35" y="4058767"/>
            <a:ext cx="941151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F56D5-6A26-420B-AD90-3A49A467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34866"/>
            <a:ext cx="9990686" cy="28425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E980FF-5202-428F-9061-076882FBA22A}"/>
              </a:ext>
            </a:extLst>
          </p:cNvPr>
          <p:cNvSpPr/>
          <p:nvPr/>
        </p:nvSpPr>
        <p:spPr>
          <a:xfrm>
            <a:off x="838199" y="1667891"/>
            <a:ext cx="10412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질문 데이터를 자연어 처리에 최적화된 숫자 형태로 변경하기 위해 </a:t>
            </a:r>
            <a:r>
              <a:rPr lang="en-US" altLang="ko-KR" dirty="0"/>
              <a:t>Word2Vec</a:t>
            </a:r>
            <a:r>
              <a:rPr lang="ko-KR" altLang="en-US" dirty="0"/>
              <a:t> 모델을 정의한다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71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96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F3D75C-FFF1-455F-B268-2983782B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55" y="2188040"/>
            <a:ext cx="5894527" cy="2481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4162D8-42E3-4370-945A-6B30D659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5" y="4898936"/>
            <a:ext cx="5697227" cy="18132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F79BE3-9BD5-4F3D-A93C-D9C24B77A810}"/>
              </a:ext>
            </a:extLst>
          </p:cNvPr>
          <p:cNvSpPr/>
          <p:nvPr/>
        </p:nvSpPr>
        <p:spPr>
          <a:xfrm>
            <a:off x="882713" y="1213070"/>
            <a:ext cx="10907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질문 데이터를 자연어 처리에 최적화된 숫자 형태로 변경하는 실질적 부분이다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get_dataset</a:t>
            </a:r>
            <a:r>
              <a:rPr lang="en-US" altLang="ko-KR" dirty="0"/>
              <a:t>(), </a:t>
            </a:r>
            <a:r>
              <a:rPr lang="en-US" altLang="ko-KR" dirty="0" err="1"/>
              <a:t>get_sent_embedding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0438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765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9FAE49-FD53-433B-A524-F308D857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7" y="2253359"/>
            <a:ext cx="10515600" cy="106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9C285B-D05F-41BA-B992-A17C422E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7" y="3646817"/>
            <a:ext cx="6735363" cy="192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67177F-14E4-4DDC-AF9F-1C38AA84C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47" y="5859608"/>
            <a:ext cx="6408975" cy="7773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2EEF9F-72CD-4494-B45C-3338E5189948}"/>
              </a:ext>
            </a:extLst>
          </p:cNvPr>
          <p:cNvSpPr/>
          <p:nvPr/>
        </p:nvSpPr>
        <p:spPr>
          <a:xfrm>
            <a:off x="775447" y="1139273"/>
            <a:ext cx="1127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train</a:t>
            </a:r>
            <a:r>
              <a:rPr lang="ko-KR" altLang="en-US" dirty="0"/>
              <a:t>에 있었던 질문 데이터를 </a:t>
            </a:r>
            <a:r>
              <a:rPr lang="en-US" altLang="ko-KR" dirty="0"/>
              <a:t>Word2Vec </a:t>
            </a:r>
            <a:r>
              <a:rPr lang="ko-KR" altLang="en-US" dirty="0"/>
              <a:t>모델을 활용하여 자연어 처리에 특화된 숫자 형태로 변환한다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num_features</a:t>
            </a:r>
            <a:r>
              <a:rPr lang="ko-KR" altLang="en-US" sz="1600" dirty="0"/>
              <a:t>를 </a:t>
            </a:r>
            <a:r>
              <a:rPr lang="en-US" altLang="ko-KR" sz="1600" dirty="0"/>
              <a:t>100</a:t>
            </a:r>
            <a:r>
              <a:rPr lang="ko-KR" altLang="en-US" sz="1600" dirty="0"/>
              <a:t>으로 주면 </a:t>
            </a:r>
            <a:r>
              <a:rPr lang="en-US" altLang="ko-KR" sz="1600" dirty="0"/>
              <a:t>100</a:t>
            </a:r>
            <a:r>
              <a:rPr lang="ko-KR" altLang="en-US" sz="1600" dirty="0"/>
              <a:t>차원으로 설정한다는 뜻이다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479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F5CEE7-2F36-41D7-AAFD-0E6D5C9FF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6" y="3174952"/>
            <a:ext cx="9769687" cy="20042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28E91B-1E0A-458A-BBB9-62910A042347}"/>
              </a:ext>
            </a:extLst>
          </p:cNvPr>
          <p:cNvSpPr/>
          <p:nvPr/>
        </p:nvSpPr>
        <p:spPr>
          <a:xfrm>
            <a:off x="838199" y="1580202"/>
            <a:ext cx="1104003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챗봇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이라는 모델을 만들기 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train_test_split</a:t>
            </a:r>
            <a:r>
              <a:rPr lang="ko-KR" altLang="en-US" sz="1600" dirty="0"/>
              <a:t>를 이용하여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학습 데이터와 테스트 데이터로 구분한다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</a:t>
            </a:r>
            <a:r>
              <a:rPr lang="en-US" altLang="ko-KR" sz="1400" dirty="0"/>
              <a:t>-&gt; X : </a:t>
            </a:r>
            <a:r>
              <a:rPr lang="ko-KR" altLang="en-US" sz="1400" dirty="0"/>
              <a:t>이전 단계에서 저장된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</a:t>
            </a:r>
            <a:endParaRPr lang="en-US" altLang="ko-KR" sz="1400" dirty="0"/>
          </a:p>
          <a:p>
            <a:r>
              <a:rPr lang="en-US" altLang="ko-KR" sz="1400" dirty="0"/>
              <a:t>     -&gt;  Y : intent </a:t>
            </a:r>
            <a:r>
              <a:rPr lang="ko-KR" altLang="en-US" sz="1400" dirty="0"/>
              <a:t>값들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-&gt; </a:t>
            </a:r>
            <a:r>
              <a:rPr lang="ko-KR" altLang="en-US" sz="1400" dirty="0"/>
              <a:t>학습 데이터가 </a:t>
            </a:r>
            <a:r>
              <a:rPr lang="en-US" altLang="ko-KR" sz="1400" dirty="0"/>
              <a:t>953</a:t>
            </a:r>
            <a:r>
              <a:rPr lang="ko-KR" altLang="en-US" sz="1400" dirty="0"/>
              <a:t>건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데이터가 </a:t>
            </a:r>
            <a:r>
              <a:rPr lang="en-US" altLang="ko-KR" sz="1400" dirty="0"/>
              <a:t>239</a:t>
            </a:r>
            <a:r>
              <a:rPr lang="ko-KR" altLang="en-US" sz="1400" dirty="0"/>
              <a:t>건으로 비교적 데이터 건수가 적음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019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1172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71128-6C68-4F6D-A2FB-728FAFBA3E1F}"/>
              </a:ext>
            </a:extLst>
          </p:cNvPr>
          <p:cNvSpPr/>
          <p:nvPr/>
        </p:nvSpPr>
        <p:spPr>
          <a:xfrm>
            <a:off x="775447" y="1341491"/>
            <a:ext cx="11273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LightGBM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RandomForest</a:t>
            </a:r>
            <a:r>
              <a:rPr lang="ko-KR" altLang="en-US" sz="1600" b="1" dirty="0"/>
              <a:t> 모델을 학습하기에 앞서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train_y</a:t>
            </a:r>
            <a:r>
              <a:rPr lang="en-US" altLang="ko-KR" sz="1600" b="1" dirty="0"/>
              <a:t>(intent)</a:t>
            </a:r>
            <a:r>
              <a:rPr lang="ko-KR" altLang="en-US" sz="1600" b="1" dirty="0"/>
              <a:t>에 대한 데이터 불균형이 존재하므로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소수 클래스에 대해서 가중치를 더 부여하는 방법을 활용한다</a:t>
            </a:r>
            <a:r>
              <a:rPr lang="en-US" altLang="ko-KR" sz="1600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58F47-9534-461C-9506-CDE9BEBB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4" y="2965252"/>
            <a:ext cx="6369424" cy="30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4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8" y="360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30ED48-693D-43FE-A36D-C40C4605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408" y="2411356"/>
            <a:ext cx="7443086" cy="11263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FDDAE3-5CAE-41FD-B6E1-102BD3538505}"/>
              </a:ext>
            </a:extLst>
          </p:cNvPr>
          <p:cNvSpPr/>
          <p:nvPr/>
        </p:nvSpPr>
        <p:spPr>
          <a:xfrm>
            <a:off x="569258" y="1106620"/>
            <a:ext cx="91215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LightGBM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RandomForest</a:t>
            </a:r>
            <a:r>
              <a:rPr lang="ko-KR" altLang="en-US" sz="1600" b="1" dirty="0"/>
              <a:t> 모델을 학습하기에 앞서</a:t>
            </a:r>
            <a:r>
              <a:rPr lang="en-US" altLang="ko-KR" sz="1600" b="1" dirty="0"/>
              <a:t>,</a:t>
            </a:r>
          </a:p>
          <a:p>
            <a:r>
              <a:rPr lang="en-US" altLang="ko-KR" sz="1600" b="1" dirty="0"/>
              <a:t>    </a:t>
            </a:r>
            <a:r>
              <a:rPr lang="en-US" altLang="ko-KR" sz="1600" b="1" dirty="0" err="1"/>
              <a:t>train_y</a:t>
            </a:r>
            <a:r>
              <a:rPr lang="en-US" altLang="ko-KR" sz="1600" b="1" dirty="0"/>
              <a:t>(intent)</a:t>
            </a:r>
            <a:r>
              <a:rPr lang="ko-KR" altLang="en-US" sz="1600" b="1" dirty="0"/>
              <a:t>에 대한 데이터 불균형이 존재하므로</a:t>
            </a:r>
            <a:endParaRPr lang="en-US" altLang="ko-KR" sz="1600" b="1" dirty="0"/>
          </a:p>
          <a:p>
            <a:r>
              <a:rPr lang="en-US" altLang="ko-KR" sz="1600" b="1" dirty="0"/>
              <a:t>    </a:t>
            </a:r>
            <a:r>
              <a:rPr lang="ko-KR" altLang="en-US" sz="1600" b="1" dirty="0"/>
              <a:t>소수 클래스에 대해서 가중치를 더 부여하는 방법을 활용한다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소수 클래스에 대해서 더 가중치를 부여하는 것을 알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4319C-40DE-46E6-BB51-74CB485C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08" y="3765175"/>
            <a:ext cx="3633086" cy="2993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5B58A2-ECB3-48A2-9CAD-8687F1B4F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08" y="3765175"/>
            <a:ext cx="2722924" cy="29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43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0F96978-6916-4331-8142-95E2F647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60" y="2122105"/>
            <a:ext cx="5585944" cy="2362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9934B0-0818-444F-9D04-6ED2F37E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0" y="5009867"/>
            <a:ext cx="4968671" cy="12040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5D76D7-4925-42D2-866F-3EA2BF49D671}"/>
              </a:ext>
            </a:extLst>
          </p:cNvPr>
          <p:cNvSpPr/>
          <p:nvPr/>
        </p:nvSpPr>
        <p:spPr>
          <a:xfrm>
            <a:off x="699246" y="1159582"/>
            <a:ext cx="9897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LightGBM</a:t>
            </a:r>
            <a:r>
              <a:rPr lang="en-US" altLang="ko-KR" sz="1600" dirty="0"/>
              <a:t> </a:t>
            </a:r>
            <a:r>
              <a:rPr lang="ko-KR" altLang="en-US" sz="1600" dirty="0"/>
              <a:t>모델을 학습한다</a:t>
            </a:r>
            <a:r>
              <a:rPr lang="en-US" altLang="ko-KR" sz="1600" dirty="0"/>
              <a:t>. (</a:t>
            </a:r>
            <a:r>
              <a:rPr lang="ko-KR" altLang="en-US" sz="1600" b="1" dirty="0"/>
              <a:t>소수 클래스에 더 가중치를 부여하는 방향 옵션 적용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정확도 약 </a:t>
            </a:r>
            <a:r>
              <a:rPr lang="en-US" altLang="ko-KR" sz="1400" dirty="0"/>
              <a:t>58%</a:t>
            </a:r>
            <a:r>
              <a:rPr lang="ko-KR" altLang="en-US" sz="1400" dirty="0"/>
              <a:t>로</a:t>
            </a:r>
            <a:r>
              <a:rPr lang="en-US" altLang="ko-KR" sz="1400" dirty="0"/>
              <a:t>, 2</a:t>
            </a:r>
            <a:r>
              <a:rPr lang="ko-KR" altLang="en-US" sz="1400" dirty="0"/>
              <a:t>개 질문을 던지면</a:t>
            </a:r>
            <a:r>
              <a:rPr lang="en-US" altLang="ko-KR" sz="1400" dirty="0"/>
              <a:t>, 1</a:t>
            </a:r>
            <a:r>
              <a:rPr lang="ko-KR" altLang="en-US" sz="1400" dirty="0"/>
              <a:t>개 대답은 잘한다는 뜻으로 받아들일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3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5" y="1867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Pain</a:t>
            </a:r>
            <a:r>
              <a:rPr lang="ko-KR" altLang="en-US" sz="3000" dirty="0"/>
              <a:t> </a:t>
            </a:r>
            <a:r>
              <a:rPr lang="en-US" altLang="ko-KR" sz="3000" dirty="0"/>
              <a:t>Point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646740"/>
            <a:ext cx="11452301" cy="4351338"/>
          </a:xfrm>
        </p:spPr>
        <p:txBody>
          <a:bodyPr/>
          <a:lstStyle/>
          <a:p>
            <a:r>
              <a:rPr lang="en-US" altLang="ko-KR" sz="2500" dirty="0" err="1"/>
              <a:t>Aivle</a:t>
            </a:r>
            <a:r>
              <a:rPr lang="en-US" altLang="ko-KR" sz="2500" dirty="0"/>
              <a:t> School </a:t>
            </a:r>
            <a:r>
              <a:rPr lang="ko-KR" altLang="en-US" sz="2500" dirty="0"/>
              <a:t>지원자들의 단순 반복 문의에 따른 업무 부담 증가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500" dirty="0"/>
              <a:t>- </a:t>
            </a:r>
            <a:r>
              <a:rPr lang="ko-KR" altLang="en-US" sz="1500" dirty="0"/>
              <a:t>교육 운영담당자는 단순 반복 문의에 따른 업무 피로도 증대</a:t>
            </a:r>
            <a:r>
              <a:rPr lang="en-US" altLang="ko-KR" sz="1500" dirty="0"/>
              <a:t>, </a:t>
            </a:r>
            <a:r>
              <a:rPr lang="ko-KR" altLang="en-US" sz="1500" dirty="0"/>
              <a:t>제한된 시간과 인력으로 인한 응대업무 한계 존재 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2500" dirty="0"/>
              <a:t>교육 지원자는 교육 관련 문의를 위해 메일로 요청했는데</a:t>
            </a:r>
            <a:r>
              <a:rPr lang="en-US" altLang="ko-KR" sz="2500" dirty="0"/>
              <a:t>, </a:t>
            </a:r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ko-KR" altLang="en-US" sz="2500" dirty="0"/>
              <a:t>기다리는 시간이 오래 걸리는 현상 발생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624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8" y="1351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0C31F1-AE35-4BC4-AC77-3EA4DBE2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87" y="2673983"/>
            <a:ext cx="8359864" cy="1150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6B158A-EC12-4692-A6F9-3D1326D1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87" y="4487004"/>
            <a:ext cx="6111770" cy="127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D97119-DF0F-41A0-A726-CB8DA753AE6A}"/>
              </a:ext>
            </a:extLst>
          </p:cNvPr>
          <p:cNvSpPr/>
          <p:nvPr/>
        </p:nvSpPr>
        <p:spPr>
          <a:xfrm>
            <a:off x="773287" y="1365351"/>
            <a:ext cx="97512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Random Forest </a:t>
            </a:r>
            <a:r>
              <a:rPr lang="ko-KR" altLang="en-US" sz="1600" dirty="0"/>
              <a:t>모델을 학습한다</a:t>
            </a:r>
            <a:r>
              <a:rPr lang="en-US" altLang="ko-KR" sz="1600" dirty="0"/>
              <a:t>.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소수 클래스에 더 가중치를 부여하는 방향 옵션 적용</a:t>
            </a:r>
            <a:r>
              <a:rPr lang="en-US" altLang="ko-KR" sz="1600" b="1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정확도 약 </a:t>
            </a:r>
            <a:r>
              <a:rPr lang="en-US" altLang="ko-KR" sz="1400" dirty="0"/>
              <a:t>56%</a:t>
            </a:r>
            <a:r>
              <a:rPr lang="ko-KR" altLang="en-US" sz="1400" dirty="0"/>
              <a:t>로</a:t>
            </a:r>
            <a:r>
              <a:rPr lang="en-US" altLang="ko-KR" sz="1400" dirty="0"/>
              <a:t>, 2</a:t>
            </a:r>
            <a:r>
              <a:rPr lang="ko-KR" altLang="en-US" sz="1400" dirty="0"/>
              <a:t>개 질문을 던지면</a:t>
            </a:r>
            <a:r>
              <a:rPr lang="en-US" altLang="ko-KR" sz="1400" dirty="0"/>
              <a:t>, 1</a:t>
            </a:r>
            <a:r>
              <a:rPr lang="ko-KR" altLang="en-US" sz="1400" dirty="0"/>
              <a:t>개 대답은 잘한다는 뜻으로 받아들일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0847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6254D6-DB39-4CA4-8EE2-6E160201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34" y="3039671"/>
            <a:ext cx="10515600" cy="7786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140CDB-0056-411D-A7DD-B9F26E2FD261}"/>
              </a:ext>
            </a:extLst>
          </p:cNvPr>
          <p:cNvSpPr/>
          <p:nvPr/>
        </p:nvSpPr>
        <p:spPr>
          <a:xfrm>
            <a:off x="905434" y="1607095"/>
            <a:ext cx="10448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원래 테스트 데이터로 </a:t>
            </a:r>
            <a:r>
              <a:rPr lang="ko-KR" altLang="en-US" sz="1600" dirty="0" err="1"/>
              <a:t>챗봇</a:t>
            </a:r>
            <a:r>
              <a:rPr lang="ko-KR" altLang="en-US" sz="1600" dirty="0"/>
              <a:t> </a:t>
            </a:r>
            <a:r>
              <a:rPr lang="en-US" altLang="ko-KR" sz="1600" dirty="0"/>
              <a:t>1 </a:t>
            </a:r>
            <a:r>
              <a:rPr lang="ko-KR" altLang="en-US" sz="1600" dirty="0"/>
              <a:t>모델의 성능을 확인한다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</a:t>
            </a:r>
            <a:r>
              <a:rPr lang="en-US" altLang="ko-KR" sz="1400" dirty="0"/>
              <a:t>-&gt; </a:t>
            </a:r>
            <a:r>
              <a:rPr lang="ko-KR" altLang="en-US" sz="1400" dirty="0"/>
              <a:t>테스트 데이터를 </a:t>
            </a:r>
            <a:r>
              <a:rPr lang="en-US" altLang="ko-KR" sz="1400" dirty="0"/>
              <a:t>Word2Vec </a:t>
            </a:r>
            <a:r>
              <a:rPr lang="ko-KR" altLang="en-US" sz="1400" dirty="0"/>
              <a:t>모델을 활용하여 자연어 처리에 특화된 숫자 형태로 변환한다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108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101C8F-F9EF-406D-B163-60962CD8E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34" y="2951785"/>
            <a:ext cx="10515600" cy="13623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FF645B-E4D2-45BA-923B-AA65FA441660}"/>
              </a:ext>
            </a:extLst>
          </p:cNvPr>
          <p:cNvSpPr/>
          <p:nvPr/>
        </p:nvSpPr>
        <p:spPr>
          <a:xfrm>
            <a:off x="905434" y="1626222"/>
            <a:ext cx="105155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테스트 데이터를 이용하여 </a:t>
            </a:r>
            <a:r>
              <a:rPr lang="ko-KR" altLang="en-US" sz="1600" dirty="0" err="1"/>
              <a:t>챗봇</a:t>
            </a:r>
            <a:r>
              <a:rPr lang="ko-KR" altLang="en-US" sz="1600" dirty="0"/>
              <a:t> </a:t>
            </a:r>
            <a:r>
              <a:rPr lang="en-US" altLang="ko-KR" sz="1600" dirty="0"/>
              <a:t>1 </a:t>
            </a:r>
            <a:r>
              <a:rPr lang="ko-KR" altLang="en-US" sz="1600" dirty="0"/>
              <a:t>모델의 성능을 확인한다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    -&gt; </a:t>
            </a:r>
            <a:r>
              <a:rPr lang="ko-KR" altLang="en-US" sz="1400" dirty="0"/>
              <a:t>정확도 약 </a:t>
            </a:r>
            <a:r>
              <a:rPr lang="en-US" altLang="ko-KR" sz="1400" dirty="0"/>
              <a:t>48</a:t>
            </a:r>
            <a:r>
              <a:rPr lang="ko-KR" altLang="en-US" sz="1400" dirty="0"/>
              <a:t>프로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2</a:t>
            </a:r>
            <a:r>
              <a:rPr lang="ko-KR" altLang="en-US" sz="1400" dirty="0"/>
              <a:t>개 질문을 던지면 </a:t>
            </a:r>
            <a:r>
              <a:rPr lang="en-US" altLang="ko-KR" sz="1400" dirty="0"/>
              <a:t>1</a:t>
            </a:r>
            <a:r>
              <a:rPr lang="ko-KR" altLang="en-US" sz="1400" dirty="0"/>
              <a:t>개라도 캐치할지 말지 정도의 성능 같다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2047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89777-78DD-45F9-A55F-06765ED6FBC4}"/>
              </a:ext>
            </a:extLst>
          </p:cNvPr>
          <p:cNvSpPr/>
          <p:nvPr/>
        </p:nvSpPr>
        <p:spPr>
          <a:xfrm>
            <a:off x="838199" y="1421747"/>
            <a:ext cx="1027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질문을 던졌을 </a:t>
            </a:r>
            <a:r>
              <a:rPr lang="ko-KR" altLang="en-US" dirty="0" err="1"/>
              <a:t>떄</a:t>
            </a:r>
            <a:r>
              <a:rPr lang="ko-KR" altLang="en-US" dirty="0"/>
              <a:t> 답변을 하는 것을 함수로 정리한다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AB38F-DE42-4731-B244-9479307F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2828"/>
            <a:ext cx="7706734" cy="2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8.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96F47-6463-4284-8A0A-1A12A93D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3" y="1752542"/>
            <a:ext cx="7463118" cy="33529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E501E18-3033-456B-ACA5-E4255B183B1B}"/>
              </a:ext>
            </a:extLst>
          </p:cNvPr>
          <p:cNvSpPr/>
          <p:nvPr/>
        </p:nvSpPr>
        <p:spPr>
          <a:xfrm>
            <a:off x="748553" y="1140897"/>
            <a:ext cx="8261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질문을 던졌을 </a:t>
            </a:r>
            <a:r>
              <a:rPr lang="ko-KR" altLang="en-US" dirty="0" err="1"/>
              <a:t>떄</a:t>
            </a:r>
            <a:r>
              <a:rPr lang="ko-KR" altLang="en-US" dirty="0"/>
              <a:t> 답변을 하는 것을 함수로 정리한다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9CDF9-7607-4DE1-9CAE-46410B61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6" y="5612720"/>
            <a:ext cx="8261654" cy="9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0816" cy="4351338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상세 요구사항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en-US" altLang="ko-KR" sz="1900" dirty="0"/>
              <a:t>-&gt; Type(</a:t>
            </a:r>
            <a:r>
              <a:rPr lang="ko-KR" altLang="en-US" sz="1900" dirty="0"/>
              <a:t>일상대화</a:t>
            </a:r>
            <a:r>
              <a:rPr lang="en-US" altLang="ko-KR" sz="1900" dirty="0"/>
              <a:t>, 0, </a:t>
            </a:r>
            <a:r>
              <a:rPr lang="ko-KR" altLang="en-US" sz="1900" dirty="0" err="1"/>
              <a:t>에이블스쿨</a:t>
            </a:r>
            <a:r>
              <a:rPr lang="ko-KR" altLang="en-US" sz="1900" dirty="0"/>
              <a:t> 지원 </a:t>
            </a:r>
            <a:r>
              <a:rPr lang="en-US" altLang="ko-KR" sz="1900" dirty="0"/>
              <a:t>Q&amp;A, 1)</a:t>
            </a:r>
            <a:r>
              <a:rPr lang="ko-KR" altLang="en-US" sz="1900" dirty="0"/>
              <a:t>을 분류하는 </a:t>
            </a:r>
            <a:r>
              <a:rPr lang="en-US" altLang="ko-KR" sz="1900" dirty="0"/>
              <a:t>Embedding + LSTM </a:t>
            </a:r>
            <a:r>
              <a:rPr lang="ko-KR" altLang="en-US" sz="1900" dirty="0"/>
              <a:t>모델을 만든다</a:t>
            </a:r>
            <a:r>
              <a:rPr lang="en-US" altLang="ko-KR" sz="19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900" dirty="0"/>
              <a:t>-&gt; </a:t>
            </a:r>
            <a:r>
              <a:rPr lang="en-US" altLang="ko-KR" sz="1900" dirty="0" err="1"/>
              <a:t>FastText</a:t>
            </a:r>
            <a:r>
              <a:rPr lang="en-US" altLang="ko-KR" sz="1900" dirty="0"/>
              <a:t> </a:t>
            </a:r>
            <a:r>
              <a:rPr lang="ko-KR" altLang="en-US" sz="1900" dirty="0"/>
              <a:t>모델을 생성하여 사용자가 던진 </a:t>
            </a:r>
            <a:r>
              <a:rPr lang="en-US" altLang="ko-KR" sz="1900" dirty="0"/>
              <a:t>input </a:t>
            </a:r>
            <a:r>
              <a:rPr lang="ko-KR" altLang="en-US" sz="1900" dirty="0"/>
              <a:t>문장과 </a:t>
            </a:r>
            <a:r>
              <a:rPr lang="en-US" altLang="ko-KR" sz="1900" dirty="0"/>
              <a:t>train</a:t>
            </a:r>
            <a:r>
              <a:rPr lang="ko-KR" altLang="en-US" sz="1900" dirty="0"/>
              <a:t>의 </a:t>
            </a:r>
            <a:r>
              <a:rPr lang="ko-KR" altLang="en-US" sz="1900" dirty="0" err="1"/>
              <a:t>임베딩</a:t>
            </a:r>
            <a:r>
              <a:rPr lang="ko-KR" altLang="en-US" sz="1900" dirty="0"/>
              <a:t> 벡터 저장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800" dirty="0"/>
              <a:t>-&gt; input </a:t>
            </a:r>
            <a:r>
              <a:rPr lang="ko-KR" altLang="en-US" sz="1800" dirty="0"/>
              <a:t>문장과 </a:t>
            </a:r>
            <a:r>
              <a:rPr lang="en-US" altLang="ko-KR" sz="1800" dirty="0"/>
              <a:t>train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벡터와 코사인 유사도 계산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가장 유사도가 높은 질문의 </a:t>
            </a:r>
            <a:r>
              <a:rPr lang="en-US" altLang="ko-KR" sz="1600" dirty="0"/>
              <a:t>intent </a:t>
            </a:r>
            <a:r>
              <a:rPr lang="ko-KR" altLang="en-US" sz="1600" dirty="0"/>
              <a:t>찾아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해당 </a:t>
            </a:r>
            <a:r>
              <a:rPr lang="en-US" altLang="ko-KR" sz="1600" dirty="0"/>
              <a:t>intent</a:t>
            </a:r>
            <a:r>
              <a:rPr lang="ko-KR" altLang="en-US" sz="1600" dirty="0"/>
              <a:t>의 답변 중 무작위로 하나를 선정하여 답변하기</a:t>
            </a:r>
          </a:p>
        </p:txBody>
      </p:sp>
    </p:spTree>
    <p:extLst>
      <p:ext uri="{BB962C8B-B14F-4D97-AF65-F5344CB8AC3E}">
        <p14:creationId xmlns:p14="http://schemas.microsoft.com/office/powerpoint/2010/main" val="4060978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09" y="1714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F525AB-A3A4-408B-AAF3-17BFF3EF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08" y="2862772"/>
            <a:ext cx="7597798" cy="23014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8B1D96-D6F4-4F50-BB3A-311AF398E8E4}"/>
              </a:ext>
            </a:extLst>
          </p:cNvPr>
          <p:cNvSpPr/>
          <p:nvPr/>
        </p:nvSpPr>
        <p:spPr>
          <a:xfrm>
            <a:off x="709108" y="1564697"/>
            <a:ext cx="1101672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clean_train_questions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claen_test_questions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자연어 처리에 특화된 숫자 형태로 변환하기 위한 작업을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-&gt; </a:t>
            </a:r>
            <a:r>
              <a:rPr lang="en-US" altLang="ko-KR" dirty="0" err="1"/>
              <a:t>get_dataset</a:t>
            </a:r>
            <a:r>
              <a:rPr lang="en-US" altLang="ko-KR" dirty="0"/>
              <a:t>(), </a:t>
            </a:r>
            <a:r>
              <a:rPr lang="en-US" altLang="ko-KR" dirty="0" err="1"/>
              <a:t>get_sent_embedding</a:t>
            </a:r>
            <a:r>
              <a:rPr lang="en-US" altLang="ko-KR" dirty="0"/>
              <a:t>()</a:t>
            </a:r>
            <a:r>
              <a:rPr lang="ko-KR" altLang="en-US" dirty="0"/>
              <a:t>을 활용하던 기존의 방식과 달리 새로운 방식으로 적용</a:t>
            </a:r>
          </a:p>
        </p:txBody>
      </p:sp>
    </p:spTree>
    <p:extLst>
      <p:ext uri="{BB962C8B-B14F-4D97-AF65-F5344CB8AC3E}">
        <p14:creationId xmlns:p14="http://schemas.microsoft.com/office/powerpoint/2010/main" val="4050927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5D71DD-4794-4304-8421-4FD29E7E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940280"/>
            <a:ext cx="8626588" cy="30330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449D65-33A3-4BB3-9E06-2A76D747744C}"/>
              </a:ext>
            </a:extLst>
          </p:cNvPr>
          <p:cNvSpPr/>
          <p:nvPr/>
        </p:nvSpPr>
        <p:spPr>
          <a:xfrm>
            <a:off x="838199" y="1614717"/>
            <a:ext cx="108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clean_train_questions</a:t>
            </a:r>
            <a:r>
              <a:rPr lang="en-US" altLang="ko-KR" dirty="0"/>
              <a:t>, </a:t>
            </a:r>
            <a:r>
              <a:rPr lang="en-US" altLang="ko-KR" dirty="0" err="1"/>
              <a:t>claen_test_questions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자연어 처리에 특화된 숫자 형태로 변환하기 위한 작업을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-&gt; </a:t>
            </a:r>
            <a:r>
              <a:rPr lang="en-US" altLang="ko-KR" dirty="0" err="1"/>
              <a:t>get_dataset</a:t>
            </a:r>
            <a:r>
              <a:rPr lang="en-US" altLang="ko-KR" dirty="0"/>
              <a:t>(), </a:t>
            </a:r>
            <a:r>
              <a:rPr lang="en-US" altLang="ko-KR" dirty="0" err="1"/>
              <a:t>get_sent_embedding</a:t>
            </a:r>
            <a:r>
              <a:rPr lang="en-US" altLang="ko-KR" dirty="0"/>
              <a:t>()</a:t>
            </a:r>
            <a:r>
              <a:rPr lang="ko-KR" altLang="en-US" dirty="0"/>
              <a:t>을 활용하던 기존의 방식과 달리 새로운 방식으로 적용</a:t>
            </a:r>
          </a:p>
        </p:txBody>
      </p:sp>
    </p:spTree>
    <p:extLst>
      <p:ext uri="{BB962C8B-B14F-4D97-AF65-F5344CB8AC3E}">
        <p14:creationId xmlns:p14="http://schemas.microsoft.com/office/powerpoint/2010/main" val="7263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FF0712-90FF-4CD0-B75F-FD8A3358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87" y="2642365"/>
            <a:ext cx="7605419" cy="510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73762B-71CC-4537-B48B-F672428A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0364"/>
            <a:ext cx="7582557" cy="24995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CC6E87-EDE7-4EB1-A9AD-F0633344D4EE}"/>
              </a:ext>
            </a:extLst>
          </p:cNvPr>
          <p:cNvSpPr/>
          <p:nvPr/>
        </p:nvSpPr>
        <p:spPr>
          <a:xfrm>
            <a:off x="838199" y="1457842"/>
            <a:ext cx="10909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clean_train_questions</a:t>
            </a:r>
            <a:r>
              <a:rPr lang="en-US" altLang="ko-KR" dirty="0"/>
              <a:t>, </a:t>
            </a:r>
            <a:r>
              <a:rPr lang="en-US" altLang="ko-KR" dirty="0" err="1"/>
              <a:t>claen_test_questions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자연어 처리에 특화된 숫자 형태로 변환하기 위한 작업을 수행한다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   -&gt; </a:t>
            </a:r>
            <a:r>
              <a:rPr lang="en-US" altLang="ko-KR" sz="1600" dirty="0" err="1"/>
              <a:t>get_dataset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get_sent_embedding</a:t>
            </a:r>
            <a:r>
              <a:rPr lang="en-US" altLang="ko-KR" sz="1600" dirty="0"/>
              <a:t>()</a:t>
            </a:r>
            <a:r>
              <a:rPr lang="ko-KR" altLang="en-US" sz="1600" dirty="0"/>
              <a:t>을 활용하던 기존의 방식과 달리 새로운 방식으로 적용</a:t>
            </a:r>
          </a:p>
        </p:txBody>
      </p:sp>
    </p:spTree>
    <p:extLst>
      <p:ext uri="{BB962C8B-B14F-4D97-AF65-F5344CB8AC3E}">
        <p14:creationId xmlns:p14="http://schemas.microsoft.com/office/powerpoint/2010/main" val="2778565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6F1691-F82E-4A42-B386-FC472C75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8706"/>
            <a:ext cx="6645216" cy="17527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8893B7-873A-4579-B790-E794025884A6}"/>
              </a:ext>
            </a:extLst>
          </p:cNvPr>
          <p:cNvSpPr/>
          <p:nvPr/>
        </p:nvSpPr>
        <p:spPr>
          <a:xfrm>
            <a:off x="838200" y="1690688"/>
            <a:ext cx="11479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Y(Target)</a:t>
            </a:r>
            <a:r>
              <a:rPr lang="ko-KR" altLang="en-US" dirty="0"/>
              <a:t>을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일상 대화</a:t>
            </a:r>
            <a:r>
              <a:rPr lang="en-US" altLang="ko-KR" sz="1600" dirty="0"/>
              <a:t>(0), </a:t>
            </a:r>
            <a:r>
              <a:rPr lang="en-US" altLang="ko-KR" sz="1600" dirty="0" err="1"/>
              <a:t>Aivle</a:t>
            </a:r>
            <a:r>
              <a:rPr lang="en-US" altLang="ko-KR" sz="1600" dirty="0"/>
              <a:t> School </a:t>
            </a:r>
            <a:r>
              <a:rPr lang="ko-KR" altLang="en-US" sz="1600" dirty="0"/>
              <a:t>지원 </a:t>
            </a:r>
            <a:r>
              <a:rPr lang="en-US" altLang="ko-KR" sz="1600" dirty="0"/>
              <a:t>Q&amp;A </a:t>
            </a:r>
            <a:r>
              <a:rPr lang="ko-KR" altLang="en-US" sz="1600" dirty="0"/>
              <a:t>대화</a:t>
            </a:r>
            <a:r>
              <a:rPr lang="en-US" altLang="ko-KR" sz="1600" dirty="0"/>
              <a:t>(1) </a:t>
            </a:r>
            <a:r>
              <a:rPr lang="ko-KR" altLang="en-US" sz="1600" dirty="0"/>
              <a:t>데이터 불균형이 발생하므로 이에 대한 대책을 마련한다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17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471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2. Pain</a:t>
            </a:r>
            <a:r>
              <a:rPr lang="ko-KR" altLang="en-US" sz="3000" dirty="0"/>
              <a:t> </a:t>
            </a:r>
            <a:r>
              <a:rPr lang="en-US" altLang="ko-KR" sz="3000" dirty="0"/>
              <a:t>Point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97" y="1388540"/>
            <a:ext cx="11485756" cy="4351338"/>
          </a:xfrm>
        </p:spPr>
        <p:txBody>
          <a:bodyPr/>
          <a:lstStyle/>
          <a:p>
            <a:r>
              <a:rPr lang="ko-KR" altLang="en-US" sz="2500" dirty="0"/>
              <a:t>따라서 이 문제를 해결하기 위해 </a:t>
            </a:r>
            <a:r>
              <a:rPr lang="ko-KR" altLang="en-US" sz="2500" dirty="0" err="1"/>
              <a:t>챗봇</a:t>
            </a:r>
            <a:r>
              <a:rPr lang="en-US" altLang="ko-KR" sz="2500" dirty="0"/>
              <a:t>(</a:t>
            </a:r>
            <a:r>
              <a:rPr lang="en-US" altLang="ko-KR" sz="2500" dirty="0" err="1"/>
              <a:t>ChatBot</a:t>
            </a:r>
            <a:r>
              <a:rPr lang="en-US" altLang="ko-KR" sz="2500" dirty="0"/>
              <a:t>)</a:t>
            </a:r>
            <a:r>
              <a:rPr lang="ko-KR" altLang="en-US" sz="2500" dirty="0"/>
              <a:t>를</a:t>
            </a:r>
            <a:r>
              <a:rPr lang="en-US" altLang="ko-KR" sz="2500" dirty="0"/>
              <a:t> </a:t>
            </a:r>
            <a:r>
              <a:rPr lang="ko-KR" altLang="en-US" sz="2500" dirty="0"/>
              <a:t>제작하려 한다</a:t>
            </a:r>
            <a:r>
              <a:rPr lang="en-US" altLang="ko-KR" sz="2500" dirty="0"/>
              <a:t>.</a:t>
            </a:r>
          </a:p>
          <a:p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07E19-9BA8-40D1-A0EE-F90A0543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15" y="2192945"/>
            <a:ext cx="4502438" cy="44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2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F755A-62A2-484F-8E23-801D4D18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747"/>
            <a:ext cx="7978831" cy="1348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644AE7-31BB-4A11-BA10-662BB635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7389"/>
            <a:ext cx="6645216" cy="7773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61A1B3-E5BC-4D35-9476-461E4C02FA43}"/>
              </a:ext>
            </a:extLst>
          </p:cNvPr>
          <p:cNvSpPr/>
          <p:nvPr/>
        </p:nvSpPr>
        <p:spPr>
          <a:xfrm>
            <a:off x="838200" y="1555630"/>
            <a:ext cx="11353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Embedding + LSTM </a:t>
            </a:r>
            <a:r>
              <a:rPr lang="ko-KR" altLang="en-US" dirty="0"/>
              <a:t>모델을 학습하기에 앞서 소수의 클래스에 더 가중치를 부여하도록 미리 준비한다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   -&gt; 0</a:t>
            </a:r>
            <a:r>
              <a:rPr lang="ko-KR" altLang="en-US" sz="1600" dirty="0"/>
              <a:t>이 더 높은 가중치를 </a:t>
            </a:r>
            <a:r>
              <a:rPr lang="ko-KR" altLang="en-US" sz="1600" dirty="0" err="1"/>
              <a:t>부여됐음을</a:t>
            </a:r>
            <a:r>
              <a:rPr lang="ko-KR" altLang="en-US" sz="1600" dirty="0"/>
              <a:t>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171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DE2C40-208E-4847-9013-21911ACE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53" y="3078948"/>
            <a:ext cx="7407282" cy="23395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7C6DD3-0A7F-4548-96CC-ACBFA8A9C4E6}"/>
              </a:ext>
            </a:extLst>
          </p:cNvPr>
          <p:cNvSpPr/>
          <p:nvPr/>
        </p:nvSpPr>
        <p:spPr>
          <a:xfrm>
            <a:off x="1053353" y="1604626"/>
            <a:ext cx="10607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clean_train_questions</a:t>
            </a:r>
            <a:r>
              <a:rPr lang="en-US" altLang="ko-KR" dirty="0"/>
              <a:t>, </a:t>
            </a:r>
            <a:r>
              <a:rPr lang="en-US" altLang="ko-KR" dirty="0" err="1"/>
              <a:t>claen_test_questions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자연어 처리에 특화된 숫자 형태로 변환하기 위한 작업을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get_dataset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get_sent_embedding</a:t>
            </a:r>
            <a:r>
              <a:rPr lang="en-US" altLang="ko-KR" sz="1600" dirty="0"/>
              <a:t>()</a:t>
            </a:r>
            <a:r>
              <a:rPr lang="ko-KR" altLang="en-US" sz="1600" dirty="0"/>
              <a:t>을 활용하던 기존의 방식과 달리 새로운 방식으로 적용</a:t>
            </a:r>
          </a:p>
        </p:txBody>
      </p:sp>
    </p:spTree>
    <p:extLst>
      <p:ext uri="{BB962C8B-B14F-4D97-AF65-F5344CB8AC3E}">
        <p14:creationId xmlns:p14="http://schemas.microsoft.com/office/powerpoint/2010/main" val="2964059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6DB468-332A-4285-8413-12EA7DD2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1962"/>
            <a:ext cx="7674005" cy="1577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E94031-41C8-485E-91F0-D4654068165A}"/>
              </a:ext>
            </a:extLst>
          </p:cNvPr>
          <p:cNvSpPr/>
          <p:nvPr/>
        </p:nvSpPr>
        <p:spPr>
          <a:xfrm>
            <a:off x="935018" y="1829230"/>
            <a:ext cx="8488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Y(Target)</a:t>
            </a:r>
            <a:r>
              <a:rPr lang="ko-KR" altLang="en-US" dirty="0"/>
              <a:t>을 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466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BC6C8-2918-4EDB-9ED2-D431D71BB2C6}"/>
              </a:ext>
            </a:extLst>
          </p:cNvPr>
          <p:cNvSpPr/>
          <p:nvPr/>
        </p:nvSpPr>
        <p:spPr>
          <a:xfrm>
            <a:off x="838200" y="1645296"/>
            <a:ext cx="10747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Embdedding</a:t>
            </a:r>
            <a:r>
              <a:rPr lang="en-US" altLang="ko-KR" dirty="0"/>
              <a:t> + LSTM</a:t>
            </a:r>
            <a:r>
              <a:rPr lang="ko-KR" altLang="en-US" dirty="0"/>
              <a:t>를 이용하여 모델을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이진 분류 모델</a:t>
            </a:r>
            <a:r>
              <a:rPr lang="en-US" altLang="ko-KR" sz="1600" dirty="0"/>
              <a:t>(0, 1 </a:t>
            </a:r>
            <a:r>
              <a:rPr lang="ko-KR" altLang="en-US" sz="1600" dirty="0"/>
              <a:t>분류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학습할 </a:t>
            </a:r>
            <a:r>
              <a:rPr lang="ko-KR" altLang="en-US" sz="1600" dirty="0" err="1"/>
              <a:t>떄</a:t>
            </a:r>
            <a:r>
              <a:rPr lang="ko-KR" altLang="en-US" sz="1600" dirty="0"/>
              <a:t> 소수 클래스 </a:t>
            </a:r>
            <a:r>
              <a:rPr lang="en-US" altLang="ko-KR" sz="1600" dirty="0"/>
              <a:t>0</a:t>
            </a:r>
            <a:r>
              <a:rPr lang="ko-KR" altLang="en-US" sz="1600" dirty="0"/>
              <a:t>에 가중치를 더 부여하도록 설정한다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D72839-7E8D-4C2B-9F14-9B13E6FC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3475"/>
            <a:ext cx="877900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40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844C6D-F7CA-48B7-9C51-580D0B43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49" y="3273964"/>
            <a:ext cx="8359864" cy="1562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5CD41F-2A3C-4BE5-B8CF-807024C7C233}"/>
              </a:ext>
            </a:extLst>
          </p:cNvPr>
          <p:cNvSpPr/>
          <p:nvPr/>
        </p:nvSpPr>
        <p:spPr>
          <a:xfrm>
            <a:off x="724348" y="1746216"/>
            <a:ext cx="1099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데이터로 모델의 정확도가 약 </a:t>
            </a:r>
            <a:r>
              <a:rPr lang="en-US" altLang="ko-KR" dirty="0"/>
              <a:t>99% </a:t>
            </a:r>
            <a:r>
              <a:rPr lang="ko-KR" altLang="en-US" dirty="0"/>
              <a:t>정도 나왔다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즉 단계적 모델링에서 일상 대화</a:t>
            </a:r>
            <a:r>
              <a:rPr lang="en-US" altLang="ko-KR" sz="1600" dirty="0"/>
              <a:t>(0), </a:t>
            </a:r>
            <a:r>
              <a:rPr lang="en-US" altLang="ko-KR" sz="1600" dirty="0" err="1"/>
              <a:t>Aivle</a:t>
            </a:r>
            <a:r>
              <a:rPr lang="en-US" altLang="ko-KR" sz="1600" dirty="0"/>
              <a:t> School </a:t>
            </a:r>
            <a:r>
              <a:rPr lang="ko-KR" altLang="en-US" sz="1600" dirty="0"/>
              <a:t>지원 </a:t>
            </a:r>
            <a:r>
              <a:rPr lang="en-US" altLang="ko-KR" sz="1600" dirty="0"/>
              <a:t>Q&amp;A </a:t>
            </a:r>
            <a:r>
              <a:rPr lang="ko-KR" altLang="en-US" sz="1600" dirty="0"/>
              <a:t>대화</a:t>
            </a:r>
            <a:r>
              <a:rPr lang="en-US" altLang="ko-KR" sz="1600" dirty="0"/>
              <a:t>(1)</a:t>
            </a:r>
            <a:r>
              <a:rPr lang="ko-KR" altLang="en-US" sz="1600" dirty="0"/>
              <a:t>를 판별한다고 볼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931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1B6CD1-4FD0-47CD-A40C-6852BB3B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31"/>
            <a:ext cx="8283658" cy="1867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94CCA4-3B3A-4A38-8AC3-042015538F80}"/>
              </a:ext>
            </a:extLst>
          </p:cNvPr>
          <p:cNvSpPr/>
          <p:nvPr/>
        </p:nvSpPr>
        <p:spPr>
          <a:xfrm>
            <a:off x="838200" y="1690688"/>
            <a:ext cx="1080157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를 분류한 후</a:t>
            </a:r>
            <a:r>
              <a:rPr lang="en-US" altLang="ko-KR" dirty="0"/>
              <a:t>, </a:t>
            </a:r>
            <a:r>
              <a:rPr lang="ko-KR" altLang="en-US" dirty="0"/>
              <a:t>사용자가 던진 </a:t>
            </a:r>
            <a:r>
              <a:rPr lang="en-US" altLang="ko-KR" dirty="0"/>
              <a:t>input</a:t>
            </a:r>
            <a:r>
              <a:rPr lang="ko-KR" altLang="en-US" dirty="0"/>
              <a:t> 질문</a:t>
            </a:r>
            <a:r>
              <a:rPr lang="en-US" altLang="ko-KR" dirty="0"/>
              <a:t>(Test Data</a:t>
            </a:r>
            <a:r>
              <a:rPr lang="ko-KR" altLang="en-US" dirty="0"/>
              <a:t>도 될 수 있음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/>
              <a:t>   train</a:t>
            </a:r>
            <a:r>
              <a:rPr lang="ko-KR" altLang="en-US" dirty="0"/>
              <a:t>의 질문들을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모델을 이용하여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하기 위한 작업을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sz="1600" dirty="0"/>
              <a:t>-&gt; </a:t>
            </a:r>
            <a:r>
              <a:rPr lang="ko-KR" altLang="en-US" sz="1600" dirty="0"/>
              <a:t>나중에 코사인 유사도로 비교할 예정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-&gt; </a:t>
            </a:r>
            <a:r>
              <a:rPr lang="en-US" altLang="ko-KR" sz="1600" dirty="0" err="1"/>
              <a:t>FastText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모델을 정의하는 부분이다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312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1944F-5E41-4BB3-B80B-322B875A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430"/>
            <a:ext cx="8253175" cy="9297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54F378-C64A-4994-8501-111C973CF799}"/>
              </a:ext>
            </a:extLst>
          </p:cNvPr>
          <p:cNvSpPr/>
          <p:nvPr/>
        </p:nvSpPr>
        <p:spPr>
          <a:xfrm>
            <a:off x="928744" y="1588322"/>
            <a:ext cx="10515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를 분류한 후</a:t>
            </a:r>
            <a:r>
              <a:rPr lang="en-US" altLang="ko-KR" dirty="0"/>
              <a:t>, </a:t>
            </a:r>
            <a:r>
              <a:rPr lang="ko-KR" altLang="en-US" dirty="0"/>
              <a:t>사용자가 던진 </a:t>
            </a:r>
            <a:r>
              <a:rPr lang="en-US" altLang="ko-KR" dirty="0"/>
              <a:t>input</a:t>
            </a:r>
            <a:r>
              <a:rPr lang="ko-KR" altLang="en-US" dirty="0"/>
              <a:t> 질문</a:t>
            </a:r>
            <a:r>
              <a:rPr lang="en-US" altLang="ko-KR" dirty="0"/>
              <a:t>(Test Data</a:t>
            </a:r>
            <a:r>
              <a:rPr lang="ko-KR" altLang="en-US" dirty="0"/>
              <a:t>도 될 수 있음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/>
              <a:t>   train</a:t>
            </a:r>
            <a:r>
              <a:rPr lang="ko-KR" altLang="en-US" dirty="0"/>
              <a:t>의 질문들을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모델을 이용하여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하기 위한 작업을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sz="1600" dirty="0"/>
              <a:t>-&gt; </a:t>
            </a:r>
            <a:r>
              <a:rPr lang="ko-KR" altLang="en-US" sz="1600" dirty="0"/>
              <a:t>나중에 코사인 유사도로 비교할 예정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-&gt; train</a:t>
            </a:r>
            <a:r>
              <a:rPr lang="ko-KR" altLang="en-US" sz="1600" dirty="0"/>
              <a:t>에 있는 질문들을 </a:t>
            </a:r>
            <a:r>
              <a:rPr lang="en-US" altLang="ko-KR" sz="1600" dirty="0" err="1"/>
              <a:t>FastText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모델을 이용하여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벡터화 </a:t>
            </a:r>
            <a:r>
              <a:rPr lang="ko-KR" altLang="en-US" sz="1600" dirty="0" err="1"/>
              <a:t>한후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ft_vec</a:t>
            </a:r>
            <a:r>
              <a:rPr lang="en-US" altLang="ko-KR" sz="1600" dirty="0"/>
              <a:t>’ </a:t>
            </a:r>
            <a:r>
              <a:rPr lang="ko-KR" altLang="en-US" sz="1600" dirty="0"/>
              <a:t>변수에 추가한다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722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5" y="2074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BF74F-2167-4A62-8975-C06583007228}"/>
              </a:ext>
            </a:extLst>
          </p:cNvPr>
          <p:cNvSpPr/>
          <p:nvPr/>
        </p:nvSpPr>
        <p:spPr>
          <a:xfrm>
            <a:off x="633805" y="1522208"/>
            <a:ext cx="1093514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데이터를 이용하여 단계적 모델링을 거쳐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 그에 따른 답변을 도출한다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</a:t>
            </a:r>
            <a:r>
              <a:rPr lang="en-US" altLang="ko-KR" sz="1600" b="1" dirty="0"/>
              <a:t>-&gt; 1. 0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를 분류하는 </a:t>
            </a:r>
            <a:r>
              <a:rPr lang="en-US" altLang="ko-KR" sz="1600" b="1" dirty="0"/>
              <a:t>Embedding + LSTM </a:t>
            </a:r>
            <a:r>
              <a:rPr lang="ko-KR" altLang="en-US" sz="1600" b="1" dirty="0"/>
              <a:t>모델을 사용한다</a:t>
            </a:r>
            <a:r>
              <a:rPr lang="en-US" altLang="ko-KR" sz="1600" b="1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-&gt; 2.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문장을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로 이용하여 </a:t>
            </a:r>
            <a:r>
              <a:rPr lang="ko-KR" altLang="en-US" sz="1600" dirty="0" err="1"/>
              <a:t>임베딩한후</a:t>
            </a:r>
            <a:r>
              <a:rPr lang="en-US" altLang="ko-KR" sz="1600" dirty="0"/>
              <a:t>,  train</a:t>
            </a:r>
            <a:r>
              <a:rPr lang="ko-KR" altLang="en-US" sz="1600" dirty="0"/>
              <a:t>의 질문 데이터를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r>
              <a:rPr lang="en-US" altLang="ko-KR" sz="1600" dirty="0"/>
              <a:t>           </a:t>
            </a:r>
            <a:r>
              <a:rPr lang="ko-KR" altLang="en-US" sz="1600" dirty="0" err="1"/>
              <a:t>임베딩한</a:t>
            </a:r>
            <a:r>
              <a:rPr lang="ko-KR" altLang="en-US" sz="1600" dirty="0"/>
              <a:t> 결과와 코사인 유사도를 체크한다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-&gt; 3. </a:t>
            </a:r>
            <a:r>
              <a:rPr lang="ko-KR" altLang="en-US" sz="1600" dirty="0"/>
              <a:t>코사인 유사도가 가장 높은 문장의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확인한다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-&gt; 4. intent</a:t>
            </a:r>
            <a:r>
              <a:rPr lang="ko-KR" altLang="en-US" sz="1600" dirty="0"/>
              <a:t>에 따른 </a:t>
            </a:r>
            <a:r>
              <a:rPr lang="en-US" altLang="ko-KR" sz="1600" dirty="0"/>
              <a:t>A(</a:t>
            </a:r>
            <a:r>
              <a:rPr lang="ko-KR" altLang="en-US" sz="1600" dirty="0"/>
              <a:t>답변</a:t>
            </a:r>
            <a:r>
              <a:rPr lang="en-US" altLang="ko-KR" sz="1600" dirty="0"/>
              <a:t>)</a:t>
            </a:r>
            <a:r>
              <a:rPr lang="ko-KR" altLang="en-US" sz="1600" dirty="0"/>
              <a:t>을 랜덤하게 </a:t>
            </a:r>
            <a:r>
              <a:rPr lang="en-US" altLang="ko-KR" sz="1600" dirty="0"/>
              <a:t>1</a:t>
            </a:r>
            <a:r>
              <a:rPr lang="ko-KR" altLang="en-US" sz="1600" dirty="0"/>
              <a:t>개 골라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4533E-EA50-4701-B9BF-A11B7F59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1" y="4437301"/>
            <a:ext cx="8391730" cy="8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0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6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2A2565-3698-4D2D-8332-81B504EDC6A0}"/>
              </a:ext>
            </a:extLst>
          </p:cNvPr>
          <p:cNvSpPr/>
          <p:nvPr/>
        </p:nvSpPr>
        <p:spPr>
          <a:xfrm>
            <a:off x="728830" y="1338693"/>
            <a:ext cx="111798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데이터를 이용하여 단계적 모델링을 거쳐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 그에 따른 답변을 도출한다</a:t>
            </a:r>
            <a:r>
              <a:rPr lang="en-US" altLang="ko-KR" dirty="0"/>
              <a:t>.</a:t>
            </a:r>
          </a:p>
          <a:p>
            <a:r>
              <a:rPr lang="en-US" altLang="ko-KR" sz="1600" b="1" dirty="0"/>
              <a:t>     -&gt; 1. 0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를 분류하는 </a:t>
            </a:r>
            <a:r>
              <a:rPr lang="en-US" altLang="ko-KR" sz="1600" b="1" dirty="0"/>
              <a:t>Embedding + LSTM </a:t>
            </a:r>
            <a:r>
              <a:rPr lang="ko-KR" altLang="en-US" sz="1600" b="1" dirty="0"/>
              <a:t>모델을 사용한다</a:t>
            </a:r>
            <a:r>
              <a:rPr lang="en-US" altLang="ko-KR" sz="1600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2.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문장을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로 이용하여 </a:t>
            </a:r>
            <a:r>
              <a:rPr lang="ko-KR" altLang="en-US" sz="1600" dirty="0" err="1"/>
              <a:t>임베딩한후</a:t>
            </a:r>
            <a:r>
              <a:rPr lang="en-US" altLang="ko-KR" sz="1600" dirty="0"/>
              <a:t>,  train</a:t>
            </a:r>
            <a:r>
              <a:rPr lang="ko-KR" altLang="en-US" sz="1600" dirty="0"/>
              <a:t>의 질문 데이터를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r>
              <a:rPr lang="en-US" altLang="ko-KR" sz="1600" dirty="0"/>
              <a:t>           </a:t>
            </a:r>
            <a:r>
              <a:rPr lang="ko-KR" altLang="en-US" sz="1600" dirty="0" err="1"/>
              <a:t>임베딩한</a:t>
            </a:r>
            <a:r>
              <a:rPr lang="ko-KR" altLang="en-US" sz="1600" dirty="0"/>
              <a:t> 결과와 코사인 유사도를 체크한다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3. </a:t>
            </a:r>
            <a:r>
              <a:rPr lang="ko-KR" altLang="en-US" sz="1600" dirty="0"/>
              <a:t>코사인 유사도가 가장 높은 문장의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확인한다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4. intent</a:t>
            </a:r>
            <a:r>
              <a:rPr lang="ko-KR" altLang="en-US" sz="1600" dirty="0"/>
              <a:t>에 따른 </a:t>
            </a:r>
            <a:r>
              <a:rPr lang="en-US" altLang="ko-KR" sz="1600" dirty="0"/>
              <a:t>A(</a:t>
            </a:r>
            <a:r>
              <a:rPr lang="ko-KR" altLang="en-US" sz="1600" dirty="0"/>
              <a:t>답변</a:t>
            </a:r>
            <a:r>
              <a:rPr lang="en-US" altLang="ko-KR" sz="1600" dirty="0"/>
              <a:t>)</a:t>
            </a:r>
            <a:r>
              <a:rPr lang="ko-KR" altLang="en-US" sz="1600" dirty="0"/>
              <a:t>을 랜덤하게 </a:t>
            </a:r>
            <a:r>
              <a:rPr lang="en-US" altLang="ko-KR" sz="1600" dirty="0"/>
              <a:t>1</a:t>
            </a:r>
            <a:r>
              <a:rPr lang="ko-KR" altLang="en-US" sz="1600" dirty="0"/>
              <a:t>개 골라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22704-B1E0-4636-A0B6-A7DF6877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2" y="4329211"/>
            <a:ext cx="8535140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" y="208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9A2997-C6AB-40DE-BCEE-927B3889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34" y="3679116"/>
            <a:ext cx="7021632" cy="30611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B8E533-0BE0-4533-AED8-2E6F1D44F7F0}"/>
              </a:ext>
            </a:extLst>
          </p:cNvPr>
          <p:cNvSpPr/>
          <p:nvPr/>
        </p:nvSpPr>
        <p:spPr>
          <a:xfrm>
            <a:off x="838200" y="1047158"/>
            <a:ext cx="1122112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데이터를 이용하여 단계적 모델링을 거쳐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 그에 따른 답변을 도출한다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  </a:t>
            </a:r>
            <a:r>
              <a:rPr lang="en-US" altLang="ko-KR" sz="1600" dirty="0"/>
              <a:t>-&gt; 1. 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를 분류하는 </a:t>
            </a:r>
            <a:r>
              <a:rPr lang="en-US" altLang="ko-KR" sz="1600" dirty="0"/>
              <a:t>Embedding + LSTM </a:t>
            </a:r>
            <a:r>
              <a:rPr lang="ko-KR" altLang="en-US" sz="1600" dirty="0"/>
              <a:t>모델을 사용한다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/>
              <a:t>    -&gt; </a:t>
            </a:r>
            <a:r>
              <a:rPr lang="en-US" altLang="ko-KR" sz="1600" b="1" dirty="0"/>
              <a:t>2. </a:t>
            </a:r>
            <a:r>
              <a:rPr lang="ko-KR" altLang="en-US" sz="1600" b="1" dirty="0"/>
              <a:t>사용자가 입력한 </a:t>
            </a:r>
            <a:r>
              <a:rPr lang="en-US" altLang="ko-KR" sz="1600" b="1" dirty="0"/>
              <a:t>input </a:t>
            </a:r>
            <a:r>
              <a:rPr lang="ko-KR" altLang="en-US" sz="1600" b="1" dirty="0"/>
              <a:t>문장을 </a:t>
            </a:r>
            <a:r>
              <a:rPr lang="en-US" altLang="ko-KR" sz="1600" b="1" dirty="0" err="1"/>
              <a:t>FastText</a:t>
            </a:r>
            <a:r>
              <a:rPr lang="ko-KR" altLang="en-US" sz="1600" b="1" dirty="0"/>
              <a:t>로 이용하여 </a:t>
            </a:r>
            <a:r>
              <a:rPr lang="ko-KR" altLang="en-US" sz="1600" b="1" dirty="0" err="1"/>
              <a:t>임베딩한후</a:t>
            </a:r>
            <a:r>
              <a:rPr lang="en-US" altLang="ko-KR" sz="1600" b="1" dirty="0"/>
              <a:t>,  train</a:t>
            </a:r>
            <a:r>
              <a:rPr lang="ko-KR" altLang="en-US" sz="1600" b="1" dirty="0"/>
              <a:t>의 질문 데이터를 </a:t>
            </a:r>
            <a:r>
              <a:rPr lang="en-US" altLang="ko-KR" sz="1600" b="1" dirty="0" err="1"/>
              <a:t>FastText</a:t>
            </a:r>
            <a:r>
              <a:rPr lang="ko-KR" altLang="en-US" sz="1600" b="1" dirty="0"/>
              <a:t>를 이용하여</a:t>
            </a:r>
            <a:endParaRPr lang="en-US" altLang="ko-KR" sz="1600" b="1" dirty="0"/>
          </a:p>
          <a:p>
            <a:r>
              <a:rPr lang="en-US" altLang="ko-KR" sz="1600" b="1" dirty="0"/>
              <a:t>           </a:t>
            </a:r>
            <a:r>
              <a:rPr lang="ko-KR" altLang="en-US" sz="1600" b="1" dirty="0" err="1"/>
              <a:t>임베딩한</a:t>
            </a:r>
            <a:r>
              <a:rPr lang="ko-KR" altLang="en-US" sz="1600" b="1" dirty="0"/>
              <a:t> 결과와 코사인 유사도를 체크한다</a:t>
            </a:r>
            <a:r>
              <a:rPr lang="en-US" altLang="ko-KR" sz="1600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en-US" altLang="ko-KR" sz="1600" b="1" dirty="0"/>
              <a:t>3. </a:t>
            </a:r>
            <a:r>
              <a:rPr lang="ko-KR" altLang="en-US" sz="1600" b="1" dirty="0"/>
              <a:t>코사인 유사도가 가장 높은 문장의 </a:t>
            </a:r>
            <a:r>
              <a:rPr lang="en-US" altLang="ko-KR" sz="1600" b="1" dirty="0"/>
              <a:t>intent</a:t>
            </a:r>
            <a:r>
              <a:rPr lang="ko-KR" altLang="en-US" sz="1600" b="1" dirty="0"/>
              <a:t>를 확인한다</a:t>
            </a:r>
            <a:r>
              <a:rPr lang="en-US" altLang="ko-KR" sz="1600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4. intent</a:t>
            </a:r>
            <a:r>
              <a:rPr lang="ko-KR" altLang="en-US" sz="1600" dirty="0"/>
              <a:t>에 따른 </a:t>
            </a:r>
            <a:r>
              <a:rPr lang="en-US" altLang="ko-KR" sz="1600" dirty="0"/>
              <a:t>A(</a:t>
            </a:r>
            <a:r>
              <a:rPr lang="ko-KR" altLang="en-US" sz="1600" dirty="0"/>
              <a:t>답변</a:t>
            </a:r>
            <a:r>
              <a:rPr lang="en-US" altLang="ko-KR" sz="1600" dirty="0"/>
              <a:t>)</a:t>
            </a:r>
            <a:r>
              <a:rPr lang="ko-KR" altLang="en-US" sz="1600" dirty="0"/>
              <a:t>을 랜덤하게 </a:t>
            </a:r>
            <a:r>
              <a:rPr lang="en-US" altLang="ko-KR" sz="1600" dirty="0"/>
              <a:t>1</a:t>
            </a:r>
            <a:r>
              <a:rPr lang="ko-KR" altLang="en-US" sz="1600" dirty="0"/>
              <a:t>개 골라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제작에 활용할 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데이터명 </a:t>
            </a:r>
            <a:r>
              <a:rPr lang="en-US" altLang="ko-KR" sz="2000" dirty="0"/>
              <a:t>: </a:t>
            </a:r>
            <a:r>
              <a:rPr lang="ko-KR" altLang="en-US" sz="2000" dirty="0"/>
              <a:t>질문 </a:t>
            </a:r>
            <a:r>
              <a:rPr lang="en-US" altLang="ko-KR" sz="2000" dirty="0"/>
              <a:t>– </a:t>
            </a:r>
            <a:r>
              <a:rPr lang="ko-KR" altLang="en-US" sz="2000" dirty="0"/>
              <a:t>답변 데이터</a:t>
            </a:r>
            <a:endParaRPr lang="en-US" altLang="ko-KR" sz="2000" dirty="0"/>
          </a:p>
          <a:p>
            <a:r>
              <a:rPr lang="ko-KR" altLang="en-US" sz="2000" dirty="0"/>
              <a:t>원본 데이터 확보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자체 제작</a:t>
            </a:r>
            <a:endParaRPr lang="en-US" altLang="ko-KR" sz="2000" dirty="0"/>
          </a:p>
          <a:p>
            <a:r>
              <a:rPr lang="ko-KR" altLang="en-US" sz="2000" dirty="0"/>
              <a:t>제작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수집</a:t>
            </a:r>
            <a:r>
              <a:rPr lang="en-US" altLang="ko-KR" sz="2000" dirty="0"/>
              <a:t>/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  <a:r>
              <a:rPr lang="ko-KR" altLang="en-US" sz="2000" dirty="0"/>
              <a:t>질문</a:t>
            </a:r>
            <a:r>
              <a:rPr lang="en-US" altLang="ko-KR" sz="2000" dirty="0"/>
              <a:t>-</a:t>
            </a:r>
            <a:r>
              <a:rPr lang="ko-KR" altLang="en-US" sz="2000" dirty="0"/>
              <a:t>답변 텍스트 </a:t>
            </a:r>
            <a:r>
              <a:rPr lang="ko-KR" altLang="en-US" sz="2000" dirty="0" err="1"/>
              <a:t>인텐트</a:t>
            </a:r>
            <a:r>
              <a:rPr lang="ko-KR" altLang="en-US" sz="2000" dirty="0"/>
              <a:t> 처리 가공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구성 내용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데이터유형 </a:t>
            </a:r>
            <a:r>
              <a:rPr lang="en-US" altLang="ko-KR" sz="2000" dirty="0"/>
              <a:t>– </a:t>
            </a:r>
            <a:r>
              <a:rPr lang="ko-KR" altLang="en-US" sz="2000" dirty="0"/>
              <a:t>텍스트</a:t>
            </a:r>
            <a:r>
              <a:rPr lang="en-US" altLang="ko-KR" sz="2000" dirty="0"/>
              <a:t>(Text)</a:t>
            </a:r>
          </a:p>
          <a:p>
            <a:r>
              <a:rPr lang="ko-KR" altLang="en-US" sz="2000" dirty="0"/>
              <a:t>데이터 제공 파일 </a:t>
            </a:r>
            <a:r>
              <a:rPr lang="en-US" altLang="ko-KR" sz="2000" dirty="0"/>
              <a:t>: </a:t>
            </a:r>
            <a:r>
              <a:rPr lang="ko-KR" altLang="en-US" sz="2000" dirty="0"/>
              <a:t>일상대화</a:t>
            </a:r>
            <a:r>
              <a:rPr lang="en-US" altLang="ko-KR" sz="2000" dirty="0"/>
              <a:t>.xlsx (</a:t>
            </a:r>
            <a:r>
              <a:rPr lang="ko-KR" altLang="en-US" sz="2000" dirty="0"/>
              <a:t>일상적인 질문과 답변 </a:t>
            </a:r>
            <a:r>
              <a:rPr lang="en-US" altLang="ko-KR" sz="2000" dirty="0"/>
              <a:t>intent)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</a:t>
            </a:r>
            <a:r>
              <a:rPr lang="ko-KR" altLang="en-US" sz="2000" dirty="0" err="1"/>
              <a:t>챗봇데이터</a:t>
            </a:r>
            <a:r>
              <a:rPr lang="en-US" altLang="ko-KR" sz="2000" dirty="0"/>
              <a:t>.xlsx(</a:t>
            </a:r>
            <a:r>
              <a:rPr lang="ko-KR" altLang="en-US" sz="2000" dirty="0" err="1"/>
              <a:t>에이블스쿨</a:t>
            </a:r>
            <a:r>
              <a:rPr lang="ko-KR" altLang="en-US" sz="2000" dirty="0"/>
              <a:t> 지원 </a:t>
            </a:r>
            <a:r>
              <a:rPr lang="en-US" altLang="ko-KR" sz="2000" dirty="0"/>
              <a:t>Q&amp;A intent)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1B617-DE04-4794-A27F-D0CBBF08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64" y="4425915"/>
            <a:ext cx="4349474" cy="2117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518FF1-3200-4DCD-B648-BEF123C0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02" y="4384082"/>
            <a:ext cx="5084034" cy="21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4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DE85E1-6C5C-4F4C-B060-CB9E54421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82" y="5262583"/>
            <a:ext cx="8283658" cy="10059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E703EB-16AA-4A2C-AFBC-16A05C098E39}"/>
              </a:ext>
            </a:extLst>
          </p:cNvPr>
          <p:cNvSpPr/>
          <p:nvPr/>
        </p:nvSpPr>
        <p:spPr>
          <a:xfrm>
            <a:off x="838199" y="1690688"/>
            <a:ext cx="1118884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데이터를 이용하여 단계적 모델링을 거쳐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 그에 따른 답변을 도출한다</a:t>
            </a:r>
            <a:r>
              <a:rPr lang="en-US" altLang="ko-KR" dirty="0"/>
              <a:t>.</a:t>
            </a:r>
          </a:p>
          <a:p>
            <a:r>
              <a:rPr lang="en-US" altLang="ko-KR" sz="1600" b="1" dirty="0"/>
              <a:t>     </a:t>
            </a:r>
            <a:r>
              <a:rPr lang="en-US" altLang="ko-KR" sz="1600" dirty="0"/>
              <a:t>-&gt; 1. 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를 분류하는 </a:t>
            </a:r>
            <a:r>
              <a:rPr lang="en-US" altLang="ko-KR" sz="1600" dirty="0"/>
              <a:t>Embedding + LSTM </a:t>
            </a:r>
            <a:r>
              <a:rPr lang="ko-KR" altLang="en-US" sz="1600" dirty="0"/>
              <a:t>모델을 사용한다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2.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문장을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로 이용하여 </a:t>
            </a:r>
            <a:r>
              <a:rPr lang="ko-KR" altLang="en-US" sz="1600" dirty="0" err="1"/>
              <a:t>임베딩한후</a:t>
            </a:r>
            <a:r>
              <a:rPr lang="en-US" altLang="ko-KR" sz="1600" dirty="0"/>
              <a:t>,  train</a:t>
            </a:r>
            <a:r>
              <a:rPr lang="ko-KR" altLang="en-US" sz="1600" dirty="0"/>
              <a:t>의 질문 데이터를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r>
              <a:rPr lang="en-US" altLang="ko-KR" sz="1600" dirty="0"/>
              <a:t>           </a:t>
            </a:r>
            <a:r>
              <a:rPr lang="ko-KR" altLang="en-US" sz="1600" dirty="0" err="1"/>
              <a:t>임베딩한</a:t>
            </a:r>
            <a:r>
              <a:rPr lang="ko-KR" altLang="en-US" sz="1600" dirty="0"/>
              <a:t> 결과와 코사인 유사도를 체크한다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-&gt; 3. </a:t>
            </a:r>
            <a:r>
              <a:rPr lang="ko-KR" altLang="en-US" sz="1600" dirty="0"/>
              <a:t>코사인 유사도가 가장 높은 문장의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확인한다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b="1" dirty="0"/>
              <a:t>-&gt; 4. intent</a:t>
            </a:r>
            <a:r>
              <a:rPr lang="ko-KR" altLang="en-US" sz="1600" b="1" dirty="0"/>
              <a:t>에 따른 </a:t>
            </a:r>
            <a:r>
              <a:rPr lang="en-US" altLang="ko-KR" sz="1600" b="1" dirty="0"/>
              <a:t>A(</a:t>
            </a:r>
            <a:r>
              <a:rPr lang="ko-KR" altLang="en-US" sz="1600" b="1" dirty="0"/>
              <a:t>답변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랜덤하게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 골라 출력한다</a:t>
            </a:r>
            <a:r>
              <a:rPr lang="en-US" altLang="ko-KR" sz="1600" b="1" dirty="0"/>
              <a:t>.</a:t>
            </a:r>
          </a:p>
          <a:p>
            <a:r>
              <a:rPr lang="en-US" altLang="ko-KR" sz="1600" b="1" dirty="0"/>
              <a:t>         </a:t>
            </a:r>
            <a:r>
              <a:rPr lang="en-US" altLang="ko-KR" sz="1600" b="1" dirty="0">
                <a:solidFill>
                  <a:srgbClr val="FF0000"/>
                </a:solidFill>
              </a:rPr>
              <a:t>-&gt; </a:t>
            </a:r>
            <a:r>
              <a:rPr lang="ko-KR" altLang="en-US" sz="1600" b="1" dirty="0">
                <a:solidFill>
                  <a:srgbClr val="FF0000"/>
                </a:solidFill>
              </a:rPr>
              <a:t>실제로 여기서는 실제 </a:t>
            </a:r>
            <a:r>
              <a:rPr lang="en-US" altLang="ko-KR" sz="1600" b="1" dirty="0">
                <a:solidFill>
                  <a:srgbClr val="FF0000"/>
                </a:solidFill>
              </a:rPr>
              <a:t>intent</a:t>
            </a:r>
            <a:r>
              <a:rPr lang="ko-KR" altLang="en-US" sz="1600" b="1" dirty="0">
                <a:solidFill>
                  <a:srgbClr val="FF0000"/>
                </a:solidFill>
              </a:rPr>
              <a:t>와 최종 예측 </a:t>
            </a:r>
            <a:r>
              <a:rPr lang="en-US" altLang="ko-KR" sz="1600" b="1" dirty="0">
                <a:solidFill>
                  <a:srgbClr val="FF0000"/>
                </a:solidFill>
              </a:rPr>
              <a:t>intent</a:t>
            </a:r>
            <a:r>
              <a:rPr lang="ko-KR" altLang="en-US" sz="1600" b="1" dirty="0">
                <a:solidFill>
                  <a:srgbClr val="FF0000"/>
                </a:solidFill>
              </a:rPr>
              <a:t>를 비교하여 정확도를 확인했다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600" b="1" dirty="0"/>
              <a:t>         </a:t>
            </a:r>
            <a:r>
              <a:rPr lang="en-US" altLang="ko-KR" sz="1600" b="1" dirty="0">
                <a:solidFill>
                  <a:srgbClr val="FF0000"/>
                </a:solidFill>
              </a:rPr>
              <a:t>-&gt; </a:t>
            </a:r>
            <a:r>
              <a:rPr lang="ko-KR" altLang="en-US" sz="1600" b="1" dirty="0" err="1">
                <a:solidFill>
                  <a:srgbClr val="FF0000"/>
                </a:solidFill>
              </a:rPr>
              <a:t>챗봇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에 약 </a:t>
            </a:r>
            <a:r>
              <a:rPr lang="en-US" altLang="ko-KR" sz="1600" b="1" dirty="0">
                <a:solidFill>
                  <a:srgbClr val="FF0000"/>
                </a:solidFill>
              </a:rPr>
              <a:t>49% </a:t>
            </a:r>
            <a:r>
              <a:rPr lang="ko-KR" altLang="en-US" sz="1600" b="1" dirty="0">
                <a:solidFill>
                  <a:srgbClr val="FF0000"/>
                </a:solidFill>
              </a:rPr>
              <a:t>정확도보다 약 </a:t>
            </a:r>
            <a:r>
              <a:rPr lang="en-US" altLang="ko-KR" sz="1600" b="1" dirty="0">
                <a:solidFill>
                  <a:srgbClr val="FF0000"/>
                </a:solidFill>
              </a:rPr>
              <a:t>70% </a:t>
            </a:r>
            <a:r>
              <a:rPr lang="ko-KR" altLang="en-US" sz="1600" b="1" dirty="0">
                <a:solidFill>
                  <a:srgbClr val="FF0000"/>
                </a:solidFill>
              </a:rPr>
              <a:t>정확도를 보이고 있어 성능 개선했다고 볼 수 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        </a:t>
            </a:r>
            <a:r>
              <a:rPr lang="ko-KR" altLang="en-US" sz="1600" b="1" dirty="0">
                <a:solidFill>
                  <a:srgbClr val="FF0000"/>
                </a:solidFill>
              </a:rPr>
              <a:t>하지만 범용적으로 사용하기에는 아직 많이 부족한 수준이라 판단할 수 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940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789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BFCEF1-FBB2-4F85-827F-C14AE78FA14A}"/>
              </a:ext>
            </a:extLst>
          </p:cNvPr>
          <p:cNvSpPr/>
          <p:nvPr/>
        </p:nvSpPr>
        <p:spPr>
          <a:xfrm>
            <a:off x="580016" y="1305341"/>
            <a:ext cx="11425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입력한 </a:t>
            </a:r>
            <a:r>
              <a:rPr lang="en-US" altLang="ko-KR" dirty="0"/>
              <a:t>input </a:t>
            </a:r>
            <a:r>
              <a:rPr lang="ko-KR" altLang="en-US" dirty="0"/>
              <a:t>문장을 가지고 단계별 모델링하여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어떻게 답변이 나오는지 흐름을 함수로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특수 문자 제거 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F9B5E0-C0E1-4DB1-BD26-26FCEF12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2" y="2897019"/>
            <a:ext cx="862658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7382266-9546-4AC0-8692-339A4642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7635"/>
            <a:ext cx="9209443" cy="2753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99F7B1-B61C-4D2E-94EA-64AF47647F79}"/>
              </a:ext>
            </a:extLst>
          </p:cNvPr>
          <p:cNvSpPr/>
          <p:nvPr/>
        </p:nvSpPr>
        <p:spPr>
          <a:xfrm>
            <a:off x="838200" y="170733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입력한 </a:t>
            </a:r>
            <a:r>
              <a:rPr lang="en-US" altLang="ko-KR" dirty="0"/>
              <a:t>input </a:t>
            </a:r>
            <a:r>
              <a:rPr lang="ko-KR" altLang="en-US" dirty="0"/>
              <a:t>문장을 가지고 단계별 모델링하여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어떻게 답변이 나오는지 흐름을 함수로 정리했다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/>
              <a:t>한글 </a:t>
            </a:r>
            <a:r>
              <a:rPr lang="ko-KR" altLang="en-US" sz="1600" dirty="0" err="1"/>
              <a:t>불용어</a:t>
            </a:r>
            <a:r>
              <a:rPr lang="ko-KR" altLang="en-US" sz="1600" dirty="0"/>
              <a:t> 처리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9430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59F297-BE9D-4B5D-B0CB-7EC63828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87183"/>
            <a:ext cx="10238925" cy="21449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21E2EA-F846-4B74-BE26-88F4848F3830}"/>
              </a:ext>
            </a:extLst>
          </p:cNvPr>
          <p:cNvSpPr/>
          <p:nvPr/>
        </p:nvSpPr>
        <p:spPr>
          <a:xfrm>
            <a:off x="838200" y="1559435"/>
            <a:ext cx="111350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입력한 </a:t>
            </a:r>
            <a:r>
              <a:rPr lang="en-US" altLang="ko-KR" dirty="0"/>
              <a:t>input </a:t>
            </a:r>
            <a:r>
              <a:rPr lang="ko-KR" altLang="en-US" dirty="0"/>
              <a:t>문장을 가지고 단계별 모델링하여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어떻게 답변이 나오는지 흐름을 함수로 정리했다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Embedding + LSTM</a:t>
            </a:r>
            <a:r>
              <a:rPr lang="ko-KR" altLang="en-US" sz="1600" dirty="0"/>
              <a:t>이 적용된 </a:t>
            </a:r>
            <a:r>
              <a:rPr lang="en-US" altLang="ko-KR" sz="1600" dirty="0"/>
              <a:t>Model1</a:t>
            </a:r>
            <a:r>
              <a:rPr lang="ko-KR" altLang="en-US" sz="1600" dirty="0"/>
              <a:t>에 입력 형태로 맞추고</a:t>
            </a:r>
            <a:r>
              <a:rPr lang="en-US" altLang="ko-KR" sz="1600" dirty="0"/>
              <a:t>, predict </a:t>
            </a:r>
            <a:r>
              <a:rPr lang="ko-KR" altLang="en-US" sz="1600" dirty="0"/>
              <a:t>하여 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ko-KR" altLang="en-US" sz="1600" dirty="0"/>
              <a:t>일상 대화</a:t>
            </a:r>
            <a:r>
              <a:rPr lang="en-US" altLang="ko-KR" sz="1600" dirty="0"/>
              <a:t>(0)</a:t>
            </a:r>
            <a:r>
              <a:rPr lang="ko-KR" altLang="en-US" sz="1600" dirty="0"/>
              <a:t>이냐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Aivle</a:t>
            </a:r>
            <a:r>
              <a:rPr lang="en-US" altLang="ko-KR" sz="1600" dirty="0"/>
              <a:t> School </a:t>
            </a:r>
            <a:r>
              <a:rPr lang="ko-KR" altLang="en-US" sz="1600" dirty="0"/>
              <a:t>지원 </a:t>
            </a:r>
            <a:r>
              <a:rPr lang="en-US" altLang="ko-KR" sz="1600" dirty="0"/>
              <a:t>Q&amp;A </a:t>
            </a:r>
            <a:r>
              <a:rPr lang="ko-KR" altLang="en-US" sz="1600" dirty="0"/>
              <a:t>대화</a:t>
            </a:r>
            <a:r>
              <a:rPr lang="en-US" altLang="ko-KR" sz="1600" dirty="0"/>
              <a:t>(1) </a:t>
            </a:r>
            <a:r>
              <a:rPr lang="ko-KR" altLang="en-US" sz="1600" dirty="0"/>
              <a:t>인지를 판별한다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431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44" y="1671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105C4A-0462-41A1-A8C3-BDBA7109D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06" y="3272496"/>
            <a:ext cx="7649583" cy="308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42026-8E35-4C0D-AD46-408876FD30BA}"/>
              </a:ext>
            </a:extLst>
          </p:cNvPr>
          <p:cNvSpPr/>
          <p:nvPr/>
        </p:nvSpPr>
        <p:spPr>
          <a:xfrm>
            <a:off x="902744" y="1492666"/>
            <a:ext cx="10737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입력한 </a:t>
            </a:r>
            <a:r>
              <a:rPr lang="en-US" altLang="ko-KR" dirty="0"/>
              <a:t>input </a:t>
            </a:r>
            <a:r>
              <a:rPr lang="ko-KR" altLang="en-US" dirty="0"/>
              <a:t>문장을 가지고 단계별 모델링하여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어떻게 답변이 나오는지 흐름을 함수로 정리했다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FastText</a:t>
            </a:r>
            <a:r>
              <a:rPr lang="en-US" altLang="ko-KR" sz="1600" dirty="0"/>
              <a:t> </a:t>
            </a:r>
            <a:r>
              <a:rPr lang="ko-KR" altLang="en-US" sz="1600" dirty="0"/>
              <a:t>모델을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문장과 </a:t>
            </a:r>
            <a:r>
              <a:rPr lang="en-US" altLang="ko-KR" sz="1600" dirty="0"/>
              <a:t>train</a:t>
            </a:r>
            <a:r>
              <a:rPr lang="ko-KR" altLang="en-US" sz="1600" dirty="0"/>
              <a:t>에 있었던 질문 데이터를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벡터화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183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9C5AF8-D9BE-47FA-AF34-2D3217784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463" y="3837791"/>
            <a:ext cx="9582940" cy="19605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4770A0-D842-453E-8F5F-577C69632C69}"/>
              </a:ext>
            </a:extLst>
          </p:cNvPr>
          <p:cNvSpPr/>
          <p:nvPr/>
        </p:nvSpPr>
        <p:spPr>
          <a:xfrm>
            <a:off x="939501" y="1468419"/>
            <a:ext cx="1006557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임의로 입력한 </a:t>
            </a:r>
            <a:r>
              <a:rPr lang="en-US" altLang="ko-KR" dirty="0"/>
              <a:t>input </a:t>
            </a:r>
            <a:r>
              <a:rPr lang="ko-KR" altLang="en-US" dirty="0"/>
              <a:t>문장을 가지고 단계별 모델링하여 최종 </a:t>
            </a:r>
            <a:r>
              <a:rPr lang="en-US" altLang="ko-KR" dirty="0"/>
              <a:t>intent</a:t>
            </a:r>
            <a:r>
              <a:rPr lang="ko-KR" altLang="en-US" dirty="0"/>
              <a:t>를 예측하고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어떻게 답변이 나오는지 흐름을 함수로 정리했다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된 사용자 </a:t>
            </a:r>
            <a:r>
              <a:rPr lang="en-US" altLang="ko-KR" sz="1600" dirty="0"/>
              <a:t>input </a:t>
            </a:r>
            <a:r>
              <a:rPr lang="ko-KR" altLang="en-US" sz="1600" dirty="0"/>
              <a:t>문장과 </a:t>
            </a:r>
            <a:r>
              <a:rPr lang="en-US" altLang="ko-KR" sz="1600" dirty="0"/>
              <a:t>train</a:t>
            </a:r>
            <a:r>
              <a:rPr lang="ko-KR" altLang="en-US" sz="1600" dirty="0"/>
              <a:t>에 있었던 질문 문장들과 코사인 유사도 계산</a:t>
            </a:r>
            <a:endParaRPr lang="en-US" altLang="ko-KR" sz="1600" dirty="0"/>
          </a:p>
          <a:p>
            <a:r>
              <a:rPr lang="en-US" altLang="ko-KR" sz="1600" dirty="0"/>
              <a:t>    -&gt; </a:t>
            </a:r>
            <a:r>
              <a:rPr lang="ko-KR" altLang="en-US" sz="1600" dirty="0"/>
              <a:t>가장 코사인 유사도가 높은 행의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파악한다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-&gt; intent</a:t>
            </a:r>
            <a:r>
              <a:rPr lang="ko-KR" altLang="en-US" sz="1600" dirty="0"/>
              <a:t>에 따른 대답</a:t>
            </a:r>
            <a:r>
              <a:rPr lang="en-US" altLang="ko-KR" sz="1600" dirty="0"/>
              <a:t>(A)</a:t>
            </a:r>
            <a:r>
              <a:rPr lang="ko-KR" altLang="en-US" sz="1600" dirty="0"/>
              <a:t>을 랜덤하게 </a:t>
            </a:r>
            <a:r>
              <a:rPr lang="en-US" altLang="ko-KR" sz="1600" dirty="0"/>
              <a:t>1</a:t>
            </a:r>
            <a:r>
              <a:rPr lang="ko-KR" altLang="en-US" sz="1600" dirty="0"/>
              <a:t>개만 출력한다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77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9.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모델링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1313B32-7227-4689-A1F0-92CEAB578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5689"/>
            <a:ext cx="10103964" cy="26584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D62BD1-6A7D-4036-B7B3-0FE71A1F3555}"/>
              </a:ext>
            </a:extLst>
          </p:cNvPr>
          <p:cNvSpPr/>
          <p:nvPr/>
        </p:nvSpPr>
        <p:spPr>
          <a:xfrm>
            <a:off x="838200" y="1729190"/>
            <a:ext cx="10628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입력한 </a:t>
            </a:r>
            <a:r>
              <a:rPr lang="en-US" altLang="ko-KR" dirty="0"/>
              <a:t>input </a:t>
            </a:r>
            <a:r>
              <a:rPr lang="ko-KR" altLang="en-US" dirty="0"/>
              <a:t>문장을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를 통해 대답을 살펴본다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3935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10.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1,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</a:t>
            </a:r>
            <a:r>
              <a:rPr lang="en-US" altLang="ko-KR" sz="3000" dirty="0"/>
              <a:t>2 </a:t>
            </a:r>
            <a:r>
              <a:rPr lang="ko-KR" altLang="en-US" sz="3000" dirty="0"/>
              <a:t>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D62BD1-6A7D-4036-B7B3-0FE71A1F3555}"/>
              </a:ext>
            </a:extLst>
          </p:cNvPr>
          <p:cNvSpPr/>
          <p:nvPr/>
        </p:nvSpPr>
        <p:spPr>
          <a:xfrm>
            <a:off x="838200" y="1729190"/>
            <a:ext cx="10628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입력한 </a:t>
            </a:r>
            <a:r>
              <a:rPr lang="en-US" altLang="ko-KR" dirty="0"/>
              <a:t>input </a:t>
            </a:r>
            <a:r>
              <a:rPr lang="ko-KR" altLang="en-US" dirty="0"/>
              <a:t>문장을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1,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를 통해 대답을 살펴본다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약 </a:t>
            </a:r>
            <a:r>
              <a:rPr lang="en-US" altLang="ko-KR" dirty="0"/>
              <a:t>49</a:t>
            </a:r>
            <a:r>
              <a:rPr lang="ko-KR" altLang="en-US" dirty="0" err="1"/>
              <a:t>퍼의</a:t>
            </a:r>
            <a:r>
              <a:rPr lang="ko-KR" altLang="en-US" dirty="0"/>
              <a:t> 정확도를</a:t>
            </a:r>
            <a:r>
              <a:rPr lang="en-US" altLang="ko-KR" dirty="0"/>
              <a:t>,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는 약 </a:t>
            </a:r>
            <a:r>
              <a:rPr lang="en-US" altLang="ko-KR" dirty="0"/>
              <a:t>70</a:t>
            </a:r>
            <a:r>
              <a:rPr lang="ko-KR" altLang="en-US" dirty="0" err="1"/>
              <a:t>퍼의</a:t>
            </a:r>
            <a:r>
              <a:rPr lang="ko-KR" altLang="en-US" dirty="0"/>
              <a:t> 정확도를 보이고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-&gt; </a:t>
            </a:r>
            <a:r>
              <a:rPr lang="ko-KR" altLang="en-US" dirty="0"/>
              <a:t>대체로 </a:t>
            </a:r>
            <a:r>
              <a:rPr lang="ko-KR" altLang="en-US" dirty="0" err="1"/>
              <a:t>챗봇</a:t>
            </a:r>
            <a:r>
              <a:rPr lang="en-US" altLang="ko-KR" dirty="0"/>
              <a:t>2</a:t>
            </a:r>
            <a:r>
              <a:rPr lang="ko-KR" altLang="en-US" dirty="0"/>
              <a:t>를 사용하는 것이 권장된다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-&gt; </a:t>
            </a:r>
            <a:r>
              <a:rPr lang="ko-KR" altLang="en-US" dirty="0"/>
              <a:t>하지만 실무적으로 투입될 정도의 모델은 아닌 것으로 판단한다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-&gt; </a:t>
            </a:r>
            <a:r>
              <a:rPr lang="en-US" altLang="ko-KR" dirty="0" err="1"/>
              <a:t>FastText</a:t>
            </a:r>
            <a:r>
              <a:rPr lang="en-US" altLang="ko-KR" dirty="0"/>
              <a:t> </a:t>
            </a:r>
            <a:r>
              <a:rPr lang="ko-KR" altLang="en-US" dirty="0"/>
              <a:t>모델 말고도</a:t>
            </a:r>
            <a:r>
              <a:rPr lang="en-US" altLang="ko-KR" dirty="0"/>
              <a:t>, Bert</a:t>
            </a:r>
            <a:r>
              <a:rPr lang="ko-KR" altLang="en-US" dirty="0"/>
              <a:t>와 같은 모델로 </a:t>
            </a:r>
            <a:r>
              <a:rPr lang="ko-KR" altLang="en-US" dirty="0" err="1"/>
              <a:t>챗봇을</a:t>
            </a:r>
            <a:r>
              <a:rPr lang="ko-KR" altLang="en-US" dirty="0"/>
              <a:t> 구현해볼 필요성이 생기게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C5FFF73-09D9-4CF9-B987-89AAEF1C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4634"/>
            <a:ext cx="7681857" cy="28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 err="1"/>
              <a:t>쳇봇</a:t>
            </a:r>
            <a:r>
              <a:rPr lang="ko-KR" altLang="en-US" sz="3000" dirty="0"/>
              <a:t> 제작에 활용할 데이터 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64E169-AC30-4717-A90A-77EC6FDA3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989"/>
            <a:ext cx="791024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 err="1"/>
              <a:t>쳇봇</a:t>
            </a:r>
            <a:r>
              <a:rPr lang="ko-KR" altLang="en-US" sz="3000" dirty="0"/>
              <a:t> 제작에 활용할 데이터 소개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06B20F-CB1B-4B8A-8EA5-48C9431DD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6007"/>
            <a:ext cx="7986452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6A65-85DE-4BDE-8082-DBEB9B9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 err="1"/>
              <a:t>챗봇</a:t>
            </a:r>
            <a:r>
              <a:rPr lang="ko-KR" altLang="en-US" sz="3000" dirty="0"/>
              <a:t> 제작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5CB81-FF5C-4762-8991-169B20DA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353" cy="4351338"/>
          </a:xfrm>
        </p:spPr>
        <p:txBody>
          <a:bodyPr/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사용자가 질문을 하면 자연어 처리에 특화된 숫자 형태로 변환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모델을 작동하여 </a:t>
            </a:r>
            <a:r>
              <a:rPr lang="en-US" altLang="ko-KR" sz="2000" dirty="0"/>
              <a:t>Intent</a:t>
            </a:r>
            <a:r>
              <a:rPr lang="ko-KR" altLang="en-US" sz="2000" dirty="0"/>
              <a:t>를 예측한다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Intent</a:t>
            </a:r>
            <a:r>
              <a:rPr lang="ko-KR" altLang="en-US" sz="2000" dirty="0"/>
              <a:t>에 따른 답변</a:t>
            </a:r>
            <a:r>
              <a:rPr lang="en-US" altLang="ko-KR" sz="2000" dirty="0"/>
              <a:t>(A)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랜덤하여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개 선별한 다음 출력</a:t>
            </a:r>
          </a:p>
        </p:txBody>
      </p:sp>
    </p:spTree>
    <p:extLst>
      <p:ext uri="{BB962C8B-B14F-4D97-AF65-F5344CB8AC3E}">
        <p14:creationId xmlns:p14="http://schemas.microsoft.com/office/powerpoint/2010/main" val="109677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2994</Words>
  <Application>Microsoft Office PowerPoint</Application>
  <PresentationFormat>와이드스크린</PresentationFormat>
  <Paragraphs>316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0" baseType="lpstr">
      <vt:lpstr>맑은 고딕</vt:lpstr>
      <vt:lpstr>Arial</vt:lpstr>
      <vt:lpstr>Office 테마</vt:lpstr>
      <vt:lpstr>Aivle 스쿨 지원  질문 답변 챗봇 제작 프로젝트 </vt:lpstr>
      <vt:lpstr>1. 주제</vt:lpstr>
      <vt:lpstr>2. Pain Point</vt:lpstr>
      <vt:lpstr>2. Pain Point</vt:lpstr>
      <vt:lpstr>2. Pain Point</vt:lpstr>
      <vt:lpstr>2. 챗봇 제작에 활용할 데이터 소개</vt:lpstr>
      <vt:lpstr>2. 쳇봇 제작에 활용할 데이터 소개</vt:lpstr>
      <vt:lpstr>2. 쳇봇 제작에 활용할 데이터 소개</vt:lpstr>
      <vt:lpstr>3. 챗봇 제작 흐름</vt:lpstr>
      <vt:lpstr>4. 문제 정의 </vt:lpstr>
      <vt:lpstr>5. Key Point</vt:lpstr>
      <vt:lpstr>6. 1번쨰 챗봇, 2번쨰 챗봇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 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7. 데이터 탐색 &amp; 전처리</vt:lpstr>
      <vt:lpstr>8. 챗봇 1 모델링</vt:lpstr>
      <vt:lpstr>8. 챗봇 1 모델링</vt:lpstr>
      <vt:lpstr>8. 챗봇 1 모델링</vt:lpstr>
      <vt:lpstr>8. 챗봇 1 모델링</vt:lpstr>
      <vt:lpstr>8. 챗봇 1 모델링</vt:lpstr>
      <vt:lpstr>8. 챗봇 1 모델링 </vt:lpstr>
      <vt:lpstr>8. 챗봇 1 모델링</vt:lpstr>
      <vt:lpstr>8. 챗봇 1 모델링</vt:lpstr>
      <vt:lpstr>8. 챗봇 1 모델링</vt:lpstr>
      <vt:lpstr>8. 챗봇 1 모델링</vt:lpstr>
      <vt:lpstr>8. 챗봇 1 모델링</vt:lpstr>
      <vt:lpstr>8. 챗봇 1 모델링</vt:lpstr>
      <vt:lpstr>8. 챗봇 1 모델링</vt:lpstr>
      <vt:lpstr>8. 챗봇 1 모델링</vt:lpstr>
      <vt:lpstr>8. 챗봇 1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9. 챗봇 2 모델링</vt:lpstr>
      <vt:lpstr>10. 챗봇 1, 챗봇 2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Aivle 스쿨 지원  질문 답변 챗봇 제작 프로젝트</dc:title>
  <dc:creator>김영우</dc:creator>
  <cp:lastModifiedBy>김영우</cp:lastModifiedBy>
  <cp:revision>47</cp:revision>
  <dcterms:created xsi:type="dcterms:W3CDTF">2023-11-07T00:24:50Z</dcterms:created>
  <dcterms:modified xsi:type="dcterms:W3CDTF">2023-11-07T08:06:17Z</dcterms:modified>
</cp:coreProperties>
</file>