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6" r:id="rId5"/>
    <p:sldId id="265" r:id="rId6"/>
    <p:sldId id="258" r:id="rId7"/>
    <p:sldId id="267" r:id="rId8"/>
    <p:sldId id="268" r:id="rId9"/>
    <p:sldId id="270" r:id="rId10"/>
    <p:sldId id="263" r:id="rId11"/>
    <p:sldId id="264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69" r:id="rId20"/>
    <p:sldId id="278" r:id="rId21"/>
    <p:sldId id="279" r:id="rId22"/>
    <p:sldId id="280" r:id="rId23"/>
    <p:sldId id="281" r:id="rId24"/>
    <p:sldId id="282" r:id="rId25"/>
    <p:sldId id="284" r:id="rId26"/>
    <p:sldId id="285" r:id="rId27"/>
    <p:sldId id="286" r:id="rId28"/>
    <p:sldId id="287" r:id="rId29"/>
    <p:sldId id="288" r:id="rId30"/>
    <p:sldId id="289" r:id="rId31"/>
    <p:sldId id="283" r:id="rId32"/>
    <p:sldId id="259" r:id="rId33"/>
    <p:sldId id="290" r:id="rId34"/>
    <p:sldId id="291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292" r:id="rId43"/>
    <p:sldId id="293" r:id="rId44"/>
    <p:sldId id="301" r:id="rId45"/>
    <p:sldId id="302" r:id="rId46"/>
    <p:sldId id="262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5F3DF-7806-459C-B459-2BA78B453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C19C2A-E04F-4132-ACD8-D91491B74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B7BFA-33C1-403F-85F4-18C639FE6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99D2-031D-45C9-897E-0D8B2C04D6F5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8A0784-4C92-4915-996A-5EE64D60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4556F1-8B53-42DF-9559-85A0C2B2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4770-29F1-4C05-BB62-ADBF301FE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0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87D11-765A-4A68-95FD-250AFDF8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EAAB5E-71ED-415A-9DBC-EE0564633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F3C4D-B760-481C-AEC0-626C55A4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99D2-031D-45C9-897E-0D8B2C04D6F5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09FE07-D5F5-48A4-878A-B627E7F0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085703-B212-41D4-A4E6-BFB8E7F4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4770-29F1-4C05-BB62-ADBF301FE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88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81751D-FC6A-422F-A593-5AF00B425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F6A5CC-B622-4009-9918-3C90C795B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7C3527-C695-4582-A9A0-294CC547A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99D2-031D-45C9-897E-0D8B2C04D6F5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8CC9AE-5FF4-4110-A3C1-B5BDBF5A7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3E37C-9A52-4A46-A392-994FB31D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4770-29F1-4C05-BB62-ADBF301FE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49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BF167-AA0D-4DFC-AE92-4191EEE91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3E4F4-EEB0-4851-B97B-EA33C4E43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A22A4-5DB6-4413-A8F0-8E091E1F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99D2-031D-45C9-897E-0D8B2C04D6F5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3D625F-A28D-4723-ADFF-6A1D9EA3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E26708-E634-41DD-894D-1CBC960A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4770-29F1-4C05-BB62-ADBF301FE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94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CE9AF-A13F-47D9-ADB9-BE0432980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F7F4F-2C40-4813-B3D1-1172A9564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A01B63-021E-4EEA-B249-7E09ABEE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99D2-031D-45C9-897E-0D8B2C04D6F5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77B4D9-A176-4EA1-990F-DA6C2337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467759-A0A0-4ADF-948D-CEE44FEB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4770-29F1-4C05-BB62-ADBF301FE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0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9084F-DEED-41E7-9C62-257C7AE1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E7ECBB-FD62-4283-A0FB-1F01EA767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13AFD1-F422-4E79-8ED5-6DA4B56A6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F57ACA-C0F4-4C38-9CE4-0197DD06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99D2-031D-45C9-897E-0D8B2C04D6F5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52BFAB-82B5-4314-89C2-DB5E6DBE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3F8A76-CC48-48CF-825D-54361CCC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4770-29F1-4C05-BB62-ADBF301FE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65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59BCF-FDF2-440B-A0A6-8F7F8F113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41394D-6574-493F-9EEF-C1A851882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578047-4271-4E96-831A-CC0951191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2FEBB7-71A6-4BD4-AA4C-6768D6125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0C9167-08F0-40AE-B655-B918BD167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CB6550-4C32-4B9B-AE33-998CA1F55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99D2-031D-45C9-897E-0D8B2C04D6F5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EC641C-604D-48AE-8E93-8287EBA3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5CC64C-7F7A-4F86-B74C-7A8EEC05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4770-29F1-4C05-BB62-ADBF301FE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13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E84C8-B08A-417F-AC67-509143762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312A0D-B585-4DF8-8865-944040E1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99D2-031D-45C9-897E-0D8B2C04D6F5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46B20F-02A7-4357-B5C5-CC56A49E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FA2C70-3673-4FCE-BF97-0A9D3589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4770-29F1-4C05-BB62-ADBF301FE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79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4CA8D8-9BD8-4277-AD9B-B6D35D71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99D2-031D-45C9-897E-0D8B2C04D6F5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F913DA-3C89-4768-8902-9AAC1E8E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645241-D545-4606-9600-8CCA3E0A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4770-29F1-4C05-BB62-ADBF301FE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54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03DFC-757E-400C-A029-1EB1C5CBA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FE9315-B5FE-4A67-8DF9-F8EFC6FAC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4B10D6-DD2E-4622-AE44-1C48E935A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62C75A-6C25-439A-8F6C-9DD9CA3A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99D2-031D-45C9-897E-0D8B2C04D6F5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B373A1-A8FC-4B6E-BA8F-355C2E5A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CE44D-C10A-46F6-98BF-ABBDAF60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4770-29F1-4C05-BB62-ADBF301FE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362AC-AEEA-454A-BB18-52E6BE353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D972D0-71EA-4027-90F7-353C8DD683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1C6C5-762B-43B3-ADED-2CD9E3292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5CF5E4-4FE3-4EC6-8C65-877A69D3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99D2-031D-45C9-897E-0D8B2C04D6F5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C9F3D0-7584-4A8C-8222-E225BAC8F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C8DAF2-961F-40B6-9485-5E3A1D57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4770-29F1-4C05-BB62-ADBF301FE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3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9D71E8-900A-4EAD-884E-1347F30A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FDCC02-99E6-449C-959D-56103B58B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16B080-BF5A-45E5-8E2D-7D125BF13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399D2-031D-45C9-897E-0D8B2C04D6F5}" type="datetimeFigureOut">
              <a:rPr lang="ko-KR" altLang="en-US" smtClean="0"/>
              <a:t>2023-09-23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9848FA-06FF-495E-BB4E-5609C777C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8D2A2-F19F-44A2-B4DC-F014C3917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94770-29F1-4C05-BB62-ADBF301FE6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86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517F8-91FC-4934-9528-1CDA4C0C6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3659" y="1927131"/>
            <a:ext cx="9224682" cy="1501869"/>
          </a:xfrm>
        </p:spPr>
        <p:txBody>
          <a:bodyPr>
            <a:normAutofit/>
          </a:bodyPr>
          <a:lstStyle/>
          <a:p>
            <a:r>
              <a:rPr lang="ko-KR" altLang="en-US" sz="4000" b="1" dirty="0"/>
              <a:t>데이터 분석과 </a:t>
            </a:r>
            <a:r>
              <a:rPr lang="ko-KR" altLang="en-US" sz="4000" b="1" dirty="0" err="1"/>
              <a:t>머신러닝을</a:t>
            </a:r>
            <a:r>
              <a:rPr lang="ko-KR" altLang="en-US" sz="4000" b="1" dirty="0"/>
              <a:t> 활용한 </a:t>
            </a:r>
            <a:br>
              <a:rPr lang="en-US" altLang="ko-KR" sz="4000" b="1" dirty="0"/>
            </a:br>
            <a:r>
              <a:rPr lang="ko-KR" altLang="en-US" sz="4000" b="1" dirty="0"/>
              <a:t>다음날 미세먼지 농도 예측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A0BC99-5732-4EB4-9BB6-FF4938D5F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3318" y="4429919"/>
            <a:ext cx="9144000" cy="1655762"/>
          </a:xfrm>
        </p:spPr>
        <p:txBody>
          <a:bodyPr/>
          <a:lstStyle/>
          <a:p>
            <a:r>
              <a:rPr lang="ko-KR" altLang="en-US" dirty="0"/>
              <a:t>김영우</a:t>
            </a:r>
          </a:p>
        </p:txBody>
      </p:sp>
    </p:spTree>
    <p:extLst>
      <p:ext uri="{BB962C8B-B14F-4D97-AF65-F5344CB8AC3E}">
        <p14:creationId xmlns:p14="http://schemas.microsoft.com/office/powerpoint/2010/main" val="4127428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8319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결측치</a:t>
            </a:r>
            <a:r>
              <a:rPr lang="ko-KR" altLang="en-US" b="1" dirty="0"/>
              <a:t> 처리하는 것이 주요한 임무이다</a:t>
            </a:r>
            <a:r>
              <a:rPr lang="en-US" altLang="ko-KR" b="1" dirty="0"/>
              <a:t>. </a:t>
            </a:r>
          </a:p>
          <a:p>
            <a:r>
              <a:rPr lang="ko-KR" altLang="en-US" b="1" dirty="0"/>
              <a:t>어떻게 </a:t>
            </a:r>
            <a:r>
              <a:rPr lang="ko-KR" altLang="en-US" b="1" dirty="0" err="1"/>
              <a:t>처리하냐에</a:t>
            </a:r>
            <a:r>
              <a:rPr lang="ko-KR" altLang="en-US" b="1" dirty="0"/>
              <a:t> 따라 모델의 성능에 큰 영향을 주기 </a:t>
            </a:r>
            <a:r>
              <a:rPr lang="ko-KR" altLang="en-US" b="1" dirty="0" err="1"/>
              <a:t>떄문이다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ACA734-BB36-469B-8050-42142759C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3" y="1497107"/>
            <a:ext cx="1934915" cy="500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80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99597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SO2, CO, O3, NO2</a:t>
            </a:r>
            <a:r>
              <a:rPr lang="ko-KR" altLang="en-US" b="1" dirty="0"/>
              <a:t>에 대한 </a:t>
            </a:r>
            <a:r>
              <a:rPr lang="ko-KR" altLang="en-US" b="1" dirty="0" err="1"/>
              <a:t>결측치</a:t>
            </a:r>
            <a:r>
              <a:rPr lang="ko-KR" altLang="en-US" b="1" dirty="0"/>
              <a:t> 처리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sz="1500" b="1" dirty="0">
                <a:solidFill>
                  <a:srgbClr val="FF0000"/>
                </a:solidFill>
              </a:rPr>
              <a:t>Ex)</a:t>
            </a:r>
            <a:r>
              <a:rPr lang="ko-KR" altLang="en-US" sz="1500" b="1" dirty="0">
                <a:solidFill>
                  <a:srgbClr val="FF0000"/>
                </a:solidFill>
              </a:rPr>
              <a:t> </a:t>
            </a:r>
            <a:r>
              <a:rPr lang="en-US" altLang="ko-KR" sz="1500" b="1" dirty="0">
                <a:solidFill>
                  <a:srgbClr val="FF0000"/>
                </a:solidFill>
              </a:rPr>
              <a:t>0</a:t>
            </a:r>
            <a:r>
              <a:rPr lang="ko-KR" altLang="en-US" sz="1500" b="1" dirty="0">
                <a:solidFill>
                  <a:srgbClr val="FF0000"/>
                </a:solidFill>
              </a:rPr>
              <a:t>시에 해당하는 </a:t>
            </a:r>
            <a:r>
              <a:rPr lang="en-US" altLang="ko-KR" sz="1500" b="1" dirty="0">
                <a:solidFill>
                  <a:srgbClr val="FF0000"/>
                </a:solidFill>
              </a:rPr>
              <a:t>SO2</a:t>
            </a:r>
            <a:r>
              <a:rPr lang="ko-KR" altLang="en-US" sz="1500" b="1" dirty="0">
                <a:solidFill>
                  <a:srgbClr val="FF0000"/>
                </a:solidFill>
              </a:rPr>
              <a:t>에 대한 </a:t>
            </a:r>
            <a:r>
              <a:rPr lang="ko-KR" altLang="en-US" sz="1500" b="1" dirty="0" err="1">
                <a:solidFill>
                  <a:srgbClr val="FF0000"/>
                </a:solidFill>
              </a:rPr>
              <a:t>최빈값을</a:t>
            </a:r>
            <a:r>
              <a:rPr lang="ko-KR" altLang="en-US" sz="1500" b="1" dirty="0">
                <a:solidFill>
                  <a:srgbClr val="FF0000"/>
                </a:solidFill>
              </a:rPr>
              <a:t> 찾고</a:t>
            </a:r>
            <a:r>
              <a:rPr lang="en-US" altLang="ko-KR" sz="1500" b="1" dirty="0">
                <a:solidFill>
                  <a:srgbClr val="FF0000"/>
                </a:solidFill>
              </a:rPr>
              <a:t>, </a:t>
            </a:r>
            <a:r>
              <a:rPr lang="ko-KR" altLang="en-US" sz="1500" b="1" dirty="0" err="1">
                <a:solidFill>
                  <a:srgbClr val="FF0000"/>
                </a:solidFill>
              </a:rPr>
              <a:t>결측치는</a:t>
            </a:r>
            <a:r>
              <a:rPr lang="ko-KR" altLang="en-US" sz="1500" b="1" dirty="0">
                <a:solidFill>
                  <a:srgbClr val="FF0000"/>
                </a:solidFill>
              </a:rPr>
              <a:t> </a:t>
            </a:r>
            <a:r>
              <a:rPr lang="ko-KR" altLang="en-US" sz="1500" b="1" dirty="0" err="1">
                <a:solidFill>
                  <a:srgbClr val="FF0000"/>
                </a:solidFill>
              </a:rPr>
              <a:t>최빈값으로</a:t>
            </a:r>
            <a:r>
              <a:rPr lang="ko-KR" altLang="en-US" sz="1500" b="1" dirty="0">
                <a:solidFill>
                  <a:srgbClr val="FF0000"/>
                </a:solidFill>
              </a:rPr>
              <a:t> 대체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endParaRPr lang="en-US" altLang="ko-KR" sz="1500" b="1" dirty="0"/>
          </a:p>
          <a:p>
            <a:r>
              <a:rPr lang="ko-KR" altLang="en-US" sz="1500" b="1" dirty="0"/>
              <a:t>시간대에 따른 </a:t>
            </a:r>
            <a:r>
              <a:rPr lang="en-US" altLang="ko-KR" sz="1500" b="1" dirty="0"/>
              <a:t>SO2, CO, O3, NO2</a:t>
            </a:r>
            <a:r>
              <a:rPr lang="ko-KR" altLang="en-US" sz="1500" b="1" dirty="0"/>
              <a:t>가 </a:t>
            </a:r>
            <a:endParaRPr lang="en-US" altLang="ko-KR" sz="1500" b="1" dirty="0"/>
          </a:p>
          <a:p>
            <a:r>
              <a:rPr lang="ko-KR" altLang="en-US" sz="1500" b="1" dirty="0"/>
              <a:t>같은 시간대에도 값이 비슷할 것이라는 생각에 위 설명처럼 </a:t>
            </a:r>
            <a:r>
              <a:rPr lang="ko-KR" altLang="en-US" sz="1500" b="1" dirty="0" err="1"/>
              <a:t>결측치</a:t>
            </a:r>
            <a:r>
              <a:rPr lang="ko-KR" altLang="en-US" sz="1500" b="1" dirty="0"/>
              <a:t> 처리하였다</a:t>
            </a:r>
            <a:r>
              <a:rPr lang="en-US" altLang="ko-KR" sz="1500" b="1" dirty="0"/>
              <a:t>.</a:t>
            </a:r>
            <a:endParaRPr lang="ko-KR" altLang="en-US" sz="15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9145A7-44F8-48F2-A3DB-0FB965F82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60" y="2601270"/>
            <a:ext cx="8032368" cy="373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7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4" y="523546"/>
            <a:ext cx="112955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PM10,</a:t>
            </a:r>
            <a:r>
              <a:rPr lang="ko-KR" altLang="en-US" b="1" dirty="0"/>
              <a:t> </a:t>
            </a:r>
            <a:r>
              <a:rPr lang="en-US" altLang="ko-KR" b="1" dirty="0"/>
              <a:t>PM25</a:t>
            </a:r>
            <a:r>
              <a:rPr lang="ko-KR" altLang="en-US" b="1" dirty="0"/>
              <a:t>에 대한 </a:t>
            </a:r>
            <a:r>
              <a:rPr lang="ko-KR" altLang="en-US" b="1" dirty="0" err="1"/>
              <a:t>결측치</a:t>
            </a:r>
            <a:r>
              <a:rPr lang="ko-KR" altLang="en-US" b="1" dirty="0"/>
              <a:t> 처리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sz="1500" b="1" dirty="0">
                <a:solidFill>
                  <a:srgbClr val="FF0000"/>
                </a:solidFill>
              </a:rPr>
              <a:t>Ex)</a:t>
            </a:r>
            <a:r>
              <a:rPr lang="ko-KR" altLang="en-US" sz="1500" b="1" dirty="0">
                <a:solidFill>
                  <a:srgbClr val="FF0000"/>
                </a:solidFill>
              </a:rPr>
              <a:t> </a:t>
            </a:r>
            <a:r>
              <a:rPr lang="en-US" altLang="ko-KR" sz="1500" b="1" dirty="0">
                <a:solidFill>
                  <a:srgbClr val="FF0000"/>
                </a:solidFill>
              </a:rPr>
              <a:t>17</a:t>
            </a:r>
            <a:r>
              <a:rPr lang="ko-KR" altLang="en-US" sz="1500" b="1" dirty="0">
                <a:solidFill>
                  <a:srgbClr val="FF0000"/>
                </a:solidFill>
              </a:rPr>
              <a:t>시에 </a:t>
            </a:r>
            <a:r>
              <a:rPr lang="en-US" altLang="ko-KR" sz="1500" b="1" dirty="0">
                <a:solidFill>
                  <a:srgbClr val="FF0000"/>
                </a:solidFill>
              </a:rPr>
              <a:t>PM10</a:t>
            </a:r>
            <a:r>
              <a:rPr lang="ko-KR" altLang="en-US" sz="1500" b="1" dirty="0">
                <a:solidFill>
                  <a:srgbClr val="FF0000"/>
                </a:solidFill>
              </a:rPr>
              <a:t>이나 </a:t>
            </a:r>
            <a:r>
              <a:rPr lang="en-US" altLang="ko-KR" sz="1500" b="1" dirty="0">
                <a:solidFill>
                  <a:srgbClr val="FF0000"/>
                </a:solidFill>
              </a:rPr>
              <a:t>PM25</a:t>
            </a:r>
            <a:r>
              <a:rPr lang="ko-KR" altLang="en-US" sz="1500" b="1" dirty="0">
                <a:solidFill>
                  <a:srgbClr val="FF0000"/>
                </a:solidFill>
              </a:rPr>
              <a:t>의 값이 </a:t>
            </a:r>
            <a:r>
              <a:rPr lang="en-US" altLang="ko-KR" sz="1500" b="1" dirty="0" err="1">
                <a:solidFill>
                  <a:srgbClr val="FF0000"/>
                </a:solidFill>
              </a:rPr>
              <a:t>NaN</a:t>
            </a:r>
            <a:r>
              <a:rPr lang="ko-KR" altLang="en-US" sz="1500" b="1" dirty="0">
                <a:solidFill>
                  <a:srgbClr val="FF0000"/>
                </a:solidFill>
              </a:rPr>
              <a:t>이면 주변 시간대</a:t>
            </a:r>
            <a:r>
              <a:rPr lang="en-US" altLang="ko-KR" sz="1500" b="1" dirty="0">
                <a:solidFill>
                  <a:srgbClr val="FF0000"/>
                </a:solidFill>
              </a:rPr>
              <a:t>(ex. 16</a:t>
            </a:r>
            <a:r>
              <a:rPr lang="ko-KR" altLang="en-US" sz="1500" b="1" dirty="0">
                <a:solidFill>
                  <a:srgbClr val="FF0000"/>
                </a:solidFill>
              </a:rPr>
              <a:t>시</a:t>
            </a:r>
            <a:r>
              <a:rPr lang="en-US" altLang="ko-KR" sz="1500" b="1" dirty="0">
                <a:solidFill>
                  <a:srgbClr val="FF0000"/>
                </a:solidFill>
              </a:rPr>
              <a:t>, 18</a:t>
            </a:r>
            <a:r>
              <a:rPr lang="ko-KR" altLang="en-US" sz="1500" b="1" dirty="0">
                <a:solidFill>
                  <a:srgbClr val="FF0000"/>
                </a:solidFill>
              </a:rPr>
              <a:t>시</a:t>
            </a:r>
            <a:r>
              <a:rPr lang="en-US" altLang="ko-KR" sz="1500" b="1" dirty="0">
                <a:solidFill>
                  <a:srgbClr val="FF0000"/>
                </a:solidFill>
              </a:rPr>
              <a:t>)</a:t>
            </a:r>
            <a:r>
              <a:rPr lang="ko-KR" altLang="en-US" sz="1500" b="1" dirty="0">
                <a:solidFill>
                  <a:srgbClr val="FF0000"/>
                </a:solidFill>
              </a:rPr>
              <a:t>의 </a:t>
            </a:r>
            <a:r>
              <a:rPr lang="en-US" altLang="ko-KR" sz="1500" b="1" dirty="0">
                <a:solidFill>
                  <a:srgbClr val="FF0000"/>
                </a:solidFill>
              </a:rPr>
              <a:t>PM10, PM25</a:t>
            </a:r>
            <a:r>
              <a:rPr lang="ko-KR" altLang="en-US" sz="1500" b="1" dirty="0">
                <a:solidFill>
                  <a:srgbClr val="FF0000"/>
                </a:solidFill>
              </a:rPr>
              <a:t>의 값을 반영하여 </a:t>
            </a:r>
            <a:r>
              <a:rPr lang="ko-KR" altLang="en-US" sz="1500" b="1" dirty="0" err="1">
                <a:solidFill>
                  <a:srgbClr val="FF0000"/>
                </a:solidFill>
              </a:rPr>
              <a:t>결측치를</a:t>
            </a:r>
            <a:r>
              <a:rPr lang="ko-KR" altLang="en-US" sz="1500" b="1" dirty="0">
                <a:solidFill>
                  <a:srgbClr val="FF0000"/>
                </a:solidFill>
              </a:rPr>
              <a:t> 처리한다</a:t>
            </a:r>
            <a:r>
              <a:rPr lang="en-US" altLang="ko-KR" sz="1500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500" b="1" dirty="0">
                <a:solidFill>
                  <a:srgbClr val="FF0000"/>
                </a:solidFill>
              </a:rPr>
              <a:t>(</a:t>
            </a:r>
            <a:r>
              <a:rPr lang="ko-KR" altLang="en-US" sz="1500" b="1" dirty="0">
                <a:solidFill>
                  <a:srgbClr val="FF0000"/>
                </a:solidFill>
              </a:rPr>
              <a:t>선형 </a:t>
            </a:r>
            <a:r>
              <a:rPr lang="ko-KR" altLang="en-US" sz="1500" b="1" dirty="0" err="1">
                <a:solidFill>
                  <a:srgbClr val="FF0000"/>
                </a:solidFill>
              </a:rPr>
              <a:t>보간법</a:t>
            </a:r>
            <a:r>
              <a:rPr lang="en-US" altLang="ko-KR" sz="1500" b="1" dirty="0">
                <a:solidFill>
                  <a:srgbClr val="FF0000"/>
                </a:solidFill>
              </a:rPr>
              <a:t>)</a:t>
            </a:r>
          </a:p>
          <a:p>
            <a:endParaRPr lang="en-US" altLang="ko-KR" sz="1500" b="1" dirty="0"/>
          </a:p>
          <a:p>
            <a:r>
              <a:rPr lang="en-US" altLang="ko-KR" sz="1500" b="1" dirty="0"/>
              <a:t>PM10</a:t>
            </a:r>
            <a:r>
              <a:rPr lang="ko-KR" altLang="en-US" sz="1500" b="1" dirty="0"/>
              <a:t>이나 </a:t>
            </a:r>
            <a:r>
              <a:rPr lang="en-US" altLang="ko-KR" sz="1500" b="1" dirty="0"/>
              <a:t>PM25</a:t>
            </a:r>
            <a:r>
              <a:rPr lang="ko-KR" altLang="en-US" sz="1500" b="1" dirty="0"/>
              <a:t>는 주변 시간대의 영향을 많이 받을 것 같아서 위 설명처럼 </a:t>
            </a:r>
            <a:r>
              <a:rPr lang="ko-KR" altLang="en-US" sz="1500" b="1" dirty="0" err="1"/>
              <a:t>결측치</a:t>
            </a:r>
            <a:r>
              <a:rPr lang="ko-KR" altLang="en-US" sz="1500" b="1" dirty="0"/>
              <a:t> 처리하였다</a:t>
            </a:r>
            <a:r>
              <a:rPr lang="en-US" altLang="ko-KR" sz="1500" b="1" dirty="0"/>
              <a:t>.</a:t>
            </a:r>
            <a:endParaRPr lang="ko-KR" altLang="en-US" sz="15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D56BAE-C419-4756-A4DE-10EE2960F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09" y="3289557"/>
            <a:ext cx="7986452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10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57200" y="523546"/>
            <a:ext cx="9959788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강수량</a:t>
            </a:r>
            <a:r>
              <a:rPr lang="en-US" altLang="ko-KR" b="1" dirty="0"/>
              <a:t>(mm)</a:t>
            </a:r>
            <a:r>
              <a:rPr lang="ko-KR" altLang="en-US" b="1" dirty="0"/>
              <a:t>에 대한 </a:t>
            </a:r>
            <a:r>
              <a:rPr lang="ko-KR" altLang="en-US" b="1" dirty="0" err="1"/>
              <a:t>결측치</a:t>
            </a:r>
            <a:r>
              <a:rPr lang="ko-KR" altLang="en-US" b="1" dirty="0"/>
              <a:t> 처리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sz="1500" b="1" dirty="0">
                <a:solidFill>
                  <a:srgbClr val="FF0000"/>
                </a:solidFill>
              </a:rPr>
              <a:t>Ex)</a:t>
            </a:r>
            <a:r>
              <a:rPr lang="ko-KR" altLang="en-US" sz="1500" b="1" dirty="0">
                <a:solidFill>
                  <a:srgbClr val="FF0000"/>
                </a:solidFill>
              </a:rPr>
              <a:t> 강수량</a:t>
            </a:r>
            <a:r>
              <a:rPr lang="en-US" altLang="ko-KR" sz="1500" b="1" dirty="0">
                <a:solidFill>
                  <a:srgbClr val="FF0000"/>
                </a:solidFill>
              </a:rPr>
              <a:t>(mm)</a:t>
            </a:r>
            <a:r>
              <a:rPr lang="ko-KR" altLang="en-US" sz="1500" b="1" dirty="0">
                <a:solidFill>
                  <a:srgbClr val="FF0000"/>
                </a:solidFill>
              </a:rPr>
              <a:t>이 </a:t>
            </a:r>
            <a:r>
              <a:rPr lang="en-US" altLang="ko-KR" sz="1500" b="1" dirty="0" err="1">
                <a:solidFill>
                  <a:srgbClr val="FF0000"/>
                </a:solidFill>
              </a:rPr>
              <a:t>NaN</a:t>
            </a:r>
            <a:r>
              <a:rPr lang="ko-KR" altLang="en-US" sz="1500" b="1" dirty="0">
                <a:solidFill>
                  <a:srgbClr val="FF0000"/>
                </a:solidFill>
              </a:rPr>
              <a:t>이면 </a:t>
            </a:r>
            <a:r>
              <a:rPr lang="en-US" altLang="ko-KR" sz="1500" b="1" dirty="0">
                <a:solidFill>
                  <a:srgbClr val="FF0000"/>
                </a:solidFill>
              </a:rPr>
              <a:t>0</a:t>
            </a:r>
            <a:r>
              <a:rPr lang="ko-KR" altLang="en-US" sz="1500" b="1" dirty="0">
                <a:solidFill>
                  <a:srgbClr val="FF0000"/>
                </a:solidFill>
              </a:rPr>
              <a:t>으로 처리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endParaRPr lang="en-US" altLang="ko-KR" sz="1500" b="1" dirty="0"/>
          </a:p>
          <a:p>
            <a:r>
              <a:rPr lang="ko-KR" altLang="en-US" sz="1500" b="1" dirty="0"/>
              <a:t>해당 날짜의 강수량</a:t>
            </a:r>
            <a:r>
              <a:rPr lang="en-US" altLang="ko-KR" sz="1500" b="1" dirty="0"/>
              <a:t>(mm)</a:t>
            </a:r>
            <a:r>
              <a:rPr lang="ko-KR" altLang="en-US" sz="1500" b="1" dirty="0"/>
              <a:t>이 </a:t>
            </a:r>
            <a:r>
              <a:rPr lang="en-US" altLang="ko-KR" sz="1500" b="1" dirty="0" err="1"/>
              <a:t>NaN</a:t>
            </a:r>
            <a:r>
              <a:rPr lang="ko-KR" altLang="en-US" sz="1500" b="1" dirty="0"/>
              <a:t>일 </a:t>
            </a:r>
            <a:r>
              <a:rPr lang="ko-KR" altLang="en-US" sz="1500" b="1" dirty="0" err="1"/>
              <a:t>떄</a:t>
            </a:r>
            <a:r>
              <a:rPr lang="ko-KR" altLang="en-US" sz="1500" b="1" dirty="0"/>
              <a:t> </a:t>
            </a:r>
            <a:endParaRPr lang="en-US" altLang="ko-KR" sz="1500" b="1" dirty="0"/>
          </a:p>
          <a:p>
            <a:r>
              <a:rPr lang="ko-KR" altLang="en-US" sz="1500" b="1" dirty="0"/>
              <a:t>해당 날짜의 강수량 정보를 인터넷에서 검색하여 실제 비가 왔는지 오지 않았는지 확인했고</a:t>
            </a:r>
            <a:endParaRPr lang="en-US" altLang="ko-KR" sz="1500" b="1" dirty="0"/>
          </a:p>
          <a:p>
            <a:r>
              <a:rPr lang="ko-KR" altLang="en-US" sz="1500" b="1" dirty="0"/>
              <a:t>얼추 들어맞기 </a:t>
            </a:r>
            <a:r>
              <a:rPr lang="ko-KR" altLang="en-US" sz="1500" b="1" dirty="0" err="1"/>
              <a:t>떄문에</a:t>
            </a:r>
            <a:r>
              <a:rPr lang="ko-KR" altLang="en-US" sz="1500" b="1" dirty="0"/>
              <a:t> </a:t>
            </a:r>
            <a:r>
              <a:rPr lang="en-US" altLang="ko-KR" sz="1500" b="1" dirty="0" err="1"/>
              <a:t>NaN</a:t>
            </a:r>
            <a:r>
              <a:rPr lang="ko-KR" altLang="en-US" sz="1500" b="1" dirty="0"/>
              <a:t>은 </a:t>
            </a:r>
            <a:r>
              <a:rPr lang="en-US" altLang="ko-KR" sz="1500" b="1" dirty="0"/>
              <a:t>0</a:t>
            </a:r>
            <a:r>
              <a:rPr lang="ko-KR" altLang="en-US" sz="1500" b="1" dirty="0"/>
              <a:t>으로 처리하였다</a:t>
            </a:r>
            <a:r>
              <a:rPr lang="en-US" altLang="ko-KR" sz="1500" b="1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95CA55-2906-4232-BDD2-1219D0773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5" y="3199922"/>
            <a:ext cx="7186283" cy="6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26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99597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풍속</a:t>
            </a:r>
            <a:r>
              <a:rPr lang="en-US" altLang="ko-KR" b="1" dirty="0"/>
              <a:t>(m/s), </a:t>
            </a:r>
            <a:r>
              <a:rPr lang="ko-KR" altLang="en-US" b="1" dirty="0"/>
              <a:t>풍향</a:t>
            </a:r>
            <a:r>
              <a:rPr lang="en-US" altLang="ko-KR" b="1" dirty="0"/>
              <a:t>(16</a:t>
            </a:r>
            <a:r>
              <a:rPr lang="ko-KR" altLang="en-US" b="1" dirty="0"/>
              <a:t>방위</a:t>
            </a:r>
            <a:r>
              <a:rPr lang="en-US" altLang="ko-KR" b="1" dirty="0"/>
              <a:t>)</a:t>
            </a:r>
            <a:r>
              <a:rPr lang="ko-KR" altLang="en-US" b="1" dirty="0"/>
              <a:t>에 대한 </a:t>
            </a:r>
            <a:r>
              <a:rPr lang="ko-KR" altLang="en-US" b="1" dirty="0" err="1"/>
              <a:t>결측치</a:t>
            </a:r>
            <a:r>
              <a:rPr lang="ko-KR" altLang="en-US" b="1" dirty="0"/>
              <a:t> 처리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sz="1500" b="1" dirty="0">
                <a:solidFill>
                  <a:srgbClr val="FF0000"/>
                </a:solidFill>
              </a:rPr>
              <a:t>Ex)</a:t>
            </a:r>
            <a:r>
              <a:rPr lang="ko-KR" altLang="en-US" sz="1500" b="1" dirty="0">
                <a:solidFill>
                  <a:srgbClr val="FF0000"/>
                </a:solidFill>
              </a:rPr>
              <a:t> 주변 시간대의 풍속과 풍향을 반영하여 </a:t>
            </a:r>
            <a:r>
              <a:rPr lang="ko-KR" altLang="en-US" sz="1500" b="1" dirty="0" err="1">
                <a:solidFill>
                  <a:srgbClr val="FF0000"/>
                </a:solidFill>
              </a:rPr>
              <a:t>결측치</a:t>
            </a:r>
            <a:r>
              <a:rPr lang="ko-KR" altLang="en-US" sz="1500" b="1" dirty="0">
                <a:solidFill>
                  <a:srgbClr val="FF0000"/>
                </a:solidFill>
              </a:rPr>
              <a:t> 처리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endParaRPr lang="en-US" altLang="ko-KR" sz="1500" b="1" dirty="0"/>
          </a:p>
          <a:p>
            <a:r>
              <a:rPr lang="ko-KR" altLang="en-US" sz="1500" b="1" dirty="0"/>
              <a:t>풍속이나 풍향은 주변 시간대의 영향을 많이 받을 것 같아서 위 설명처럼 </a:t>
            </a:r>
            <a:r>
              <a:rPr lang="ko-KR" altLang="en-US" sz="1500" b="1" dirty="0" err="1"/>
              <a:t>결측치</a:t>
            </a:r>
            <a:r>
              <a:rPr lang="ko-KR" altLang="en-US" sz="1500" b="1" dirty="0"/>
              <a:t> 처리하였다</a:t>
            </a:r>
            <a:r>
              <a:rPr lang="en-US" altLang="ko-KR" sz="1500" b="1" dirty="0"/>
              <a:t>.</a:t>
            </a:r>
            <a:endParaRPr lang="ko-KR" altLang="en-US" sz="1500" b="1" dirty="0"/>
          </a:p>
          <a:p>
            <a:endParaRPr lang="ko-KR" altLang="en-US" sz="15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3F194E-E591-49F8-8E0D-C17C30717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9" y="2964140"/>
            <a:ext cx="5243014" cy="4648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E50D85-FA16-47CA-90AD-C48E58FBC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81" y="3429000"/>
            <a:ext cx="5204056" cy="46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76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995978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일조</a:t>
            </a:r>
            <a:r>
              <a:rPr lang="en-US" altLang="ko-KR" b="1" dirty="0"/>
              <a:t>(</a:t>
            </a:r>
            <a:r>
              <a:rPr lang="en-US" altLang="ko-KR" b="1" dirty="0" err="1"/>
              <a:t>hr</a:t>
            </a:r>
            <a:r>
              <a:rPr lang="en-US" altLang="ko-KR" b="1" dirty="0"/>
              <a:t>)</a:t>
            </a:r>
            <a:r>
              <a:rPr lang="ko-KR" altLang="en-US" b="1" dirty="0"/>
              <a:t>에 대한 </a:t>
            </a:r>
            <a:r>
              <a:rPr lang="ko-KR" altLang="en-US" b="1" dirty="0" err="1"/>
              <a:t>결측치</a:t>
            </a:r>
            <a:r>
              <a:rPr lang="ko-KR" altLang="en-US" b="1" dirty="0"/>
              <a:t> 처리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sz="1500" b="1" dirty="0"/>
              <a:t>일조</a:t>
            </a:r>
            <a:r>
              <a:rPr lang="en-US" altLang="ko-KR" sz="1500" b="1" dirty="0"/>
              <a:t> : </a:t>
            </a:r>
            <a:r>
              <a:rPr lang="ko-KR" altLang="en-US" sz="1500" dirty="0"/>
              <a:t>태양빛이 얼마나 오랫동안 땅에 </a:t>
            </a:r>
            <a:r>
              <a:rPr lang="ko-KR" altLang="en-US" sz="1500" dirty="0" err="1"/>
              <a:t>비추었는지의</a:t>
            </a:r>
            <a:r>
              <a:rPr lang="ko-KR" altLang="en-US" sz="1500" dirty="0"/>
              <a:t> 시간</a:t>
            </a:r>
            <a:endParaRPr lang="en-US" altLang="ko-KR" sz="1500" b="1" dirty="0"/>
          </a:p>
          <a:p>
            <a:endParaRPr lang="en-US" altLang="ko-KR" b="1" dirty="0"/>
          </a:p>
          <a:p>
            <a:r>
              <a:rPr lang="ko-KR" altLang="en-US" sz="1500" b="1" dirty="0">
                <a:solidFill>
                  <a:srgbClr val="FF0000"/>
                </a:solidFill>
              </a:rPr>
              <a:t>밤이나 새벽에는 일조</a:t>
            </a:r>
            <a:r>
              <a:rPr lang="en-US" altLang="ko-KR" sz="1500" b="1" dirty="0">
                <a:solidFill>
                  <a:srgbClr val="FF0000"/>
                </a:solidFill>
              </a:rPr>
              <a:t>(</a:t>
            </a:r>
            <a:r>
              <a:rPr lang="en-US" altLang="ko-KR" sz="1500" b="1" dirty="0" err="1">
                <a:solidFill>
                  <a:srgbClr val="FF0000"/>
                </a:solidFill>
              </a:rPr>
              <a:t>hr</a:t>
            </a:r>
            <a:r>
              <a:rPr lang="en-US" altLang="ko-KR" sz="1500" b="1" dirty="0">
                <a:solidFill>
                  <a:srgbClr val="FF0000"/>
                </a:solidFill>
              </a:rPr>
              <a:t>)</a:t>
            </a:r>
            <a:r>
              <a:rPr lang="ko-KR" altLang="en-US" sz="1500" b="1" dirty="0">
                <a:solidFill>
                  <a:srgbClr val="FF0000"/>
                </a:solidFill>
              </a:rPr>
              <a:t>가 없을 것이라고 판단하여 </a:t>
            </a:r>
            <a:r>
              <a:rPr lang="en-US" altLang="ko-KR" sz="1500" b="1" dirty="0">
                <a:solidFill>
                  <a:srgbClr val="FF0000"/>
                </a:solidFill>
              </a:rPr>
              <a:t>0, </a:t>
            </a:r>
          </a:p>
          <a:p>
            <a:r>
              <a:rPr lang="ko-KR" altLang="en-US" sz="1500" b="1" dirty="0">
                <a:solidFill>
                  <a:srgbClr val="FF0000"/>
                </a:solidFill>
              </a:rPr>
              <a:t>오전이나 오후에는 일조</a:t>
            </a:r>
            <a:r>
              <a:rPr lang="en-US" altLang="ko-KR" sz="1500" b="1" dirty="0">
                <a:solidFill>
                  <a:srgbClr val="FF0000"/>
                </a:solidFill>
              </a:rPr>
              <a:t>(</a:t>
            </a:r>
            <a:r>
              <a:rPr lang="en-US" altLang="ko-KR" sz="1500" b="1" dirty="0" err="1">
                <a:solidFill>
                  <a:srgbClr val="FF0000"/>
                </a:solidFill>
              </a:rPr>
              <a:t>hr</a:t>
            </a:r>
            <a:r>
              <a:rPr lang="en-US" altLang="ko-KR" sz="1500" b="1" dirty="0">
                <a:solidFill>
                  <a:srgbClr val="FF0000"/>
                </a:solidFill>
              </a:rPr>
              <a:t>)</a:t>
            </a:r>
            <a:r>
              <a:rPr lang="ko-KR" altLang="en-US" sz="1500" b="1" dirty="0">
                <a:solidFill>
                  <a:srgbClr val="FF0000"/>
                </a:solidFill>
              </a:rPr>
              <a:t>가 있을 것으로 생각해 </a:t>
            </a:r>
            <a:r>
              <a:rPr lang="en-US" altLang="ko-KR" sz="1500" b="1" dirty="0">
                <a:solidFill>
                  <a:srgbClr val="FF0000"/>
                </a:solidFill>
              </a:rPr>
              <a:t>1</a:t>
            </a:r>
            <a:r>
              <a:rPr lang="ko-KR" altLang="en-US" sz="1500" b="1" dirty="0">
                <a:solidFill>
                  <a:srgbClr val="FF0000"/>
                </a:solidFill>
              </a:rPr>
              <a:t>로 </a:t>
            </a:r>
            <a:r>
              <a:rPr lang="ko-KR" altLang="en-US" sz="1500" b="1" dirty="0" err="1">
                <a:solidFill>
                  <a:srgbClr val="FF0000"/>
                </a:solidFill>
              </a:rPr>
              <a:t>결측치</a:t>
            </a:r>
            <a:r>
              <a:rPr lang="ko-KR" altLang="en-US" sz="1500" b="1" dirty="0">
                <a:solidFill>
                  <a:srgbClr val="FF0000"/>
                </a:solidFill>
              </a:rPr>
              <a:t> 처리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AFF060-DA3B-4DDB-AC14-2FF7123A4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5" y="3242254"/>
            <a:ext cx="8573243" cy="128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76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219764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일사</a:t>
            </a:r>
            <a:r>
              <a:rPr lang="en-US" altLang="ko-KR" b="1" dirty="0"/>
              <a:t>(MJ/m2)</a:t>
            </a:r>
            <a:r>
              <a:rPr lang="ko-KR" altLang="en-US" b="1" dirty="0"/>
              <a:t>에 대한 </a:t>
            </a:r>
            <a:r>
              <a:rPr lang="ko-KR" altLang="en-US" b="1" dirty="0" err="1"/>
              <a:t>결측치</a:t>
            </a:r>
            <a:r>
              <a:rPr lang="ko-KR" altLang="en-US" b="1" dirty="0"/>
              <a:t> 처리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sz="1500" b="1" dirty="0"/>
              <a:t>일사</a:t>
            </a:r>
            <a:r>
              <a:rPr lang="en-US" altLang="ko-KR" sz="1500" b="1" dirty="0"/>
              <a:t> :</a:t>
            </a:r>
            <a:r>
              <a:rPr lang="ko-KR" altLang="en-US" dirty="0"/>
              <a:t> </a:t>
            </a:r>
            <a:r>
              <a:rPr lang="ko-KR" altLang="en-US" sz="1500" dirty="0"/>
              <a:t>태양빛의 에너지 양</a:t>
            </a:r>
            <a:endParaRPr lang="en-US" altLang="ko-KR" sz="1500" b="1" dirty="0"/>
          </a:p>
          <a:p>
            <a:endParaRPr lang="en-US" altLang="ko-KR" b="1" dirty="0"/>
          </a:p>
          <a:p>
            <a:r>
              <a:rPr lang="ko-KR" altLang="en-US" sz="1500" b="1" dirty="0">
                <a:solidFill>
                  <a:srgbClr val="FF0000"/>
                </a:solidFill>
              </a:rPr>
              <a:t>시간대에 따른 일사</a:t>
            </a:r>
            <a:r>
              <a:rPr lang="en-US" altLang="ko-KR" sz="1500" b="1" dirty="0">
                <a:solidFill>
                  <a:srgbClr val="FF0000"/>
                </a:solidFill>
              </a:rPr>
              <a:t>(MJ/m2)</a:t>
            </a:r>
            <a:r>
              <a:rPr lang="ko-KR" altLang="en-US" sz="1500" b="1" dirty="0">
                <a:solidFill>
                  <a:srgbClr val="FF0000"/>
                </a:solidFill>
              </a:rPr>
              <a:t>의 분포도를 확인하여 </a:t>
            </a:r>
            <a:r>
              <a:rPr lang="ko-KR" altLang="en-US" sz="1500" b="1" dirty="0" err="1">
                <a:solidFill>
                  <a:srgbClr val="FF0000"/>
                </a:solidFill>
              </a:rPr>
              <a:t>최빈값이</a:t>
            </a:r>
            <a:r>
              <a:rPr lang="ko-KR" altLang="en-US" sz="1500" b="1" dirty="0">
                <a:solidFill>
                  <a:srgbClr val="FF0000"/>
                </a:solidFill>
              </a:rPr>
              <a:t> 없으면</a:t>
            </a:r>
            <a:r>
              <a:rPr lang="en-US" altLang="ko-KR" sz="1500" b="1" dirty="0">
                <a:solidFill>
                  <a:srgbClr val="FF0000"/>
                </a:solidFill>
              </a:rPr>
              <a:t>, </a:t>
            </a:r>
          </a:p>
          <a:p>
            <a:r>
              <a:rPr lang="ko-KR" altLang="en-US" sz="1500" b="1" dirty="0">
                <a:solidFill>
                  <a:srgbClr val="FF0000"/>
                </a:solidFill>
              </a:rPr>
              <a:t>시간대는 밤이나 새벽으로 판단하여 </a:t>
            </a:r>
            <a:r>
              <a:rPr lang="en-US" altLang="ko-KR" sz="1500" b="1" dirty="0">
                <a:solidFill>
                  <a:srgbClr val="FF0000"/>
                </a:solidFill>
              </a:rPr>
              <a:t>0</a:t>
            </a:r>
            <a:r>
              <a:rPr lang="ko-KR" altLang="en-US" sz="1500" b="1" dirty="0">
                <a:solidFill>
                  <a:srgbClr val="FF0000"/>
                </a:solidFill>
              </a:rPr>
              <a:t>으로 처리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endParaRPr lang="en-US" altLang="ko-KR" sz="1500" b="1" dirty="0">
              <a:solidFill>
                <a:srgbClr val="FF0000"/>
              </a:solidFill>
            </a:endParaRPr>
          </a:p>
          <a:p>
            <a:r>
              <a:rPr lang="ko-KR" altLang="en-US" sz="1500" b="1" dirty="0" err="1">
                <a:solidFill>
                  <a:srgbClr val="FF0000"/>
                </a:solidFill>
              </a:rPr>
              <a:t>최빈값이</a:t>
            </a:r>
            <a:r>
              <a:rPr lang="ko-KR" altLang="en-US" sz="1500" b="1" dirty="0">
                <a:solidFill>
                  <a:srgbClr val="FF0000"/>
                </a:solidFill>
              </a:rPr>
              <a:t> </a:t>
            </a:r>
            <a:r>
              <a:rPr lang="en-US" altLang="ko-KR" sz="1500" b="1" dirty="0">
                <a:solidFill>
                  <a:srgbClr val="FF0000"/>
                </a:solidFill>
              </a:rPr>
              <a:t>1</a:t>
            </a:r>
            <a:r>
              <a:rPr lang="ko-KR" altLang="en-US" sz="1500" b="1" dirty="0">
                <a:solidFill>
                  <a:srgbClr val="FF0000"/>
                </a:solidFill>
              </a:rPr>
              <a:t>개나 여러 개이면 시간대는 오전</a:t>
            </a:r>
            <a:r>
              <a:rPr lang="en-US" altLang="ko-KR" sz="1500" b="1" dirty="0">
                <a:solidFill>
                  <a:srgbClr val="FF0000"/>
                </a:solidFill>
              </a:rPr>
              <a:t>, </a:t>
            </a:r>
            <a:r>
              <a:rPr lang="ko-KR" altLang="en-US" sz="1500" b="1" dirty="0">
                <a:solidFill>
                  <a:srgbClr val="FF0000"/>
                </a:solidFill>
              </a:rPr>
              <a:t>오후로 판단했고</a:t>
            </a:r>
            <a:r>
              <a:rPr lang="en-US" altLang="ko-KR" sz="1500" b="1" dirty="0">
                <a:solidFill>
                  <a:srgbClr val="FF0000"/>
                </a:solidFill>
              </a:rPr>
              <a:t>, </a:t>
            </a:r>
          </a:p>
          <a:p>
            <a:r>
              <a:rPr lang="ko-KR" altLang="en-US" sz="1500" b="1" dirty="0" err="1">
                <a:solidFill>
                  <a:srgbClr val="FF0000"/>
                </a:solidFill>
              </a:rPr>
              <a:t>최빈값이</a:t>
            </a:r>
            <a:r>
              <a:rPr lang="ko-KR" altLang="en-US" sz="1500" b="1" dirty="0">
                <a:solidFill>
                  <a:srgbClr val="FF0000"/>
                </a:solidFill>
              </a:rPr>
              <a:t> </a:t>
            </a:r>
            <a:r>
              <a:rPr lang="en-US" altLang="ko-KR" sz="1500" b="1" dirty="0">
                <a:solidFill>
                  <a:srgbClr val="FF0000"/>
                </a:solidFill>
              </a:rPr>
              <a:t>1</a:t>
            </a:r>
            <a:r>
              <a:rPr lang="ko-KR" altLang="en-US" sz="1500" b="1" dirty="0">
                <a:solidFill>
                  <a:srgbClr val="FF0000"/>
                </a:solidFill>
              </a:rPr>
              <a:t>개이면 그래도 </a:t>
            </a:r>
            <a:r>
              <a:rPr lang="ko-KR" altLang="en-US" sz="1500" b="1" dirty="0" err="1">
                <a:solidFill>
                  <a:srgbClr val="FF0000"/>
                </a:solidFill>
              </a:rPr>
              <a:t>결측치</a:t>
            </a:r>
            <a:r>
              <a:rPr lang="ko-KR" altLang="en-US" sz="1500" b="1" dirty="0">
                <a:solidFill>
                  <a:srgbClr val="FF0000"/>
                </a:solidFill>
              </a:rPr>
              <a:t> 처리</a:t>
            </a:r>
            <a:r>
              <a:rPr lang="en-US" altLang="ko-KR" sz="1500" b="1" dirty="0">
                <a:solidFill>
                  <a:srgbClr val="FF0000"/>
                </a:solidFill>
              </a:rPr>
              <a:t>, </a:t>
            </a:r>
            <a:r>
              <a:rPr lang="ko-KR" altLang="en-US" sz="1500" b="1" dirty="0">
                <a:solidFill>
                  <a:srgbClr val="FF0000"/>
                </a:solidFill>
              </a:rPr>
              <a:t>여러 개면 평균을 구해서 </a:t>
            </a:r>
            <a:r>
              <a:rPr lang="ko-KR" altLang="en-US" sz="1500" b="1" dirty="0" err="1">
                <a:solidFill>
                  <a:srgbClr val="FF0000"/>
                </a:solidFill>
              </a:rPr>
              <a:t>결측치</a:t>
            </a:r>
            <a:r>
              <a:rPr lang="ko-KR" altLang="en-US" sz="1500" b="1" dirty="0">
                <a:solidFill>
                  <a:srgbClr val="FF0000"/>
                </a:solidFill>
              </a:rPr>
              <a:t> 처리</a:t>
            </a:r>
            <a:endParaRPr lang="en-US" altLang="ko-KR" sz="1500" b="1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C9FA59-09A0-4DBC-A2E4-F5F9B8456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5" y="3379694"/>
            <a:ext cx="9899238" cy="19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0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99597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적설</a:t>
            </a:r>
            <a:r>
              <a:rPr lang="en-US" altLang="ko-KR" b="1" dirty="0"/>
              <a:t>(cm)</a:t>
            </a:r>
            <a:r>
              <a:rPr lang="ko-KR" altLang="en-US" b="1" dirty="0"/>
              <a:t>에 대한 </a:t>
            </a:r>
            <a:r>
              <a:rPr lang="ko-KR" altLang="en-US" b="1" dirty="0" err="1"/>
              <a:t>결측치</a:t>
            </a:r>
            <a:r>
              <a:rPr lang="ko-KR" altLang="en-US" b="1" dirty="0"/>
              <a:t> 처리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sz="1500" b="1" dirty="0">
                <a:solidFill>
                  <a:srgbClr val="FF0000"/>
                </a:solidFill>
              </a:rPr>
              <a:t>해당 날짜에 대한 적설량을 인터넷을 통해 검색하여 </a:t>
            </a:r>
            <a:r>
              <a:rPr lang="en-US" altLang="ko-KR" sz="1500" b="1" dirty="0" err="1">
                <a:solidFill>
                  <a:srgbClr val="FF0000"/>
                </a:solidFill>
              </a:rPr>
              <a:t>NaN</a:t>
            </a:r>
            <a:r>
              <a:rPr lang="ko-KR" altLang="en-US" sz="1500" b="1" dirty="0">
                <a:solidFill>
                  <a:srgbClr val="FF0000"/>
                </a:solidFill>
              </a:rPr>
              <a:t>이면 적설량이 일반적으로 </a:t>
            </a:r>
            <a:r>
              <a:rPr lang="en-US" altLang="ko-KR" sz="1500" b="1" dirty="0">
                <a:solidFill>
                  <a:srgbClr val="FF0000"/>
                </a:solidFill>
              </a:rPr>
              <a:t>0</a:t>
            </a:r>
            <a:r>
              <a:rPr lang="ko-KR" altLang="en-US" sz="1500" b="1" dirty="0">
                <a:solidFill>
                  <a:srgbClr val="FF0000"/>
                </a:solidFill>
              </a:rPr>
              <a:t>이라는 것을 확인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r>
              <a:rPr lang="ko-KR" altLang="en-US" sz="1500" b="1" dirty="0">
                <a:solidFill>
                  <a:srgbClr val="FF0000"/>
                </a:solidFill>
              </a:rPr>
              <a:t>따라서 </a:t>
            </a:r>
            <a:r>
              <a:rPr lang="en-US" altLang="ko-KR" sz="1500" b="1" dirty="0" err="1">
                <a:solidFill>
                  <a:srgbClr val="FF0000"/>
                </a:solidFill>
              </a:rPr>
              <a:t>NaN</a:t>
            </a:r>
            <a:r>
              <a:rPr lang="ko-KR" altLang="en-US" sz="1500" b="1" dirty="0">
                <a:solidFill>
                  <a:srgbClr val="FF0000"/>
                </a:solidFill>
              </a:rPr>
              <a:t>이면 </a:t>
            </a:r>
            <a:r>
              <a:rPr lang="en-US" altLang="ko-KR" sz="1500" b="1" dirty="0">
                <a:solidFill>
                  <a:srgbClr val="FF0000"/>
                </a:solidFill>
              </a:rPr>
              <a:t>0</a:t>
            </a:r>
            <a:r>
              <a:rPr lang="ko-KR" altLang="en-US" sz="1500" b="1" dirty="0">
                <a:solidFill>
                  <a:srgbClr val="FF0000"/>
                </a:solidFill>
              </a:rPr>
              <a:t>으로 </a:t>
            </a:r>
            <a:r>
              <a:rPr lang="ko-KR" altLang="en-US" sz="1500" b="1" dirty="0" err="1">
                <a:solidFill>
                  <a:srgbClr val="FF0000"/>
                </a:solidFill>
              </a:rPr>
              <a:t>결측치를</a:t>
            </a:r>
            <a:r>
              <a:rPr lang="ko-KR" altLang="en-US" sz="1500" b="1" dirty="0">
                <a:solidFill>
                  <a:srgbClr val="FF0000"/>
                </a:solidFill>
              </a:rPr>
              <a:t> 처리하였다</a:t>
            </a:r>
            <a:r>
              <a:rPr lang="en-US" altLang="ko-KR" sz="1500" b="1" dirty="0">
                <a:solidFill>
                  <a:srgbClr val="FF0000"/>
                </a:solidFill>
              </a:rPr>
              <a:t>.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B9CFF6-C8ED-4BC8-9D51-2E1DF87AB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87" y="3429000"/>
            <a:ext cx="5776461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66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995978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결측치</a:t>
            </a:r>
            <a:r>
              <a:rPr lang="ko-KR" altLang="en-US" b="1" dirty="0"/>
              <a:t> 처리 완료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sz="1500" b="1" dirty="0"/>
              <a:t>나머지 </a:t>
            </a:r>
            <a:r>
              <a:rPr lang="ko-KR" altLang="en-US" sz="1500" b="1" dirty="0" err="1"/>
              <a:t>결측치</a:t>
            </a:r>
            <a:r>
              <a:rPr lang="ko-KR" altLang="en-US" sz="1500" b="1" dirty="0"/>
              <a:t> 처리 방법 설명 생략</a:t>
            </a:r>
            <a:r>
              <a:rPr lang="en-US" altLang="ko-KR" sz="1500" b="1" dirty="0"/>
              <a:t>...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491264-9C29-4CE5-B8E2-FC661A8DF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8" y="2250719"/>
            <a:ext cx="2096503" cy="438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43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Feature Engineering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ko-KR" altLang="en-US" sz="1500" b="1" dirty="0">
                <a:solidFill>
                  <a:srgbClr val="FF0000"/>
                </a:solidFill>
              </a:rPr>
              <a:t>전일 같은 시간 미세먼지 농도 변수 추가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r>
              <a:rPr lang="en-US" altLang="ko-KR" sz="1500" b="1" dirty="0">
                <a:solidFill>
                  <a:srgbClr val="FF0000"/>
                </a:solidFill>
              </a:rPr>
              <a:t>Ex) 2021</a:t>
            </a:r>
            <a:r>
              <a:rPr lang="ko-KR" altLang="en-US" sz="1500" b="1" dirty="0">
                <a:solidFill>
                  <a:srgbClr val="FF0000"/>
                </a:solidFill>
              </a:rPr>
              <a:t>년 </a:t>
            </a:r>
            <a:r>
              <a:rPr lang="en-US" altLang="ko-KR" sz="1500" b="1" dirty="0">
                <a:solidFill>
                  <a:srgbClr val="FF0000"/>
                </a:solidFill>
              </a:rPr>
              <a:t>5</a:t>
            </a:r>
            <a:r>
              <a:rPr lang="ko-KR" altLang="en-US" sz="1500" b="1" dirty="0">
                <a:solidFill>
                  <a:srgbClr val="FF0000"/>
                </a:solidFill>
              </a:rPr>
              <a:t>월 </a:t>
            </a:r>
            <a:r>
              <a:rPr lang="en-US" altLang="ko-KR" sz="1500" b="1" dirty="0">
                <a:solidFill>
                  <a:srgbClr val="FF0000"/>
                </a:solidFill>
              </a:rPr>
              <a:t>15</a:t>
            </a:r>
            <a:r>
              <a:rPr lang="ko-KR" altLang="en-US" sz="1500" b="1" dirty="0">
                <a:solidFill>
                  <a:srgbClr val="FF0000"/>
                </a:solidFill>
              </a:rPr>
              <a:t>일 </a:t>
            </a:r>
            <a:r>
              <a:rPr lang="en-US" altLang="ko-KR" sz="1500" b="1" dirty="0">
                <a:solidFill>
                  <a:srgbClr val="FF0000"/>
                </a:solidFill>
              </a:rPr>
              <a:t>08</a:t>
            </a:r>
            <a:r>
              <a:rPr lang="ko-KR" altLang="en-US" sz="1500" b="1" dirty="0">
                <a:solidFill>
                  <a:srgbClr val="FF0000"/>
                </a:solidFill>
              </a:rPr>
              <a:t>시면</a:t>
            </a:r>
            <a:r>
              <a:rPr lang="en-US" altLang="ko-KR" sz="1500" b="1" dirty="0">
                <a:solidFill>
                  <a:srgbClr val="FF0000"/>
                </a:solidFill>
              </a:rPr>
              <a:t>, </a:t>
            </a:r>
            <a:r>
              <a:rPr lang="ko-KR" altLang="en-US" sz="1500" b="1" dirty="0">
                <a:solidFill>
                  <a:srgbClr val="FF0000"/>
                </a:solidFill>
              </a:rPr>
              <a:t>전날인 </a:t>
            </a:r>
            <a:r>
              <a:rPr lang="en-US" altLang="ko-KR" sz="1500" b="1" dirty="0">
                <a:solidFill>
                  <a:srgbClr val="FF0000"/>
                </a:solidFill>
              </a:rPr>
              <a:t>2021</a:t>
            </a:r>
            <a:r>
              <a:rPr lang="ko-KR" altLang="en-US" sz="1500" b="1" dirty="0">
                <a:solidFill>
                  <a:srgbClr val="FF0000"/>
                </a:solidFill>
              </a:rPr>
              <a:t>년 </a:t>
            </a:r>
            <a:r>
              <a:rPr lang="en-US" altLang="ko-KR" sz="1500" b="1" dirty="0">
                <a:solidFill>
                  <a:srgbClr val="FF0000"/>
                </a:solidFill>
              </a:rPr>
              <a:t>5</a:t>
            </a:r>
            <a:r>
              <a:rPr lang="ko-KR" altLang="en-US" sz="1500" b="1" dirty="0">
                <a:solidFill>
                  <a:srgbClr val="FF0000"/>
                </a:solidFill>
              </a:rPr>
              <a:t>월 </a:t>
            </a:r>
            <a:r>
              <a:rPr lang="en-US" altLang="ko-KR" sz="1500" b="1" dirty="0">
                <a:solidFill>
                  <a:srgbClr val="FF0000"/>
                </a:solidFill>
              </a:rPr>
              <a:t>14</a:t>
            </a:r>
            <a:r>
              <a:rPr lang="ko-KR" altLang="en-US" sz="1500" b="1" dirty="0">
                <a:solidFill>
                  <a:srgbClr val="FF0000"/>
                </a:solidFill>
              </a:rPr>
              <a:t>일 </a:t>
            </a:r>
            <a:r>
              <a:rPr lang="en-US" altLang="ko-KR" sz="1500" b="1" dirty="0">
                <a:solidFill>
                  <a:srgbClr val="FF0000"/>
                </a:solidFill>
              </a:rPr>
              <a:t>08</a:t>
            </a:r>
            <a:r>
              <a:rPr lang="ko-KR" altLang="en-US" sz="1500" b="1" dirty="0">
                <a:solidFill>
                  <a:srgbClr val="FF0000"/>
                </a:solidFill>
              </a:rPr>
              <a:t>시의 미세먼지 농도를 확인하여 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r>
              <a:rPr lang="ko-KR" altLang="en-US" sz="1500" b="1" dirty="0">
                <a:solidFill>
                  <a:srgbClr val="FF0000"/>
                </a:solidFill>
              </a:rPr>
              <a:t>새로운 변수로 추가한다</a:t>
            </a:r>
            <a:r>
              <a:rPr lang="en-US" altLang="ko-KR" sz="1500" b="1" dirty="0">
                <a:solidFill>
                  <a:srgbClr val="FF0000"/>
                </a:solidFill>
              </a:rPr>
              <a:t>.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8A7ABC-CFE4-4625-9B90-69633025A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7" y="2270659"/>
            <a:ext cx="9327688" cy="23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2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C536D6-B7AA-4F6D-9B8D-B52C596D7A36}"/>
              </a:ext>
            </a:extLst>
          </p:cNvPr>
          <p:cNvSpPr txBox="1"/>
          <p:nvPr/>
        </p:nvSpPr>
        <p:spPr>
          <a:xfrm>
            <a:off x="600635" y="606008"/>
            <a:ext cx="344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대주제와 데이터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CC76A0-689D-4CC5-9B9E-24F9E288FF99}"/>
              </a:ext>
            </a:extLst>
          </p:cNvPr>
          <p:cNvSpPr txBox="1"/>
          <p:nvPr/>
        </p:nvSpPr>
        <p:spPr>
          <a:xfrm>
            <a:off x="1013012" y="1174376"/>
            <a:ext cx="9215718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대주제 </a:t>
            </a:r>
            <a:r>
              <a:rPr lang="en-US" altLang="ko-KR" dirty="0"/>
              <a:t>: </a:t>
            </a:r>
            <a:r>
              <a:rPr lang="ko-KR" altLang="en-US" sz="1500" dirty="0"/>
              <a:t>다음날</a:t>
            </a:r>
            <a:r>
              <a:rPr lang="en-US" altLang="ko-KR" sz="1500" dirty="0"/>
              <a:t> </a:t>
            </a:r>
            <a:r>
              <a:rPr lang="ko-KR" altLang="en-US" sz="1500" dirty="0"/>
              <a:t>미세먼지 농도를 예측하는 </a:t>
            </a:r>
            <a:r>
              <a:rPr lang="ko-KR" altLang="en-US" sz="1500" dirty="0" err="1"/>
              <a:t>머신러닝</a:t>
            </a:r>
            <a:r>
              <a:rPr lang="ko-KR" altLang="en-US" sz="1500" dirty="0"/>
              <a:t> 모델을 만드세요</a:t>
            </a:r>
            <a:r>
              <a:rPr lang="en-US" altLang="ko-KR" sz="1500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데이터 설명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sz="1500" dirty="0">
                <a:solidFill>
                  <a:srgbClr val="FF0000"/>
                </a:solidFill>
              </a:rPr>
              <a:t>* </a:t>
            </a:r>
            <a:r>
              <a:rPr lang="ko-KR" altLang="en-US" sz="1500" dirty="0">
                <a:solidFill>
                  <a:srgbClr val="FF0000"/>
                </a:solidFill>
              </a:rPr>
              <a:t>학습 데이터</a:t>
            </a:r>
          </a:p>
          <a:p>
            <a:r>
              <a:rPr lang="ko-KR" altLang="en-US" sz="1500" dirty="0">
                <a:solidFill>
                  <a:srgbClr val="FF0000"/>
                </a:solidFill>
              </a:rPr>
              <a:t>    * </a:t>
            </a:r>
            <a:r>
              <a:rPr lang="en-US" altLang="ko-KR" sz="1500" dirty="0">
                <a:solidFill>
                  <a:srgbClr val="FF0000"/>
                </a:solidFill>
              </a:rPr>
              <a:t>air_2021.csv : 2021</a:t>
            </a:r>
            <a:r>
              <a:rPr lang="ko-KR" altLang="en-US" sz="1500" dirty="0">
                <a:solidFill>
                  <a:srgbClr val="FF0000"/>
                </a:solidFill>
              </a:rPr>
              <a:t>년 미세먼지 데이터</a:t>
            </a:r>
          </a:p>
          <a:p>
            <a:r>
              <a:rPr lang="ko-KR" altLang="en-US" sz="1500" dirty="0">
                <a:solidFill>
                  <a:srgbClr val="FF0000"/>
                </a:solidFill>
              </a:rPr>
              <a:t>    * </a:t>
            </a:r>
            <a:r>
              <a:rPr lang="en-US" altLang="ko-KR" sz="1500" dirty="0">
                <a:solidFill>
                  <a:srgbClr val="FF0000"/>
                </a:solidFill>
              </a:rPr>
              <a:t>weather_2021.csv : 2021</a:t>
            </a:r>
            <a:r>
              <a:rPr lang="ko-KR" altLang="en-US" sz="1500" dirty="0">
                <a:solidFill>
                  <a:srgbClr val="FF0000"/>
                </a:solidFill>
              </a:rPr>
              <a:t>년 날씨 데이터</a:t>
            </a:r>
            <a:endParaRPr lang="en-US" altLang="ko-KR" sz="1500" dirty="0">
              <a:solidFill>
                <a:srgbClr val="FF0000"/>
              </a:solidFill>
            </a:endParaRPr>
          </a:p>
          <a:p>
            <a:endParaRPr lang="ko-KR" altLang="en-US" sz="1500" dirty="0"/>
          </a:p>
          <a:p>
            <a:r>
              <a:rPr lang="ko-KR" altLang="en-US" sz="1500" dirty="0">
                <a:solidFill>
                  <a:srgbClr val="0070C0"/>
                </a:solidFill>
              </a:rPr>
              <a:t>* 테스트 데이터</a:t>
            </a:r>
          </a:p>
          <a:p>
            <a:r>
              <a:rPr lang="ko-KR" altLang="en-US" sz="1500" dirty="0">
                <a:solidFill>
                  <a:srgbClr val="0070C0"/>
                </a:solidFill>
              </a:rPr>
              <a:t>    * </a:t>
            </a:r>
            <a:r>
              <a:rPr lang="en-US" altLang="ko-KR" sz="1500" dirty="0">
                <a:solidFill>
                  <a:srgbClr val="0070C0"/>
                </a:solidFill>
              </a:rPr>
              <a:t>air_2022.csv : 2022</a:t>
            </a:r>
            <a:r>
              <a:rPr lang="ko-KR" altLang="en-US" sz="1500" dirty="0">
                <a:solidFill>
                  <a:srgbClr val="0070C0"/>
                </a:solidFill>
              </a:rPr>
              <a:t>년 미세먼지 데이터</a:t>
            </a:r>
          </a:p>
          <a:p>
            <a:r>
              <a:rPr lang="ko-KR" altLang="en-US" sz="1500" dirty="0">
                <a:solidFill>
                  <a:srgbClr val="0070C0"/>
                </a:solidFill>
              </a:rPr>
              <a:t>    * </a:t>
            </a:r>
            <a:r>
              <a:rPr lang="en-US" altLang="ko-KR" sz="1500" dirty="0">
                <a:solidFill>
                  <a:srgbClr val="0070C0"/>
                </a:solidFill>
              </a:rPr>
              <a:t>weather_2022.csv : 2022</a:t>
            </a:r>
            <a:r>
              <a:rPr lang="ko-KR" altLang="en-US" sz="1500" dirty="0">
                <a:solidFill>
                  <a:srgbClr val="0070C0"/>
                </a:solidFill>
              </a:rPr>
              <a:t>년 날씨 데이터</a:t>
            </a:r>
            <a:endParaRPr lang="en-US" altLang="ko-KR" sz="1500" dirty="0">
              <a:solidFill>
                <a:srgbClr val="0070C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6829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Feature Engineering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en-US" altLang="ko-KR" sz="1500" b="1" dirty="0">
                <a:solidFill>
                  <a:srgbClr val="FF0000"/>
                </a:solidFill>
              </a:rPr>
              <a:t>1</a:t>
            </a:r>
            <a:r>
              <a:rPr lang="ko-KR" altLang="en-US" sz="1500" b="1" dirty="0">
                <a:solidFill>
                  <a:srgbClr val="FF0000"/>
                </a:solidFill>
              </a:rPr>
              <a:t>시간 이후의 미세먼지 농도 변수 추가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r>
              <a:rPr lang="ko-KR" altLang="en-US" sz="1500" b="1" dirty="0">
                <a:solidFill>
                  <a:srgbClr val="FF0000"/>
                </a:solidFill>
              </a:rPr>
              <a:t>이 변수는 </a:t>
            </a:r>
            <a:r>
              <a:rPr lang="en-US" altLang="ko-KR" sz="1500" b="1" dirty="0">
                <a:solidFill>
                  <a:srgbClr val="FF0000"/>
                </a:solidFill>
              </a:rPr>
              <a:t>Y(target)</a:t>
            </a:r>
            <a:r>
              <a:rPr lang="ko-KR" altLang="en-US" sz="1500" b="1" dirty="0">
                <a:solidFill>
                  <a:srgbClr val="FF0000"/>
                </a:solidFill>
              </a:rPr>
              <a:t>으로 우리가 예측할 값이다</a:t>
            </a:r>
            <a:r>
              <a:rPr lang="en-US" altLang="ko-KR" sz="1500" b="1" dirty="0">
                <a:solidFill>
                  <a:srgbClr val="FF0000"/>
                </a:solidFill>
              </a:rPr>
              <a:t>.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C8D0AD-46E5-4BF2-857E-4511DC1D3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39" y="2687094"/>
            <a:ext cx="6866215" cy="17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621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Feature Engineering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ko-KR" altLang="en-US" sz="1500" b="1" dirty="0">
                <a:solidFill>
                  <a:srgbClr val="FF0000"/>
                </a:solidFill>
              </a:rPr>
              <a:t>최신 </a:t>
            </a:r>
            <a:r>
              <a:rPr lang="en-US" altLang="ko-KR" sz="1500" b="1" dirty="0">
                <a:solidFill>
                  <a:srgbClr val="FF0000"/>
                </a:solidFill>
              </a:rPr>
              <a:t>7</a:t>
            </a:r>
            <a:r>
              <a:rPr lang="ko-KR" altLang="en-US" sz="1500" b="1" dirty="0">
                <a:solidFill>
                  <a:srgbClr val="FF0000"/>
                </a:solidFill>
              </a:rPr>
              <a:t>시간대 미세먼지 농도 평균을 구한 변수 추가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endParaRPr lang="en-US" altLang="ko-KR" sz="1500" b="1" dirty="0">
              <a:solidFill>
                <a:srgbClr val="FF0000"/>
              </a:solidFill>
            </a:endParaRPr>
          </a:p>
          <a:p>
            <a:r>
              <a:rPr lang="ko-KR" altLang="en-US" sz="1500" b="1" dirty="0">
                <a:solidFill>
                  <a:srgbClr val="FF0000"/>
                </a:solidFill>
              </a:rPr>
              <a:t>이전 </a:t>
            </a:r>
            <a:r>
              <a:rPr lang="en-US" altLang="ko-KR" sz="1500" b="1" dirty="0">
                <a:solidFill>
                  <a:srgbClr val="FF0000"/>
                </a:solidFill>
              </a:rPr>
              <a:t>7</a:t>
            </a:r>
            <a:r>
              <a:rPr lang="ko-KR" altLang="en-US" sz="1500" b="1" dirty="0">
                <a:solidFill>
                  <a:srgbClr val="FF0000"/>
                </a:solidFill>
              </a:rPr>
              <a:t>시간 동안 미세먼지 농도를 확인하여 </a:t>
            </a:r>
            <a:r>
              <a:rPr lang="en-US" altLang="ko-KR" sz="1500" b="1" dirty="0">
                <a:solidFill>
                  <a:srgbClr val="FF0000"/>
                </a:solidFill>
              </a:rPr>
              <a:t>1</a:t>
            </a:r>
            <a:r>
              <a:rPr lang="ko-KR" altLang="en-US" sz="1500" b="1" dirty="0">
                <a:solidFill>
                  <a:srgbClr val="FF0000"/>
                </a:solidFill>
              </a:rPr>
              <a:t>시간 후의 미세먼지 농도를 파악할 수 있을 것으로 생각했다</a:t>
            </a:r>
            <a:r>
              <a:rPr lang="en-US" altLang="ko-KR" sz="1500" b="1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CEA244-EE95-4061-9C1C-D74D244AF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5" y="3045514"/>
            <a:ext cx="7765453" cy="4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99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Feature Engineering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ko-KR" altLang="en-US" sz="1500" b="1" dirty="0">
                <a:solidFill>
                  <a:srgbClr val="FF0000"/>
                </a:solidFill>
              </a:rPr>
              <a:t>해당 날짜의 시간대에 강수량 정도를 확인하는 변수 추가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endParaRPr lang="en-US" altLang="ko-KR" sz="1500" b="1" dirty="0">
              <a:solidFill>
                <a:srgbClr val="FF0000"/>
              </a:solidFill>
            </a:endParaRPr>
          </a:p>
          <a:p>
            <a:r>
              <a:rPr lang="ko-KR" altLang="en-US" sz="1500" b="1" dirty="0">
                <a:solidFill>
                  <a:srgbClr val="FF0000"/>
                </a:solidFill>
              </a:rPr>
              <a:t>아무래도 강수량과 미세먼지가 연관관계가 있다고 생각해서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r>
              <a:rPr lang="ko-KR" altLang="en-US" sz="1500" b="1" dirty="0">
                <a:solidFill>
                  <a:srgbClr val="FF0000"/>
                </a:solidFill>
              </a:rPr>
              <a:t>강수량 정도를 확인하면 </a:t>
            </a:r>
            <a:r>
              <a:rPr lang="en-US" altLang="ko-KR" sz="1500" b="1" dirty="0">
                <a:solidFill>
                  <a:srgbClr val="FF0000"/>
                </a:solidFill>
              </a:rPr>
              <a:t>1</a:t>
            </a:r>
            <a:r>
              <a:rPr lang="ko-KR" altLang="en-US" sz="1500" b="1" dirty="0">
                <a:solidFill>
                  <a:srgbClr val="FF0000"/>
                </a:solidFill>
              </a:rPr>
              <a:t>시간 후의 미세먼지 농도를 예측할 수 있지 않을까 생각했다</a:t>
            </a:r>
            <a:r>
              <a:rPr lang="en-US" altLang="ko-KR" sz="1500" b="1" dirty="0">
                <a:solidFill>
                  <a:srgbClr val="FF0000"/>
                </a:solidFill>
              </a:rPr>
              <a:t>.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5BDA77-0DF3-45D5-9381-4C5A5E2B7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64" y="2366596"/>
            <a:ext cx="6210838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6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err="1"/>
              <a:t>이변량</a:t>
            </a:r>
            <a:r>
              <a:rPr lang="ko-KR" altLang="en-US" b="1" dirty="0"/>
              <a:t> 분석에 앞서서 변수 간에 상관계수 확인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ko-KR" altLang="en-US" sz="1500" b="1" dirty="0">
                <a:solidFill>
                  <a:srgbClr val="FF0000"/>
                </a:solidFill>
              </a:rPr>
              <a:t>숫자형</a:t>
            </a:r>
            <a:r>
              <a:rPr lang="en-US" altLang="ko-KR" sz="1500" b="1" dirty="0">
                <a:solidFill>
                  <a:srgbClr val="FF0000"/>
                </a:solidFill>
              </a:rPr>
              <a:t>(x</a:t>
            </a:r>
            <a:r>
              <a:rPr lang="ko-KR" altLang="en-US" sz="1500" b="1" dirty="0">
                <a:solidFill>
                  <a:srgbClr val="FF0000"/>
                </a:solidFill>
              </a:rPr>
              <a:t>축</a:t>
            </a:r>
            <a:r>
              <a:rPr lang="en-US" altLang="ko-KR" sz="1500" b="1" dirty="0">
                <a:solidFill>
                  <a:srgbClr val="FF0000"/>
                </a:solidFill>
              </a:rPr>
              <a:t>) – </a:t>
            </a:r>
            <a:r>
              <a:rPr lang="ko-KR" altLang="en-US" sz="1500" b="1" dirty="0">
                <a:solidFill>
                  <a:srgbClr val="FF0000"/>
                </a:solidFill>
              </a:rPr>
              <a:t>숫자형</a:t>
            </a:r>
            <a:r>
              <a:rPr lang="en-US" altLang="ko-KR" sz="1500" b="1" dirty="0">
                <a:solidFill>
                  <a:srgbClr val="FF0000"/>
                </a:solidFill>
              </a:rPr>
              <a:t>(y</a:t>
            </a:r>
            <a:r>
              <a:rPr lang="ko-KR" altLang="en-US" sz="1500" b="1" dirty="0">
                <a:solidFill>
                  <a:srgbClr val="FF0000"/>
                </a:solidFill>
              </a:rPr>
              <a:t>축</a:t>
            </a:r>
            <a:r>
              <a:rPr lang="en-US" altLang="ko-KR" sz="1500" b="1" dirty="0">
                <a:solidFill>
                  <a:srgbClr val="FF0000"/>
                </a:solidFill>
              </a:rPr>
              <a:t>) </a:t>
            </a:r>
            <a:r>
              <a:rPr lang="ko-KR" altLang="en-US" sz="1500" b="1" dirty="0">
                <a:solidFill>
                  <a:srgbClr val="FF0000"/>
                </a:solidFill>
              </a:rPr>
              <a:t>간 상관계수</a:t>
            </a:r>
            <a:r>
              <a:rPr lang="en-US" altLang="ko-KR" sz="1500" b="1" dirty="0">
                <a:solidFill>
                  <a:srgbClr val="FF0000"/>
                </a:solidFill>
              </a:rPr>
              <a:t>(</a:t>
            </a:r>
            <a:r>
              <a:rPr lang="ko-KR" altLang="en-US" sz="1500" b="1" dirty="0" err="1">
                <a:solidFill>
                  <a:srgbClr val="FF0000"/>
                </a:solidFill>
              </a:rPr>
              <a:t>피어슨</a:t>
            </a:r>
            <a:r>
              <a:rPr lang="en-US" altLang="ko-KR" sz="1500" b="1" dirty="0">
                <a:solidFill>
                  <a:srgbClr val="FF0000"/>
                </a:solidFill>
              </a:rPr>
              <a:t>)</a:t>
            </a:r>
            <a:r>
              <a:rPr lang="ko-KR" altLang="en-US" sz="1500" b="1" dirty="0">
                <a:solidFill>
                  <a:srgbClr val="FF0000"/>
                </a:solidFill>
              </a:rPr>
              <a:t>를</a:t>
            </a:r>
            <a:r>
              <a:rPr lang="en-US" altLang="ko-KR" sz="1500" b="1" dirty="0">
                <a:solidFill>
                  <a:srgbClr val="FF0000"/>
                </a:solidFill>
              </a:rPr>
              <a:t> </a:t>
            </a:r>
            <a:r>
              <a:rPr lang="ko-KR" altLang="en-US" sz="1500" b="1" dirty="0">
                <a:solidFill>
                  <a:srgbClr val="FF0000"/>
                </a:solidFill>
              </a:rPr>
              <a:t>전체적으로 확인한다</a:t>
            </a:r>
            <a:r>
              <a:rPr lang="en-US" altLang="ko-KR" sz="1500" b="1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500" b="1" dirty="0">
                <a:solidFill>
                  <a:srgbClr val="FF0000"/>
                </a:solidFill>
              </a:rPr>
              <a:t>상관계수가 높다고 판단되는 변수는 유지하고</a:t>
            </a:r>
            <a:r>
              <a:rPr lang="en-US" altLang="ko-KR" sz="1500" b="1" dirty="0">
                <a:solidFill>
                  <a:srgbClr val="FF0000"/>
                </a:solidFill>
              </a:rPr>
              <a:t>, </a:t>
            </a:r>
            <a:r>
              <a:rPr lang="ko-KR" altLang="en-US" sz="1500" b="1" dirty="0">
                <a:solidFill>
                  <a:srgbClr val="FF0000"/>
                </a:solidFill>
              </a:rPr>
              <a:t>그렇지 않다고 판단되는 변수는 과감하게 삭제하는 방향으로 결정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endParaRPr lang="en-US" altLang="ko-KR" sz="1500" b="1" dirty="0">
              <a:solidFill>
                <a:srgbClr val="FF0000"/>
              </a:solidFill>
            </a:endParaRPr>
          </a:p>
          <a:p>
            <a:endParaRPr lang="en-US" altLang="ko-KR" sz="1500" b="1" dirty="0"/>
          </a:p>
          <a:p>
            <a:r>
              <a:rPr lang="ko-KR" altLang="en-US" sz="1500" b="1" dirty="0"/>
              <a:t>범주형</a:t>
            </a:r>
            <a:r>
              <a:rPr lang="en-US" altLang="ko-KR" sz="1500" b="1" dirty="0"/>
              <a:t>(x</a:t>
            </a:r>
            <a:r>
              <a:rPr lang="ko-KR" altLang="en-US" sz="1500" b="1" dirty="0"/>
              <a:t>축</a:t>
            </a:r>
            <a:r>
              <a:rPr lang="en-US" altLang="ko-KR" sz="1500" b="1" dirty="0"/>
              <a:t>) – </a:t>
            </a:r>
            <a:r>
              <a:rPr lang="ko-KR" altLang="en-US" sz="1500" b="1" dirty="0"/>
              <a:t>숫자형</a:t>
            </a:r>
            <a:r>
              <a:rPr lang="en-US" altLang="ko-KR" sz="1500" b="1" dirty="0"/>
              <a:t>(y</a:t>
            </a:r>
            <a:r>
              <a:rPr lang="ko-KR" altLang="en-US" sz="1500" b="1" dirty="0"/>
              <a:t>축</a:t>
            </a:r>
            <a:r>
              <a:rPr lang="en-US" altLang="ko-KR" sz="1500" b="1" dirty="0"/>
              <a:t>)</a:t>
            </a:r>
            <a:r>
              <a:rPr lang="ko-KR" altLang="en-US" sz="1500" b="1" dirty="0"/>
              <a:t>은 지원하지 않기 </a:t>
            </a:r>
            <a:r>
              <a:rPr lang="ko-KR" altLang="en-US" sz="1500" b="1" dirty="0" err="1"/>
              <a:t>떄문에</a:t>
            </a:r>
            <a:r>
              <a:rPr lang="ko-KR" altLang="en-US" sz="1500" b="1" dirty="0"/>
              <a:t> 따로 평가지표를 봐야 한다</a:t>
            </a:r>
            <a:r>
              <a:rPr lang="en-US" altLang="ko-KR" sz="1500" b="1" dirty="0"/>
              <a:t>!</a:t>
            </a:r>
          </a:p>
          <a:p>
            <a:endParaRPr lang="ko-KR" altLang="en-US" sz="15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B92D8D-C1C1-4074-B9B9-2BA7D5190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06" y="2848680"/>
            <a:ext cx="6956611" cy="374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08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err="1"/>
              <a:t>이변량</a:t>
            </a:r>
            <a:r>
              <a:rPr lang="ko-KR" altLang="en-US" b="1" dirty="0"/>
              <a:t> 분석 </a:t>
            </a:r>
            <a:r>
              <a:rPr lang="en-US" altLang="ko-KR" b="1" dirty="0"/>
              <a:t>(CO, PM10_1)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88ADF4-9AA1-455B-AB1F-5005EC833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54" y="1819630"/>
            <a:ext cx="7064352" cy="4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71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err="1"/>
              <a:t>이변량</a:t>
            </a:r>
            <a:r>
              <a:rPr lang="ko-KR" altLang="en-US" b="1" dirty="0"/>
              <a:t> 분석 </a:t>
            </a:r>
            <a:r>
              <a:rPr lang="en-US" altLang="ko-KR" b="1" dirty="0"/>
              <a:t>(PM10, PM10_1)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403882-3A9E-4C61-819A-0D874FEF5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5" y="1647748"/>
            <a:ext cx="7033870" cy="46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72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err="1"/>
              <a:t>이변량</a:t>
            </a:r>
            <a:r>
              <a:rPr lang="ko-KR" altLang="en-US" b="1" dirty="0"/>
              <a:t> 분석 </a:t>
            </a:r>
            <a:r>
              <a:rPr lang="en-US" altLang="ko-KR" b="1" dirty="0"/>
              <a:t>(PM25, PM10_1)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C5F5D4-6943-43B0-9086-DC8FEBC4D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40" y="1690315"/>
            <a:ext cx="6652837" cy="47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46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err="1"/>
              <a:t>이변량</a:t>
            </a:r>
            <a:r>
              <a:rPr lang="ko-KR" altLang="en-US" b="1" dirty="0"/>
              <a:t> 분석 </a:t>
            </a:r>
            <a:r>
              <a:rPr lang="en-US" altLang="ko-KR" b="1" dirty="0"/>
              <a:t>(</a:t>
            </a:r>
            <a:r>
              <a:rPr lang="ko-KR" altLang="en-US" b="1" dirty="0"/>
              <a:t>시정 </a:t>
            </a:r>
            <a:r>
              <a:rPr lang="en-US" altLang="ko-KR" b="1" dirty="0"/>
              <a:t>(10m), PM10_1)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30DFBE-E0C0-43B1-9D3C-8353338A5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52" y="1624886"/>
            <a:ext cx="7399661" cy="47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09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err="1"/>
              <a:t>이변량</a:t>
            </a:r>
            <a:r>
              <a:rPr lang="ko-KR" altLang="en-US" b="1" dirty="0"/>
              <a:t> 분석 </a:t>
            </a:r>
            <a:r>
              <a:rPr lang="en-US" altLang="ko-KR" b="1" dirty="0"/>
              <a:t>(7day_Avg_PM10(</a:t>
            </a:r>
            <a:r>
              <a:rPr lang="ko-KR" altLang="en-US" b="1" dirty="0"/>
              <a:t>최신 </a:t>
            </a:r>
            <a:r>
              <a:rPr lang="en-US" altLang="ko-KR" b="1" dirty="0"/>
              <a:t>7</a:t>
            </a:r>
            <a:r>
              <a:rPr lang="ko-KR" altLang="en-US" b="1" dirty="0"/>
              <a:t>시간 미세먼지 농도 평균</a:t>
            </a:r>
            <a:r>
              <a:rPr lang="en-US" altLang="ko-KR" b="1" dirty="0"/>
              <a:t>) , PM10_1)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5ECB27-B252-4935-910D-D11B582B4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29" y="1721462"/>
            <a:ext cx="6904318" cy="48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61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err="1"/>
              <a:t>이변량</a:t>
            </a:r>
            <a:r>
              <a:rPr lang="ko-KR" altLang="en-US" b="1" dirty="0"/>
              <a:t> 분석 </a:t>
            </a:r>
            <a:r>
              <a:rPr lang="en-US" altLang="ko-KR" b="1" dirty="0"/>
              <a:t>(</a:t>
            </a:r>
            <a:r>
              <a:rPr lang="en-US" altLang="ko-KR" b="1" dirty="0" err="1"/>
              <a:t>Rain_Value</a:t>
            </a:r>
            <a:r>
              <a:rPr lang="en-US" altLang="ko-KR" b="1" dirty="0"/>
              <a:t> , PM10_1)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39DCCA-AFAC-4E7A-B9B9-4F03F49E8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62" y="1727960"/>
            <a:ext cx="7018628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0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C536D6-B7AA-4F6D-9B8D-B52C596D7A36}"/>
              </a:ext>
            </a:extLst>
          </p:cNvPr>
          <p:cNvSpPr txBox="1"/>
          <p:nvPr/>
        </p:nvSpPr>
        <p:spPr>
          <a:xfrm>
            <a:off x="600635" y="606008"/>
            <a:ext cx="344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Index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CC76A0-689D-4CC5-9B9E-24F9E288FF99}"/>
              </a:ext>
            </a:extLst>
          </p:cNvPr>
          <p:cNvSpPr txBox="1"/>
          <p:nvPr/>
        </p:nvSpPr>
        <p:spPr>
          <a:xfrm>
            <a:off x="1013012" y="1174376"/>
            <a:ext cx="921571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sz="1500" b="1" dirty="0">
                <a:solidFill>
                  <a:srgbClr val="FF0000"/>
                </a:solidFill>
              </a:rPr>
              <a:t>air_2021.csv, weather_2021.csv</a:t>
            </a:r>
            <a:r>
              <a:rPr lang="ko-KR" altLang="en-US" sz="1500" b="1" dirty="0">
                <a:solidFill>
                  <a:srgbClr val="FF0000"/>
                </a:solidFill>
              </a:rPr>
              <a:t>를 이용해 </a:t>
            </a:r>
            <a:r>
              <a:rPr lang="ko-KR" altLang="en-US" sz="1500" b="1" dirty="0" err="1">
                <a:solidFill>
                  <a:srgbClr val="FF0000"/>
                </a:solidFill>
              </a:rPr>
              <a:t>전처리</a:t>
            </a:r>
            <a:r>
              <a:rPr lang="ko-KR" altLang="en-US" sz="1500" b="1" dirty="0">
                <a:solidFill>
                  <a:srgbClr val="FF0000"/>
                </a:solidFill>
              </a:rPr>
              <a:t> 작업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en-US" altLang="ko-KR" sz="1600" dirty="0"/>
              <a:t> </a:t>
            </a:r>
            <a:r>
              <a:rPr lang="ko-KR" altLang="en-US" sz="1500" b="1" dirty="0">
                <a:solidFill>
                  <a:srgbClr val="0070C0"/>
                </a:solidFill>
              </a:rPr>
              <a:t>통합한 </a:t>
            </a:r>
            <a:r>
              <a:rPr lang="en-US" altLang="ko-KR" sz="1500" b="1" dirty="0" err="1">
                <a:solidFill>
                  <a:srgbClr val="0070C0"/>
                </a:solidFill>
              </a:rPr>
              <a:t>Tablour</a:t>
            </a:r>
            <a:r>
              <a:rPr lang="en-US" altLang="ko-KR" sz="1500" b="1" dirty="0">
                <a:solidFill>
                  <a:srgbClr val="0070C0"/>
                </a:solidFill>
              </a:rPr>
              <a:t> </a:t>
            </a:r>
            <a:r>
              <a:rPr lang="ko-KR" altLang="en-US" sz="1500" b="1" dirty="0">
                <a:solidFill>
                  <a:srgbClr val="0070C0"/>
                </a:solidFill>
              </a:rPr>
              <a:t>데이터를 이용해 </a:t>
            </a:r>
            <a:r>
              <a:rPr lang="ko-KR" altLang="en-US" sz="1500" b="1" dirty="0" err="1">
                <a:solidFill>
                  <a:srgbClr val="0070C0"/>
                </a:solidFill>
              </a:rPr>
              <a:t>머신러닝</a:t>
            </a:r>
            <a:r>
              <a:rPr lang="ko-KR" altLang="en-US" sz="1500" b="1" dirty="0">
                <a:solidFill>
                  <a:srgbClr val="0070C0"/>
                </a:solidFill>
              </a:rPr>
              <a:t> 모델 작업</a:t>
            </a:r>
            <a:endParaRPr lang="en-US" altLang="ko-KR" sz="1500" b="1" dirty="0">
              <a:solidFill>
                <a:srgbClr val="0070C0"/>
              </a:solidFill>
            </a:endParaRPr>
          </a:p>
          <a:p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4174157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최종 </a:t>
            </a:r>
            <a:r>
              <a:rPr lang="ko-KR" altLang="en-US" b="1" dirty="0" err="1"/>
              <a:t>전처리</a:t>
            </a:r>
            <a:r>
              <a:rPr lang="ko-KR" altLang="en-US" b="1" dirty="0"/>
              <a:t> </a:t>
            </a:r>
            <a:r>
              <a:rPr lang="en-US" altLang="ko-KR" b="1" dirty="0"/>
              <a:t>1 – </a:t>
            </a:r>
            <a:r>
              <a:rPr lang="ko-KR" altLang="en-US" b="1" dirty="0" err="1"/>
              <a:t>필요없는</a:t>
            </a:r>
            <a:r>
              <a:rPr lang="ko-KR" altLang="en-US" b="1" dirty="0"/>
              <a:t> 변수 제거</a:t>
            </a:r>
            <a:r>
              <a:rPr lang="en-US" altLang="ko-KR" b="1" dirty="0"/>
              <a:t>, </a:t>
            </a:r>
            <a:r>
              <a:rPr lang="ko-KR" altLang="en-US" b="1" dirty="0"/>
              <a:t>가변수화 </a:t>
            </a:r>
            <a:r>
              <a:rPr lang="en-US" altLang="ko-KR" b="1" dirty="0"/>
              <a:t>or </a:t>
            </a:r>
            <a:r>
              <a:rPr lang="ko-KR" altLang="en-US" b="1" dirty="0" err="1"/>
              <a:t>원핫인코딩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ko-KR" altLang="en-US" sz="1500" b="1" dirty="0">
                <a:solidFill>
                  <a:srgbClr val="FF0000"/>
                </a:solidFill>
              </a:rPr>
              <a:t>최종적으로 변수는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r>
              <a:rPr lang="en-US" altLang="ko-KR" sz="1500" b="1" dirty="0">
                <a:solidFill>
                  <a:srgbClr val="FF0000"/>
                </a:solidFill>
              </a:rPr>
              <a:t>X(features) : CO, PM10, </a:t>
            </a:r>
            <a:r>
              <a:rPr lang="ko-KR" altLang="en-US" sz="1500" b="1" dirty="0">
                <a:solidFill>
                  <a:srgbClr val="FF0000"/>
                </a:solidFill>
              </a:rPr>
              <a:t>시정</a:t>
            </a:r>
            <a:r>
              <a:rPr lang="en-US" altLang="ko-KR" sz="1500" b="1" dirty="0">
                <a:solidFill>
                  <a:srgbClr val="FF0000"/>
                </a:solidFill>
              </a:rPr>
              <a:t>(10m), 7day_Avg_PM10(</a:t>
            </a:r>
            <a:r>
              <a:rPr lang="ko-KR" altLang="en-US" sz="1500" b="1" dirty="0">
                <a:solidFill>
                  <a:srgbClr val="FF0000"/>
                </a:solidFill>
              </a:rPr>
              <a:t>최신 </a:t>
            </a:r>
            <a:r>
              <a:rPr lang="en-US" altLang="ko-KR" sz="1500" b="1" dirty="0">
                <a:solidFill>
                  <a:srgbClr val="FF0000"/>
                </a:solidFill>
              </a:rPr>
              <a:t>7</a:t>
            </a:r>
            <a:r>
              <a:rPr lang="ko-KR" altLang="en-US" sz="1500" b="1" dirty="0">
                <a:solidFill>
                  <a:srgbClr val="FF0000"/>
                </a:solidFill>
              </a:rPr>
              <a:t>시간 미세먼지 농도 평균</a:t>
            </a:r>
            <a:r>
              <a:rPr lang="en-US" altLang="ko-KR" sz="1500" b="1" dirty="0">
                <a:solidFill>
                  <a:srgbClr val="FF0000"/>
                </a:solidFill>
              </a:rPr>
              <a:t>), </a:t>
            </a:r>
            <a:r>
              <a:rPr lang="en-US" altLang="ko-KR" sz="1500" b="1" dirty="0" err="1">
                <a:solidFill>
                  <a:srgbClr val="FF0000"/>
                </a:solidFill>
              </a:rPr>
              <a:t>Rain_Value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r>
              <a:rPr lang="en-US" altLang="ko-KR" sz="1500" b="1" dirty="0">
                <a:solidFill>
                  <a:srgbClr val="FF0000"/>
                </a:solidFill>
              </a:rPr>
              <a:t>Y(Target) : PM10_1 </a:t>
            </a:r>
          </a:p>
          <a:p>
            <a:endParaRPr lang="en-US" altLang="ko-KR" sz="1500" b="1" dirty="0">
              <a:solidFill>
                <a:srgbClr val="FF0000"/>
              </a:solidFill>
            </a:endParaRPr>
          </a:p>
          <a:p>
            <a:r>
              <a:rPr lang="ko-KR" altLang="en-US" sz="1500" b="1" dirty="0"/>
              <a:t>모델링을 하려면 값은 숫자형태여야 하므로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범주형 변수는 가변수화나 </a:t>
            </a:r>
            <a:r>
              <a:rPr lang="ko-KR" altLang="en-US" sz="1500" b="1" dirty="0" err="1"/>
              <a:t>원핫인코딩을</a:t>
            </a:r>
            <a:r>
              <a:rPr lang="ko-KR" altLang="en-US" sz="1500" b="1" dirty="0"/>
              <a:t> 해야 한다</a:t>
            </a:r>
            <a:r>
              <a:rPr lang="en-US" altLang="ko-KR" sz="1500" b="1" dirty="0"/>
              <a:t>.</a:t>
            </a:r>
          </a:p>
          <a:p>
            <a:endParaRPr lang="en-US" altLang="ko-KR" sz="1500" b="1" dirty="0"/>
          </a:p>
          <a:p>
            <a:r>
              <a:rPr lang="ko-KR" altLang="en-US" sz="1500" b="1" dirty="0"/>
              <a:t>그래서 대략적인 </a:t>
            </a:r>
            <a:r>
              <a:rPr lang="en-US" altLang="ko-KR" sz="1500" b="1" dirty="0" err="1"/>
              <a:t>Tablour</a:t>
            </a:r>
            <a:r>
              <a:rPr lang="en-US" altLang="ko-KR" sz="1500" b="1" dirty="0"/>
              <a:t> Data</a:t>
            </a:r>
            <a:r>
              <a:rPr lang="ko-KR" altLang="en-US" sz="1500" b="1" dirty="0"/>
              <a:t>는 아래와 같다</a:t>
            </a:r>
            <a:r>
              <a:rPr lang="en-US" altLang="ko-KR" sz="1500" b="1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7167DF-38CB-47D6-93E6-5CCDC3526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09" y="3734661"/>
            <a:ext cx="9579170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09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최종 </a:t>
            </a:r>
            <a:r>
              <a:rPr lang="ko-KR" altLang="en-US" b="1" dirty="0" err="1"/>
              <a:t>전처리</a:t>
            </a:r>
            <a:r>
              <a:rPr lang="en-US" altLang="ko-KR" b="1" dirty="0"/>
              <a:t>2 – x</a:t>
            </a:r>
            <a:r>
              <a:rPr lang="ko-KR" altLang="en-US" b="1" dirty="0"/>
              <a:t>축 값 스케일링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sz="1500" b="1" dirty="0"/>
              <a:t>X(features) </a:t>
            </a:r>
            <a:r>
              <a:rPr lang="ko-KR" altLang="en-US" sz="1500" b="1" dirty="0"/>
              <a:t>값의 범위를 </a:t>
            </a:r>
            <a:r>
              <a:rPr lang="en-US" altLang="ko-KR" sz="1500" b="1" dirty="0"/>
              <a:t>0 ~ 1</a:t>
            </a:r>
            <a:r>
              <a:rPr lang="ko-KR" altLang="en-US" sz="1500" b="1" dirty="0"/>
              <a:t>로 통일하는 것이 좋다</a:t>
            </a:r>
            <a:r>
              <a:rPr lang="en-US" altLang="ko-KR" sz="1500" b="1" dirty="0"/>
              <a:t>.</a:t>
            </a:r>
          </a:p>
          <a:p>
            <a:r>
              <a:rPr lang="ko-KR" altLang="en-US" sz="1500" b="1" dirty="0"/>
              <a:t>그러면 모델 학습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평가할 </a:t>
            </a:r>
            <a:r>
              <a:rPr lang="ko-KR" altLang="en-US" sz="1500" b="1" dirty="0" err="1"/>
              <a:t>떄</a:t>
            </a:r>
            <a:r>
              <a:rPr lang="ko-KR" altLang="en-US" sz="1500" b="1" dirty="0"/>
              <a:t> 보다 제대로 결과를 도출할 수 있고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데이터를 처리하기 쉬워진다</a:t>
            </a:r>
            <a:r>
              <a:rPr lang="en-US" altLang="ko-KR" sz="1500" b="1" dirty="0"/>
              <a:t>.</a:t>
            </a:r>
          </a:p>
          <a:p>
            <a:endParaRPr lang="en-US" altLang="ko-KR" sz="1500" b="1" dirty="0"/>
          </a:p>
          <a:p>
            <a:r>
              <a:rPr lang="ko-KR" altLang="en-US" sz="1500" b="1" dirty="0"/>
              <a:t>스케일링 방법 중 하나인 </a:t>
            </a:r>
            <a:r>
              <a:rPr lang="en-US" altLang="ko-KR" sz="1500" b="1" dirty="0" err="1"/>
              <a:t>MinMaxScaler</a:t>
            </a:r>
            <a:r>
              <a:rPr lang="ko-KR" altLang="en-US" sz="1500" b="1" dirty="0"/>
              <a:t>를 통해 작업</a:t>
            </a:r>
            <a:endParaRPr lang="en-US" altLang="ko-KR" sz="1500" b="1" dirty="0"/>
          </a:p>
          <a:p>
            <a:r>
              <a:rPr lang="en-US" altLang="ko-KR" sz="1500" b="1" dirty="0" err="1"/>
              <a:t>Tablour</a:t>
            </a:r>
            <a:r>
              <a:rPr lang="en-US" altLang="ko-KR" sz="1500" b="1" dirty="0"/>
              <a:t> Data</a:t>
            </a:r>
            <a:r>
              <a:rPr lang="ko-KR" altLang="en-US" sz="1500" b="1" dirty="0"/>
              <a:t>는 그냥 아래 그림과 같이 작업을 하면 된다</a:t>
            </a:r>
            <a:r>
              <a:rPr lang="en-US" altLang="ko-KR" sz="1500" b="1" dirty="0"/>
              <a:t>.</a:t>
            </a:r>
          </a:p>
          <a:p>
            <a:endParaRPr lang="en-US" altLang="ko-KR" sz="1500" b="1" dirty="0">
              <a:solidFill>
                <a:srgbClr val="FF0000"/>
              </a:solidFill>
            </a:endParaRPr>
          </a:p>
          <a:p>
            <a:r>
              <a:rPr lang="ko-KR" altLang="en-US" sz="1500" b="1" dirty="0">
                <a:solidFill>
                  <a:srgbClr val="FF0000"/>
                </a:solidFill>
              </a:rPr>
              <a:t>다만 이미지 정보 같은 경우</a:t>
            </a:r>
            <a:r>
              <a:rPr lang="en-US" altLang="ko-KR" sz="1500" b="1" dirty="0">
                <a:solidFill>
                  <a:srgbClr val="FF0000"/>
                </a:solidFill>
              </a:rPr>
              <a:t>, </a:t>
            </a:r>
            <a:r>
              <a:rPr lang="ko-KR" altLang="en-US" sz="1500" b="1" dirty="0">
                <a:solidFill>
                  <a:srgbClr val="FF0000"/>
                </a:solidFill>
              </a:rPr>
              <a:t>아래와 같이 </a:t>
            </a:r>
            <a:r>
              <a:rPr lang="en-US" altLang="ko-KR" sz="1500" b="1" dirty="0" err="1">
                <a:solidFill>
                  <a:srgbClr val="FF0000"/>
                </a:solidFill>
              </a:rPr>
              <a:t>MinMaxScaler</a:t>
            </a:r>
            <a:r>
              <a:rPr lang="en-US" altLang="ko-KR" sz="1500" b="1" dirty="0">
                <a:solidFill>
                  <a:srgbClr val="FF0000"/>
                </a:solidFill>
              </a:rPr>
              <a:t> </a:t>
            </a:r>
            <a:r>
              <a:rPr lang="ko-KR" altLang="en-US" sz="1500" b="1" dirty="0">
                <a:solidFill>
                  <a:srgbClr val="FF0000"/>
                </a:solidFill>
              </a:rPr>
              <a:t>라이브러리를 그대로 사용하면 안된다</a:t>
            </a:r>
            <a:r>
              <a:rPr lang="en-US" altLang="ko-KR" sz="1500" b="1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500" b="1" dirty="0">
                <a:solidFill>
                  <a:srgbClr val="FF0000"/>
                </a:solidFill>
              </a:rPr>
              <a:t>왜냐하면 저 라이브러리는 </a:t>
            </a:r>
            <a:r>
              <a:rPr lang="en-US" altLang="ko-KR" sz="1500" b="1" dirty="0">
                <a:solidFill>
                  <a:srgbClr val="FF0000"/>
                </a:solidFill>
              </a:rPr>
              <a:t>2</a:t>
            </a:r>
            <a:r>
              <a:rPr lang="ko-KR" altLang="en-US" sz="1500" b="1" dirty="0">
                <a:solidFill>
                  <a:srgbClr val="FF0000"/>
                </a:solidFill>
              </a:rPr>
              <a:t>차원 표 데이터에 한해서 처리가 가능하기 </a:t>
            </a:r>
            <a:r>
              <a:rPr lang="ko-KR" altLang="en-US" sz="1500" b="1" dirty="0" err="1">
                <a:solidFill>
                  <a:srgbClr val="FF0000"/>
                </a:solidFill>
              </a:rPr>
              <a:t>떄문에</a:t>
            </a:r>
            <a:r>
              <a:rPr lang="en-US" altLang="ko-KR" sz="1500" b="1" dirty="0">
                <a:solidFill>
                  <a:srgbClr val="FF0000"/>
                </a:solidFill>
              </a:rPr>
              <a:t>,</a:t>
            </a:r>
            <a:r>
              <a:rPr lang="ko-KR" altLang="en-US" sz="1500" b="1" dirty="0">
                <a:solidFill>
                  <a:srgbClr val="FF0000"/>
                </a:solidFill>
              </a:rPr>
              <a:t> 이 부분을 잘 기억해야 한다</a:t>
            </a:r>
            <a:r>
              <a:rPr lang="en-US" altLang="ko-KR" sz="1500" b="1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BC0ECD0-B3FE-43B1-8D0E-A70494061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5" y="3273177"/>
            <a:ext cx="7353296" cy="320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87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E65674-8BB4-4184-BC40-3EDB174AA8EE}"/>
              </a:ext>
            </a:extLst>
          </p:cNvPr>
          <p:cNvSpPr/>
          <p:nvPr/>
        </p:nvSpPr>
        <p:spPr>
          <a:xfrm>
            <a:off x="2786099" y="2413337"/>
            <a:ext cx="593688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000" b="1" dirty="0">
                <a:solidFill>
                  <a:srgbClr val="0070C0"/>
                </a:solidFill>
              </a:rPr>
              <a:t>통합한 </a:t>
            </a:r>
            <a:r>
              <a:rPr lang="en-US" altLang="ko-KR" sz="3000" b="1" dirty="0" err="1">
                <a:solidFill>
                  <a:srgbClr val="0070C0"/>
                </a:solidFill>
              </a:rPr>
              <a:t>Tablour</a:t>
            </a:r>
            <a:r>
              <a:rPr lang="en-US" altLang="ko-KR" sz="3000" b="1" dirty="0">
                <a:solidFill>
                  <a:srgbClr val="0070C0"/>
                </a:solidFill>
              </a:rPr>
              <a:t> </a:t>
            </a:r>
            <a:r>
              <a:rPr lang="ko-KR" altLang="en-US" sz="3000" b="1" dirty="0">
                <a:solidFill>
                  <a:srgbClr val="0070C0"/>
                </a:solidFill>
              </a:rPr>
              <a:t>데이터를 이용해 </a:t>
            </a:r>
            <a:endParaRPr lang="en-US" altLang="ko-KR" sz="3000" b="1" dirty="0">
              <a:solidFill>
                <a:srgbClr val="0070C0"/>
              </a:solidFill>
            </a:endParaRPr>
          </a:p>
          <a:p>
            <a:pPr algn="ctr"/>
            <a:r>
              <a:rPr lang="ko-KR" altLang="en-US" sz="3000" b="1" dirty="0" err="1">
                <a:solidFill>
                  <a:srgbClr val="0070C0"/>
                </a:solidFill>
              </a:rPr>
              <a:t>머신러닝</a:t>
            </a:r>
            <a:r>
              <a:rPr lang="ko-KR" altLang="en-US" sz="3000" b="1" dirty="0">
                <a:solidFill>
                  <a:srgbClr val="0070C0"/>
                </a:solidFill>
              </a:rPr>
              <a:t> 모델 작업</a:t>
            </a:r>
            <a:endParaRPr lang="en-US" altLang="ko-KR" sz="3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543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C536D6-B7AA-4F6D-9B8D-B52C596D7A36}"/>
              </a:ext>
            </a:extLst>
          </p:cNvPr>
          <p:cNvSpPr txBox="1"/>
          <p:nvPr/>
        </p:nvSpPr>
        <p:spPr>
          <a:xfrm>
            <a:off x="600635" y="606008"/>
            <a:ext cx="344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모델링 절차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CC76A0-689D-4CC5-9B9E-24F9E288FF99}"/>
              </a:ext>
            </a:extLst>
          </p:cNvPr>
          <p:cNvSpPr txBox="1"/>
          <p:nvPr/>
        </p:nvSpPr>
        <p:spPr>
          <a:xfrm>
            <a:off x="1013012" y="1174376"/>
            <a:ext cx="921571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b="1" dirty="0"/>
              <a:t>1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sz="1500" b="1" dirty="0"/>
              <a:t>회귀 모델인 것을 염두</a:t>
            </a:r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r>
              <a:rPr lang="en-US" altLang="ko-KR" b="1" dirty="0"/>
              <a:t>2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LinearRegression</a:t>
            </a:r>
            <a:r>
              <a:rPr lang="en-US" altLang="ko-KR" sz="1600" b="1" dirty="0"/>
              <a:t>, KNN, Decision Tree, Random Forest, </a:t>
            </a:r>
            <a:r>
              <a:rPr lang="en-US" altLang="ko-KR" sz="1600" b="1" dirty="0" err="1"/>
              <a:t>XGBoost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LightGBM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모델을 이용해</a:t>
            </a:r>
            <a:endParaRPr lang="en-US" altLang="ko-KR" sz="1600" b="1" dirty="0"/>
          </a:p>
          <a:p>
            <a:r>
              <a:rPr lang="en-US" altLang="ko-KR" sz="1600" b="1" dirty="0"/>
              <a:t>     MSE, R2 Score</a:t>
            </a:r>
            <a:r>
              <a:rPr lang="ko-KR" altLang="en-US" sz="1600" b="1" dirty="0"/>
              <a:t>를 확인한다</a:t>
            </a:r>
            <a:r>
              <a:rPr lang="en-US" altLang="ko-KR" sz="1600" b="1" dirty="0"/>
              <a:t>.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3. </a:t>
            </a:r>
            <a:r>
              <a:rPr lang="ko-KR" altLang="en-US" sz="1600" b="1" dirty="0"/>
              <a:t>한 모델을 이용해 파라미터 튜닝을 하여 </a:t>
            </a:r>
            <a:r>
              <a:rPr lang="en-US" altLang="ko-KR" sz="1600" b="1" dirty="0"/>
              <a:t>MSE, R2 Score</a:t>
            </a:r>
            <a:r>
              <a:rPr lang="ko-KR" altLang="en-US" sz="1600" b="1" dirty="0"/>
              <a:t>를 확인한다</a:t>
            </a:r>
            <a:r>
              <a:rPr lang="en-US" altLang="ko-KR" sz="1600" b="1" dirty="0"/>
              <a:t>.</a:t>
            </a:r>
            <a:endParaRPr lang="en-US" altLang="ko-KR" sz="1500" b="1" dirty="0"/>
          </a:p>
          <a:p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357675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Linear Regression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ko-KR" altLang="en-US" sz="1500" b="1" dirty="0"/>
              <a:t>맨 앞</a:t>
            </a:r>
            <a:r>
              <a:rPr lang="en-US" altLang="ko-KR" sz="1500" b="1" dirty="0"/>
              <a:t>10</a:t>
            </a:r>
            <a:r>
              <a:rPr lang="ko-KR" altLang="en-US" sz="1500" b="1" dirty="0"/>
              <a:t>개 </a:t>
            </a:r>
            <a:r>
              <a:rPr lang="ko-KR" altLang="en-US" sz="1500" b="1" dirty="0" err="1"/>
              <a:t>예측값과</a:t>
            </a:r>
            <a:r>
              <a:rPr lang="ko-KR" altLang="en-US" sz="1500" b="1" dirty="0"/>
              <a:t> </a:t>
            </a:r>
            <a:r>
              <a:rPr lang="ko-KR" altLang="en-US" sz="1500" b="1" dirty="0" err="1"/>
              <a:t>실제값</a:t>
            </a:r>
            <a:endParaRPr lang="en-US" altLang="ko-KR" sz="1500" b="1" dirty="0"/>
          </a:p>
          <a:p>
            <a:r>
              <a:rPr lang="en-US" altLang="ko-KR" sz="1500" b="1" dirty="0"/>
              <a:t>[23.3, 20.4, 20.8, 19.7, 25.2, 20.0, 25.3, 28.4, 27.5, 22.7]</a:t>
            </a:r>
          </a:p>
          <a:p>
            <a:r>
              <a:rPr lang="en-US" altLang="ko-KR" sz="1500" b="1" dirty="0"/>
              <a:t>[20.0, 20.0, 19.0, 24.0, 19.0, 24.0, 27.0, 26.0, 22.0, 22.0]</a:t>
            </a:r>
          </a:p>
          <a:p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626A7B-C1E9-4A00-A39F-BAFA00069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46" y="2674957"/>
            <a:ext cx="8339413" cy="248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152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Linear Regression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ko-KR" altLang="en-US" sz="1500" b="1" dirty="0" err="1"/>
              <a:t>예측값과</a:t>
            </a:r>
            <a:r>
              <a:rPr lang="ko-KR" altLang="en-US" sz="1500" b="1" dirty="0"/>
              <a:t> </a:t>
            </a:r>
            <a:r>
              <a:rPr lang="ko-KR" altLang="en-US" sz="1500" b="1" dirty="0" err="1"/>
              <a:t>실제값</a:t>
            </a:r>
            <a:r>
              <a:rPr lang="ko-KR" altLang="en-US" sz="1500" b="1" dirty="0"/>
              <a:t> 시각화</a:t>
            </a:r>
            <a:endParaRPr lang="en-US" altLang="ko-KR" sz="15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55100A-D49C-4334-8FE6-B4A89B441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38" y="2113998"/>
            <a:ext cx="8627360" cy="405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83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KNN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ko-KR" altLang="en-US" sz="1500" b="1" dirty="0"/>
              <a:t>맨 앞</a:t>
            </a:r>
            <a:r>
              <a:rPr lang="en-US" altLang="ko-KR" sz="1500" b="1" dirty="0"/>
              <a:t>10</a:t>
            </a:r>
            <a:r>
              <a:rPr lang="ko-KR" altLang="en-US" sz="1500" b="1" dirty="0"/>
              <a:t>개 </a:t>
            </a:r>
            <a:r>
              <a:rPr lang="ko-KR" altLang="en-US" sz="1500" b="1" dirty="0" err="1"/>
              <a:t>예측값과</a:t>
            </a:r>
            <a:r>
              <a:rPr lang="ko-KR" altLang="en-US" sz="1500" b="1" dirty="0"/>
              <a:t> </a:t>
            </a:r>
            <a:r>
              <a:rPr lang="ko-KR" altLang="en-US" sz="1500" b="1" dirty="0" err="1"/>
              <a:t>실제값</a:t>
            </a:r>
            <a:endParaRPr lang="en-US" altLang="ko-KR" sz="1500" b="1" dirty="0"/>
          </a:p>
          <a:p>
            <a:r>
              <a:rPr lang="en-US" altLang="ko-KR" sz="1500" b="1" dirty="0"/>
              <a:t>[23.5, 19.7, 19.7, 20.5, 21.5, 20.7, 27.3, 26.0, 25.1, 21.4]</a:t>
            </a:r>
          </a:p>
          <a:p>
            <a:r>
              <a:rPr lang="en-US" altLang="ko-KR" sz="1500" b="1" dirty="0"/>
              <a:t>[20.0, 20.0, 19.0, 24.0, 19.0, 24.0, 27.0, 26.0, 22.0, 22.0]</a:t>
            </a:r>
          </a:p>
          <a:p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EFA115-6DE5-4CDF-9201-0B4156E5D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5" y="2745959"/>
            <a:ext cx="5873766" cy="358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42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Decision Tree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ko-KR" altLang="en-US" sz="1500" b="1" dirty="0"/>
              <a:t>맨 앞</a:t>
            </a:r>
            <a:r>
              <a:rPr lang="en-US" altLang="ko-KR" sz="1500" b="1" dirty="0"/>
              <a:t>10</a:t>
            </a:r>
            <a:r>
              <a:rPr lang="ko-KR" altLang="en-US" sz="1500" b="1" dirty="0"/>
              <a:t>개 </a:t>
            </a:r>
            <a:r>
              <a:rPr lang="ko-KR" altLang="en-US" sz="1500" b="1" dirty="0" err="1"/>
              <a:t>예측값과</a:t>
            </a:r>
            <a:r>
              <a:rPr lang="ko-KR" altLang="en-US" sz="1500" b="1" dirty="0"/>
              <a:t> </a:t>
            </a:r>
            <a:r>
              <a:rPr lang="ko-KR" altLang="en-US" sz="1500" b="1" dirty="0" err="1"/>
              <a:t>실제값</a:t>
            </a:r>
            <a:endParaRPr lang="en-US" altLang="ko-KR" sz="1500" b="1" dirty="0"/>
          </a:p>
          <a:p>
            <a:r>
              <a:rPr lang="en-US" altLang="ko-KR" sz="1500" b="1" dirty="0"/>
              <a:t>[22.8, 20.7, 20.7, 18.9, 24.4, 18.9, 24.4, 27.7, 25.9, 21.7]</a:t>
            </a:r>
          </a:p>
          <a:p>
            <a:r>
              <a:rPr lang="en-US" altLang="ko-KR" sz="1500" b="1" dirty="0"/>
              <a:t>[20.0, 20.0, 19.0, 24.0, 19.0, 24.0, 27.0, 26.0, 22.0, 22.0]</a:t>
            </a:r>
          </a:p>
          <a:p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012A91-9CED-4484-A01C-A3C6FA0CA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5" y="2653553"/>
            <a:ext cx="8134348" cy="355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518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Random Forest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ko-KR" altLang="en-US" sz="1500" b="1" dirty="0"/>
              <a:t>맨 앞</a:t>
            </a:r>
            <a:r>
              <a:rPr lang="en-US" altLang="ko-KR" sz="1500" b="1" dirty="0"/>
              <a:t>10</a:t>
            </a:r>
            <a:r>
              <a:rPr lang="ko-KR" altLang="en-US" sz="1500" b="1" dirty="0"/>
              <a:t>개 </a:t>
            </a:r>
            <a:r>
              <a:rPr lang="ko-KR" altLang="en-US" sz="1500" b="1" dirty="0" err="1"/>
              <a:t>예측값과</a:t>
            </a:r>
            <a:r>
              <a:rPr lang="ko-KR" altLang="en-US" sz="1500" b="1" dirty="0"/>
              <a:t> </a:t>
            </a:r>
            <a:r>
              <a:rPr lang="ko-KR" altLang="en-US" sz="1500" b="1" dirty="0" err="1"/>
              <a:t>실제값</a:t>
            </a:r>
            <a:endParaRPr lang="en-US" altLang="ko-KR" sz="1500" b="1" dirty="0"/>
          </a:p>
          <a:p>
            <a:r>
              <a:rPr lang="en-US" altLang="ko-KR" sz="1500" b="1" dirty="0"/>
              <a:t>[23.8, 20.5, 21.3, 18.9, 26.4, 17.6, 26.6, 28.1, 27.7, 25.0]</a:t>
            </a:r>
          </a:p>
          <a:p>
            <a:r>
              <a:rPr lang="en-US" altLang="ko-KR" sz="1500" b="1" dirty="0"/>
              <a:t>[20.0, 20.0, 19.0, 24.0, 19.0, 24.0, 27.0, 26.0, 22.0, 22.0]</a:t>
            </a:r>
          </a:p>
          <a:p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80C4A8-0A31-458E-B787-3348E70EF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1" y="2438844"/>
            <a:ext cx="6187826" cy="389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01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Gradient Boosting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ko-KR" altLang="en-US" sz="1500" b="1" dirty="0"/>
              <a:t>맨 앞</a:t>
            </a:r>
            <a:r>
              <a:rPr lang="en-US" altLang="ko-KR" sz="1500" b="1" dirty="0"/>
              <a:t>10</a:t>
            </a:r>
            <a:r>
              <a:rPr lang="ko-KR" altLang="en-US" sz="1500" b="1" dirty="0"/>
              <a:t>개 </a:t>
            </a:r>
            <a:r>
              <a:rPr lang="ko-KR" altLang="en-US" sz="1500" b="1" dirty="0" err="1"/>
              <a:t>예측값과</a:t>
            </a:r>
            <a:r>
              <a:rPr lang="ko-KR" altLang="en-US" sz="1500" b="1" dirty="0"/>
              <a:t> </a:t>
            </a:r>
            <a:r>
              <a:rPr lang="ko-KR" altLang="en-US" sz="1500" b="1" dirty="0" err="1"/>
              <a:t>실제값</a:t>
            </a:r>
            <a:endParaRPr lang="en-US" altLang="ko-KR" sz="1500" b="1" dirty="0"/>
          </a:p>
          <a:p>
            <a:r>
              <a:rPr lang="en-US" altLang="ko-KR" sz="1500" b="1" dirty="0"/>
              <a:t>[23.0, 20.4, 20.8, 19.7, 25.3, 20.0, 25.5, 27.4, 26.4, 22.2]</a:t>
            </a:r>
          </a:p>
          <a:p>
            <a:r>
              <a:rPr lang="en-US" altLang="ko-KR" sz="1500" b="1" dirty="0"/>
              <a:t>[20.0, 20.0, 19.0, 24.0, 19.0, 24.0, 27.0, 26.0, 22.0, 22.0]</a:t>
            </a:r>
          </a:p>
          <a:p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319385-42AE-4BAA-94F3-72FA3204A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4" y="2563905"/>
            <a:ext cx="7664463" cy="387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7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CC76A0-689D-4CC5-9B9E-24F9E288FF99}"/>
              </a:ext>
            </a:extLst>
          </p:cNvPr>
          <p:cNvSpPr txBox="1"/>
          <p:nvPr/>
        </p:nvSpPr>
        <p:spPr>
          <a:xfrm>
            <a:off x="761998" y="2225369"/>
            <a:ext cx="98701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sz="3000" b="1" dirty="0">
                <a:solidFill>
                  <a:srgbClr val="FF0000"/>
                </a:solidFill>
              </a:rPr>
              <a:t>air_2021.csv, weather_2021.csv</a:t>
            </a:r>
            <a:r>
              <a:rPr lang="ko-KR" altLang="en-US" sz="3000" b="1" dirty="0">
                <a:solidFill>
                  <a:srgbClr val="FF0000"/>
                </a:solidFill>
              </a:rPr>
              <a:t>를 이용해</a:t>
            </a:r>
            <a:endParaRPr lang="en-US" altLang="ko-KR" sz="30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3000" b="1" dirty="0">
                <a:solidFill>
                  <a:srgbClr val="FF0000"/>
                </a:solidFill>
              </a:rPr>
              <a:t> </a:t>
            </a:r>
            <a:r>
              <a:rPr lang="ko-KR" altLang="en-US" sz="3000" b="1" dirty="0" err="1">
                <a:solidFill>
                  <a:srgbClr val="FF0000"/>
                </a:solidFill>
              </a:rPr>
              <a:t>전처리</a:t>
            </a:r>
            <a:r>
              <a:rPr lang="ko-KR" altLang="en-US" sz="3000" b="1" dirty="0">
                <a:solidFill>
                  <a:srgbClr val="FF0000"/>
                </a:solidFill>
              </a:rPr>
              <a:t> 작업</a:t>
            </a:r>
            <a:endParaRPr lang="en-US" altLang="ko-KR" sz="3000" b="1" dirty="0">
              <a:solidFill>
                <a:srgbClr val="FF0000"/>
              </a:solidFill>
            </a:endParaRPr>
          </a:p>
          <a:p>
            <a:pPr algn="ctr"/>
            <a:endParaRPr lang="en-US" altLang="ko-KR" sz="3000" dirty="0"/>
          </a:p>
          <a:p>
            <a:pPr algn="ctr"/>
            <a:endParaRPr lang="en-US" altLang="ko-KR" sz="3000" dirty="0"/>
          </a:p>
          <a:p>
            <a:pPr algn="ctr"/>
            <a:endParaRPr lang="en-US" altLang="ko-KR" sz="1500" b="1" dirty="0">
              <a:solidFill>
                <a:srgbClr val="0070C0"/>
              </a:solidFill>
            </a:endParaRPr>
          </a:p>
          <a:p>
            <a:pPr algn="ctr"/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5803418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err="1"/>
              <a:t>XGBoost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ko-KR" altLang="en-US" sz="1500" b="1" dirty="0"/>
              <a:t>맨 앞</a:t>
            </a:r>
            <a:r>
              <a:rPr lang="en-US" altLang="ko-KR" sz="1500" b="1" dirty="0"/>
              <a:t>10</a:t>
            </a:r>
            <a:r>
              <a:rPr lang="ko-KR" altLang="en-US" sz="1500" b="1" dirty="0"/>
              <a:t>개 </a:t>
            </a:r>
            <a:r>
              <a:rPr lang="ko-KR" altLang="en-US" sz="1500" b="1" dirty="0" err="1"/>
              <a:t>예측값과</a:t>
            </a:r>
            <a:r>
              <a:rPr lang="ko-KR" altLang="en-US" sz="1500" b="1" dirty="0"/>
              <a:t> </a:t>
            </a:r>
            <a:r>
              <a:rPr lang="ko-KR" altLang="en-US" sz="1500" b="1" dirty="0" err="1"/>
              <a:t>실제값</a:t>
            </a:r>
            <a:endParaRPr lang="en-US" altLang="ko-KR" sz="1500" b="1" dirty="0"/>
          </a:p>
          <a:p>
            <a:r>
              <a:rPr lang="en-US" altLang="ko-KR" sz="1500" b="1" dirty="0"/>
              <a:t>[23.3, 20.4, 21.0, 19.6, 24.9, 19.6, 25.4, 28.3, 27.0, 22.4]</a:t>
            </a:r>
          </a:p>
          <a:p>
            <a:r>
              <a:rPr lang="en-US" altLang="ko-KR" sz="1500" b="1" dirty="0"/>
              <a:t>[20.0, 20.0, 19.0, 24.0, 19.0, 24.0, 27.0, 26.0, 22.0, 22.0]</a:t>
            </a:r>
          </a:p>
          <a:p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F73F1B-895C-4B32-9FD5-1DB95BB75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36" y="2510117"/>
            <a:ext cx="7409967" cy="369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099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err="1"/>
              <a:t>LightGBM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ko-KR" altLang="en-US" sz="1500" b="1" dirty="0"/>
              <a:t>맨 앞</a:t>
            </a:r>
            <a:r>
              <a:rPr lang="en-US" altLang="ko-KR" sz="1500" b="1" dirty="0"/>
              <a:t>10</a:t>
            </a:r>
            <a:r>
              <a:rPr lang="ko-KR" altLang="en-US" sz="1500" b="1" dirty="0"/>
              <a:t>개 </a:t>
            </a:r>
            <a:r>
              <a:rPr lang="ko-KR" altLang="en-US" sz="1500" b="1" dirty="0" err="1"/>
              <a:t>예측값과</a:t>
            </a:r>
            <a:r>
              <a:rPr lang="ko-KR" altLang="en-US" sz="1500" b="1" dirty="0"/>
              <a:t> </a:t>
            </a:r>
            <a:r>
              <a:rPr lang="ko-KR" altLang="en-US" sz="1500" b="1" dirty="0" err="1"/>
              <a:t>실제값</a:t>
            </a:r>
            <a:endParaRPr lang="en-US" altLang="ko-KR" sz="1500" b="1" dirty="0"/>
          </a:p>
          <a:p>
            <a:r>
              <a:rPr lang="en-US" altLang="ko-KR" sz="1500" b="1" dirty="0"/>
              <a:t>[23.1, 20.6, 21.0, 19.5, 25.0, 19.6, 25.2, 28.1, 26.5, 22.5]</a:t>
            </a:r>
          </a:p>
          <a:p>
            <a:r>
              <a:rPr lang="en-US" altLang="ko-KR" sz="1500" b="1" dirty="0"/>
              <a:t>[20.0, 20.0, 19.0, 24.0, 19.0, 24.0, 27.0, 26.0, 22.0, 22.0]</a:t>
            </a:r>
          </a:p>
          <a:p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BF1F32-E922-4EB3-ACBC-6D1A4CFAF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5" y="2572711"/>
            <a:ext cx="8032376" cy="401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391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모델 </a:t>
            </a:r>
            <a:r>
              <a:rPr lang="en-US" altLang="ko-KR" b="1" dirty="0"/>
              <a:t>R2 score </a:t>
            </a:r>
            <a:r>
              <a:rPr lang="ko-KR" altLang="en-US" b="1" dirty="0"/>
              <a:t>비교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5B174B-E943-44CA-B688-6CA03889B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72" y="1832419"/>
            <a:ext cx="5395428" cy="44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409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Decision Tree</a:t>
            </a:r>
            <a:r>
              <a:rPr lang="ko-KR" altLang="en-US" b="1" dirty="0"/>
              <a:t>로 파라미터 튜닝하여 모델 성능 평가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en-US" altLang="ko-KR" b="1" dirty="0"/>
              <a:t>    </a:t>
            </a:r>
            <a:r>
              <a:rPr lang="en-US" altLang="ko-KR" sz="1500" b="1" dirty="0" err="1"/>
              <a:t>max_depth</a:t>
            </a:r>
            <a:r>
              <a:rPr lang="ko-KR" altLang="en-US" sz="1500" b="1" dirty="0"/>
              <a:t>를 </a:t>
            </a:r>
            <a:r>
              <a:rPr lang="en-US" altLang="ko-KR" sz="1500" b="1" dirty="0"/>
              <a:t>1</a:t>
            </a:r>
            <a:r>
              <a:rPr lang="ko-KR" altLang="en-US" sz="1500" b="1" dirty="0"/>
              <a:t>부터 </a:t>
            </a:r>
            <a:r>
              <a:rPr lang="en-US" altLang="ko-KR" sz="1500" b="1" dirty="0"/>
              <a:t>99</a:t>
            </a:r>
            <a:r>
              <a:rPr lang="ko-KR" altLang="en-US" sz="1500" b="1" dirty="0"/>
              <a:t>까지 돌려서</a:t>
            </a:r>
            <a:r>
              <a:rPr lang="en-US" altLang="ko-KR" sz="1500" b="1" dirty="0"/>
              <a:t>(Grid Search)</a:t>
            </a:r>
          </a:p>
          <a:p>
            <a:r>
              <a:rPr lang="en-US" altLang="ko-KR" sz="1500" b="1" dirty="0"/>
              <a:t>     </a:t>
            </a:r>
            <a:r>
              <a:rPr lang="ko-KR" altLang="en-US" sz="1500" b="1" dirty="0"/>
              <a:t>가장 모델 성능이 좋은 </a:t>
            </a:r>
            <a:r>
              <a:rPr lang="en-US" altLang="ko-KR" sz="1500" b="1" dirty="0" err="1"/>
              <a:t>max_depth</a:t>
            </a:r>
            <a:r>
              <a:rPr lang="ko-KR" altLang="en-US" sz="1500" b="1" dirty="0"/>
              <a:t>를 확인</a:t>
            </a:r>
            <a:r>
              <a:rPr lang="en-US" altLang="ko-KR" sz="1500" b="1" dirty="0"/>
              <a:t>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188EBD-15B8-47A7-9FA1-E8ED10B07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67" y="2205316"/>
            <a:ext cx="8345081" cy="381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304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Decision Tree</a:t>
            </a:r>
            <a:r>
              <a:rPr lang="ko-KR" altLang="en-US" b="1" dirty="0"/>
              <a:t>로 파라미터 튜닝하여 모델 성능 평가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en-US" altLang="ko-KR" b="1" dirty="0"/>
              <a:t>    </a:t>
            </a:r>
            <a:r>
              <a:rPr lang="en-US" altLang="ko-KR" sz="1500" b="1" dirty="0" err="1"/>
              <a:t>max_depth</a:t>
            </a:r>
            <a:r>
              <a:rPr lang="ko-KR" altLang="en-US" sz="1500" b="1" dirty="0"/>
              <a:t>를 </a:t>
            </a:r>
            <a:r>
              <a:rPr lang="en-US" altLang="ko-KR" sz="1500" b="1" dirty="0"/>
              <a:t>1</a:t>
            </a:r>
            <a:r>
              <a:rPr lang="ko-KR" altLang="en-US" sz="1500" b="1" dirty="0"/>
              <a:t>부터 </a:t>
            </a:r>
            <a:r>
              <a:rPr lang="en-US" altLang="ko-KR" sz="1500" b="1" dirty="0"/>
              <a:t>99</a:t>
            </a:r>
            <a:r>
              <a:rPr lang="ko-KR" altLang="en-US" sz="1500" b="1" dirty="0"/>
              <a:t>까지 돌려서</a:t>
            </a:r>
            <a:r>
              <a:rPr lang="en-US" altLang="ko-KR" sz="1500" b="1" dirty="0"/>
              <a:t>(Grid Search)</a:t>
            </a:r>
          </a:p>
          <a:p>
            <a:r>
              <a:rPr lang="en-US" altLang="ko-KR" sz="1500" b="1" dirty="0"/>
              <a:t>     </a:t>
            </a:r>
            <a:r>
              <a:rPr lang="ko-KR" altLang="en-US" sz="1500" b="1" dirty="0"/>
              <a:t>가장 모델 성능이 좋은 </a:t>
            </a:r>
            <a:r>
              <a:rPr lang="en-US" altLang="ko-KR" sz="1500" b="1" dirty="0" err="1"/>
              <a:t>max_depth</a:t>
            </a:r>
            <a:r>
              <a:rPr lang="ko-KR" altLang="en-US" sz="1500" b="1" dirty="0"/>
              <a:t>를 확인</a:t>
            </a:r>
            <a:r>
              <a:rPr lang="en-US" altLang="ko-KR" sz="1500" b="1" dirty="0"/>
              <a:t>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2DED80-D46F-477E-912A-5642A148F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95" y="2351328"/>
            <a:ext cx="9662997" cy="2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121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466165" y="523546"/>
            <a:ext cx="1065007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Decision Tree</a:t>
            </a:r>
            <a:r>
              <a:rPr lang="ko-KR" altLang="en-US" b="1" dirty="0"/>
              <a:t>로 파라미터 튜닝하여 모델 성능 평가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en-US" altLang="ko-KR" b="1" dirty="0"/>
              <a:t>    </a:t>
            </a:r>
            <a:r>
              <a:rPr lang="en-US" altLang="ko-KR" sz="1500" b="1" dirty="0" err="1"/>
              <a:t>max_depth</a:t>
            </a:r>
            <a:r>
              <a:rPr lang="ko-KR" altLang="en-US" sz="1500" b="1" dirty="0"/>
              <a:t>를 </a:t>
            </a:r>
            <a:r>
              <a:rPr lang="en-US" altLang="ko-KR" sz="1500" b="1" dirty="0"/>
              <a:t>1</a:t>
            </a:r>
            <a:r>
              <a:rPr lang="ko-KR" altLang="en-US" sz="1500" b="1" dirty="0"/>
              <a:t>부터 </a:t>
            </a:r>
            <a:r>
              <a:rPr lang="en-US" altLang="ko-KR" sz="1500" b="1" dirty="0"/>
              <a:t>99</a:t>
            </a:r>
            <a:r>
              <a:rPr lang="ko-KR" altLang="en-US" sz="1500" b="1" dirty="0"/>
              <a:t>까지 돌려서</a:t>
            </a:r>
            <a:r>
              <a:rPr lang="en-US" altLang="ko-KR" sz="1500" b="1" dirty="0"/>
              <a:t>(Grid Search)</a:t>
            </a:r>
          </a:p>
          <a:p>
            <a:r>
              <a:rPr lang="en-US" altLang="ko-KR" sz="1500" b="1" dirty="0"/>
              <a:t>     </a:t>
            </a:r>
            <a:r>
              <a:rPr lang="ko-KR" altLang="en-US" sz="1500" b="1" dirty="0"/>
              <a:t>가장 모델 성능이 좋은 </a:t>
            </a:r>
            <a:r>
              <a:rPr lang="en-US" altLang="ko-KR" sz="1500" b="1" dirty="0" err="1"/>
              <a:t>max_depth</a:t>
            </a:r>
            <a:r>
              <a:rPr lang="ko-KR" altLang="en-US" sz="1500" b="1" dirty="0"/>
              <a:t>를 확인</a:t>
            </a:r>
            <a:r>
              <a:rPr lang="en-US" altLang="ko-KR" sz="1500" b="1" dirty="0"/>
              <a:t>!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593366-5903-4268-8C36-9C3BA6758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11" y="2268071"/>
            <a:ext cx="6817326" cy="396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363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C536D6-B7AA-4F6D-9B8D-B52C596D7A36}"/>
              </a:ext>
            </a:extLst>
          </p:cNvPr>
          <p:cNvSpPr txBox="1"/>
          <p:nvPr/>
        </p:nvSpPr>
        <p:spPr>
          <a:xfrm>
            <a:off x="600635" y="606008"/>
            <a:ext cx="454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미니 프로젝트를 진행하면서 </a:t>
            </a:r>
            <a:r>
              <a:rPr lang="ko-KR" altLang="en-US" b="1" dirty="0" err="1"/>
              <a:t>느낀점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CC76A0-689D-4CC5-9B9E-24F9E288FF99}"/>
              </a:ext>
            </a:extLst>
          </p:cNvPr>
          <p:cNvSpPr txBox="1"/>
          <p:nvPr/>
        </p:nvSpPr>
        <p:spPr>
          <a:xfrm>
            <a:off x="1013012" y="1174376"/>
            <a:ext cx="92157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/>
              <a:t>대학교 빅데이터 </a:t>
            </a:r>
            <a:r>
              <a:rPr lang="ko-KR" altLang="en-US" sz="1500" dirty="0" err="1"/>
              <a:t>수업떄</a:t>
            </a:r>
            <a:r>
              <a:rPr lang="ko-KR" altLang="en-US" sz="1500" dirty="0"/>
              <a:t> 전체 중에 </a:t>
            </a:r>
            <a:r>
              <a:rPr lang="ko-KR" altLang="en-US" sz="1500" dirty="0" err="1"/>
              <a:t>전처리</a:t>
            </a:r>
            <a:r>
              <a:rPr lang="ko-KR" altLang="en-US" sz="1500" dirty="0"/>
              <a:t> 하는 작업이 </a:t>
            </a:r>
            <a:r>
              <a:rPr lang="en-US" altLang="ko-KR" sz="1500" dirty="0"/>
              <a:t>70</a:t>
            </a:r>
            <a:r>
              <a:rPr lang="ko-KR" altLang="en-US" sz="1500" dirty="0" err="1"/>
              <a:t>퍼라고</a:t>
            </a:r>
            <a:r>
              <a:rPr lang="ko-KR" altLang="en-US" sz="1500" dirty="0"/>
              <a:t> 했는데 그 말이 맞다는 생각을 한다</a:t>
            </a:r>
            <a:r>
              <a:rPr lang="en-US" altLang="ko-KR" sz="1500" dirty="0"/>
              <a:t>. </a:t>
            </a:r>
            <a:r>
              <a:rPr lang="ko-KR" altLang="en-US" sz="1500" dirty="0"/>
              <a:t>전처리를 어떻게 </a:t>
            </a:r>
            <a:r>
              <a:rPr lang="ko-KR" altLang="en-US" sz="1500" dirty="0" err="1"/>
              <a:t>하느냐에</a:t>
            </a:r>
            <a:r>
              <a:rPr lang="ko-KR" altLang="en-US" sz="1500" dirty="0"/>
              <a:t> 따라 모델의 성능이 좌우되기 </a:t>
            </a:r>
            <a:r>
              <a:rPr lang="ko-KR" altLang="en-US" sz="1500" dirty="0" err="1"/>
              <a:t>떄문에</a:t>
            </a:r>
            <a:r>
              <a:rPr lang="ko-KR" altLang="en-US" sz="1500" dirty="0"/>
              <a:t> </a:t>
            </a:r>
            <a:r>
              <a:rPr lang="ko-KR" altLang="en-US" sz="1500" dirty="0" err="1"/>
              <a:t>전처리</a:t>
            </a:r>
            <a:r>
              <a:rPr lang="ko-KR" altLang="en-US" sz="1500" dirty="0"/>
              <a:t> 작업이 정말 중요하다고</a:t>
            </a:r>
            <a:endParaRPr lang="en-US" altLang="ko-KR" sz="1500" dirty="0"/>
          </a:p>
          <a:p>
            <a:r>
              <a:rPr lang="en-US" altLang="ko-KR" sz="1500" dirty="0"/>
              <a:t>    </a:t>
            </a:r>
            <a:r>
              <a:rPr lang="ko-KR" altLang="en-US" sz="1500" dirty="0"/>
              <a:t> 생각한다</a:t>
            </a:r>
            <a:r>
              <a:rPr lang="en-US" altLang="ko-KR" sz="1500" dirty="0"/>
              <a:t>. (ex. </a:t>
            </a:r>
            <a:r>
              <a:rPr lang="ko-KR" altLang="en-US" sz="1500" dirty="0" err="1"/>
              <a:t>결측치</a:t>
            </a:r>
            <a:r>
              <a:rPr lang="ko-KR" altLang="en-US" sz="1500" dirty="0"/>
              <a:t> 작업</a:t>
            </a:r>
            <a:r>
              <a:rPr lang="en-US" altLang="ko-KR" sz="1500" dirty="0"/>
              <a:t>, Feature </a:t>
            </a:r>
            <a:r>
              <a:rPr lang="en-US" altLang="ko-KR" sz="1500" dirty="0" err="1"/>
              <a:t>Enginering</a:t>
            </a:r>
            <a:r>
              <a:rPr lang="en-US" altLang="ko-KR" sz="1500"/>
              <a:t>)</a:t>
            </a:r>
            <a:endParaRPr lang="en-US" altLang="ko-KR" sz="1500" dirty="0"/>
          </a:p>
          <a:p>
            <a:r>
              <a:rPr lang="en-US" altLang="ko-KR" sz="1500" dirty="0"/>
              <a:t>      </a:t>
            </a:r>
          </a:p>
          <a:p>
            <a:r>
              <a:rPr lang="en-US" altLang="ko-KR" sz="1500" dirty="0"/>
              <a:t>2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 </a:t>
            </a:r>
            <a:r>
              <a:rPr lang="en-US" altLang="ko-KR" sz="1500" dirty="0"/>
              <a:t>Feature</a:t>
            </a:r>
            <a:r>
              <a:rPr lang="ko-KR" altLang="en-US" sz="1500" dirty="0"/>
              <a:t> </a:t>
            </a:r>
            <a:r>
              <a:rPr lang="en-US" altLang="ko-KR" sz="1500" dirty="0" err="1"/>
              <a:t>Enginering</a:t>
            </a:r>
            <a:r>
              <a:rPr lang="ko-KR" altLang="en-US" sz="1500" dirty="0"/>
              <a:t>을 하는 것이 중요한데 주제에 대한 도메인 지식을 그래도 아는 것이</a:t>
            </a:r>
            <a:endParaRPr lang="en-US" altLang="ko-KR" sz="1500" dirty="0"/>
          </a:p>
          <a:p>
            <a:r>
              <a:rPr lang="en-US" altLang="ko-KR" sz="1500" dirty="0"/>
              <a:t>     Feature </a:t>
            </a:r>
            <a:r>
              <a:rPr lang="en-US" altLang="ko-KR" sz="1500" dirty="0" err="1"/>
              <a:t>Enginering</a:t>
            </a:r>
            <a:r>
              <a:rPr lang="ko-KR" altLang="en-US" sz="1500" dirty="0"/>
              <a:t>을 하는데 도움이 될 것 같다는 생각을 한다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/>
              <a:t>3.   </a:t>
            </a:r>
            <a:r>
              <a:rPr lang="ko-KR" altLang="en-US" sz="1500" dirty="0"/>
              <a:t>데이터 분석 </a:t>
            </a:r>
            <a:r>
              <a:rPr lang="en-US" altLang="ko-KR" sz="1500" dirty="0"/>
              <a:t>~ </a:t>
            </a:r>
            <a:r>
              <a:rPr lang="ko-KR" altLang="en-US" sz="1500" dirty="0" err="1"/>
              <a:t>머신러닝</a:t>
            </a:r>
            <a:r>
              <a:rPr lang="ko-KR" altLang="en-US" sz="1500" dirty="0"/>
              <a:t> 모델로 이어지는 파이프라인을 이해할 수 있었다</a:t>
            </a:r>
            <a:r>
              <a:rPr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679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645459" y="810415"/>
            <a:ext cx="10282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air_21.csv </a:t>
            </a:r>
            <a:r>
              <a:rPr lang="ko-KR" altLang="en-US" sz="1600" b="1" dirty="0"/>
              <a:t>파일은 </a:t>
            </a:r>
            <a:r>
              <a:rPr lang="en-US" altLang="ko-KR" sz="1600" b="1" dirty="0"/>
              <a:t>2021</a:t>
            </a:r>
            <a:r>
              <a:rPr lang="ko-KR" altLang="en-US" sz="1600" b="1" dirty="0"/>
              <a:t>년 서울시 종로구의 </a:t>
            </a:r>
            <a:r>
              <a:rPr lang="en-US" altLang="ko-KR" sz="1600" b="1" dirty="0"/>
              <a:t>SO2, CO, NO2, PM10, PM25</a:t>
            </a:r>
            <a:r>
              <a:rPr lang="ko-KR" altLang="en-US" sz="1600" b="1" dirty="0"/>
              <a:t>를 보여주고 있다</a:t>
            </a:r>
            <a:r>
              <a:rPr lang="en-US" altLang="ko-KR" sz="1600" b="1" dirty="0"/>
              <a:t>.</a:t>
            </a:r>
          </a:p>
          <a:p>
            <a:endParaRPr lang="en-US" altLang="ko-KR" sz="1600" b="1" dirty="0"/>
          </a:p>
          <a:p>
            <a:r>
              <a:rPr lang="ko-KR" altLang="en-US" sz="1600" b="1" dirty="0">
                <a:solidFill>
                  <a:srgbClr val="FF0000"/>
                </a:solidFill>
              </a:rPr>
              <a:t>측정일시는 시간순으로 배치되어 있지 않다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F6C308-83E4-4F93-9C1A-BAC6F8EA5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13" y="2425470"/>
            <a:ext cx="6735900" cy="18062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C991B03-2CF0-4068-B22C-2AB348D69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13" y="4528177"/>
            <a:ext cx="6912601" cy="180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4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BDA34E2-4730-4ACD-B464-A3C38DFC4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35" y="2662518"/>
            <a:ext cx="10671586" cy="29762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2A1C58-CB32-484E-B4E8-0F29D32252D0}"/>
              </a:ext>
            </a:extLst>
          </p:cNvPr>
          <p:cNvSpPr txBox="1"/>
          <p:nvPr/>
        </p:nvSpPr>
        <p:spPr>
          <a:xfrm>
            <a:off x="600635" y="803701"/>
            <a:ext cx="10282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weather_21.csv </a:t>
            </a:r>
            <a:r>
              <a:rPr lang="ko-KR" altLang="en-US" sz="1600" b="1" dirty="0"/>
              <a:t>파일은 </a:t>
            </a:r>
            <a:r>
              <a:rPr lang="en-US" altLang="ko-KR" sz="1600" b="1" dirty="0"/>
              <a:t>2021</a:t>
            </a:r>
            <a:r>
              <a:rPr lang="ko-KR" altLang="en-US" sz="1600" b="1" dirty="0"/>
              <a:t>년 서울시의 기상 현상을 보여준다</a:t>
            </a:r>
            <a:r>
              <a:rPr lang="en-US" altLang="ko-KR" sz="1600" b="1" dirty="0"/>
              <a:t>.</a:t>
            </a:r>
          </a:p>
          <a:p>
            <a:endParaRPr lang="en-US" altLang="ko-KR" sz="1600" b="1" dirty="0"/>
          </a:p>
          <a:p>
            <a:r>
              <a:rPr lang="ko-KR" altLang="en-US" sz="1600" b="1" dirty="0">
                <a:solidFill>
                  <a:srgbClr val="FF0000"/>
                </a:solidFill>
              </a:rPr>
              <a:t>측정일시는 시간순으로 배치되어 있다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48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92A1C58-CB32-484E-B4E8-0F29D32252D0}"/>
              </a:ext>
            </a:extLst>
          </p:cNvPr>
          <p:cNvSpPr txBox="1"/>
          <p:nvPr/>
        </p:nvSpPr>
        <p:spPr>
          <a:xfrm>
            <a:off x="546847" y="337536"/>
            <a:ext cx="102825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- </a:t>
            </a:r>
            <a:r>
              <a:rPr lang="ko-KR" altLang="en-US" sz="1600" b="1" dirty="0"/>
              <a:t>시간대 논점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b="1" dirty="0"/>
              <a:t>air_21.csv </a:t>
            </a:r>
            <a:r>
              <a:rPr lang="ko-KR" altLang="en-US" sz="1600" b="1" dirty="0"/>
              <a:t>파일은 </a:t>
            </a:r>
            <a:r>
              <a:rPr lang="en-US" altLang="ko-KR" sz="1600" b="1" dirty="0"/>
              <a:t>01</a:t>
            </a:r>
            <a:r>
              <a:rPr lang="ko-KR" altLang="en-US" sz="1600" b="1" dirty="0"/>
              <a:t>시 </a:t>
            </a:r>
            <a:r>
              <a:rPr lang="en-US" altLang="ko-KR" sz="1600" b="1" dirty="0"/>
              <a:t>~ 24</a:t>
            </a:r>
            <a:r>
              <a:rPr lang="ko-KR" altLang="en-US" sz="1600" b="1" dirty="0"/>
              <a:t>시까지 시간대 배치</a:t>
            </a:r>
            <a:endParaRPr lang="en-US" altLang="ko-KR" sz="1600" b="1" dirty="0"/>
          </a:p>
          <a:p>
            <a:r>
              <a:rPr lang="en-US" altLang="ko-KR" sz="1600" b="1" dirty="0"/>
              <a:t>weather_21.csv </a:t>
            </a:r>
            <a:r>
              <a:rPr lang="ko-KR" altLang="en-US" sz="1600" b="1" dirty="0"/>
              <a:t>파일은 </a:t>
            </a:r>
            <a:r>
              <a:rPr lang="en-US" altLang="ko-KR" sz="1600" b="1" dirty="0"/>
              <a:t>00</a:t>
            </a:r>
            <a:r>
              <a:rPr lang="ko-KR" altLang="en-US" sz="1600" b="1" dirty="0"/>
              <a:t>시 </a:t>
            </a:r>
            <a:r>
              <a:rPr lang="en-US" altLang="ko-KR" sz="1600" b="1" dirty="0"/>
              <a:t>~ 23</a:t>
            </a:r>
            <a:r>
              <a:rPr lang="ko-KR" altLang="en-US" sz="1600" b="1" dirty="0"/>
              <a:t>시까지 시간대 배치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ko-KR" altLang="en-US" sz="1600" b="1" dirty="0">
                <a:solidFill>
                  <a:srgbClr val="FF0000"/>
                </a:solidFill>
              </a:rPr>
              <a:t>사실 </a:t>
            </a:r>
            <a:r>
              <a:rPr lang="en-US" altLang="ko-KR" sz="1600" b="1" dirty="0">
                <a:solidFill>
                  <a:srgbClr val="FF0000"/>
                </a:solidFill>
              </a:rPr>
              <a:t>24</a:t>
            </a:r>
            <a:r>
              <a:rPr lang="ko-KR" altLang="en-US" sz="1600" b="1" dirty="0">
                <a:solidFill>
                  <a:srgbClr val="FF0000"/>
                </a:solidFill>
              </a:rPr>
              <a:t>시 라는 개념이 없기 </a:t>
            </a:r>
            <a:r>
              <a:rPr lang="ko-KR" altLang="en-US" sz="1600" b="1" dirty="0" err="1">
                <a:solidFill>
                  <a:srgbClr val="FF0000"/>
                </a:solidFill>
              </a:rPr>
              <a:t>떄문에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24</a:t>
            </a:r>
            <a:r>
              <a:rPr lang="ko-KR" altLang="en-US" sz="1600" b="1" dirty="0">
                <a:solidFill>
                  <a:srgbClr val="FF0000"/>
                </a:solidFill>
              </a:rPr>
              <a:t>시를 </a:t>
            </a:r>
            <a:r>
              <a:rPr lang="en-US" altLang="ko-KR" sz="1600" b="1" dirty="0">
                <a:solidFill>
                  <a:srgbClr val="FF0000"/>
                </a:solidFill>
              </a:rPr>
              <a:t>00</a:t>
            </a:r>
            <a:r>
              <a:rPr lang="ko-KR" altLang="en-US" sz="1600" b="1" dirty="0">
                <a:solidFill>
                  <a:srgbClr val="FF0000"/>
                </a:solidFill>
              </a:rPr>
              <a:t>시로 배치해야 한다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600" b="1" dirty="0">
                <a:solidFill>
                  <a:srgbClr val="FF0000"/>
                </a:solidFill>
              </a:rPr>
              <a:t>따라서 </a:t>
            </a:r>
            <a:r>
              <a:rPr lang="en-US" altLang="ko-KR" sz="1600" b="1" dirty="0">
                <a:solidFill>
                  <a:srgbClr val="FF0000"/>
                </a:solidFill>
              </a:rPr>
              <a:t>air_21.csv</a:t>
            </a:r>
            <a:r>
              <a:rPr lang="ko-KR" altLang="en-US" sz="1600" b="1" dirty="0">
                <a:solidFill>
                  <a:srgbClr val="FF0000"/>
                </a:solidFill>
              </a:rPr>
              <a:t>의 시간대와 </a:t>
            </a:r>
            <a:r>
              <a:rPr lang="en-US" altLang="ko-KR" sz="1600" b="1" dirty="0">
                <a:solidFill>
                  <a:srgbClr val="FF0000"/>
                </a:solidFill>
              </a:rPr>
              <a:t>weather_21.csv </a:t>
            </a:r>
            <a:r>
              <a:rPr lang="ko-KR" altLang="en-US" sz="1600" b="1" dirty="0">
                <a:solidFill>
                  <a:srgbClr val="FF0000"/>
                </a:solidFill>
              </a:rPr>
              <a:t>시간대를 통일하는 것이 좋다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A16BC5-F7E7-40D0-88CC-DE04D2319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89" y="2595845"/>
            <a:ext cx="9624894" cy="30635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AE5336E-7895-46A4-8981-0C5B6FCF2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89" y="6101777"/>
            <a:ext cx="5540220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9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92A1C58-CB32-484E-B4E8-0F29D32252D0}"/>
              </a:ext>
            </a:extLst>
          </p:cNvPr>
          <p:cNvSpPr txBox="1"/>
          <p:nvPr/>
        </p:nvSpPr>
        <p:spPr>
          <a:xfrm>
            <a:off x="600635" y="767843"/>
            <a:ext cx="1028251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Tablour</a:t>
            </a:r>
            <a:r>
              <a:rPr lang="en-US" altLang="ko-KR" b="1" dirty="0"/>
              <a:t> Data </a:t>
            </a:r>
            <a:r>
              <a:rPr lang="ko-KR" altLang="en-US" b="1" dirty="0"/>
              <a:t>통합</a:t>
            </a:r>
            <a:endParaRPr lang="en-US" altLang="ko-KR" b="1" dirty="0"/>
          </a:p>
          <a:p>
            <a:endParaRPr lang="en-US" altLang="ko-KR" sz="1600" b="1" dirty="0"/>
          </a:p>
          <a:p>
            <a:r>
              <a:rPr lang="en-US" altLang="ko-KR" sz="1300" b="1" dirty="0"/>
              <a:t>‘time’ </a:t>
            </a:r>
            <a:r>
              <a:rPr lang="ko-KR" altLang="en-US" sz="1300" b="1" dirty="0"/>
              <a:t>열 기준으로 통합</a:t>
            </a:r>
            <a:endParaRPr lang="en-US" altLang="ko-KR" sz="1300" b="1" dirty="0"/>
          </a:p>
          <a:p>
            <a:endParaRPr lang="ko-KR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53C181B-7431-4C0E-BC1A-CF6F53B73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35" y="2411655"/>
            <a:ext cx="7247248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3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74BDA-4A3A-4BFF-BE0D-88381B98205B}"/>
              </a:ext>
            </a:extLst>
          </p:cNvPr>
          <p:cNvSpPr txBox="1"/>
          <p:nvPr/>
        </p:nvSpPr>
        <p:spPr>
          <a:xfrm>
            <a:off x="550040" y="774547"/>
            <a:ext cx="797539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시간 순으로 데이터 정렬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sz="1300" b="1" dirty="0"/>
              <a:t>시계열 데이터로 만들어야 </a:t>
            </a:r>
            <a:r>
              <a:rPr lang="ko-KR" altLang="en-US" sz="1300" b="1" dirty="0" err="1"/>
              <a:t>결측치</a:t>
            </a:r>
            <a:r>
              <a:rPr lang="ko-KR" altLang="en-US" sz="1300" b="1" dirty="0"/>
              <a:t> 처리할 </a:t>
            </a:r>
            <a:r>
              <a:rPr lang="ko-KR" altLang="en-US" sz="1300" b="1" dirty="0" err="1"/>
              <a:t>떄</a:t>
            </a:r>
            <a:r>
              <a:rPr lang="ko-KR" altLang="en-US" sz="1300" b="1" dirty="0"/>
              <a:t> 유용하게 할 수 있기 </a:t>
            </a:r>
            <a:r>
              <a:rPr lang="ko-KR" altLang="en-US" sz="1300" b="1" dirty="0" err="1"/>
              <a:t>떄문이다</a:t>
            </a:r>
            <a:r>
              <a:rPr lang="en-US" altLang="ko-KR" sz="1300" b="1" dirty="0"/>
              <a:t>.</a:t>
            </a:r>
            <a:endParaRPr lang="ko-KR" altLang="en-US" sz="13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F4F1C7-46EE-4248-B8E3-0879B3D9A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6" y="2400211"/>
            <a:ext cx="4541914" cy="10287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BE8075D-FFDE-41BE-A347-499EEDE42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6" y="3671079"/>
            <a:ext cx="10183906" cy="227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65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1603</Words>
  <Application>Microsoft Office PowerPoint</Application>
  <PresentationFormat>와이드스크린</PresentationFormat>
  <Paragraphs>215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9" baseType="lpstr">
      <vt:lpstr>맑은 고딕</vt:lpstr>
      <vt:lpstr>Arial</vt:lpstr>
      <vt:lpstr>Office 테마</vt:lpstr>
      <vt:lpstr>데이터 분석과 머신러닝을 활용한  다음날 미세먼지 농도 예측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분석과 머신러닝을 활용한  다음날 미세먼지 농도 예측</dc:title>
  <dc:creator>김영우</dc:creator>
  <cp:lastModifiedBy>김영우</cp:lastModifiedBy>
  <cp:revision>19</cp:revision>
  <dcterms:created xsi:type="dcterms:W3CDTF">2023-09-23T00:50:14Z</dcterms:created>
  <dcterms:modified xsi:type="dcterms:W3CDTF">2023-09-23T03:35:04Z</dcterms:modified>
</cp:coreProperties>
</file>